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8"/>
  </p:notesMasterIdLst>
  <p:handoutMasterIdLst>
    <p:handoutMasterId r:id="rId29"/>
  </p:handoutMasterIdLst>
  <p:sldIdLst>
    <p:sldId id="437" r:id="rId2"/>
    <p:sldId id="436" r:id="rId3"/>
    <p:sldId id="438" r:id="rId4"/>
    <p:sldId id="356" r:id="rId5"/>
    <p:sldId id="378" r:id="rId6"/>
    <p:sldId id="381" r:id="rId7"/>
    <p:sldId id="382" r:id="rId8"/>
    <p:sldId id="379" r:id="rId9"/>
    <p:sldId id="380" r:id="rId10"/>
    <p:sldId id="439" r:id="rId11"/>
    <p:sldId id="440" r:id="rId12"/>
    <p:sldId id="441" r:id="rId13"/>
    <p:sldId id="442" r:id="rId14"/>
    <p:sldId id="453" r:id="rId15"/>
    <p:sldId id="444" r:id="rId16"/>
    <p:sldId id="445" r:id="rId17"/>
    <p:sldId id="446" r:id="rId18"/>
    <p:sldId id="447" r:id="rId19"/>
    <p:sldId id="448" r:id="rId20"/>
    <p:sldId id="359" r:id="rId21"/>
    <p:sldId id="387" r:id="rId22"/>
    <p:sldId id="389" r:id="rId23"/>
    <p:sldId id="391" r:id="rId24"/>
    <p:sldId id="393" r:id="rId25"/>
    <p:sldId id="394" r:id="rId26"/>
    <p:sldId id="452"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7" autoAdjust="0"/>
    <p:restoredTop sz="86385" autoAdjust="0"/>
  </p:normalViewPr>
  <p:slideViewPr>
    <p:cSldViewPr>
      <p:cViewPr varScale="1">
        <p:scale>
          <a:sx n="57" d="100"/>
          <a:sy n="57" d="100"/>
        </p:scale>
        <p:origin x="304" y="52"/>
      </p:cViewPr>
      <p:guideLst>
        <p:guide orient="horz" pos="2160"/>
        <p:guide pos="2880"/>
      </p:guideLst>
    </p:cSldViewPr>
  </p:slideViewPr>
  <p:outlineViewPr>
    <p:cViewPr>
      <p:scale>
        <a:sx n="33" d="100"/>
        <a:sy n="33" d="100"/>
      </p:scale>
      <p:origin x="0" y="-17640"/>
    </p:cViewPr>
  </p:outlineViewPr>
  <p:notesTextViewPr>
    <p:cViewPr>
      <p:scale>
        <a:sx n="100" d="100"/>
        <a:sy n="100" d="100"/>
      </p:scale>
      <p:origin x="0" y="0"/>
    </p:cViewPr>
  </p:notesTextViewPr>
  <p:sorterViewPr>
    <p:cViewPr>
      <p:scale>
        <a:sx n="66" d="100"/>
        <a:sy n="66" d="100"/>
      </p:scale>
      <p:origin x="0" y="39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E6FCBC75-35C1-4E25-934C-05C76323C744}" type="datetimeFigureOut">
              <a:rPr lang="en-US" altLang="en-US"/>
              <a:pPr/>
              <a:t>5/18/2020</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1899F904-38BF-46BB-B388-9371F466A556}" type="slidenum">
              <a:rPr lang="en-US" altLang="en-US"/>
              <a:pPr/>
              <a:t>‹#›</a:t>
            </a:fld>
            <a:endParaRPr lang="en-US" altLang="en-US"/>
          </a:p>
        </p:txBody>
      </p:sp>
    </p:spTree>
    <p:extLst>
      <p:ext uri="{BB962C8B-B14F-4D97-AF65-F5344CB8AC3E}">
        <p14:creationId xmlns:p14="http://schemas.microsoft.com/office/powerpoint/2010/main" val="37244528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5531161C-707E-408C-96A5-B6FBB7D5DC79}" type="datetimeFigureOut">
              <a:rPr lang="en-US" altLang="en-US"/>
              <a:pPr/>
              <a:t>5/18/2020</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135FFB0F-73E7-4856-A062-0F79409F6CAA}" type="slidenum">
              <a:rPr lang="en-US" altLang="en-US"/>
              <a:pPr/>
              <a:t>‹#›</a:t>
            </a:fld>
            <a:endParaRPr lang="en-US" altLang="en-US"/>
          </a:p>
        </p:txBody>
      </p:sp>
    </p:spTree>
    <p:extLst>
      <p:ext uri="{BB962C8B-B14F-4D97-AF65-F5344CB8AC3E}">
        <p14:creationId xmlns:p14="http://schemas.microsoft.com/office/powerpoint/2010/main" val="2250625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course will follow the order of the course text, though some chapters will be given more focus than other chapters.</a:t>
            </a:r>
            <a:endParaRPr lang="en-US" dirty="0"/>
          </a:p>
        </p:txBody>
      </p:sp>
      <p:sp>
        <p:nvSpPr>
          <p:cNvPr id="4" name="Slide Number Placeholder 3"/>
          <p:cNvSpPr>
            <a:spLocks noGrp="1"/>
          </p:cNvSpPr>
          <p:nvPr>
            <p:ph type="sldNum" sz="quarter" idx="10"/>
          </p:nvPr>
        </p:nvSpPr>
        <p:spPr/>
        <p:txBody>
          <a:bodyPr/>
          <a:lstStyle/>
          <a:p>
            <a:fld id="{135FFB0F-73E7-4856-A062-0F79409F6CAA}" type="slidenum">
              <a:rPr lang="en-US" altLang="en-US" smtClean="0"/>
              <a:pPr/>
              <a:t>1</a:t>
            </a:fld>
            <a:endParaRPr lang="en-US" altLang="en-US"/>
          </a:p>
        </p:txBody>
      </p:sp>
    </p:spTree>
    <p:extLst>
      <p:ext uri="{BB962C8B-B14F-4D97-AF65-F5344CB8AC3E}">
        <p14:creationId xmlns:p14="http://schemas.microsoft.com/office/powerpoint/2010/main" val="221822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1239E0-EDD5-4A50-8153-B84DF6BA7B23}" type="slidenum">
              <a:rPr lang="en-US" smtClean="0"/>
              <a:pPr/>
              <a:t>2</a:t>
            </a:fld>
            <a:endParaRPr lang="en-US"/>
          </a:p>
        </p:txBody>
      </p:sp>
    </p:spTree>
    <p:extLst>
      <p:ext uri="{BB962C8B-B14F-4D97-AF65-F5344CB8AC3E}">
        <p14:creationId xmlns:p14="http://schemas.microsoft.com/office/powerpoint/2010/main" val="3425203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1239E0-EDD5-4A50-8153-B84DF6BA7B23}" type="slidenum">
              <a:rPr lang="en-US" smtClean="0"/>
              <a:pPr/>
              <a:t>3</a:t>
            </a:fld>
            <a:endParaRPr lang="en-US"/>
          </a:p>
        </p:txBody>
      </p:sp>
    </p:spTree>
    <p:extLst>
      <p:ext uri="{BB962C8B-B14F-4D97-AF65-F5344CB8AC3E}">
        <p14:creationId xmlns:p14="http://schemas.microsoft.com/office/powerpoint/2010/main" val="3425203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5FFB0F-73E7-4856-A062-0F79409F6CAA}" type="slidenum">
              <a:rPr lang="en-US" altLang="en-US" smtClean="0"/>
              <a:pPr/>
              <a:t>4</a:t>
            </a:fld>
            <a:endParaRPr lang="en-US" altLang="en-US"/>
          </a:p>
        </p:txBody>
      </p:sp>
    </p:spTree>
    <p:extLst>
      <p:ext uri="{BB962C8B-B14F-4D97-AF65-F5344CB8AC3E}">
        <p14:creationId xmlns:p14="http://schemas.microsoft.com/office/powerpoint/2010/main" val="1055699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vulnerability is a weakness in the system.</a:t>
            </a:r>
          </a:p>
          <a:p>
            <a:r>
              <a:rPr lang="en-US" dirty="0"/>
              <a:t>A threat is the harm or loss that could happen to a system. Interception, interruption, modification, and fabrication are examples of threats.</a:t>
            </a:r>
          </a:p>
          <a:p>
            <a:r>
              <a:rPr lang="en-US" dirty="0"/>
              <a:t>An attack is the exploitation of a vulnerability to execute a threat</a:t>
            </a:r>
            <a:endParaRPr lang="en-CA" dirty="0"/>
          </a:p>
        </p:txBody>
      </p:sp>
      <p:sp>
        <p:nvSpPr>
          <p:cNvPr id="4" name="Slide Number Placeholder 3"/>
          <p:cNvSpPr>
            <a:spLocks noGrp="1"/>
          </p:cNvSpPr>
          <p:nvPr>
            <p:ph type="sldNum" sz="quarter" idx="5"/>
          </p:nvPr>
        </p:nvSpPr>
        <p:spPr/>
        <p:txBody>
          <a:bodyPr/>
          <a:lstStyle/>
          <a:p>
            <a:fld id="{135FFB0F-73E7-4856-A062-0F79409F6CAA}" type="slidenum">
              <a:rPr lang="en-US" altLang="en-US" smtClean="0"/>
              <a:pPr/>
              <a:t>8</a:t>
            </a:fld>
            <a:endParaRPr lang="en-US" altLang="en-US"/>
          </a:p>
        </p:txBody>
      </p:sp>
    </p:spTree>
    <p:extLst>
      <p:ext uri="{BB962C8B-B14F-4D97-AF65-F5344CB8AC3E}">
        <p14:creationId xmlns:p14="http://schemas.microsoft.com/office/powerpoint/2010/main" val="851009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397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80" tIns="44446" rIns="90480" bIns="44446"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42056195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 name="Group 1"/>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7" name="Freeform 7"/>
            <p:cNvSpPr>
              <a:spLocks/>
            </p:cNvSpPr>
            <p:nvPr/>
          </p:nvSpPr>
          <p:spPr bwMode="auto">
            <a:xfrm>
              <a:off x="35926" y="5135025"/>
              <a:ext cx="9108074" cy="838869"/>
            </a:xfrm>
            <a:custGeom>
              <a:avLst/>
              <a:gdLst>
                <a:gd name="T0" fmla="*/ 0 w 5760"/>
                <a:gd name="T1" fmla="*/ 0 h 528"/>
                <a:gd name="T2" fmla="*/ 9108074 w 5760"/>
                <a:gd name="T3" fmla="*/ 0 h 528"/>
                <a:gd name="T4" fmla="*/ 9108074 w 5760"/>
                <a:gd name="T5" fmla="*/ 838869 h 528"/>
                <a:gd name="T6" fmla="*/ 7590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xmlns="" w="9525" cap="flat" cmpd="sng">
                  <a:solidFill>
                    <a:srgbClr val="000000"/>
                  </a:solidFill>
                  <a:prstDash val="solid"/>
                  <a:round/>
                  <a:headEnd type="none" w="med" len="med"/>
                  <a:tailEnd type="none" w="med" len="med"/>
                </a14:hiddenLine>
              </a:ext>
            </a:extLst>
          </p:spPr>
          <p:txBody>
            <a:bodyPr/>
            <a:lstStyle/>
            <a:p>
              <a:endParaRPr lang="en-US"/>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a:xfrm>
            <a:off x="3733800" y="6324600"/>
            <a:ext cx="1920875" cy="365125"/>
          </a:xfrm>
        </p:spPr>
        <p:txBody>
          <a:bodyPr/>
          <a:lstStyle>
            <a:lvl1pPr>
              <a:defRPr>
                <a:solidFill>
                  <a:srgbClr val="FFFFFF"/>
                </a:solidFill>
              </a:defRPr>
            </a:lvl1pPr>
          </a:lstStyle>
          <a:p>
            <a:fld id="{47FC176C-88BF-47E4-9FE9-D61CD5B81CC4}" type="datetime1">
              <a:rPr lang="en-US" altLang="en-US"/>
              <a:pPr/>
              <a:t>5/18/2020</a:t>
            </a:fld>
            <a:endParaRPr lang="en-US" altLang="en-US"/>
          </a:p>
        </p:txBody>
      </p:sp>
      <p:sp>
        <p:nvSpPr>
          <p:cNvPr id="12" name="Footer Placeholder 18"/>
          <p:cNvSpPr>
            <a:spLocks noGrp="1"/>
          </p:cNvSpPr>
          <p:nvPr>
            <p:ph type="ftr" sz="quarter" idx="11"/>
          </p:nvPr>
        </p:nvSpPr>
        <p:spPr>
          <a:xfrm>
            <a:off x="381000" y="6172200"/>
            <a:ext cx="3810000" cy="365125"/>
          </a:xfrm>
        </p:spPr>
        <p:txBody>
          <a:bodyPr/>
          <a:lstStyle>
            <a:lvl1pPr algn="l">
              <a:defRPr sz="1400">
                <a:solidFill>
                  <a:srgbClr val="E8F0F4"/>
                </a:solidFill>
              </a:defRPr>
            </a:lvl1pPr>
          </a:lstStyle>
          <a:p>
            <a:pPr>
              <a:defRPr/>
            </a:pPr>
            <a:r>
              <a:rPr lang="en-US"/>
              <a:t>Copyright Pearson Prentice-Hall 2010</a:t>
            </a:r>
          </a:p>
        </p:txBody>
      </p:sp>
      <p:sp>
        <p:nvSpPr>
          <p:cNvPr id="13" name="Slide Number Placeholder 26"/>
          <p:cNvSpPr>
            <a:spLocks noGrp="1"/>
          </p:cNvSpPr>
          <p:nvPr>
            <p:ph type="sldNum" sz="quarter" idx="12"/>
          </p:nvPr>
        </p:nvSpPr>
        <p:spPr>
          <a:xfrm>
            <a:off x="7848600" y="6096000"/>
            <a:ext cx="898525" cy="365125"/>
          </a:xfrm>
        </p:spPr>
        <p:txBody>
          <a:bodyPr/>
          <a:lstStyle>
            <a:lvl1pPr>
              <a:defRPr sz="2400">
                <a:solidFill>
                  <a:srgbClr val="FFFFFF"/>
                </a:solidFill>
              </a:defRPr>
            </a:lvl1pPr>
          </a:lstStyle>
          <a:p>
            <a:fld id="{43EE2E8D-D14E-4626-A434-79C5284E8285}" type="slidenum">
              <a:rPr lang="en-US" altLang="en-US"/>
              <a:pPr/>
              <a:t>‹#›</a:t>
            </a:fld>
            <a:endParaRPr lang="en-US" altLang="en-US"/>
          </a:p>
        </p:txBody>
      </p:sp>
    </p:spTree>
    <p:extLst>
      <p:ext uri="{BB962C8B-B14F-4D97-AF65-F5344CB8AC3E}">
        <p14:creationId xmlns:p14="http://schemas.microsoft.com/office/powerpoint/2010/main" val="621152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9AC67348-DB84-48EA-A2FA-7C71AD1A9807}" type="datetime1">
              <a:rPr lang="en-US" altLang="en-US"/>
              <a:pPr/>
              <a:t>5/18/2020</a:t>
            </a:fld>
            <a:endParaRPr lang="en-US" altLang="en-US"/>
          </a:p>
        </p:txBody>
      </p:sp>
      <p:sp>
        <p:nvSpPr>
          <p:cNvPr id="5" name="Footer Placeholder 21"/>
          <p:cNvSpPr>
            <a:spLocks noGrp="1"/>
          </p:cNvSpPr>
          <p:nvPr>
            <p:ph type="ftr" sz="quarter" idx="11"/>
          </p:nvPr>
        </p:nvSpPr>
        <p:spPr/>
        <p:txBody>
          <a:bodyPr/>
          <a:lstStyle>
            <a:lvl1pPr>
              <a:defRPr/>
            </a:lvl1pPr>
          </a:lstStyle>
          <a:p>
            <a:pPr>
              <a:defRPr/>
            </a:pPr>
            <a:r>
              <a:rPr lang="en-US"/>
              <a:t>Copyright Pearson Prentice-Hall 2009</a:t>
            </a:r>
          </a:p>
        </p:txBody>
      </p:sp>
      <p:sp>
        <p:nvSpPr>
          <p:cNvPr id="6" name="Slide Number Placeholder 17"/>
          <p:cNvSpPr>
            <a:spLocks noGrp="1"/>
          </p:cNvSpPr>
          <p:nvPr>
            <p:ph type="sldNum" sz="quarter" idx="12"/>
          </p:nvPr>
        </p:nvSpPr>
        <p:spPr/>
        <p:txBody>
          <a:bodyPr/>
          <a:lstStyle>
            <a:lvl1pPr>
              <a:defRPr/>
            </a:lvl1pPr>
          </a:lstStyle>
          <a:p>
            <a:fld id="{B07305B3-DDA9-4B0C-AD82-4C3955ABA959}" type="slidenum">
              <a:rPr lang="en-US" altLang="en-US"/>
              <a:pPr/>
              <a:t>‹#›</a:t>
            </a:fld>
            <a:endParaRPr lang="en-US" altLang="en-US"/>
          </a:p>
        </p:txBody>
      </p:sp>
    </p:spTree>
    <p:extLst>
      <p:ext uri="{BB962C8B-B14F-4D97-AF65-F5344CB8AC3E}">
        <p14:creationId xmlns:p14="http://schemas.microsoft.com/office/powerpoint/2010/main" val="1195492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3026613A-68E1-4A61-9309-86668489B240}" type="datetime1">
              <a:rPr lang="en-US" altLang="en-US"/>
              <a:pPr/>
              <a:t>5/18/2020</a:t>
            </a:fld>
            <a:endParaRPr lang="en-US" altLang="en-US"/>
          </a:p>
        </p:txBody>
      </p:sp>
      <p:sp>
        <p:nvSpPr>
          <p:cNvPr id="5" name="Footer Placeholder 21"/>
          <p:cNvSpPr>
            <a:spLocks noGrp="1"/>
          </p:cNvSpPr>
          <p:nvPr>
            <p:ph type="ftr" sz="quarter" idx="11"/>
          </p:nvPr>
        </p:nvSpPr>
        <p:spPr/>
        <p:txBody>
          <a:bodyPr/>
          <a:lstStyle>
            <a:lvl1pPr>
              <a:defRPr/>
            </a:lvl1pPr>
          </a:lstStyle>
          <a:p>
            <a:pPr>
              <a:defRPr/>
            </a:pPr>
            <a:r>
              <a:rPr lang="en-US"/>
              <a:t>Copyright Pearson Prentice-Hall 2009</a:t>
            </a:r>
          </a:p>
        </p:txBody>
      </p:sp>
      <p:sp>
        <p:nvSpPr>
          <p:cNvPr id="6" name="Slide Number Placeholder 17"/>
          <p:cNvSpPr>
            <a:spLocks noGrp="1"/>
          </p:cNvSpPr>
          <p:nvPr>
            <p:ph type="sldNum" sz="quarter" idx="12"/>
          </p:nvPr>
        </p:nvSpPr>
        <p:spPr/>
        <p:txBody>
          <a:bodyPr/>
          <a:lstStyle>
            <a:lvl1pPr>
              <a:defRPr/>
            </a:lvl1pPr>
          </a:lstStyle>
          <a:p>
            <a:fld id="{6AA734CD-2444-4FC4-AF58-BF63ACE0829B}" type="slidenum">
              <a:rPr lang="en-US" altLang="en-US"/>
              <a:pPr/>
              <a:t>‹#›</a:t>
            </a:fld>
            <a:endParaRPr lang="en-US" altLang="en-US"/>
          </a:p>
        </p:txBody>
      </p:sp>
    </p:spTree>
    <p:extLst>
      <p:ext uri="{BB962C8B-B14F-4D97-AF65-F5344CB8AC3E}">
        <p14:creationId xmlns:p14="http://schemas.microsoft.com/office/powerpoint/2010/main" val="3422766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300"/>
            </a:lvl3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rtlCol="0"/>
          <a:lstStyle/>
          <a:p>
            <a:r>
              <a:rPr lang="en-US" dirty="0"/>
              <a:t>Click to edit Master title style</a:t>
            </a:r>
          </a:p>
        </p:txBody>
      </p:sp>
      <p:sp>
        <p:nvSpPr>
          <p:cNvPr id="4" name="Footer Placeholder 4"/>
          <p:cNvSpPr>
            <a:spLocks noGrp="1"/>
          </p:cNvSpPr>
          <p:nvPr>
            <p:ph type="ftr" sz="quarter" idx="10"/>
          </p:nvPr>
        </p:nvSpPr>
        <p:spPr>
          <a:xfrm>
            <a:off x="4495800" y="6416675"/>
            <a:ext cx="4343400" cy="365125"/>
          </a:xfrm>
        </p:spPr>
        <p:txBody>
          <a:bodyPr/>
          <a:lstStyle>
            <a:lvl1pPr>
              <a:defRPr sz="1400"/>
            </a:lvl1pPr>
          </a:lstStyle>
          <a:p>
            <a:pPr>
              <a:defRPr/>
            </a:pPr>
            <a:r>
              <a:rPr lang="en-US"/>
              <a:t>Copyright Pearson Prentice-Hall 2010</a:t>
            </a:r>
          </a:p>
        </p:txBody>
      </p:sp>
      <p:sp>
        <p:nvSpPr>
          <p:cNvPr id="5" name="Slide Number Placeholder 5"/>
          <p:cNvSpPr>
            <a:spLocks noGrp="1"/>
          </p:cNvSpPr>
          <p:nvPr>
            <p:ph type="sldNum" sz="quarter" idx="11"/>
          </p:nvPr>
        </p:nvSpPr>
        <p:spPr>
          <a:xfrm>
            <a:off x="0" y="6248400"/>
            <a:ext cx="762000" cy="365125"/>
          </a:xfrm>
        </p:spPr>
        <p:txBody>
          <a:bodyPr/>
          <a:lstStyle>
            <a:lvl1pPr>
              <a:defRPr sz="2000">
                <a:solidFill>
                  <a:schemeClr val="bg1"/>
                </a:solidFill>
              </a:defRPr>
            </a:lvl1pPr>
          </a:lstStyle>
          <a:p>
            <a:fld id="{38986D88-8CC8-489C-A6EE-4DABF4269165}" type="slidenum">
              <a:rPr lang="en-US" altLang="en-US"/>
              <a:pPr/>
              <a:t>‹#›</a:t>
            </a:fld>
            <a:endParaRPr lang="en-US" altLang="en-US"/>
          </a:p>
        </p:txBody>
      </p:sp>
    </p:spTree>
    <p:extLst>
      <p:ext uri="{BB962C8B-B14F-4D97-AF65-F5344CB8AC3E}">
        <p14:creationId xmlns:p14="http://schemas.microsoft.com/office/powerpoint/2010/main" val="513884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6"/>
          <p:cNvSpPr>
            <a:spLocks noChangeArrowheads="1"/>
          </p:cNvSpPr>
          <p:nvPr/>
        </p:nvSpPr>
        <p:spPr bwMode="auto">
          <a:xfrm>
            <a:off x="3636963" y="3005138"/>
            <a:ext cx="182562"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dirty="0">
              <a:solidFill>
                <a:schemeClr val="lt1"/>
              </a:solidFill>
              <a:latin typeface="+mn-lt"/>
              <a:ea typeface="+mn-ea"/>
            </a:endParaRPr>
          </a:p>
        </p:txBody>
      </p:sp>
      <p:sp>
        <p:nvSpPr>
          <p:cNvPr id="5" name="Chevron 7"/>
          <p:cNvSpPr>
            <a:spLocks noChangeArrowheads="1"/>
          </p:cNvSpPr>
          <p:nvPr/>
        </p:nvSpPr>
        <p:spPr bwMode="auto">
          <a:xfrm>
            <a:off x="3449638" y="3005138"/>
            <a:ext cx="184150"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dirty="0">
              <a:solidFill>
                <a:schemeClr val="lt1"/>
              </a:solidFill>
              <a:latin typeface="+mn-lt"/>
              <a:ea typeface="+mn-ea"/>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Footer Placeholder 4"/>
          <p:cNvSpPr>
            <a:spLocks noGrp="1"/>
          </p:cNvSpPr>
          <p:nvPr>
            <p:ph type="ftr" sz="quarter" idx="10"/>
          </p:nvPr>
        </p:nvSpPr>
        <p:spPr>
          <a:xfrm>
            <a:off x="5334000" y="6324600"/>
            <a:ext cx="3697288" cy="365125"/>
          </a:xfrm>
        </p:spPr>
        <p:txBody>
          <a:bodyPr/>
          <a:lstStyle>
            <a:lvl1pPr>
              <a:defRPr sz="1400"/>
            </a:lvl1pPr>
          </a:lstStyle>
          <a:p>
            <a:pPr>
              <a:defRPr/>
            </a:pPr>
            <a:r>
              <a:rPr lang="en-US"/>
              <a:t>Copyright Pearson Prentice-Hall 2009</a:t>
            </a:r>
          </a:p>
        </p:txBody>
      </p:sp>
      <p:sp>
        <p:nvSpPr>
          <p:cNvPr id="7" name="Slide Number Placeholder 5"/>
          <p:cNvSpPr>
            <a:spLocks noGrp="1"/>
          </p:cNvSpPr>
          <p:nvPr>
            <p:ph type="sldNum" sz="quarter" idx="11"/>
          </p:nvPr>
        </p:nvSpPr>
        <p:spPr>
          <a:xfrm>
            <a:off x="0" y="6324600"/>
            <a:ext cx="974725" cy="365125"/>
          </a:xfrm>
        </p:spPr>
        <p:txBody>
          <a:bodyPr/>
          <a:lstStyle>
            <a:lvl1pPr>
              <a:defRPr sz="2000">
                <a:solidFill>
                  <a:schemeClr val="bg1"/>
                </a:solidFill>
              </a:defRPr>
            </a:lvl1pPr>
          </a:lstStyle>
          <a:p>
            <a:fld id="{E6CE8D30-66A8-4E57-9613-2625159A1AAC}" type="slidenum">
              <a:rPr lang="en-US" altLang="en-US"/>
              <a:pPr/>
              <a:t>‹#›</a:t>
            </a:fld>
            <a:endParaRPr lang="en-US" altLang="en-US"/>
          </a:p>
        </p:txBody>
      </p:sp>
    </p:spTree>
    <p:extLst>
      <p:ext uri="{BB962C8B-B14F-4D97-AF65-F5344CB8AC3E}">
        <p14:creationId xmlns:p14="http://schemas.microsoft.com/office/powerpoint/2010/main" val="285352507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fld id="{C7354451-3CBB-493B-A767-24A12DF257E1}" type="datetime1">
              <a:rPr lang="en-US" altLang="en-US"/>
              <a:pPr/>
              <a:t>5/18/2020</a:t>
            </a:fld>
            <a:endParaRPr lang="en-US" altLang="en-US"/>
          </a:p>
        </p:txBody>
      </p:sp>
      <p:sp>
        <p:nvSpPr>
          <p:cNvPr id="6" name="Footer Placeholder 5"/>
          <p:cNvSpPr>
            <a:spLocks noGrp="1"/>
          </p:cNvSpPr>
          <p:nvPr>
            <p:ph type="ftr" sz="quarter" idx="11"/>
          </p:nvPr>
        </p:nvSpPr>
        <p:spPr/>
        <p:txBody>
          <a:bodyPr/>
          <a:lstStyle>
            <a:lvl1pPr>
              <a:defRPr/>
            </a:lvl1pPr>
          </a:lstStyle>
          <a:p>
            <a:pPr>
              <a:defRPr/>
            </a:pPr>
            <a:r>
              <a:rPr lang="en-US"/>
              <a:t>Copyright Pearson Prentice-Hall 2009</a:t>
            </a:r>
          </a:p>
        </p:txBody>
      </p:sp>
      <p:sp>
        <p:nvSpPr>
          <p:cNvPr id="7" name="Slide Number Placeholder 6"/>
          <p:cNvSpPr>
            <a:spLocks noGrp="1"/>
          </p:cNvSpPr>
          <p:nvPr>
            <p:ph type="sldNum" sz="quarter" idx="12"/>
          </p:nvPr>
        </p:nvSpPr>
        <p:spPr/>
        <p:txBody>
          <a:bodyPr/>
          <a:lstStyle>
            <a:lvl1pPr>
              <a:defRPr/>
            </a:lvl1pPr>
          </a:lstStyle>
          <a:p>
            <a:fld id="{B350A3FE-8F02-4579-BC9D-1AA4966AEA36}" type="slidenum">
              <a:rPr lang="en-US" altLang="en-US"/>
              <a:pPr/>
              <a:t>‹#›</a:t>
            </a:fld>
            <a:endParaRPr lang="en-US" altLang="en-US"/>
          </a:p>
        </p:txBody>
      </p:sp>
    </p:spTree>
    <p:extLst>
      <p:ext uri="{BB962C8B-B14F-4D97-AF65-F5344CB8AC3E}">
        <p14:creationId xmlns:p14="http://schemas.microsoft.com/office/powerpoint/2010/main" val="54213077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5B1B7E7A-2482-4C53-B77A-7E1EC329EF7F}" type="datetime1">
              <a:rPr lang="en-US" altLang="en-US"/>
              <a:pPr/>
              <a:t>5/18/2020</a:t>
            </a:fld>
            <a:endParaRPr lang="en-US" altLang="en-US"/>
          </a:p>
        </p:txBody>
      </p:sp>
      <p:sp>
        <p:nvSpPr>
          <p:cNvPr id="8" name="Footer Placeholder 7"/>
          <p:cNvSpPr>
            <a:spLocks noGrp="1"/>
          </p:cNvSpPr>
          <p:nvPr>
            <p:ph type="ftr" sz="quarter" idx="11"/>
          </p:nvPr>
        </p:nvSpPr>
        <p:spPr/>
        <p:txBody>
          <a:bodyPr/>
          <a:lstStyle>
            <a:lvl1pPr>
              <a:defRPr/>
            </a:lvl1pPr>
          </a:lstStyle>
          <a:p>
            <a:pPr>
              <a:defRPr/>
            </a:pPr>
            <a:r>
              <a:rPr lang="en-US"/>
              <a:t>Copyright Pearson Prentice-Hall 2009</a:t>
            </a:r>
          </a:p>
        </p:txBody>
      </p:sp>
      <p:sp>
        <p:nvSpPr>
          <p:cNvPr id="9" name="Slide Number Placeholder 8"/>
          <p:cNvSpPr>
            <a:spLocks noGrp="1"/>
          </p:cNvSpPr>
          <p:nvPr>
            <p:ph type="sldNum" sz="quarter" idx="12"/>
          </p:nvPr>
        </p:nvSpPr>
        <p:spPr/>
        <p:txBody>
          <a:bodyPr/>
          <a:lstStyle>
            <a:lvl1pPr>
              <a:defRPr/>
            </a:lvl1pPr>
          </a:lstStyle>
          <a:p>
            <a:fld id="{8B38FDB3-7122-4D38-81F5-862A00750169}" type="slidenum">
              <a:rPr lang="en-US" altLang="en-US"/>
              <a:pPr/>
              <a:t>‹#›</a:t>
            </a:fld>
            <a:endParaRPr lang="en-US" altLang="en-US"/>
          </a:p>
        </p:txBody>
      </p:sp>
    </p:spTree>
    <p:extLst>
      <p:ext uri="{BB962C8B-B14F-4D97-AF65-F5344CB8AC3E}">
        <p14:creationId xmlns:p14="http://schemas.microsoft.com/office/powerpoint/2010/main" val="405728552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7DCCBBE9-CF98-4049-A17E-1CD04FCD976F}" type="datetime1">
              <a:rPr lang="en-US" altLang="en-US"/>
              <a:pPr/>
              <a:t>5/18/2020</a:t>
            </a:fld>
            <a:endParaRPr lang="en-US" altLang="en-US"/>
          </a:p>
        </p:txBody>
      </p:sp>
      <p:sp>
        <p:nvSpPr>
          <p:cNvPr id="4" name="Footer Placeholder 3"/>
          <p:cNvSpPr>
            <a:spLocks noGrp="1"/>
          </p:cNvSpPr>
          <p:nvPr>
            <p:ph type="ftr" sz="quarter" idx="11"/>
          </p:nvPr>
        </p:nvSpPr>
        <p:spPr/>
        <p:txBody>
          <a:bodyPr/>
          <a:lstStyle>
            <a:lvl1pPr>
              <a:defRPr/>
            </a:lvl1pPr>
          </a:lstStyle>
          <a:p>
            <a:pPr>
              <a:defRPr/>
            </a:pPr>
            <a:r>
              <a:rPr lang="en-US"/>
              <a:t>Copyright Pearson Prentice-Hall 2009</a:t>
            </a:r>
          </a:p>
        </p:txBody>
      </p:sp>
      <p:sp>
        <p:nvSpPr>
          <p:cNvPr id="5" name="Slide Number Placeholder 4"/>
          <p:cNvSpPr>
            <a:spLocks noGrp="1"/>
          </p:cNvSpPr>
          <p:nvPr>
            <p:ph type="sldNum" sz="quarter" idx="12"/>
          </p:nvPr>
        </p:nvSpPr>
        <p:spPr/>
        <p:txBody>
          <a:bodyPr/>
          <a:lstStyle>
            <a:lvl1pPr>
              <a:defRPr/>
            </a:lvl1pPr>
          </a:lstStyle>
          <a:p>
            <a:fld id="{267956C9-E72A-409F-9AD2-0A68E5D9D0C8}" type="slidenum">
              <a:rPr lang="en-US" altLang="en-US"/>
              <a:pPr/>
              <a:t>‹#›</a:t>
            </a:fld>
            <a:endParaRPr lang="en-US" altLang="en-US"/>
          </a:p>
        </p:txBody>
      </p:sp>
    </p:spTree>
    <p:extLst>
      <p:ext uri="{BB962C8B-B14F-4D97-AF65-F5344CB8AC3E}">
        <p14:creationId xmlns:p14="http://schemas.microsoft.com/office/powerpoint/2010/main" val="2202058628"/>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836DA890-6D7B-4CA0-8772-B386921ED9AF}" type="datetime1">
              <a:rPr lang="en-US" altLang="en-US"/>
              <a:pPr/>
              <a:t>5/18/2020</a:t>
            </a:fld>
            <a:endParaRPr lang="en-US" altLang="en-US"/>
          </a:p>
        </p:txBody>
      </p:sp>
      <p:sp>
        <p:nvSpPr>
          <p:cNvPr id="3" name="Footer Placeholder 21"/>
          <p:cNvSpPr>
            <a:spLocks noGrp="1"/>
          </p:cNvSpPr>
          <p:nvPr>
            <p:ph type="ftr" sz="quarter" idx="11"/>
          </p:nvPr>
        </p:nvSpPr>
        <p:spPr/>
        <p:txBody>
          <a:bodyPr/>
          <a:lstStyle>
            <a:lvl1pPr>
              <a:defRPr/>
            </a:lvl1pPr>
          </a:lstStyle>
          <a:p>
            <a:pPr>
              <a:defRPr/>
            </a:pPr>
            <a:r>
              <a:rPr lang="en-US"/>
              <a:t>Copyright Pearson Prentice-Hall 2009</a:t>
            </a:r>
          </a:p>
        </p:txBody>
      </p:sp>
      <p:sp>
        <p:nvSpPr>
          <p:cNvPr id="4" name="Slide Number Placeholder 17"/>
          <p:cNvSpPr>
            <a:spLocks noGrp="1"/>
          </p:cNvSpPr>
          <p:nvPr>
            <p:ph type="sldNum" sz="quarter" idx="12"/>
          </p:nvPr>
        </p:nvSpPr>
        <p:spPr/>
        <p:txBody>
          <a:bodyPr/>
          <a:lstStyle>
            <a:lvl1pPr>
              <a:defRPr/>
            </a:lvl1pPr>
          </a:lstStyle>
          <a:p>
            <a:fld id="{8BA7F4FF-ED5B-4D2E-9990-6EC5D6924A18}" type="slidenum">
              <a:rPr lang="en-US" altLang="en-US"/>
              <a:pPr/>
              <a:t>‹#›</a:t>
            </a:fld>
            <a:endParaRPr lang="en-US" altLang="en-US"/>
          </a:p>
        </p:txBody>
      </p:sp>
    </p:spTree>
    <p:extLst>
      <p:ext uri="{BB962C8B-B14F-4D97-AF65-F5344CB8AC3E}">
        <p14:creationId xmlns:p14="http://schemas.microsoft.com/office/powerpoint/2010/main" val="2515176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43A4DFD3-316C-4128-852E-EEDDFE092B01}" type="datetime1">
              <a:rPr lang="en-US" altLang="en-US"/>
              <a:pPr/>
              <a:t>5/18/2020</a:t>
            </a:fld>
            <a:endParaRPr lang="en-US" altLang="en-US"/>
          </a:p>
        </p:txBody>
      </p:sp>
      <p:sp>
        <p:nvSpPr>
          <p:cNvPr id="6" name="Footer Placeholder 5"/>
          <p:cNvSpPr>
            <a:spLocks noGrp="1"/>
          </p:cNvSpPr>
          <p:nvPr>
            <p:ph type="ftr" sz="quarter" idx="11"/>
          </p:nvPr>
        </p:nvSpPr>
        <p:spPr/>
        <p:txBody>
          <a:bodyPr/>
          <a:lstStyle>
            <a:lvl1pPr>
              <a:defRPr/>
            </a:lvl1pPr>
          </a:lstStyle>
          <a:p>
            <a:pPr>
              <a:defRPr/>
            </a:pPr>
            <a:r>
              <a:rPr lang="en-US"/>
              <a:t>Copyright Pearson Prentice-Hall 2009</a:t>
            </a:r>
          </a:p>
        </p:txBody>
      </p:sp>
      <p:sp>
        <p:nvSpPr>
          <p:cNvPr id="7" name="Slide Number Placeholder 6"/>
          <p:cNvSpPr>
            <a:spLocks noGrp="1"/>
          </p:cNvSpPr>
          <p:nvPr>
            <p:ph type="sldNum" sz="quarter" idx="12"/>
          </p:nvPr>
        </p:nvSpPr>
        <p:spPr/>
        <p:txBody>
          <a:bodyPr/>
          <a:lstStyle>
            <a:lvl1pPr>
              <a:defRPr/>
            </a:lvl1pPr>
          </a:lstStyle>
          <a:p>
            <a:fld id="{7AF2EFA2-C698-4F5C-86BB-38A5B5BBB407}" type="slidenum">
              <a:rPr lang="en-US" altLang="en-US"/>
              <a:pPr/>
              <a:t>‹#›</a:t>
            </a:fld>
            <a:endParaRPr lang="en-US" altLang="en-US"/>
          </a:p>
        </p:txBody>
      </p:sp>
    </p:spTree>
    <p:extLst>
      <p:ext uri="{BB962C8B-B14F-4D97-AF65-F5344CB8AC3E}">
        <p14:creationId xmlns:p14="http://schemas.microsoft.com/office/powerpoint/2010/main" val="73321374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6" name="Freeform 8"/>
          <p:cNvSpPr>
            <a:spLocks/>
          </p:cNvSpPr>
          <p:nvPr/>
        </p:nvSpPr>
        <p:spPr bwMode="auto">
          <a:xfrm>
            <a:off x="485775" y="5938838"/>
            <a:ext cx="3690938"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xmlns="" w="9525" cap="flat" cmpd="sng">
                <a:solidFill>
                  <a:srgbClr val="000000"/>
                </a:solidFill>
                <a:prstDash val="solid"/>
                <a:round/>
                <a:headEnd type="none" w="med" len="med"/>
                <a:tailEnd type="none" w="med" len="med"/>
              </a14:hiddenLine>
            </a:ext>
          </a:extLst>
        </p:spPr>
        <p:txBody>
          <a:bodyPr/>
          <a:lstStyle/>
          <a:p>
            <a:endParaRPr lang="en-US"/>
          </a:p>
        </p:txBody>
      </p:sp>
      <p:sp>
        <p:nvSpPr>
          <p:cNvPr id="7" name="Right Triangle 9"/>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a:spLocks noChangeArrowheads="1"/>
          </p:cNvSpPr>
          <p:nvPr/>
        </p:nvSpPr>
        <p:spPr bwMode="auto">
          <a:xfrm>
            <a:off x="8664575" y="4987925"/>
            <a:ext cx="182563"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dirty="0">
              <a:solidFill>
                <a:schemeClr val="lt1"/>
              </a:solidFill>
              <a:latin typeface="+mn-lt"/>
              <a:ea typeface="+mn-ea"/>
            </a:endParaRPr>
          </a:p>
        </p:txBody>
      </p:sp>
      <p:sp>
        <p:nvSpPr>
          <p:cNvPr id="10" name="Chevron 12"/>
          <p:cNvSpPr>
            <a:spLocks noChangeArrowheads="1"/>
          </p:cNvSpPr>
          <p:nvPr/>
        </p:nvSpPr>
        <p:spPr bwMode="auto">
          <a:xfrm>
            <a:off x="8477250" y="4987925"/>
            <a:ext cx="182563"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dirty="0">
              <a:solidFill>
                <a:schemeClr val="lt1"/>
              </a:solidFill>
              <a:latin typeface="+mn-lt"/>
              <a:ea typeface="+mn-ea"/>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fld id="{58C3E0FD-2112-40F3-AAF7-4B9928C19747}" type="datetime1">
              <a:rPr lang="en-US" altLang="en-US"/>
              <a:pPr/>
              <a:t>5/18/2020</a:t>
            </a:fld>
            <a:endParaRPr lang="en-US" altLang="en-US"/>
          </a:p>
        </p:txBody>
      </p:sp>
      <p:sp>
        <p:nvSpPr>
          <p:cNvPr id="12" name="Footer Placeholder 5"/>
          <p:cNvSpPr>
            <a:spLocks noGrp="1"/>
          </p:cNvSpPr>
          <p:nvPr>
            <p:ph type="ftr" sz="quarter" idx="11"/>
          </p:nvPr>
        </p:nvSpPr>
        <p:spPr/>
        <p:txBody>
          <a:bodyPr/>
          <a:lstStyle>
            <a:lvl1pPr>
              <a:defRPr/>
            </a:lvl1pPr>
          </a:lstStyle>
          <a:p>
            <a:pPr>
              <a:defRPr/>
            </a:pPr>
            <a:r>
              <a:rPr lang="en-US"/>
              <a:t>Copyright Pearson Prentice-Hall 2009</a:t>
            </a:r>
          </a:p>
        </p:txBody>
      </p:sp>
      <p:sp>
        <p:nvSpPr>
          <p:cNvPr id="13" name="Slide Number Placeholder 6"/>
          <p:cNvSpPr>
            <a:spLocks noGrp="1"/>
          </p:cNvSpPr>
          <p:nvPr>
            <p:ph type="sldNum" sz="quarter" idx="12"/>
          </p:nvPr>
        </p:nvSpPr>
        <p:spPr/>
        <p:txBody>
          <a:bodyPr/>
          <a:lstStyle>
            <a:lvl1pPr>
              <a:defRPr/>
            </a:lvl1pPr>
          </a:lstStyle>
          <a:p>
            <a:fld id="{0C156651-6942-4721-9B16-AF521A3DE34F}" type="slidenum">
              <a:rPr lang="en-US" altLang="en-US"/>
              <a:pPr/>
              <a:t>‹#›</a:t>
            </a:fld>
            <a:endParaRPr lang="en-US" altLang="en-US"/>
          </a:p>
        </p:txBody>
      </p:sp>
    </p:spTree>
    <p:extLst>
      <p:ext uri="{BB962C8B-B14F-4D97-AF65-F5344CB8AC3E}">
        <p14:creationId xmlns:p14="http://schemas.microsoft.com/office/powerpoint/2010/main" val="222802974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1027" name="Freeform 11"/>
          <p:cNvSpPr>
            <a:spLocks/>
          </p:cNvSpPr>
          <p:nvPr/>
        </p:nvSpPr>
        <p:spPr bwMode="auto">
          <a:xfrm>
            <a:off x="485775" y="5938838"/>
            <a:ext cx="3690938"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xmlns="" w="9525" cap="flat" cmpd="sng">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atin typeface="Lucida Sans Unicode" pitchFamily="34" charset="0"/>
              </a:defRPr>
            </a:lvl1pPr>
          </a:lstStyle>
          <a:p>
            <a:fld id="{51BA1062-A952-4DFE-A019-87A77571E397}" type="datetime1">
              <a:rPr lang="en-US" altLang="en-US"/>
              <a:pPr/>
              <a:t>5/18/2020</a:t>
            </a:fld>
            <a:endParaRPr lang="en-US" alt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charset="0"/>
                <a:ea typeface="ＭＳ Ｐゴシック" charset="0"/>
                <a:cs typeface="+mn-cs"/>
              </a:defRPr>
            </a:lvl1pPr>
          </a:lstStyle>
          <a:p>
            <a:pPr>
              <a:defRPr/>
            </a:pPr>
            <a:r>
              <a:rPr lang="en-US"/>
              <a:t>Copyright Pearson Prentice-Hall 2009</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itchFamily="34" charset="0"/>
              </a:defRPr>
            </a:lvl1pPr>
          </a:lstStyle>
          <a:p>
            <a:fld id="{D6AC8FF8-EE53-45EC-B220-28916F27641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31" r:id="rId7"/>
    <p:sldLayoutId id="2147483740" r:id="rId8"/>
    <p:sldLayoutId id="2147483741" r:id="rId9"/>
    <p:sldLayoutId id="2147483732" r:id="rId10"/>
    <p:sldLayoutId id="2147483733" r:id="rId11"/>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ＭＳ Ｐゴシック" charset="0"/>
          <a:cs typeface="ＭＳ Ｐゴシック" charset="0"/>
        </a:defRPr>
      </a:lvl1pPr>
      <a:lvl2pPr algn="l" rtl="0" eaLnBrk="0" fontAlgn="base" hangingPunct="0">
        <a:spcBef>
          <a:spcPct val="0"/>
        </a:spcBef>
        <a:spcAft>
          <a:spcPct val="0"/>
        </a:spcAft>
        <a:defRPr sz="4100" b="1">
          <a:solidFill>
            <a:schemeClr val="tx2"/>
          </a:solidFill>
          <a:latin typeface="Lucida Sans Unicode" charset="0"/>
          <a:ea typeface="ＭＳ Ｐゴシック" charset="0"/>
          <a:cs typeface="ＭＳ Ｐゴシック" charset="0"/>
        </a:defRPr>
      </a:lvl2pPr>
      <a:lvl3pPr algn="l" rtl="0" eaLnBrk="0" fontAlgn="base" hangingPunct="0">
        <a:spcBef>
          <a:spcPct val="0"/>
        </a:spcBef>
        <a:spcAft>
          <a:spcPct val="0"/>
        </a:spcAft>
        <a:defRPr sz="4100" b="1">
          <a:solidFill>
            <a:schemeClr val="tx2"/>
          </a:solidFill>
          <a:latin typeface="Lucida Sans Unicode" charset="0"/>
          <a:ea typeface="ＭＳ Ｐゴシック" charset="0"/>
          <a:cs typeface="ＭＳ Ｐゴシック" charset="0"/>
        </a:defRPr>
      </a:lvl3pPr>
      <a:lvl4pPr algn="l" rtl="0" eaLnBrk="0" fontAlgn="base" hangingPunct="0">
        <a:spcBef>
          <a:spcPct val="0"/>
        </a:spcBef>
        <a:spcAft>
          <a:spcPct val="0"/>
        </a:spcAft>
        <a:defRPr sz="4100" b="1">
          <a:solidFill>
            <a:schemeClr val="tx2"/>
          </a:solidFill>
          <a:latin typeface="Lucida Sans Unicode" charset="0"/>
          <a:ea typeface="ＭＳ Ｐゴシック" charset="0"/>
          <a:cs typeface="ＭＳ Ｐゴシック" charset="0"/>
        </a:defRPr>
      </a:lvl4pPr>
      <a:lvl5pPr algn="l" rtl="0" eaLnBrk="0" fontAlgn="base" hangingPunct="0">
        <a:spcBef>
          <a:spcPct val="0"/>
        </a:spcBef>
        <a:spcAft>
          <a:spcPct val="0"/>
        </a:spcAft>
        <a:defRPr sz="4100" b="1">
          <a:solidFill>
            <a:schemeClr val="tx2"/>
          </a:solidFill>
          <a:latin typeface="Lucida Sans Unicode" charset="0"/>
          <a:ea typeface="ＭＳ Ｐゴシック" charset="0"/>
          <a:cs typeface="ＭＳ Ｐゴシック" charset="0"/>
        </a:defRPr>
      </a:lvl5pPr>
      <a:lvl6pPr marL="457200" algn="l" rtl="0" fontAlgn="base">
        <a:spcBef>
          <a:spcPct val="0"/>
        </a:spcBef>
        <a:spcAft>
          <a:spcPct val="0"/>
        </a:spcAft>
        <a:defRPr sz="4100" b="1">
          <a:solidFill>
            <a:schemeClr val="tx2"/>
          </a:solidFill>
          <a:latin typeface="Lucida Sans Unicode" charset="0"/>
          <a:ea typeface="ＭＳ Ｐゴシック" charset="0"/>
        </a:defRPr>
      </a:lvl6pPr>
      <a:lvl7pPr marL="914400" algn="l" rtl="0" fontAlgn="base">
        <a:spcBef>
          <a:spcPct val="0"/>
        </a:spcBef>
        <a:spcAft>
          <a:spcPct val="0"/>
        </a:spcAft>
        <a:defRPr sz="4100" b="1">
          <a:solidFill>
            <a:schemeClr val="tx2"/>
          </a:solidFill>
          <a:latin typeface="Lucida Sans Unicode" charset="0"/>
          <a:ea typeface="ＭＳ Ｐゴシック" charset="0"/>
        </a:defRPr>
      </a:lvl7pPr>
      <a:lvl8pPr marL="1371600" algn="l" rtl="0" fontAlgn="base">
        <a:spcBef>
          <a:spcPct val="0"/>
        </a:spcBef>
        <a:spcAft>
          <a:spcPct val="0"/>
        </a:spcAft>
        <a:defRPr sz="4100" b="1">
          <a:solidFill>
            <a:schemeClr val="tx2"/>
          </a:solidFill>
          <a:latin typeface="Lucida Sans Unicode" charset="0"/>
          <a:ea typeface="ＭＳ Ｐゴシック" charset="0"/>
        </a:defRPr>
      </a:lvl8pPr>
      <a:lvl9pPr marL="1828800" algn="l" rtl="0" fontAlgn="base">
        <a:spcBef>
          <a:spcPct val="0"/>
        </a:spcBef>
        <a:spcAft>
          <a:spcPct val="0"/>
        </a:spcAft>
        <a:defRPr sz="4100" b="1">
          <a:solidFill>
            <a:schemeClr val="tx2"/>
          </a:solidFill>
          <a:latin typeface="Lucida Sans Unicode" charset="0"/>
          <a:ea typeface="ＭＳ Ｐゴシック"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ＭＳ Ｐゴシック" charset="0"/>
          <a:cs typeface="ＭＳ Ｐゴシック" charset="0"/>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ＭＳ Ｐゴシック" charset="0"/>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ＭＳ Ｐゴシック" charset="0"/>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ＭＳ Ｐゴシック" charset="0"/>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ＭＳ Ｐゴシック" charset="0"/>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cid:3287383400_2177562"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1"/>
          </p:nvPr>
        </p:nvSpPr>
        <p:spPr bwMode="auto">
          <a:solidFill>
            <a:schemeClr val="accent1">
              <a:alpha val="50195"/>
            </a:schemeClr>
          </a:solidFill>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090AFD0A-388F-4056-B32F-EC42BD61D6EB}" type="slidenum">
              <a:rPr lang="en-US" smtClean="0">
                <a:solidFill>
                  <a:schemeClr val="bg1"/>
                </a:solidFill>
                <a:latin typeface="Lucida Sans Unicode" pitchFamily="34" charset="0"/>
              </a:rPr>
              <a:pPr eaLnBrk="1" hangingPunct="1"/>
              <a:t>1</a:t>
            </a:fld>
            <a:endParaRPr lang="en-US" dirty="0">
              <a:solidFill>
                <a:schemeClr val="bg1"/>
              </a:solidFill>
              <a:latin typeface="Lucida Sans Unicode" pitchFamily="34" charset="0"/>
            </a:endParaRPr>
          </a:p>
        </p:txBody>
      </p:sp>
      <p:pic>
        <p:nvPicPr>
          <p:cNvPr id="14340" name="Picture 2" descr="In chapter 1 we learn about threat environment. The following chapters can be divided to three categories: Plan, protect, and respond. These three form a cycle, as after responding to an attack you need to update you plans. Planning and policy are discussed in chapter 2. Chapters 3 to 9 discuss different aspects of protecting the system: cryptography, secure networks, access control, firewall, host hardening, application security, and data protection. Finally, in section 10 we will discuss incident response."/>
          <p:cNvPicPr>
            <a:picLocks noChangeAspect="1" noChangeArrowheads="1"/>
          </p:cNvPicPr>
          <p:nvPr/>
        </p:nvPicPr>
        <p:blipFill>
          <a:blip r:embed="rId3">
            <a:extLst>
              <a:ext uri="{28A0092B-C50C-407E-A947-70E740481C1C}">
                <a14:useLocalDpi xmlns:a14="http://schemas.microsoft.com/office/drawing/2010/main" val="0"/>
              </a:ext>
            </a:extLst>
          </a:blip>
          <a:srcRect l="3333" t="10001" r="13333" b="3078"/>
          <a:stretch>
            <a:fillRect/>
          </a:stretch>
        </p:blipFill>
        <p:spPr bwMode="auto">
          <a:xfrm>
            <a:off x="304800" y="1122363"/>
            <a:ext cx="8534400" cy="4821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ounded Rectangle 6"/>
          <p:cNvSpPr/>
          <p:nvPr/>
        </p:nvSpPr>
        <p:spPr>
          <a:xfrm>
            <a:off x="3962400" y="2181225"/>
            <a:ext cx="1066800" cy="13096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6" name="Title 2"/>
          <p:cNvSpPr>
            <a:spLocks noGrp="1"/>
          </p:cNvSpPr>
          <p:nvPr>
            <p:ph type="title"/>
          </p:nvPr>
        </p:nvSpPr>
        <p:spPr>
          <a:xfrm>
            <a:off x="457200" y="274638"/>
            <a:ext cx="8229600" cy="944562"/>
          </a:xfrm>
        </p:spPr>
        <p:txBody>
          <a:bodyPr/>
          <a:lstStyle/>
          <a:p>
            <a:pPr>
              <a:defRPr/>
            </a:pPr>
            <a:r>
              <a:rPr lang="en-US" dirty="0"/>
              <a:t>Course Text</a:t>
            </a:r>
          </a:p>
        </p:txBody>
      </p:sp>
    </p:spTree>
    <p:extLst>
      <p:ext uri="{BB962C8B-B14F-4D97-AF65-F5344CB8AC3E}">
        <p14:creationId xmlns:p14="http://schemas.microsoft.com/office/powerpoint/2010/main" val="70093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p:txBody>
          <a:bodyPr/>
          <a:lstStyle/>
          <a:p>
            <a:pPr eaLnBrk="1"/>
            <a:r>
              <a:rPr lang="en-US" b="1" dirty="0"/>
              <a:t>Sony Corporation</a:t>
            </a:r>
          </a:p>
          <a:p>
            <a:pPr lvl="1" eaLnBrk="1"/>
            <a:r>
              <a:rPr lang="en-US" dirty="0"/>
              <a:t>Japanese multinational corporation founded in 1946 that focuses on electronics, games, entertainment, and financial services </a:t>
            </a:r>
          </a:p>
          <a:p>
            <a:pPr lvl="1" eaLnBrk="1"/>
            <a:r>
              <a:rPr lang="en-US" dirty="0"/>
              <a:t>Employs about 146,300 people and has annual revenues of about $72.3 billion </a:t>
            </a:r>
          </a:p>
          <a:p>
            <a:pPr lvl="1" eaLnBrk="1"/>
            <a:r>
              <a:rPr lang="en-US" dirty="0"/>
              <a:t>Sony is widely known for its televisions, digital imaging, audio/video hardware, PCs, semiconductors, electronic components, and gaming platform. </a:t>
            </a:r>
          </a:p>
        </p:txBody>
      </p:sp>
      <p:sp>
        <p:nvSpPr>
          <p:cNvPr id="23555"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0AF090E2-E24D-4FD8-94D0-7D58F167E118}" type="slidenum">
              <a:rPr lang="en-US" smtClean="0">
                <a:solidFill>
                  <a:schemeClr val="bg1"/>
                </a:solidFill>
                <a:latin typeface="Lucida Sans Unicode" pitchFamily="34" charset="0"/>
              </a:rPr>
              <a:pPr eaLnBrk="1" hangingPunct="1"/>
              <a:t>10</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1.1: The Sony Data Breaches</a:t>
            </a:r>
          </a:p>
        </p:txBody>
      </p:sp>
    </p:spTree>
    <p:extLst>
      <p:ext uri="{BB962C8B-B14F-4D97-AF65-F5344CB8AC3E}">
        <p14:creationId xmlns:p14="http://schemas.microsoft.com/office/powerpoint/2010/main" val="3496637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p:cNvSpPr>
            <a:spLocks noGrp="1"/>
          </p:cNvSpPr>
          <p:nvPr>
            <p:ph idx="1"/>
          </p:nvPr>
        </p:nvSpPr>
        <p:spPr>
          <a:xfrm>
            <a:off x="457200" y="1481138"/>
            <a:ext cx="8229600" cy="4843462"/>
          </a:xfrm>
        </p:spPr>
        <p:txBody>
          <a:bodyPr/>
          <a:lstStyle/>
          <a:p>
            <a:pPr eaLnBrk="1"/>
            <a:r>
              <a:rPr lang="en-US" b="1" dirty="0"/>
              <a:t>The First Attack</a:t>
            </a:r>
          </a:p>
          <a:p>
            <a:pPr lvl="1" eaLnBrk="1"/>
            <a:r>
              <a:rPr lang="en-US" dirty="0"/>
              <a:t>April 17-19, 2011</a:t>
            </a:r>
          </a:p>
          <a:p>
            <a:pPr lvl="1" eaLnBrk="1"/>
            <a:r>
              <a:rPr lang="en-US" dirty="0"/>
              <a:t>Attacks happened a few weeks after the large earthquake, tsunami, and reactor meltdowns</a:t>
            </a:r>
          </a:p>
          <a:p>
            <a:pPr lvl="1" eaLnBrk="1" hangingPunct="1"/>
            <a:r>
              <a:rPr lang="en-US" dirty="0"/>
              <a:t>Used </a:t>
            </a:r>
            <a:r>
              <a:rPr lang="en-US" i="1" dirty="0"/>
              <a:t>SQL injection </a:t>
            </a:r>
            <a:r>
              <a:rPr lang="en-US" dirty="0"/>
              <a:t>to steal 77 million accounts</a:t>
            </a:r>
          </a:p>
          <a:p>
            <a:pPr lvl="1" eaLnBrk="1" hangingPunct="1"/>
            <a:r>
              <a:rPr lang="en-US" dirty="0"/>
              <a:t>Turned off access to PlayStation Network (PSN)</a:t>
            </a:r>
          </a:p>
          <a:p>
            <a:pPr lvl="1" eaLnBrk="1" hangingPunct="1"/>
            <a:r>
              <a:rPr lang="en-US" dirty="0"/>
              <a:t>Publicly acknowledges intrusion a week after the intrusion, on April 26</a:t>
            </a:r>
            <a:r>
              <a:rPr lang="en-US" baseline="30000" dirty="0"/>
              <a:t>th</a:t>
            </a:r>
            <a:endParaRPr lang="en-US" dirty="0"/>
          </a:p>
          <a:p>
            <a:pPr lvl="1" eaLnBrk="1" hangingPunct="1"/>
            <a:r>
              <a:rPr lang="en-US" dirty="0"/>
              <a:t>CEO, Kazuo Hirai, issues public apology</a:t>
            </a:r>
          </a:p>
          <a:p>
            <a:pPr lvl="1" eaLnBrk="1" hangingPunct="1"/>
            <a:r>
              <a:rPr lang="en-US" dirty="0"/>
              <a:t>Hacking group “Anonymous” is suspected</a:t>
            </a:r>
          </a:p>
        </p:txBody>
      </p:sp>
      <p:sp>
        <p:nvSpPr>
          <p:cNvPr id="25603"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59350435-9B1E-44A5-9364-BF91954752EF}" type="slidenum">
              <a:rPr lang="en-US" smtClean="0">
                <a:solidFill>
                  <a:schemeClr val="bg1"/>
                </a:solidFill>
                <a:latin typeface="Lucida Sans Unicode" pitchFamily="34" charset="0"/>
              </a:rPr>
              <a:pPr eaLnBrk="1" hangingPunct="1"/>
              <a:t>11</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1.1: The Sony Data Breaches</a:t>
            </a:r>
          </a:p>
        </p:txBody>
      </p:sp>
    </p:spTree>
    <p:extLst>
      <p:ext uri="{BB962C8B-B14F-4D97-AF65-F5344CB8AC3E}">
        <p14:creationId xmlns:p14="http://schemas.microsoft.com/office/powerpoint/2010/main" val="1656792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p:cNvSpPr>
            <a:spLocks noGrp="1"/>
          </p:cNvSpPr>
          <p:nvPr>
            <p:ph idx="1"/>
          </p:nvPr>
        </p:nvSpPr>
        <p:spPr>
          <a:xfrm>
            <a:off x="457200" y="1481138"/>
            <a:ext cx="8229600" cy="4843462"/>
          </a:xfrm>
        </p:spPr>
        <p:txBody>
          <a:bodyPr/>
          <a:lstStyle/>
          <a:p>
            <a:pPr eaLnBrk="1"/>
            <a:r>
              <a:rPr lang="en-US" b="1" dirty="0"/>
              <a:t>The Second Attack</a:t>
            </a:r>
          </a:p>
          <a:p>
            <a:pPr lvl="1" eaLnBrk="1"/>
            <a:r>
              <a:rPr lang="en-US" dirty="0"/>
              <a:t>May 1</a:t>
            </a:r>
            <a:r>
              <a:rPr lang="en-US" baseline="30000" dirty="0"/>
              <a:t>st</a:t>
            </a:r>
            <a:r>
              <a:rPr lang="en-US" dirty="0"/>
              <a:t>, 2011 – Sony Online Entertainment</a:t>
            </a:r>
          </a:p>
          <a:p>
            <a:pPr lvl="1" eaLnBrk="1" hangingPunct="1"/>
            <a:r>
              <a:rPr lang="en-US" dirty="0"/>
              <a:t>Similar </a:t>
            </a:r>
            <a:r>
              <a:rPr lang="en-US" i="1" dirty="0"/>
              <a:t>SQL injection</a:t>
            </a:r>
            <a:r>
              <a:rPr lang="en-US" dirty="0"/>
              <a:t> attack used to steal additional 24.6 million accounts</a:t>
            </a:r>
          </a:p>
          <a:p>
            <a:pPr lvl="1" eaLnBrk="1" hangingPunct="1"/>
            <a:r>
              <a:rPr lang="en-US" dirty="0"/>
              <a:t>Turned off access to all Sony Online Entertainment servers</a:t>
            </a:r>
          </a:p>
          <a:p>
            <a:pPr lvl="1" eaLnBrk="1" hangingPunct="1"/>
            <a:r>
              <a:rPr lang="en-US" dirty="0"/>
              <a:t>CEO, Kazuo Hirai, issues written response to US Congress (May 4</a:t>
            </a:r>
            <a:r>
              <a:rPr lang="en-US" baseline="30000" dirty="0"/>
              <a:t>th</a:t>
            </a:r>
            <a:r>
              <a:rPr lang="en-US" dirty="0"/>
              <a:t>) about steps to prevent future attacks</a:t>
            </a:r>
          </a:p>
          <a:p>
            <a:pPr lvl="1" eaLnBrk="1" hangingPunct="1"/>
            <a:r>
              <a:rPr lang="en-US" dirty="0"/>
              <a:t>Some PSN services start to come online on May 15</a:t>
            </a:r>
            <a:r>
              <a:rPr lang="en-US" baseline="30000" dirty="0"/>
              <a:t>th</a:t>
            </a:r>
            <a:endParaRPr lang="en-US" dirty="0"/>
          </a:p>
        </p:txBody>
      </p:sp>
      <p:sp>
        <p:nvSpPr>
          <p:cNvPr id="25603"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59350435-9B1E-44A5-9364-BF91954752EF}" type="slidenum">
              <a:rPr lang="en-US" smtClean="0">
                <a:solidFill>
                  <a:schemeClr val="bg1"/>
                </a:solidFill>
                <a:latin typeface="Lucida Sans Unicode" pitchFamily="34" charset="0"/>
              </a:rPr>
              <a:pPr eaLnBrk="1" hangingPunct="1"/>
              <a:t>12</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1.1: The Sony Data Breaches</a:t>
            </a:r>
          </a:p>
        </p:txBody>
      </p:sp>
    </p:spTree>
    <p:extLst>
      <p:ext uri="{BB962C8B-B14F-4D97-AF65-F5344CB8AC3E}">
        <p14:creationId xmlns:p14="http://schemas.microsoft.com/office/powerpoint/2010/main" val="70997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p:cNvSpPr>
            <a:spLocks noGrp="1"/>
          </p:cNvSpPr>
          <p:nvPr>
            <p:ph idx="1"/>
          </p:nvPr>
        </p:nvSpPr>
        <p:spPr>
          <a:xfrm>
            <a:off x="457200" y="1481138"/>
            <a:ext cx="8229600" cy="4843462"/>
          </a:xfrm>
        </p:spPr>
        <p:txBody>
          <a:bodyPr/>
          <a:lstStyle/>
          <a:p>
            <a:pPr eaLnBrk="1"/>
            <a:r>
              <a:rPr lang="en-US" b="1" dirty="0"/>
              <a:t>The Third Attack</a:t>
            </a:r>
          </a:p>
          <a:p>
            <a:pPr lvl="1" eaLnBrk="1"/>
            <a:r>
              <a:rPr lang="en-US" dirty="0"/>
              <a:t>June 2</a:t>
            </a:r>
            <a:r>
              <a:rPr lang="en-US" baseline="30000" dirty="0"/>
              <a:t>nd</a:t>
            </a:r>
            <a:r>
              <a:rPr lang="en-US" dirty="0"/>
              <a:t>, 2011 – SonyPictures.com</a:t>
            </a:r>
          </a:p>
          <a:p>
            <a:pPr lvl="1" eaLnBrk="1" hangingPunct="1"/>
            <a:r>
              <a:rPr lang="en-US" dirty="0"/>
              <a:t>Similar </a:t>
            </a:r>
            <a:r>
              <a:rPr lang="en-US" i="1" dirty="0"/>
              <a:t>SQL injection </a:t>
            </a:r>
            <a:r>
              <a:rPr lang="en-US" dirty="0"/>
              <a:t>attack used to steal additional 1 million accounts</a:t>
            </a:r>
          </a:p>
          <a:p>
            <a:pPr lvl="1" eaLnBrk="1" hangingPunct="1"/>
            <a:r>
              <a:rPr lang="en-US" dirty="0"/>
              <a:t>SonyPictures.com is immediately shut down</a:t>
            </a:r>
          </a:p>
          <a:p>
            <a:pPr lvl="1" eaLnBrk="1" hangingPunct="1"/>
            <a:r>
              <a:rPr lang="en-US" dirty="0"/>
              <a:t>Hacking group </a:t>
            </a:r>
            <a:r>
              <a:rPr lang="en-US" dirty="0" err="1"/>
              <a:t>LulzSec</a:t>
            </a:r>
            <a:r>
              <a:rPr lang="en-US" dirty="0"/>
              <a:t> claims responsibility and issues press statement</a:t>
            </a:r>
          </a:p>
        </p:txBody>
      </p:sp>
      <p:sp>
        <p:nvSpPr>
          <p:cNvPr id="25603"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59350435-9B1E-44A5-9364-BF91954752EF}" type="slidenum">
              <a:rPr lang="en-US" smtClean="0">
                <a:solidFill>
                  <a:schemeClr val="bg1"/>
                </a:solidFill>
                <a:latin typeface="Lucida Sans Unicode" pitchFamily="34" charset="0"/>
              </a:rPr>
              <a:pPr eaLnBrk="1" hangingPunct="1"/>
              <a:t>13</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1.1: The Sony Data Breaches</a:t>
            </a:r>
          </a:p>
        </p:txBody>
      </p:sp>
    </p:spTree>
    <p:extLst>
      <p:ext uri="{BB962C8B-B14F-4D97-AF65-F5344CB8AC3E}">
        <p14:creationId xmlns:p14="http://schemas.microsoft.com/office/powerpoint/2010/main" val="338431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D95A40-7B74-4682-A019-0B12256A58AB}"/>
              </a:ext>
            </a:extLst>
          </p:cNvPr>
          <p:cNvSpPr>
            <a:spLocks noGrp="1"/>
          </p:cNvSpPr>
          <p:nvPr>
            <p:ph idx="1"/>
          </p:nvPr>
        </p:nvSpPr>
        <p:spPr>
          <a:xfrm>
            <a:off x="457200" y="1481138"/>
            <a:ext cx="8229600" cy="3624262"/>
          </a:xfrm>
        </p:spPr>
        <p:txBody>
          <a:bodyPr/>
          <a:lstStyle/>
          <a:p>
            <a:pPr marL="109537" indent="0">
              <a:buNone/>
            </a:pPr>
            <a:r>
              <a:rPr lang="en-US" sz="1800" dirty="0">
                <a:latin typeface="Arial" pitchFamily="34" charset="0"/>
                <a:ea typeface="ＭＳ Ｐゴシック" pitchFamily="34" charset="-128"/>
                <a:cs typeface="+mn-cs"/>
              </a:rPr>
              <a:t>“Greetings folks. We're </a:t>
            </a:r>
            <a:r>
              <a:rPr lang="en-US" sz="1800" dirty="0" err="1">
                <a:latin typeface="Arial" pitchFamily="34" charset="0"/>
                <a:ea typeface="ＭＳ Ｐゴシック" pitchFamily="34" charset="-128"/>
                <a:cs typeface="+mn-cs"/>
              </a:rPr>
              <a:t>LulzSec</a:t>
            </a:r>
            <a:r>
              <a:rPr lang="en-US" sz="1800" dirty="0">
                <a:latin typeface="Arial" pitchFamily="34" charset="0"/>
                <a:ea typeface="ＭＳ Ｐゴシック" pitchFamily="34" charset="-128"/>
                <a:cs typeface="+mn-cs"/>
              </a:rPr>
              <a:t>, and welcome to </a:t>
            </a:r>
            <a:r>
              <a:rPr lang="en-US" sz="1800" dirty="0" err="1">
                <a:latin typeface="Arial" pitchFamily="34" charset="0"/>
                <a:ea typeface="ＭＳ Ｐゴシック" pitchFamily="34" charset="-128"/>
                <a:cs typeface="+mn-cs"/>
              </a:rPr>
              <a:t>Sownage</a:t>
            </a:r>
            <a:r>
              <a:rPr lang="en-US" sz="1800" dirty="0">
                <a:latin typeface="Arial" pitchFamily="34" charset="0"/>
                <a:ea typeface="ＭＳ Ｐゴシック" pitchFamily="34" charset="-128"/>
                <a:cs typeface="+mn-cs"/>
              </a:rPr>
              <a:t>. Enclosed you will find various collections of data stolen from internal Sony networks and websites, all of which we accessed easily and without the need for outside support or money</a:t>
            </a:r>
            <a:r>
              <a:rPr lang="en-US" sz="1800" dirty="0"/>
              <a:t>.</a:t>
            </a:r>
            <a:endParaRPr lang="en-US" dirty="0"/>
          </a:p>
          <a:p>
            <a:pPr marL="109537" indent="0">
              <a:buNone/>
            </a:pPr>
            <a:r>
              <a:rPr lang="en-US" sz="1800" dirty="0">
                <a:latin typeface="Arial" panose="020B0604020202020204" pitchFamily="34" charset="0"/>
                <a:cs typeface="Arial" panose="020B0604020202020204" pitchFamily="34" charset="0"/>
              </a:rPr>
              <a:t>We recently broke into SonyPictures.com and compromised over 1,000,000 users' personal information, including passwords, email addresses, home addresses, dates of birth, and all Sony opt-in data associated with their accounts. Among other things, we also compromised all admin details of Sony Pictures (including passwords) along with 75,000 ‘music codes’ and 3.5 million ‘music coupons’.”</a:t>
            </a:r>
          </a:p>
          <a:p>
            <a:pPr marL="109537" indent="0">
              <a:buNone/>
            </a:pPr>
            <a:endParaRPr lang="en-CA" dirty="0"/>
          </a:p>
        </p:txBody>
      </p:sp>
      <p:sp>
        <p:nvSpPr>
          <p:cNvPr id="4" name="Footer Placeholder 3">
            <a:extLst>
              <a:ext uri="{FF2B5EF4-FFF2-40B4-BE49-F238E27FC236}">
                <a16:creationId xmlns:a16="http://schemas.microsoft.com/office/drawing/2014/main" id="{06E80986-669C-496E-A2CA-B0CD71A5E611}"/>
              </a:ext>
            </a:extLst>
          </p:cNvPr>
          <p:cNvSpPr>
            <a:spLocks noGrp="1"/>
          </p:cNvSpPr>
          <p:nvPr>
            <p:ph type="ftr" sz="quarter" idx="10"/>
          </p:nvPr>
        </p:nvSpPr>
        <p:spPr/>
        <p:txBody>
          <a:bodyPr/>
          <a:lstStyle/>
          <a:p>
            <a:pPr>
              <a:defRPr/>
            </a:pPr>
            <a:r>
              <a:rPr lang="en-US"/>
              <a:t>Copyright Pearson Prentice-Hall 2010</a:t>
            </a:r>
          </a:p>
        </p:txBody>
      </p:sp>
      <p:sp>
        <p:nvSpPr>
          <p:cNvPr id="5" name="Slide Number Placeholder 4">
            <a:extLst>
              <a:ext uri="{FF2B5EF4-FFF2-40B4-BE49-F238E27FC236}">
                <a16:creationId xmlns:a16="http://schemas.microsoft.com/office/drawing/2014/main" id="{0A5DF5E1-D1FE-48CB-951A-25E7564AAC49}"/>
              </a:ext>
            </a:extLst>
          </p:cNvPr>
          <p:cNvSpPr>
            <a:spLocks noGrp="1"/>
          </p:cNvSpPr>
          <p:nvPr>
            <p:ph type="sldNum" sz="quarter" idx="11"/>
          </p:nvPr>
        </p:nvSpPr>
        <p:spPr/>
        <p:txBody>
          <a:bodyPr/>
          <a:lstStyle/>
          <a:p>
            <a:fld id="{38986D88-8CC8-489C-A6EE-4DABF4269165}" type="slidenum">
              <a:rPr lang="en-US" altLang="en-US" smtClean="0"/>
              <a:pPr/>
              <a:t>14</a:t>
            </a:fld>
            <a:endParaRPr lang="en-US" altLang="en-US"/>
          </a:p>
        </p:txBody>
      </p:sp>
      <p:sp>
        <p:nvSpPr>
          <p:cNvPr id="6" name="Title 4">
            <a:extLst>
              <a:ext uri="{FF2B5EF4-FFF2-40B4-BE49-F238E27FC236}">
                <a16:creationId xmlns:a16="http://schemas.microsoft.com/office/drawing/2014/main" id="{789C3433-2A91-4B57-995C-6A289E604048}"/>
              </a:ext>
            </a:extLst>
          </p:cNvPr>
          <p:cNvSpPr>
            <a:spLocks noGrp="1"/>
          </p:cNvSpPr>
          <p:nvPr>
            <p:ph type="title"/>
          </p:nvPr>
        </p:nvSpPr>
        <p:spPr>
          <a:xfrm>
            <a:off x="457200" y="274638"/>
            <a:ext cx="8229600" cy="1143000"/>
          </a:xfrm>
        </p:spPr>
        <p:txBody>
          <a:bodyPr/>
          <a:lstStyle/>
          <a:p>
            <a:pPr eaLnBrk="1" fontAlgn="auto" hangingPunct="1">
              <a:spcAft>
                <a:spcPts val="0"/>
              </a:spcAft>
              <a:defRPr/>
            </a:pPr>
            <a:r>
              <a:rPr lang="en-US" dirty="0"/>
              <a:t>1.1: The Sony Data Breaches</a:t>
            </a:r>
          </a:p>
        </p:txBody>
      </p:sp>
    </p:spTree>
    <p:extLst>
      <p:ext uri="{BB962C8B-B14F-4D97-AF65-F5344CB8AC3E}">
        <p14:creationId xmlns:p14="http://schemas.microsoft.com/office/powerpoint/2010/main" val="3708370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SQL</a:t>
            </a:r>
            <a:r>
              <a:rPr lang="en-US" dirty="0"/>
              <a:t> </a:t>
            </a:r>
            <a:r>
              <a:rPr lang="en-US" b="1" dirty="0"/>
              <a:t>injection</a:t>
            </a:r>
            <a:r>
              <a:rPr lang="en-US" dirty="0"/>
              <a:t> is an attack that involves sending </a:t>
            </a:r>
            <a:r>
              <a:rPr lang="en-US" i="1" dirty="0"/>
              <a:t>modified</a:t>
            </a:r>
            <a:r>
              <a:rPr lang="en-US" dirty="0"/>
              <a:t> SQL statements to a web application that will, in turn, modify a database. </a:t>
            </a:r>
          </a:p>
          <a:p>
            <a:r>
              <a:rPr lang="en-US" dirty="0"/>
              <a:t>Attackers can send </a:t>
            </a:r>
            <a:r>
              <a:rPr lang="en-US" i="1" dirty="0"/>
              <a:t>unexpected</a:t>
            </a:r>
            <a:r>
              <a:rPr lang="en-US" dirty="0"/>
              <a:t> </a:t>
            </a:r>
            <a:r>
              <a:rPr lang="en-US" i="1" dirty="0"/>
              <a:t>input</a:t>
            </a:r>
            <a:r>
              <a:rPr lang="en-US" dirty="0"/>
              <a:t> through their web browser which will enable them to read from, write to, and even delete entire databases.</a:t>
            </a:r>
          </a:p>
        </p:txBody>
      </p:sp>
      <p:sp>
        <p:nvSpPr>
          <p:cNvPr id="3" name="Title 2"/>
          <p:cNvSpPr>
            <a:spLocks noGrp="1"/>
          </p:cNvSpPr>
          <p:nvPr>
            <p:ph type="title"/>
          </p:nvPr>
        </p:nvSpPr>
        <p:spPr/>
        <p:txBody>
          <a:bodyPr>
            <a:normAutofit/>
          </a:bodyPr>
          <a:lstStyle/>
          <a:p>
            <a:r>
              <a:rPr lang="en-US" dirty="0"/>
              <a:t>1.1: The Sony Data Breaches</a:t>
            </a:r>
          </a:p>
        </p:txBody>
      </p:sp>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59350435-9B1E-44A5-9364-BF91954752EF}" type="slidenum">
              <a:rPr lang="en-US" smtClean="0">
                <a:solidFill>
                  <a:schemeClr val="bg1"/>
                </a:solidFill>
                <a:latin typeface="Lucida Sans Unicode" pitchFamily="34" charset="0"/>
              </a:rPr>
              <a:pPr eaLnBrk="1" hangingPunct="1"/>
              <a:t>15</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955524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itle 3"/>
          <p:cNvSpPr>
            <a:spLocks noGrp="1"/>
          </p:cNvSpPr>
          <p:nvPr>
            <p:ph type="title"/>
          </p:nvPr>
        </p:nvSpPr>
        <p:spPr/>
        <p:txBody>
          <a:bodyPr/>
          <a:lstStyle/>
          <a:p>
            <a:r>
              <a:rPr lang="en-US" dirty="0"/>
              <a:t>1.1: The Sony Data Breaches</a:t>
            </a:r>
          </a:p>
        </p:txBody>
      </p:sp>
      <p:pic>
        <p:nvPicPr>
          <p:cNvPr id="201730" name="Picture 2" descr="A screenshot of a social media post&#10;&#10;Description automatically generated"/>
          <p:cNvPicPr>
            <a:picLocks noChangeAspect="1" noChangeArrowheads="1"/>
          </p:cNvPicPr>
          <p:nvPr/>
        </p:nvPicPr>
        <p:blipFill>
          <a:blip r:embed="rId2" cstate="print">
            <a:extLst>
              <a:ext uri="{28A0092B-C50C-407E-A947-70E740481C1C}">
                <a14:useLocalDpi xmlns:a14="http://schemas.microsoft.com/office/drawing/2010/main" val="0"/>
              </a:ext>
            </a:extLst>
          </a:blip>
          <a:srcRect l="21240" t="38364" r="14925" b="24754"/>
          <a:stretch>
            <a:fillRect/>
          </a:stretch>
        </p:blipFill>
        <p:spPr bwMode="auto">
          <a:xfrm>
            <a:off x="2362200" y="2695575"/>
            <a:ext cx="3781425" cy="119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1" descr="A login interface with username set to &quot;boyle02&quot; and password to &quot;12345678&quot;. "/>
          <p:cNvSpPr>
            <a:spLocks noGrp="1"/>
          </p:cNvSpPr>
          <p:nvPr>
            <p:ph idx="1"/>
          </p:nvPr>
        </p:nvSpPr>
        <p:spPr>
          <a:xfrm>
            <a:off x="609600" y="1524000"/>
            <a:ext cx="8229600" cy="4267200"/>
          </a:xfrm>
        </p:spPr>
        <p:txBody>
          <a:bodyPr/>
          <a:lstStyle/>
          <a:p>
            <a:pPr eaLnBrk="1"/>
            <a:r>
              <a:rPr lang="en-US" b="1" dirty="0"/>
              <a:t>SQL statement below shows parameters passed to a database for a </a:t>
            </a:r>
            <a:r>
              <a:rPr lang="en-US" b="1" i="1" dirty="0"/>
              <a:t>legitimate</a:t>
            </a:r>
            <a:r>
              <a:rPr lang="en-US" b="1" dirty="0"/>
              <a:t> login</a:t>
            </a:r>
          </a:p>
          <a:p>
            <a:pPr eaLnBrk="1"/>
            <a:endParaRPr lang="en-US" b="1" dirty="0"/>
          </a:p>
          <a:p>
            <a:pPr eaLnBrk="1"/>
            <a:endParaRPr lang="en-US" b="1" dirty="0"/>
          </a:p>
          <a:p>
            <a:pPr eaLnBrk="1"/>
            <a:endParaRPr lang="en-US" sz="1500" dirty="0"/>
          </a:p>
          <a:p>
            <a:pPr eaLnBrk="1"/>
            <a:r>
              <a:rPr lang="en-US" sz="1500" dirty="0"/>
              <a:t>SELECT FROM Users WHERE username=‘</a:t>
            </a:r>
            <a:r>
              <a:rPr lang="en-US" sz="1500" b="1" dirty="0"/>
              <a:t>boyle02</a:t>
            </a:r>
            <a:r>
              <a:rPr lang="en-US" sz="1500" dirty="0"/>
              <a:t>’ AND password=‘</a:t>
            </a:r>
            <a:r>
              <a:rPr lang="en-US" sz="1500" b="1" dirty="0"/>
              <a:t>12345678</a:t>
            </a:r>
            <a:r>
              <a:rPr lang="en-US" sz="1500" dirty="0"/>
              <a:t>’;</a:t>
            </a:r>
          </a:p>
        </p:txBody>
      </p:sp>
      <p:sp>
        <p:nvSpPr>
          <p:cNvPr id="5"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59350435-9B1E-44A5-9364-BF91954752EF}" type="slidenum">
              <a:rPr lang="en-US" smtClean="0">
                <a:solidFill>
                  <a:schemeClr val="bg1"/>
                </a:solidFill>
                <a:latin typeface="Lucida Sans Unicode" pitchFamily="34" charset="0"/>
              </a:rPr>
              <a:pPr eaLnBrk="1" hangingPunct="1"/>
              <a:t>16</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1035795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itle 3"/>
          <p:cNvSpPr>
            <a:spLocks noGrp="1"/>
          </p:cNvSpPr>
          <p:nvPr>
            <p:ph type="title"/>
          </p:nvPr>
        </p:nvSpPr>
        <p:spPr/>
        <p:txBody>
          <a:bodyPr/>
          <a:lstStyle/>
          <a:p>
            <a:r>
              <a:rPr lang="en-US" dirty="0"/>
              <a:t>1.1: The Sony Data Breaches</a:t>
            </a:r>
          </a:p>
        </p:txBody>
      </p:sp>
      <p:sp>
        <p:nvSpPr>
          <p:cNvPr id="6" name="Content Placeholder 1"/>
          <p:cNvSpPr>
            <a:spLocks noGrp="1"/>
          </p:cNvSpPr>
          <p:nvPr>
            <p:ph idx="1"/>
          </p:nvPr>
        </p:nvSpPr>
        <p:spPr>
          <a:xfrm>
            <a:off x="609600" y="1524000"/>
            <a:ext cx="8382000" cy="3962400"/>
          </a:xfrm>
        </p:spPr>
        <p:txBody>
          <a:bodyPr/>
          <a:lstStyle/>
          <a:p>
            <a:pPr eaLnBrk="1"/>
            <a:r>
              <a:rPr lang="en-US" b="1" dirty="0"/>
              <a:t>Malformed SQL statement below shows SQL injection by passing </a:t>
            </a:r>
            <a:r>
              <a:rPr lang="en-US" b="1" i="1" dirty="0"/>
              <a:t>unexpected</a:t>
            </a:r>
            <a:r>
              <a:rPr lang="en-US" b="1" dirty="0"/>
              <a:t> parameters through a Web interface</a:t>
            </a:r>
          </a:p>
          <a:p>
            <a:pPr eaLnBrk="1"/>
            <a:r>
              <a:rPr lang="en-US" b="1" dirty="0"/>
              <a:t>Will </a:t>
            </a:r>
            <a:r>
              <a:rPr lang="en-US" b="1" i="1" dirty="0"/>
              <a:t>always</a:t>
            </a:r>
            <a:r>
              <a:rPr lang="en-US" b="1" dirty="0"/>
              <a:t> return a true value</a:t>
            </a:r>
          </a:p>
          <a:p>
            <a:pPr eaLnBrk="1"/>
            <a:endParaRPr lang="en-US" b="1" dirty="0"/>
          </a:p>
          <a:p>
            <a:pPr eaLnBrk="1"/>
            <a:endParaRPr lang="en-US" b="1" dirty="0"/>
          </a:p>
          <a:p>
            <a:pPr eaLnBrk="1"/>
            <a:endParaRPr lang="en-US" sz="1500" dirty="0"/>
          </a:p>
          <a:p>
            <a:pPr eaLnBrk="1"/>
            <a:r>
              <a:rPr lang="en-US" sz="1450" dirty="0"/>
              <a:t>SELECT FROM Users WHERE username=‘</a:t>
            </a:r>
            <a:r>
              <a:rPr lang="en-US" sz="1450" b="1" dirty="0"/>
              <a:t>boyle02</a:t>
            </a:r>
            <a:r>
              <a:rPr lang="en-US" sz="1450" dirty="0"/>
              <a:t>’ AND password=‘</a:t>
            </a:r>
            <a:r>
              <a:rPr lang="en-US" sz="1450" b="1" dirty="0"/>
              <a:t>whatever’ or 1=1--</a:t>
            </a:r>
            <a:r>
              <a:rPr lang="en-US" sz="1450" dirty="0"/>
              <a:t>’;</a:t>
            </a:r>
          </a:p>
        </p:txBody>
      </p:sp>
      <p:pic>
        <p:nvPicPr>
          <p:cNvPr id="5" name="Picture 3" descr="A login interface with username set to &quot;boyle02&quot; and password to &quot;whatever apostrophe or 1 = 1 dash dash&quot;. "/>
          <p:cNvPicPr>
            <a:picLocks noChangeAspect="1" noChangeArrowheads="1"/>
          </p:cNvPicPr>
          <p:nvPr/>
        </p:nvPicPr>
        <p:blipFill>
          <a:blip r:embed="rId2" cstate="print">
            <a:extLst>
              <a:ext uri="{28A0092B-C50C-407E-A947-70E740481C1C}">
                <a14:useLocalDpi xmlns:a14="http://schemas.microsoft.com/office/drawing/2010/main" val="0"/>
              </a:ext>
            </a:extLst>
          </a:blip>
          <a:srcRect l="22273" t="43663" r="13779" b="19032"/>
          <a:stretch>
            <a:fillRect/>
          </a:stretch>
        </p:blipFill>
        <p:spPr bwMode="auto">
          <a:xfrm>
            <a:off x="2667000" y="3733800"/>
            <a:ext cx="3803650" cy="1198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59350435-9B1E-44A5-9364-BF91954752EF}" type="slidenum">
              <a:rPr lang="en-US" smtClean="0">
                <a:solidFill>
                  <a:schemeClr val="bg1"/>
                </a:solidFill>
                <a:latin typeface="Lucida Sans Unicode" pitchFamily="34" charset="0"/>
              </a:rPr>
              <a:pPr eaLnBrk="1" hangingPunct="1"/>
              <a:t>17</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4251631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eaLnBrk="1">
              <a:lnSpc>
                <a:spcPct val="90000"/>
              </a:lnSpc>
            </a:pPr>
            <a:r>
              <a:rPr lang="en-US" b="1" dirty="0"/>
              <a:t>The attackers</a:t>
            </a:r>
          </a:p>
          <a:p>
            <a:pPr lvl="1" eaLnBrk="1">
              <a:lnSpc>
                <a:spcPct val="90000"/>
              </a:lnSpc>
            </a:pPr>
            <a:r>
              <a:rPr lang="en-US" dirty="0"/>
              <a:t>Members of both </a:t>
            </a:r>
            <a:r>
              <a:rPr lang="en-US" dirty="0" err="1"/>
              <a:t>LulzSec</a:t>
            </a:r>
            <a:r>
              <a:rPr lang="en-US" dirty="0"/>
              <a:t> and Anonymous are involved</a:t>
            </a:r>
          </a:p>
          <a:p>
            <a:pPr lvl="1" eaLnBrk="1">
              <a:lnSpc>
                <a:spcPct val="90000"/>
              </a:lnSpc>
            </a:pPr>
            <a:r>
              <a:rPr lang="en-US" dirty="0"/>
              <a:t>Just before attacks on Sony, Anonymous announced the launch of operation “#</a:t>
            </a:r>
            <a:r>
              <a:rPr lang="en-US" dirty="0" err="1"/>
              <a:t>OpSony</a:t>
            </a:r>
            <a:r>
              <a:rPr lang="en-US" dirty="0"/>
              <a:t>” for lawsuits against George </a:t>
            </a:r>
            <a:r>
              <a:rPr lang="en-US" dirty="0" err="1"/>
              <a:t>Hotz</a:t>
            </a:r>
            <a:endParaRPr lang="en-US" dirty="0"/>
          </a:p>
          <a:p>
            <a:pPr lvl="1" eaLnBrk="1" hangingPunct="1">
              <a:lnSpc>
                <a:spcPct val="90000"/>
              </a:lnSpc>
            </a:pPr>
            <a:r>
              <a:rPr lang="en-US" dirty="0"/>
              <a:t>George </a:t>
            </a:r>
            <a:r>
              <a:rPr lang="en-US" dirty="0" err="1"/>
              <a:t>Hotz</a:t>
            </a:r>
            <a:r>
              <a:rPr lang="en-US" dirty="0"/>
              <a:t> was being sued by Sony for </a:t>
            </a:r>
            <a:r>
              <a:rPr lang="en-US" dirty="0" err="1"/>
              <a:t>jailbreaking</a:t>
            </a:r>
            <a:r>
              <a:rPr lang="en-US" dirty="0"/>
              <a:t> PlayStation 3</a:t>
            </a:r>
          </a:p>
          <a:p>
            <a:pPr lvl="1" eaLnBrk="1" hangingPunct="1">
              <a:lnSpc>
                <a:spcPct val="90000"/>
              </a:lnSpc>
            </a:pPr>
            <a:r>
              <a:rPr lang="en-US" dirty="0"/>
              <a:t>Cody </a:t>
            </a:r>
            <a:r>
              <a:rPr lang="en-US" dirty="0" err="1"/>
              <a:t>Kretsinger</a:t>
            </a:r>
            <a:r>
              <a:rPr lang="en-US" dirty="0"/>
              <a:t> was arrested on Sept. 22, 2011 and pled guilty for his involvement in the Sony attacks</a:t>
            </a:r>
          </a:p>
          <a:p>
            <a:pPr lvl="1" eaLnBrk="1" hangingPunct="1">
              <a:lnSpc>
                <a:spcPct val="90000"/>
              </a:lnSpc>
            </a:pPr>
            <a:r>
              <a:rPr lang="en-US" dirty="0"/>
              <a:t>Hector </a:t>
            </a:r>
            <a:r>
              <a:rPr lang="en-US" dirty="0" err="1"/>
              <a:t>Monsegur</a:t>
            </a:r>
            <a:r>
              <a:rPr lang="en-US" dirty="0"/>
              <a:t>, facing 122 years in prison, was key informant who identified other attackers</a:t>
            </a:r>
          </a:p>
        </p:txBody>
      </p:sp>
      <p:sp>
        <p:nvSpPr>
          <p:cNvPr id="28675"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B714876-844F-45A7-ADCE-16A313E8145D}" type="slidenum">
              <a:rPr lang="en-US" smtClean="0">
                <a:solidFill>
                  <a:schemeClr val="bg1"/>
                </a:solidFill>
                <a:latin typeface="Lucida Sans Unicode" pitchFamily="34" charset="0"/>
              </a:rPr>
              <a:pPr eaLnBrk="1" hangingPunct="1"/>
              <a:t>18</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1.1: The Sony Data Breaches</a:t>
            </a:r>
          </a:p>
        </p:txBody>
      </p:sp>
    </p:spTree>
    <p:extLst>
      <p:ext uri="{BB962C8B-B14F-4D97-AF65-F5344CB8AC3E}">
        <p14:creationId xmlns:p14="http://schemas.microsoft.com/office/powerpoint/2010/main" val="3114121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eaLnBrk="1">
              <a:lnSpc>
                <a:spcPct val="90000"/>
              </a:lnSpc>
            </a:pPr>
            <a:r>
              <a:rPr lang="en-US" b="1" dirty="0"/>
              <a:t>The Fall-Out: Lawsuits and Investigations</a:t>
            </a:r>
          </a:p>
          <a:p>
            <a:pPr lvl="1" eaLnBrk="1" hangingPunct="1">
              <a:lnSpc>
                <a:spcPct val="90000"/>
              </a:lnSpc>
            </a:pPr>
            <a:r>
              <a:rPr lang="en-US" dirty="0"/>
              <a:t>Sony offered 1 year of free identify theft services, month of free gaming, and a few free games from a limited selection</a:t>
            </a:r>
          </a:p>
          <a:p>
            <a:pPr lvl="1" eaLnBrk="1" hangingPunct="1">
              <a:lnSpc>
                <a:spcPct val="90000"/>
              </a:lnSpc>
            </a:pPr>
            <a:r>
              <a:rPr lang="en-US" dirty="0"/>
              <a:t>To date, no known credit fraud directly tied to the Sony data breaches</a:t>
            </a:r>
          </a:p>
          <a:p>
            <a:pPr lvl="1" eaLnBrk="1" hangingPunct="1">
              <a:lnSpc>
                <a:spcPct val="90000"/>
              </a:lnSpc>
            </a:pPr>
            <a:r>
              <a:rPr lang="en-US" dirty="0"/>
              <a:t>Fined $395,000 by UK because “security measures were simply not good enough”</a:t>
            </a:r>
          </a:p>
          <a:p>
            <a:pPr lvl="1" eaLnBrk="1" hangingPunct="1">
              <a:lnSpc>
                <a:spcPct val="90000"/>
              </a:lnSpc>
            </a:pPr>
            <a:r>
              <a:rPr lang="en-US" dirty="0"/>
              <a:t>Sony estimates losses at $171 million</a:t>
            </a:r>
          </a:p>
          <a:p>
            <a:pPr lvl="1" eaLnBrk="1" hangingPunct="1">
              <a:lnSpc>
                <a:spcPct val="90000"/>
              </a:lnSpc>
            </a:pPr>
            <a:r>
              <a:rPr lang="en-US" dirty="0"/>
              <a:t>Difficult to estimate damage to Sony’s reputation</a:t>
            </a:r>
          </a:p>
        </p:txBody>
      </p:sp>
      <p:sp>
        <p:nvSpPr>
          <p:cNvPr id="28675"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B714876-844F-45A7-ADCE-16A313E8145D}" type="slidenum">
              <a:rPr lang="en-US" smtClean="0">
                <a:solidFill>
                  <a:schemeClr val="bg1"/>
                </a:solidFill>
                <a:latin typeface="Lucida Sans Unicode" pitchFamily="34" charset="0"/>
              </a:rPr>
              <a:pPr eaLnBrk="1" hangingPunct="1"/>
              <a:t>19</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1.1: The Sony Data Breaches</a:t>
            </a:r>
          </a:p>
        </p:txBody>
      </p:sp>
    </p:spTree>
    <p:extLst>
      <p:ext uri="{BB962C8B-B14F-4D97-AF65-F5344CB8AC3E}">
        <p14:creationId xmlns:p14="http://schemas.microsoft.com/office/powerpoint/2010/main" val="492566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a:spLocks noGrp="1"/>
          </p:cNvSpPr>
          <p:nvPr>
            <p:ph idx="1"/>
          </p:nvPr>
        </p:nvSpPr>
        <p:spPr>
          <a:xfrm>
            <a:off x="609600" y="1447800"/>
            <a:ext cx="8229600" cy="4525962"/>
          </a:xfrm>
          <a:prstGeom prst="round2DiagRect">
            <a:avLst/>
          </a:prstGeom>
          <a:solidFill>
            <a:schemeClr val="bg1">
              <a:alpha val="90000"/>
            </a:schemeClr>
          </a:solidFill>
          <a:ln>
            <a:miter lim="800000"/>
            <a:headEnd/>
            <a:tailEnd/>
          </a:ln>
        </p:spPr>
        <p:txBody>
          <a:bodyPr rtlCol="0" anchor="ctr">
            <a:normAutofit/>
          </a:bodyPr>
          <a:lstStyle/>
          <a:p>
            <a:pPr algn="r" fontAlgn="auto">
              <a:spcBef>
                <a:spcPct val="0"/>
              </a:spcBef>
              <a:spcAft>
                <a:spcPts val="0"/>
              </a:spcAft>
              <a:buFont typeface="Arial" pitchFamily="34" charset="0"/>
              <a:buNone/>
              <a:defRPr/>
            </a:pPr>
            <a:r>
              <a:rPr lang="en-US" b="1" dirty="0">
                <a:solidFill>
                  <a:schemeClr val="tx2"/>
                </a:solidFill>
                <a:effectLst>
                  <a:outerShdw blurRad="31750" dist="25400" dir="5400000" algn="tl" rotWithShape="0">
                    <a:srgbClr val="000000">
                      <a:alpha val="25000"/>
                    </a:srgbClr>
                  </a:outerShdw>
                </a:effectLst>
                <a:ea typeface="+mj-ea"/>
                <a:cs typeface="Lucida Sans Unicode" pitchFamily="34" charset="0"/>
              </a:rPr>
              <a:t>  Chapter 1</a:t>
            </a:r>
          </a:p>
        </p:txBody>
      </p:sp>
      <p:sp>
        <p:nvSpPr>
          <p:cNvPr id="7" name="Title 1"/>
          <p:cNvSpPr>
            <a:spLocks noGrp="1"/>
          </p:cNvSpPr>
          <p:nvPr>
            <p:ph type="title"/>
          </p:nvPr>
        </p:nvSpPr>
        <p:spPr>
          <a:xfrm>
            <a:off x="381000" y="2286000"/>
            <a:ext cx="8229600" cy="1143000"/>
          </a:xfrm>
          <a:prstGeom prst="round2DiagRect">
            <a:avLst/>
          </a:prstGeom>
          <a:solidFill>
            <a:schemeClr val="bg1">
              <a:alpha val="90000"/>
            </a:schemeClr>
          </a:solidFill>
        </p:spPr>
        <p:txBody>
          <a:bodyPr rtlCol="0"/>
          <a:lstStyle/>
          <a:p>
            <a:pPr algn="r" fontAlgn="auto">
              <a:spcAft>
                <a:spcPts val="0"/>
              </a:spcAft>
              <a:defRPr/>
            </a:pPr>
            <a:r>
              <a:rPr lang="en-US" sz="4800" dirty="0">
                <a:cs typeface="Lucida Sans Unicode" pitchFamily="34" charset="0"/>
              </a:rPr>
              <a:t>The Threat Environment</a:t>
            </a:r>
          </a:p>
        </p:txBody>
      </p:sp>
      <p:sp>
        <p:nvSpPr>
          <p:cNvPr id="12" name="Title 1"/>
          <p:cNvSpPr txBox="1">
            <a:spLocks/>
          </p:cNvSpPr>
          <p:nvPr/>
        </p:nvSpPr>
        <p:spPr>
          <a:xfrm>
            <a:off x="152400" y="381000"/>
            <a:ext cx="8686800" cy="1143000"/>
          </a:xfrm>
          <a:prstGeom prst="round2DiagRect">
            <a:avLst/>
          </a:prstGeom>
          <a:solidFill>
            <a:schemeClr val="bg1">
              <a:alpha val="90000"/>
            </a:schemeClr>
          </a:solidFill>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ctr" fontAlgn="auto">
              <a:spcAft>
                <a:spcPts val="0"/>
              </a:spcAft>
              <a:defRPr/>
            </a:pPr>
            <a:r>
              <a:rPr lang="en-US" sz="3200" dirty="0">
                <a:cs typeface="Lucida Sans Unicode" pitchFamily="34" charset="0"/>
              </a:rPr>
              <a:t>Corporate Computer Security, 4</a:t>
            </a:r>
            <a:r>
              <a:rPr lang="en-US" sz="3200" baseline="30000" dirty="0">
                <a:cs typeface="Lucida Sans Unicode" pitchFamily="34" charset="0"/>
              </a:rPr>
              <a:t>th</a:t>
            </a:r>
            <a:r>
              <a:rPr lang="en-US" sz="3200" dirty="0">
                <a:cs typeface="Lucida Sans Unicode" pitchFamily="34" charset="0"/>
              </a:rPr>
              <a:t> Edition </a:t>
            </a:r>
          </a:p>
          <a:p>
            <a:pPr algn="ctr" fontAlgn="auto">
              <a:spcAft>
                <a:spcPts val="0"/>
              </a:spcAft>
              <a:defRPr/>
            </a:pPr>
            <a:r>
              <a:rPr lang="en-US" sz="2800" dirty="0">
                <a:cs typeface="Lucida Sans Unicode" pitchFamily="34" charset="0"/>
              </a:rPr>
              <a:t>Randall J. Boyle &amp; Raymond R. Panko</a:t>
            </a:r>
          </a:p>
        </p:txBody>
      </p:sp>
    </p:spTree>
    <p:extLst>
      <p:ext uri="{BB962C8B-B14F-4D97-AF65-F5344CB8AC3E}">
        <p14:creationId xmlns:p14="http://schemas.microsoft.com/office/powerpoint/2010/main" val="3042126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29698" name="Content Placeholder 1"/>
          <p:cNvSpPr>
            <a:spLocks noGrp="1"/>
          </p:cNvSpPr>
          <p:nvPr>
            <p:ph idx="1"/>
          </p:nvPr>
        </p:nvSpPr>
        <p:spPr/>
        <p:txBody>
          <a:bodyPr/>
          <a:lstStyle/>
          <a:p>
            <a:pPr eaLnBrk="1"/>
            <a:r>
              <a:rPr lang="en-US" altLang="en-US" b="1" dirty="0">
                <a:ea typeface="ＭＳ Ｐゴシック" pitchFamily="34" charset="-128"/>
              </a:rPr>
              <a:t>Employees and Ex-Employees Are Dangerous</a:t>
            </a:r>
          </a:p>
          <a:p>
            <a:pPr lvl="1" eaLnBrk="1"/>
            <a:r>
              <a:rPr lang="en-US" altLang="en-US" dirty="0">
                <a:ea typeface="ＭＳ Ｐゴシック" pitchFamily="34" charset="-128"/>
              </a:rPr>
              <a:t>Dangerous because</a:t>
            </a:r>
          </a:p>
          <a:p>
            <a:pPr lvl="2" eaLnBrk="1"/>
            <a:r>
              <a:rPr lang="en-US" altLang="en-US" dirty="0">
                <a:ea typeface="ＭＳ Ｐゴシック" pitchFamily="34" charset="-128"/>
              </a:rPr>
              <a:t>They have knowledge of internal systems</a:t>
            </a:r>
          </a:p>
          <a:p>
            <a:pPr lvl="2" eaLnBrk="1"/>
            <a:r>
              <a:rPr lang="en-US" altLang="en-US" dirty="0">
                <a:ea typeface="ＭＳ Ｐゴシック" pitchFamily="34" charset="-128"/>
              </a:rPr>
              <a:t>They often have the permissions to access systems</a:t>
            </a:r>
          </a:p>
          <a:p>
            <a:pPr lvl="2" eaLnBrk="1"/>
            <a:r>
              <a:rPr lang="en-US" altLang="en-US" dirty="0">
                <a:ea typeface="ＭＳ Ｐゴシック" pitchFamily="34" charset="-128"/>
              </a:rPr>
              <a:t>They often know how to avoid detection</a:t>
            </a:r>
          </a:p>
          <a:p>
            <a:pPr lvl="2" eaLnBrk="1"/>
            <a:r>
              <a:rPr lang="en-US" altLang="en-US" dirty="0">
                <a:ea typeface="ＭＳ Ｐゴシック" pitchFamily="34" charset="-128"/>
              </a:rPr>
              <a:t>Employees generally are trusted</a:t>
            </a:r>
          </a:p>
          <a:p>
            <a:pPr lvl="1" eaLnBrk="1"/>
            <a:r>
              <a:rPr lang="en-US" altLang="en-US" dirty="0">
                <a:ea typeface="ＭＳ Ｐゴシック" pitchFamily="34" charset="-128"/>
              </a:rPr>
              <a:t>IT and especially IT security professionals are the greatest employee threats</a:t>
            </a:r>
          </a:p>
          <a:p>
            <a:pPr eaLnBrk="1" hangingPunct="1"/>
            <a:endParaRPr lang="en-US" altLang="en-US" dirty="0">
              <a:ea typeface="ＭＳ Ｐゴシック" pitchFamily="34" charset="-128"/>
            </a:endParaRPr>
          </a:p>
          <a:p>
            <a:pPr lvl="1" eaLnBrk="1" hangingPunct="1"/>
            <a:endParaRPr lang="en-US" altLang="en-US" dirty="0">
              <a:ea typeface="ＭＳ Ｐゴシック" pitchFamily="34" charset="-128"/>
            </a:endParaRPr>
          </a:p>
        </p:txBody>
      </p:sp>
      <p:sp>
        <p:nvSpPr>
          <p:cNvPr id="29699" name="Slide Number Placeholder 3"/>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A70156C5-352C-4BF6-BC96-B58A3F380FEB}" type="slidenum">
              <a:rPr lang="en-US" altLang="en-US" sz="2000">
                <a:solidFill>
                  <a:schemeClr val="bg1"/>
                </a:solidFill>
                <a:latin typeface="Lucida Sans Unicode" pitchFamily="34" charset="0"/>
              </a:rPr>
              <a:pPr eaLnBrk="1" hangingPunct="1"/>
              <a:t>20</a:t>
            </a:fld>
            <a:endParaRPr lang="en-US" altLang="en-US" sz="2000">
              <a:solidFill>
                <a:schemeClr val="bg1"/>
              </a:solidFill>
              <a:latin typeface="Lucida Sans Unicode" pitchFamily="34" charset="0"/>
            </a:endParaRPr>
          </a:p>
        </p:txBody>
      </p:sp>
      <p:sp>
        <p:nvSpPr>
          <p:cNvPr id="5" name="Title 4"/>
          <p:cNvSpPr>
            <a:spLocks noGrp="1"/>
          </p:cNvSpPr>
          <p:nvPr>
            <p:ph type="title"/>
          </p:nvPr>
        </p:nvSpPr>
        <p:spPr/>
        <p:txBody>
          <a:bodyPr>
            <a:noAutofit/>
          </a:bodyPr>
          <a:lstStyle/>
          <a:p>
            <a:pPr eaLnBrk="1" fontAlgn="auto" hangingPunct="1">
              <a:spcAft>
                <a:spcPts val="0"/>
              </a:spcAft>
              <a:defRPr/>
            </a:pPr>
            <a:r>
              <a:rPr lang="en-US" sz="3200" dirty="0">
                <a:ea typeface="+mj-ea"/>
                <a:cs typeface="+mj-cs"/>
              </a:rPr>
              <a:t>1.2: Employee and Ex-Employee Threats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30722" name="Content Placeholder 1"/>
          <p:cNvSpPr>
            <a:spLocks noGrp="1"/>
          </p:cNvSpPr>
          <p:nvPr>
            <p:ph idx="1"/>
          </p:nvPr>
        </p:nvSpPr>
        <p:spPr>
          <a:xfrm>
            <a:off x="457200" y="1752600"/>
            <a:ext cx="8229600" cy="4254500"/>
          </a:xfrm>
        </p:spPr>
        <p:txBody>
          <a:bodyPr/>
          <a:lstStyle/>
          <a:p>
            <a:pPr eaLnBrk="1"/>
            <a:r>
              <a:rPr lang="en-US" altLang="en-US" b="1" dirty="0">
                <a:ea typeface="ＭＳ Ｐゴシック" pitchFamily="34" charset="-128"/>
              </a:rPr>
              <a:t>Employee Sabotage</a:t>
            </a:r>
          </a:p>
          <a:p>
            <a:pPr lvl="1" eaLnBrk="1"/>
            <a:r>
              <a:rPr lang="en-US" altLang="en-US" dirty="0">
                <a:ea typeface="ＭＳ Ｐゴシック" pitchFamily="34" charset="-128"/>
              </a:rPr>
              <a:t>Destruction of hardware, software, or data</a:t>
            </a:r>
          </a:p>
          <a:p>
            <a:pPr lvl="1" eaLnBrk="1"/>
            <a:r>
              <a:rPr lang="en-US" altLang="en-US" dirty="0">
                <a:ea typeface="ＭＳ Ｐゴシック" pitchFamily="34" charset="-128"/>
              </a:rPr>
              <a:t>Plant time bomb or logic bomb on computer</a:t>
            </a:r>
          </a:p>
          <a:p>
            <a:pPr eaLnBrk="1"/>
            <a:r>
              <a:rPr lang="en-US" altLang="en-US" b="1" dirty="0">
                <a:ea typeface="ＭＳ Ｐゴシック" pitchFamily="34" charset="-128"/>
              </a:rPr>
              <a:t>Employee Hacking</a:t>
            </a:r>
          </a:p>
          <a:p>
            <a:pPr lvl="1" eaLnBrk="1"/>
            <a:r>
              <a:rPr lang="en-US" altLang="en-US" dirty="0">
                <a:ea typeface="ＭＳ Ｐゴシック" pitchFamily="34" charset="-128"/>
              </a:rPr>
              <a:t>Hacking is intentionally accessing a computer resource without authorization or in excess of authorization</a:t>
            </a:r>
          </a:p>
          <a:p>
            <a:pPr lvl="1" eaLnBrk="1"/>
            <a:r>
              <a:rPr lang="en-US" altLang="en-US" dirty="0">
                <a:ea typeface="ＭＳ Ｐゴシック" pitchFamily="34" charset="-128"/>
              </a:rPr>
              <a:t>Authorization is the key</a:t>
            </a:r>
          </a:p>
        </p:txBody>
      </p:sp>
      <p:sp>
        <p:nvSpPr>
          <p:cNvPr id="30723" name="Slide Number Placeholder 3"/>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7770997B-92C9-4E25-9059-7D16A3E9AAFA}" type="slidenum">
              <a:rPr lang="en-US" altLang="en-US" sz="2000">
                <a:solidFill>
                  <a:schemeClr val="bg1"/>
                </a:solidFill>
                <a:latin typeface="Lucida Sans Unicode" pitchFamily="34" charset="0"/>
              </a:rPr>
              <a:pPr eaLnBrk="1" hangingPunct="1"/>
              <a:t>21</a:t>
            </a:fld>
            <a:endParaRPr lang="en-US" altLang="en-US" sz="200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ea typeface="+mj-ea"/>
                <a:cs typeface="+mj-cs"/>
              </a:rPr>
              <a:t>1.2: Employee and Ex-Employee Threats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31746" name="Content Placeholder 1"/>
          <p:cNvSpPr>
            <a:spLocks noGrp="1"/>
          </p:cNvSpPr>
          <p:nvPr>
            <p:ph idx="1"/>
          </p:nvPr>
        </p:nvSpPr>
        <p:spPr>
          <a:xfrm>
            <a:off x="457200" y="1600200"/>
            <a:ext cx="8229600" cy="4178300"/>
          </a:xfrm>
        </p:spPr>
        <p:txBody>
          <a:bodyPr/>
          <a:lstStyle/>
          <a:p>
            <a:pPr eaLnBrk="1"/>
            <a:r>
              <a:rPr lang="en-US" altLang="en-US" b="1" dirty="0">
                <a:ea typeface="ＭＳ Ｐゴシック" pitchFamily="34" charset="-128"/>
              </a:rPr>
              <a:t>Employee Financial Theft</a:t>
            </a:r>
          </a:p>
          <a:p>
            <a:pPr lvl="1" eaLnBrk="1"/>
            <a:r>
              <a:rPr lang="en-US" altLang="en-US" dirty="0">
                <a:ea typeface="ＭＳ Ｐゴシック" pitchFamily="34" charset="-128"/>
              </a:rPr>
              <a:t>Misappropriation of assets</a:t>
            </a:r>
          </a:p>
          <a:p>
            <a:pPr lvl="1" eaLnBrk="1" hangingPunct="1"/>
            <a:r>
              <a:rPr lang="en-US" altLang="en-US" dirty="0">
                <a:ea typeface="ＭＳ Ｐゴシック" pitchFamily="34" charset="-128"/>
              </a:rPr>
              <a:t>Theft of money</a:t>
            </a:r>
          </a:p>
          <a:p>
            <a:pPr eaLnBrk="1"/>
            <a:r>
              <a:rPr lang="en-US" altLang="en-US" b="1" dirty="0">
                <a:ea typeface="ＭＳ Ｐゴシック" pitchFamily="34" charset="-128"/>
              </a:rPr>
              <a:t>Employee Theft of Intellectual Property (IP)</a:t>
            </a:r>
          </a:p>
          <a:p>
            <a:pPr lvl="1" eaLnBrk="1"/>
            <a:r>
              <a:rPr lang="en-US" altLang="en-US" dirty="0">
                <a:ea typeface="ＭＳ Ｐゴシック" pitchFamily="34" charset="-128"/>
              </a:rPr>
              <a:t>Copyrights and patents (formally protected)</a:t>
            </a:r>
          </a:p>
          <a:p>
            <a:pPr lvl="1" eaLnBrk="1"/>
            <a:r>
              <a:rPr lang="en-US" altLang="en-US" dirty="0">
                <a:ea typeface="ＭＳ Ｐゴシック" pitchFamily="34" charset="-128"/>
              </a:rPr>
              <a:t>Trade secrets: plans, product formulations, business processes, and other info that a company wishes to keep secret from competitors</a:t>
            </a:r>
          </a:p>
        </p:txBody>
      </p:sp>
      <p:sp>
        <p:nvSpPr>
          <p:cNvPr id="31747" name="Slide Number Placeholder 3"/>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9549552A-3E2A-44B6-A6CE-4939A49C6AE3}" type="slidenum">
              <a:rPr lang="en-US" altLang="en-US" sz="2000">
                <a:solidFill>
                  <a:schemeClr val="bg1"/>
                </a:solidFill>
                <a:latin typeface="Lucida Sans Unicode" pitchFamily="34" charset="0"/>
              </a:rPr>
              <a:pPr eaLnBrk="1" hangingPunct="1"/>
              <a:t>22</a:t>
            </a:fld>
            <a:endParaRPr lang="en-US" altLang="en-US" sz="200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ea typeface="+mj-ea"/>
                <a:cs typeface="+mj-cs"/>
              </a:rPr>
              <a:t>1.2: Employee and Ex-Employee Threats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32770" name="Content Placeholder 1"/>
          <p:cNvSpPr>
            <a:spLocks noGrp="1"/>
          </p:cNvSpPr>
          <p:nvPr>
            <p:ph idx="1"/>
          </p:nvPr>
        </p:nvSpPr>
        <p:spPr>
          <a:xfrm>
            <a:off x="457200" y="1828800"/>
            <a:ext cx="8229600" cy="4178300"/>
          </a:xfrm>
        </p:spPr>
        <p:txBody>
          <a:bodyPr/>
          <a:lstStyle/>
          <a:p>
            <a:pPr eaLnBrk="1">
              <a:lnSpc>
                <a:spcPct val="90000"/>
              </a:lnSpc>
            </a:pPr>
            <a:r>
              <a:rPr lang="en-US" altLang="en-US" b="1" dirty="0">
                <a:ea typeface="ＭＳ Ｐゴシック" pitchFamily="34" charset="-128"/>
              </a:rPr>
              <a:t>Employee Extortion</a:t>
            </a:r>
          </a:p>
          <a:p>
            <a:pPr lvl="1" eaLnBrk="1">
              <a:lnSpc>
                <a:spcPct val="90000"/>
              </a:lnSpc>
            </a:pPr>
            <a:r>
              <a:rPr lang="en-US" altLang="en-US" dirty="0">
                <a:ea typeface="ＭＳ Ｐゴシック" pitchFamily="34" charset="-128"/>
              </a:rPr>
              <a:t>Perpetrator tries to obtain money or other goods by threatening to take actions that would be against the victim</a:t>
            </a:r>
            <a:r>
              <a:rPr lang="ja-JP" altLang="en-US" dirty="0">
                <a:ea typeface="ＭＳ Ｐゴシック" pitchFamily="34" charset="-128"/>
              </a:rPr>
              <a:t>’</a:t>
            </a:r>
            <a:r>
              <a:rPr lang="en-US" altLang="ja-JP" dirty="0">
                <a:ea typeface="ＭＳ Ｐゴシック" pitchFamily="34" charset="-128"/>
              </a:rPr>
              <a:t>s interest </a:t>
            </a:r>
          </a:p>
          <a:p>
            <a:pPr eaLnBrk="1">
              <a:lnSpc>
                <a:spcPct val="90000"/>
              </a:lnSpc>
            </a:pPr>
            <a:r>
              <a:rPr lang="en-US" altLang="en-US" b="1" dirty="0">
                <a:ea typeface="ＭＳ Ｐゴシック" pitchFamily="34" charset="-128"/>
              </a:rPr>
              <a:t>Sexual or Racial Harassment of Other Employees</a:t>
            </a:r>
          </a:p>
          <a:p>
            <a:pPr lvl="1" eaLnBrk="1">
              <a:lnSpc>
                <a:spcPct val="90000"/>
              </a:lnSpc>
            </a:pPr>
            <a:r>
              <a:rPr lang="en-US" altLang="en-US" dirty="0">
                <a:ea typeface="ＭＳ Ｐゴシック" pitchFamily="34" charset="-128"/>
              </a:rPr>
              <a:t>Via e-mail</a:t>
            </a:r>
          </a:p>
          <a:p>
            <a:pPr lvl="1" eaLnBrk="1">
              <a:lnSpc>
                <a:spcPct val="90000"/>
              </a:lnSpc>
            </a:pPr>
            <a:r>
              <a:rPr lang="en-US" altLang="en-US" dirty="0">
                <a:ea typeface="ＭＳ Ｐゴシック" pitchFamily="34" charset="-128"/>
              </a:rPr>
              <a:t>Displaying pornographic material</a:t>
            </a:r>
          </a:p>
          <a:p>
            <a:pPr lvl="1" eaLnBrk="1">
              <a:lnSpc>
                <a:spcPct val="90000"/>
              </a:lnSpc>
            </a:pPr>
            <a:r>
              <a:rPr lang="en-US" altLang="en-US" dirty="0">
                <a:ea typeface="ＭＳ Ｐゴシック" pitchFamily="34" charset="-128"/>
              </a:rPr>
              <a:t>…</a:t>
            </a:r>
          </a:p>
          <a:p>
            <a:pPr lvl="1" eaLnBrk="1" hangingPunct="1">
              <a:lnSpc>
                <a:spcPct val="90000"/>
              </a:lnSpc>
            </a:pPr>
            <a:endParaRPr lang="en-US" altLang="en-US" dirty="0">
              <a:ea typeface="ＭＳ Ｐゴシック" pitchFamily="34" charset="-128"/>
            </a:endParaRPr>
          </a:p>
        </p:txBody>
      </p:sp>
      <p:sp>
        <p:nvSpPr>
          <p:cNvPr id="32771" name="Slide Number Placeholder 3"/>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2650FEC8-437A-4B82-B875-1CE20F47316B}" type="slidenum">
              <a:rPr lang="en-US" altLang="en-US" sz="2000">
                <a:solidFill>
                  <a:schemeClr val="bg1"/>
                </a:solidFill>
                <a:latin typeface="Lucida Sans Unicode" pitchFamily="34" charset="0"/>
              </a:rPr>
              <a:pPr eaLnBrk="1" hangingPunct="1"/>
              <a:t>23</a:t>
            </a:fld>
            <a:endParaRPr lang="en-US" altLang="en-US" sz="200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ea typeface="+mj-ea"/>
                <a:cs typeface="+mj-cs"/>
              </a:rPr>
              <a:t>1.2: Employee and Ex-Employee Threats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33794" name="Content Placeholder 1"/>
          <p:cNvSpPr>
            <a:spLocks noGrp="1"/>
          </p:cNvSpPr>
          <p:nvPr>
            <p:ph idx="1"/>
          </p:nvPr>
        </p:nvSpPr>
        <p:spPr>
          <a:xfrm>
            <a:off x="457200" y="1752600"/>
            <a:ext cx="8229600" cy="4254500"/>
          </a:xfrm>
        </p:spPr>
        <p:txBody>
          <a:bodyPr/>
          <a:lstStyle/>
          <a:p>
            <a:pPr eaLnBrk="1"/>
            <a:r>
              <a:rPr lang="en-US" altLang="en-US" b="1">
                <a:ea typeface="ＭＳ Ｐゴシック" pitchFamily="34" charset="-128"/>
              </a:rPr>
              <a:t>Internet Abuse</a:t>
            </a:r>
          </a:p>
          <a:p>
            <a:pPr lvl="1" eaLnBrk="1"/>
            <a:r>
              <a:rPr lang="en-US" altLang="en-US">
                <a:ea typeface="ＭＳ Ｐゴシック" pitchFamily="34" charset="-128"/>
              </a:rPr>
              <a:t>Downloading pornography, which can lead to sexual harassment lawsuits and viruses</a:t>
            </a:r>
          </a:p>
          <a:p>
            <a:pPr lvl="1" eaLnBrk="1"/>
            <a:r>
              <a:rPr lang="en-US" altLang="en-US">
                <a:ea typeface="ＭＳ Ｐゴシック" pitchFamily="34" charset="-128"/>
              </a:rPr>
              <a:t>Downloading pirated software, music, and video, which can lead to copyright violation penalties</a:t>
            </a:r>
          </a:p>
          <a:p>
            <a:pPr lvl="1" eaLnBrk="1"/>
            <a:r>
              <a:rPr lang="en-US" altLang="en-US">
                <a:ea typeface="ＭＳ Ｐゴシック" pitchFamily="34" charset="-128"/>
              </a:rPr>
              <a:t>Excessive personal use of the Internet at work</a:t>
            </a:r>
          </a:p>
          <a:p>
            <a:pPr lvl="1" eaLnBrk="1" hangingPunct="1"/>
            <a:endParaRPr lang="en-US" altLang="en-US">
              <a:ea typeface="ＭＳ Ｐゴシック" pitchFamily="34" charset="-128"/>
            </a:endParaRPr>
          </a:p>
        </p:txBody>
      </p:sp>
      <p:sp>
        <p:nvSpPr>
          <p:cNvPr id="33795" name="Slide Number Placeholder 3"/>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64360DB6-92B0-47B5-894F-FA3AA7C6CBEA}" type="slidenum">
              <a:rPr lang="en-US" altLang="en-US" sz="2000">
                <a:solidFill>
                  <a:schemeClr val="bg1"/>
                </a:solidFill>
                <a:latin typeface="Lucida Sans Unicode" pitchFamily="34" charset="0"/>
              </a:rPr>
              <a:pPr eaLnBrk="1" hangingPunct="1"/>
              <a:t>24</a:t>
            </a:fld>
            <a:endParaRPr lang="en-US" altLang="en-US" sz="200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ea typeface="+mj-ea"/>
                <a:cs typeface="+mj-cs"/>
              </a:rPr>
              <a:t>1.2: Employee and Ex-Employee Threats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34818" name="Content Placeholder 1"/>
          <p:cNvSpPr>
            <a:spLocks noGrp="1"/>
          </p:cNvSpPr>
          <p:nvPr>
            <p:ph idx="1"/>
          </p:nvPr>
        </p:nvSpPr>
        <p:spPr>
          <a:xfrm>
            <a:off x="457200" y="1905000"/>
            <a:ext cx="8229600" cy="4102100"/>
          </a:xfrm>
        </p:spPr>
        <p:txBody>
          <a:bodyPr/>
          <a:lstStyle/>
          <a:p>
            <a:pPr eaLnBrk="1"/>
            <a:r>
              <a:rPr lang="en-US" altLang="en-US" b="1">
                <a:ea typeface="ＭＳ Ｐゴシック" pitchFamily="34" charset="-128"/>
              </a:rPr>
              <a:t>Carelessness</a:t>
            </a:r>
          </a:p>
          <a:p>
            <a:pPr lvl="1" eaLnBrk="1"/>
            <a:r>
              <a:rPr lang="en-US" altLang="en-US">
                <a:ea typeface="ＭＳ Ｐゴシック" pitchFamily="34" charset="-128"/>
              </a:rPr>
              <a:t>Loss of computers or data media containing sensitive information</a:t>
            </a:r>
          </a:p>
          <a:p>
            <a:pPr lvl="1" eaLnBrk="1"/>
            <a:r>
              <a:rPr lang="en-US" altLang="en-US">
                <a:ea typeface="ＭＳ Ｐゴシック" pitchFamily="34" charset="-128"/>
              </a:rPr>
              <a:t>Careless leading to the theft of such information</a:t>
            </a:r>
          </a:p>
          <a:p>
            <a:pPr eaLnBrk="1"/>
            <a:r>
              <a:rPr lang="en-US" altLang="en-US" b="1">
                <a:ea typeface="ＭＳ Ｐゴシック" pitchFamily="34" charset="-128"/>
              </a:rPr>
              <a:t>Other </a:t>
            </a:r>
            <a:r>
              <a:rPr lang="ja-JP" altLang="en-US" b="1">
                <a:ea typeface="ＭＳ Ｐゴシック" pitchFamily="34" charset="-128"/>
              </a:rPr>
              <a:t>“</a:t>
            </a:r>
            <a:r>
              <a:rPr lang="en-US" altLang="ja-JP" b="1">
                <a:ea typeface="ＭＳ Ｐゴシック" pitchFamily="34" charset="-128"/>
              </a:rPr>
              <a:t>Internal</a:t>
            </a:r>
            <a:r>
              <a:rPr lang="ja-JP" altLang="en-US" b="1">
                <a:ea typeface="ＭＳ Ｐゴシック" pitchFamily="34" charset="-128"/>
              </a:rPr>
              <a:t>”</a:t>
            </a:r>
            <a:r>
              <a:rPr lang="en-US" altLang="ja-JP" b="1">
                <a:ea typeface="ＭＳ Ｐゴシック" pitchFamily="34" charset="-128"/>
              </a:rPr>
              <a:t> Attackers</a:t>
            </a:r>
          </a:p>
          <a:p>
            <a:pPr lvl="1" eaLnBrk="1"/>
            <a:r>
              <a:rPr lang="en-US" altLang="en-US">
                <a:ea typeface="ＭＳ Ｐゴシック" pitchFamily="34" charset="-128"/>
              </a:rPr>
              <a:t>Contract workers</a:t>
            </a:r>
          </a:p>
          <a:p>
            <a:pPr lvl="1" eaLnBrk="1"/>
            <a:r>
              <a:rPr lang="en-US" altLang="en-US">
                <a:ea typeface="ＭＳ Ｐゴシック" pitchFamily="34" charset="-128"/>
              </a:rPr>
              <a:t>Workers in contracting companies</a:t>
            </a:r>
          </a:p>
          <a:p>
            <a:pPr lvl="1" eaLnBrk="1" hangingPunct="1"/>
            <a:endParaRPr lang="en-US" altLang="en-US">
              <a:ea typeface="ＭＳ Ｐゴシック" pitchFamily="34" charset="-128"/>
            </a:endParaRPr>
          </a:p>
        </p:txBody>
      </p:sp>
      <p:sp>
        <p:nvSpPr>
          <p:cNvPr id="34819" name="Slide Number Placeholder 3"/>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4ED9DB6E-D703-4336-9907-7205DFBB1A00}" type="slidenum">
              <a:rPr lang="en-US" altLang="en-US" sz="2000">
                <a:solidFill>
                  <a:schemeClr val="bg1"/>
                </a:solidFill>
                <a:latin typeface="Lucida Sans Unicode" pitchFamily="34" charset="0"/>
              </a:rPr>
              <a:pPr eaLnBrk="1" hangingPunct="1"/>
              <a:t>25</a:t>
            </a:fld>
            <a:endParaRPr lang="en-US" altLang="en-US" sz="200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ea typeface="+mj-ea"/>
                <a:cs typeface="+mj-cs"/>
              </a:rPr>
              <a:t>1.2: Employee and Ex-Employee Threats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9875"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762000" y="531812"/>
            <a:ext cx="7242175" cy="2363788"/>
          </a:xfrm>
          <a:prstGeom prst="rect">
            <a:avLst/>
          </a:prstGeom>
          <a:solidFill>
            <a:schemeClr val="hlink"/>
          </a:solidFill>
          <a:ln w="9525">
            <a:solidFill>
              <a:schemeClr val="bg1"/>
            </a:solidFill>
            <a:miter lim="800000"/>
            <a:headEnd/>
            <a:tailEnd/>
          </a:ln>
        </p:spPr>
      </p:pic>
      <p:sp>
        <p:nvSpPr>
          <p:cNvPr id="79876" name="Rectangle 4"/>
          <p:cNvSpPr>
            <a:spLocks noChangeArrowheads="1"/>
          </p:cNvSpPr>
          <p:nvPr/>
        </p:nvSpPr>
        <p:spPr bwMode="auto">
          <a:xfrm>
            <a:off x="685800" y="2895600"/>
            <a:ext cx="7589838"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nchor="ctr">
            <a:spAutoFit/>
          </a:bodyPr>
          <a:lstStyle/>
          <a:p>
            <a:pPr algn="ctr"/>
            <a:r>
              <a:rPr lang="en-US" sz="1600" dirty="0">
                <a:solidFill>
                  <a:srgbClr val="000000"/>
                </a:solidFill>
                <a:cs typeface="Times New Roman"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5" name="Rectangle 5"/>
          <p:cNvSpPr txBox="1">
            <a:spLocks noGrp="1" noChangeArrowheads="1"/>
          </p:cNvSpPr>
          <p:nvPr/>
        </p:nvSpPr>
        <p:spPr bwMode="auto">
          <a:xfrm>
            <a:off x="762000" y="4267200"/>
            <a:ext cx="7845425" cy="636588"/>
          </a:xfrm>
          <a:prstGeom prst="rect">
            <a:avLst/>
          </a:prstGeom>
          <a:noFill/>
          <a:ln>
            <a:miter lim="800000"/>
            <a:headEnd/>
            <a:tailEnd/>
          </a:ln>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a:solidFill>
                  <a:srgbClr val="000000"/>
                </a:solidFill>
                <a:effectLst>
                  <a:outerShdw blurRad="38100" dist="38100" dir="2700000" algn="tl">
                    <a:srgbClr val="C0C0C0"/>
                  </a:outerShdw>
                </a:effectLst>
                <a:latin typeface="Tahoma" charset="0"/>
                <a:cs typeface="Arial" charset="0"/>
              </a:rPr>
              <a:t>Copyright © 2015 Pearson Education, Inc.</a:t>
            </a:r>
          </a:p>
        </p:txBody>
      </p:sp>
      <p:sp>
        <p:nvSpPr>
          <p:cNvPr id="2" name="Title 1">
            <a:extLst>
              <a:ext uri="{FF2B5EF4-FFF2-40B4-BE49-F238E27FC236}">
                <a16:creationId xmlns:a16="http://schemas.microsoft.com/office/drawing/2014/main" id="{5C879A5F-9355-478E-A5D6-0F947B948FB7}"/>
              </a:ext>
            </a:extLst>
          </p:cNvPr>
          <p:cNvSpPr>
            <a:spLocks noGrp="1"/>
          </p:cNvSpPr>
          <p:nvPr>
            <p:ph type="ctrTitle"/>
          </p:nvPr>
        </p:nvSpPr>
        <p:spPr>
          <a:xfrm>
            <a:off x="685800" y="228600"/>
            <a:ext cx="7467600" cy="6400800"/>
          </a:xfrm>
        </p:spPr>
        <p:txBody>
          <a:bodyPr>
            <a:normAutofit/>
          </a:bodyPr>
          <a:lstStyle/>
          <a:p>
            <a:r>
              <a:rPr lang="en-CA" dirty="0">
                <a:solidFill>
                  <a:schemeClr val="bg1"/>
                </a:solidFill>
                <a:effectLst/>
              </a:rPr>
              <a:t>Copy Right Warning</a:t>
            </a:r>
          </a:p>
        </p:txBody>
      </p:sp>
    </p:spTree>
    <p:extLst>
      <p:ext uri="{BB962C8B-B14F-4D97-AF65-F5344CB8AC3E}">
        <p14:creationId xmlns:p14="http://schemas.microsoft.com/office/powerpoint/2010/main" val="317939473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normAutofit/>
          </a:bodyPr>
          <a:lstStyle/>
          <a:p>
            <a:pPr>
              <a:lnSpc>
                <a:spcPct val="80000"/>
              </a:lnSpc>
            </a:pPr>
            <a:r>
              <a:rPr lang="en-US" sz="2100" dirty="0"/>
              <a:t>Introduction &amp; Terminology</a:t>
            </a:r>
          </a:p>
          <a:p>
            <a:pPr>
              <a:lnSpc>
                <a:spcPct val="80000"/>
              </a:lnSpc>
            </a:pPr>
            <a:r>
              <a:rPr lang="en-US" sz="2100" dirty="0"/>
              <a:t>Employees and Ex-employees Threats</a:t>
            </a:r>
          </a:p>
          <a:p>
            <a:pPr>
              <a:lnSpc>
                <a:spcPct val="80000"/>
              </a:lnSpc>
            </a:pPr>
            <a:r>
              <a:rPr lang="en-US" sz="2100" dirty="0"/>
              <a:t>Malware</a:t>
            </a:r>
          </a:p>
          <a:p>
            <a:pPr>
              <a:lnSpc>
                <a:spcPct val="80000"/>
              </a:lnSpc>
            </a:pPr>
            <a:r>
              <a:rPr lang="en-US" sz="2100" dirty="0"/>
              <a:t>Hackers and Attacks</a:t>
            </a:r>
          </a:p>
          <a:p>
            <a:pPr>
              <a:lnSpc>
                <a:spcPct val="80000"/>
              </a:lnSpc>
            </a:pPr>
            <a:r>
              <a:rPr lang="en-US" sz="2100" dirty="0"/>
              <a:t>Criminals </a:t>
            </a:r>
          </a:p>
          <a:p>
            <a:pPr>
              <a:lnSpc>
                <a:spcPct val="80000"/>
              </a:lnSpc>
            </a:pPr>
            <a:r>
              <a:rPr lang="en-US" sz="2100" dirty="0"/>
              <a:t>Competitor Threats</a:t>
            </a:r>
          </a:p>
          <a:p>
            <a:pPr>
              <a:lnSpc>
                <a:spcPct val="80000"/>
              </a:lnSpc>
            </a:pPr>
            <a:r>
              <a:rPr lang="en-US" sz="2100" dirty="0" err="1"/>
              <a:t>Cyberwar</a:t>
            </a:r>
            <a:r>
              <a:rPr lang="en-US" sz="2100" dirty="0"/>
              <a:t> and </a:t>
            </a:r>
            <a:r>
              <a:rPr lang="en-US" sz="2100" dirty="0" err="1"/>
              <a:t>Cyberterror</a:t>
            </a:r>
            <a:endParaRPr lang="en-US" sz="2100" dirty="0"/>
          </a:p>
          <a:p>
            <a:pPr>
              <a:lnSpc>
                <a:spcPct val="80000"/>
              </a:lnSpc>
            </a:pPr>
            <a:endParaRPr lang="en-US" sz="2100" dirty="0"/>
          </a:p>
        </p:txBody>
      </p:sp>
      <p:sp>
        <p:nvSpPr>
          <p:cNvPr id="8" name="Title 7"/>
          <p:cNvSpPr>
            <a:spLocks noGrp="1"/>
          </p:cNvSpPr>
          <p:nvPr>
            <p:ph type="title"/>
          </p:nvPr>
        </p:nvSpPr>
        <p:spPr/>
        <p:txBody>
          <a:bodyPr/>
          <a:lstStyle/>
          <a:p>
            <a:pPr>
              <a:defRPr/>
            </a:pPr>
            <a:r>
              <a:rPr lang="en-US" dirty="0"/>
              <a:t>Content</a:t>
            </a:r>
          </a:p>
        </p:txBody>
      </p:sp>
      <p:sp>
        <p:nvSpPr>
          <p:cNvPr id="5"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8F1A6860-7498-4695-BC87-B7CCCA7B3B85}" type="slidenum">
              <a:rPr lang="en-US" smtClean="0">
                <a:solidFill>
                  <a:schemeClr val="bg1"/>
                </a:solidFill>
                <a:latin typeface="Lucida Sans Unicode" pitchFamily="34" charset="0"/>
              </a:rPr>
              <a:pPr eaLnBrk="1" hangingPunct="1"/>
              <a:t>3</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228079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17410" name="Content Placeholder 1"/>
          <p:cNvSpPr>
            <a:spLocks noGrp="1"/>
          </p:cNvSpPr>
          <p:nvPr>
            <p:ph idx="1"/>
          </p:nvPr>
        </p:nvSpPr>
        <p:spPr>
          <a:xfrm>
            <a:off x="457200" y="1600200"/>
            <a:ext cx="8229600" cy="4406900"/>
          </a:xfrm>
        </p:spPr>
        <p:txBody>
          <a:bodyPr/>
          <a:lstStyle/>
          <a:p>
            <a:pPr eaLnBrk="1"/>
            <a:r>
              <a:rPr lang="en-US" altLang="en-US" b="1">
                <a:ea typeface="ＭＳ Ｐゴシック" pitchFamily="34" charset="-128"/>
              </a:rPr>
              <a:t>The Threat Environment</a:t>
            </a:r>
          </a:p>
          <a:p>
            <a:pPr lvl="1" eaLnBrk="1"/>
            <a:r>
              <a:rPr lang="en-US" altLang="en-US">
                <a:ea typeface="ＭＳ Ｐゴシック" pitchFamily="34" charset="-128"/>
              </a:rPr>
              <a:t>The threat environment consists of the types of attackers and attacks that companies face</a:t>
            </a:r>
          </a:p>
        </p:txBody>
      </p:sp>
      <p:sp>
        <p:nvSpPr>
          <p:cNvPr id="17411" name="Slide Number Placeholder 3"/>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7B306AD5-93E0-40D2-AAD1-B1BEC3A1446A}" type="slidenum">
              <a:rPr lang="en-US" altLang="en-US" sz="2000">
                <a:solidFill>
                  <a:schemeClr val="bg1"/>
                </a:solidFill>
                <a:latin typeface="Lucida Sans Unicode" pitchFamily="34" charset="0"/>
              </a:rPr>
              <a:pPr eaLnBrk="1" hangingPunct="1"/>
              <a:t>4</a:t>
            </a:fld>
            <a:endParaRPr lang="en-US" altLang="en-US" sz="2000">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ea typeface="+mj-ea"/>
                <a:cs typeface="+mj-cs"/>
              </a:rPr>
              <a:t>1-1: Basic Security Terminology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18434" name="Content Placeholder 1"/>
          <p:cNvSpPr>
            <a:spLocks noGrp="1"/>
          </p:cNvSpPr>
          <p:nvPr>
            <p:ph idx="1"/>
          </p:nvPr>
        </p:nvSpPr>
        <p:spPr/>
        <p:txBody>
          <a:bodyPr/>
          <a:lstStyle/>
          <a:p>
            <a:pPr eaLnBrk="1"/>
            <a:r>
              <a:rPr lang="en-US" altLang="en-US" b="1" dirty="0">
                <a:ea typeface="ＭＳ Ｐゴシック" pitchFamily="34" charset="-128"/>
              </a:rPr>
              <a:t>Security Goals (CIA)</a:t>
            </a:r>
          </a:p>
          <a:p>
            <a:pPr lvl="1" eaLnBrk="1"/>
            <a:r>
              <a:rPr lang="en-US" altLang="en-US" dirty="0">
                <a:ea typeface="ＭＳ Ｐゴシック" pitchFamily="34" charset="-128"/>
              </a:rPr>
              <a:t>Confidentiality</a:t>
            </a:r>
          </a:p>
          <a:p>
            <a:pPr lvl="2" eaLnBrk="1">
              <a:spcBef>
                <a:spcPts val="1200"/>
              </a:spcBef>
            </a:pPr>
            <a:r>
              <a:rPr lang="en-US" altLang="en-US" dirty="0">
                <a:ea typeface="ＭＳ Ｐゴシック" pitchFamily="34" charset="-128"/>
              </a:rPr>
              <a:t>Confidentiality means that unauthorized people cannot read sensitive information, either while it is on a computer or while it is traveling across a network</a:t>
            </a:r>
          </a:p>
        </p:txBody>
      </p:sp>
      <p:sp>
        <p:nvSpPr>
          <p:cNvPr id="18435" name="Slide Number Placeholder 3"/>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2D08366C-07E9-4F75-AF21-A9C1F9110A39}" type="slidenum">
              <a:rPr lang="en-US" altLang="en-US" sz="2000">
                <a:solidFill>
                  <a:schemeClr val="bg1"/>
                </a:solidFill>
                <a:latin typeface="Lucida Sans Unicode" pitchFamily="34" charset="0"/>
              </a:rPr>
              <a:pPr eaLnBrk="1" hangingPunct="1"/>
              <a:t>5</a:t>
            </a:fld>
            <a:endParaRPr lang="en-US" altLang="en-US" sz="2000">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ea typeface="+mj-ea"/>
                <a:cs typeface="+mj-cs"/>
              </a:rPr>
              <a:t>1-1: Basic Security Terminology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19458" name="Content Placeholder 1"/>
          <p:cNvSpPr>
            <a:spLocks noGrp="1"/>
          </p:cNvSpPr>
          <p:nvPr>
            <p:ph idx="1"/>
          </p:nvPr>
        </p:nvSpPr>
        <p:spPr>
          <a:xfrm>
            <a:off x="457200" y="1570038"/>
            <a:ext cx="8229600" cy="4525962"/>
          </a:xfrm>
        </p:spPr>
        <p:txBody>
          <a:bodyPr/>
          <a:lstStyle/>
          <a:p>
            <a:pPr eaLnBrk="1"/>
            <a:r>
              <a:rPr lang="en-US" altLang="en-US" b="1">
                <a:ea typeface="ＭＳ Ｐゴシック" pitchFamily="34" charset="-128"/>
              </a:rPr>
              <a:t>Security Goals</a:t>
            </a:r>
          </a:p>
          <a:p>
            <a:pPr lvl="1" eaLnBrk="1"/>
            <a:r>
              <a:rPr lang="en-US" altLang="en-US">
                <a:ea typeface="ＭＳ Ｐゴシック" pitchFamily="34" charset="-128"/>
              </a:rPr>
              <a:t>Integrity</a:t>
            </a:r>
          </a:p>
          <a:p>
            <a:pPr lvl="2" eaLnBrk="1">
              <a:spcBef>
                <a:spcPts val="1200"/>
              </a:spcBef>
            </a:pPr>
            <a:r>
              <a:rPr lang="en-US" altLang="en-US">
                <a:ea typeface="ＭＳ Ｐゴシック" pitchFamily="34" charset="-128"/>
              </a:rPr>
              <a:t>Integrity means that attackers cannot change or destroy information, either while it is on a computer or while it is traveling across a network. Or, at least, if information is changed or destroyed, then the receiver can detect the change or restore destroyed data.</a:t>
            </a:r>
          </a:p>
        </p:txBody>
      </p:sp>
      <p:sp>
        <p:nvSpPr>
          <p:cNvPr id="19459" name="Slide Number Placeholder 3"/>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482C66CE-C8E3-40E5-AD90-742DD863C6CD}" type="slidenum">
              <a:rPr lang="en-US" altLang="en-US" sz="2000">
                <a:solidFill>
                  <a:schemeClr val="bg1"/>
                </a:solidFill>
                <a:latin typeface="Lucida Sans Unicode" pitchFamily="34" charset="0"/>
              </a:rPr>
              <a:pPr eaLnBrk="1" hangingPunct="1"/>
              <a:t>6</a:t>
            </a:fld>
            <a:endParaRPr lang="en-US" altLang="en-US" sz="2000">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ea typeface="+mj-ea"/>
                <a:cs typeface="+mj-cs"/>
              </a:rPr>
              <a:t>1-1: Basic Security Terminology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20482" name="Content Placeholder 1"/>
          <p:cNvSpPr>
            <a:spLocks noGrp="1"/>
          </p:cNvSpPr>
          <p:nvPr>
            <p:ph idx="1"/>
          </p:nvPr>
        </p:nvSpPr>
        <p:spPr/>
        <p:txBody>
          <a:bodyPr/>
          <a:lstStyle/>
          <a:p>
            <a:pPr eaLnBrk="1"/>
            <a:r>
              <a:rPr lang="en-US" altLang="en-US" b="1">
                <a:ea typeface="ＭＳ Ｐゴシック" pitchFamily="34" charset="-128"/>
              </a:rPr>
              <a:t>Security Goals</a:t>
            </a:r>
            <a:endParaRPr lang="en-US" altLang="en-US">
              <a:ea typeface="ＭＳ Ｐゴシック" pitchFamily="34" charset="-128"/>
            </a:endParaRPr>
          </a:p>
          <a:p>
            <a:pPr lvl="1" eaLnBrk="1"/>
            <a:r>
              <a:rPr lang="en-US" altLang="en-US">
                <a:ea typeface="ＭＳ Ｐゴシック" pitchFamily="34" charset="-128"/>
              </a:rPr>
              <a:t>Availability</a:t>
            </a:r>
          </a:p>
          <a:p>
            <a:pPr lvl="2" eaLnBrk="1">
              <a:spcBef>
                <a:spcPts val="1200"/>
              </a:spcBef>
            </a:pPr>
            <a:r>
              <a:rPr lang="en-US" altLang="en-US">
                <a:ea typeface="ＭＳ Ｐゴシック" pitchFamily="34" charset="-128"/>
              </a:rPr>
              <a:t>Availability means that people who are authorized to use information are not prevented from doing so</a:t>
            </a:r>
          </a:p>
          <a:p>
            <a:pPr eaLnBrk="1" hangingPunct="1"/>
            <a:endParaRPr lang="en-US" altLang="en-US">
              <a:ea typeface="ＭＳ Ｐゴシック" pitchFamily="34" charset="-128"/>
            </a:endParaRPr>
          </a:p>
        </p:txBody>
      </p:sp>
      <p:sp>
        <p:nvSpPr>
          <p:cNvPr id="20483" name="Slide Number Placeholder 3"/>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D2D03148-BB1E-490F-A613-FAFDEB465203}" type="slidenum">
              <a:rPr lang="en-US" altLang="en-US" sz="2000">
                <a:solidFill>
                  <a:schemeClr val="bg1"/>
                </a:solidFill>
                <a:latin typeface="Lucida Sans Unicode" pitchFamily="34" charset="0"/>
              </a:rPr>
              <a:pPr eaLnBrk="1" hangingPunct="1"/>
              <a:t>7</a:t>
            </a:fld>
            <a:endParaRPr lang="en-US" altLang="en-US" sz="2000">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ea typeface="+mj-ea"/>
                <a:cs typeface="+mj-cs"/>
              </a:rPr>
              <a:t>1-1: Basic Security Terminology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21506" name="Content Placeholder 1"/>
          <p:cNvSpPr>
            <a:spLocks noGrp="1"/>
          </p:cNvSpPr>
          <p:nvPr>
            <p:ph idx="1"/>
          </p:nvPr>
        </p:nvSpPr>
        <p:spPr/>
        <p:txBody>
          <a:bodyPr/>
          <a:lstStyle/>
          <a:p>
            <a:pPr eaLnBrk="1"/>
            <a:r>
              <a:rPr lang="en-US" altLang="en-US" b="1" dirty="0">
                <a:ea typeface="ＭＳ Ｐゴシック" pitchFamily="34" charset="-128"/>
              </a:rPr>
              <a:t>Vulnerability</a:t>
            </a:r>
          </a:p>
          <a:p>
            <a:pPr eaLnBrk="1"/>
            <a:r>
              <a:rPr lang="en-US" altLang="en-US" b="1" dirty="0">
                <a:ea typeface="ＭＳ Ｐゴシック" pitchFamily="34" charset="-128"/>
              </a:rPr>
              <a:t>Threats</a:t>
            </a:r>
          </a:p>
          <a:p>
            <a:pPr eaLnBrk="1"/>
            <a:r>
              <a:rPr lang="en-US" altLang="en-US" b="1" dirty="0">
                <a:ea typeface="ＭＳ Ｐゴシック" pitchFamily="34" charset="-128"/>
              </a:rPr>
              <a:t>Compromises</a:t>
            </a:r>
          </a:p>
          <a:p>
            <a:pPr lvl="1" eaLnBrk="1"/>
            <a:r>
              <a:rPr lang="en-US" altLang="en-US" dirty="0">
                <a:ea typeface="ＭＳ Ｐゴシック" pitchFamily="34" charset="-128"/>
              </a:rPr>
              <a:t>Successful attacks</a:t>
            </a:r>
          </a:p>
          <a:p>
            <a:pPr lvl="1" eaLnBrk="1"/>
            <a:r>
              <a:rPr lang="en-US" altLang="en-US" dirty="0">
                <a:ea typeface="ＭＳ Ｐゴシック" pitchFamily="34" charset="-128"/>
              </a:rPr>
              <a:t>Also called </a:t>
            </a:r>
            <a:r>
              <a:rPr lang="en-US" altLang="en-US" i="1" dirty="0">
                <a:ea typeface="ＭＳ Ｐゴシック" pitchFamily="34" charset="-128"/>
              </a:rPr>
              <a:t>incidents </a:t>
            </a:r>
            <a:r>
              <a:rPr lang="en-US" altLang="en-US" dirty="0">
                <a:ea typeface="ＭＳ Ｐゴシック" pitchFamily="34" charset="-128"/>
              </a:rPr>
              <a:t>or </a:t>
            </a:r>
            <a:r>
              <a:rPr lang="en-US" altLang="en-US" i="1" dirty="0">
                <a:ea typeface="ＭＳ Ｐゴシック" pitchFamily="34" charset="-128"/>
              </a:rPr>
              <a:t>breaches</a:t>
            </a:r>
          </a:p>
          <a:p>
            <a:pPr eaLnBrk="1"/>
            <a:endParaRPr lang="en-US" altLang="en-US" dirty="0">
              <a:ea typeface="ＭＳ Ｐゴシック" pitchFamily="34" charset="-128"/>
            </a:endParaRPr>
          </a:p>
        </p:txBody>
      </p:sp>
      <p:sp>
        <p:nvSpPr>
          <p:cNvPr id="21507" name="Slide Number Placeholder 3"/>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E40EFF24-8CF9-46C5-A841-C6A143DF48E9}" type="slidenum">
              <a:rPr lang="en-US" altLang="en-US" sz="2000">
                <a:solidFill>
                  <a:schemeClr val="bg1"/>
                </a:solidFill>
                <a:latin typeface="Lucida Sans Unicode" pitchFamily="34" charset="0"/>
              </a:rPr>
              <a:pPr eaLnBrk="1" hangingPunct="1"/>
              <a:t>8</a:t>
            </a:fld>
            <a:endParaRPr lang="en-US" altLang="en-US" sz="2000">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ea typeface="+mj-ea"/>
                <a:cs typeface="+mj-cs"/>
              </a:rPr>
              <a:t>1-1: Basic Security Terminology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p:cNvSpPr>
            <a:spLocks noGrp="1"/>
          </p:cNvSpPr>
          <p:nvPr>
            <p:ph idx="1"/>
          </p:nvPr>
        </p:nvSpPr>
        <p:spPr/>
        <p:txBody>
          <a:bodyPr/>
          <a:lstStyle/>
          <a:p>
            <a:pPr eaLnBrk="1"/>
            <a:r>
              <a:rPr lang="en-US" altLang="en-US" b="1" dirty="0">
                <a:ea typeface="ＭＳ Ｐゴシック" pitchFamily="34" charset="-128"/>
              </a:rPr>
              <a:t>Countermeasures</a:t>
            </a:r>
          </a:p>
          <a:p>
            <a:pPr lvl="1" eaLnBrk="1"/>
            <a:r>
              <a:rPr lang="en-US" altLang="en-US" dirty="0">
                <a:ea typeface="ＭＳ Ｐゴシック" pitchFamily="34" charset="-128"/>
              </a:rPr>
              <a:t>Tools used to thwart attacks</a:t>
            </a:r>
          </a:p>
          <a:p>
            <a:pPr lvl="1" eaLnBrk="1"/>
            <a:r>
              <a:rPr lang="en-US" altLang="en-US" dirty="0">
                <a:ea typeface="ＭＳ Ｐゴシック" pitchFamily="34" charset="-128"/>
              </a:rPr>
              <a:t>Also called </a:t>
            </a:r>
            <a:r>
              <a:rPr lang="en-US" altLang="en-US" i="1" dirty="0">
                <a:ea typeface="ＭＳ Ｐゴシック" pitchFamily="34" charset="-128"/>
              </a:rPr>
              <a:t>safeguards</a:t>
            </a:r>
            <a:r>
              <a:rPr lang="en-US" altLang="en-US" dirty="0">
                <a:ea typeface="ＭＳ Ｐゴシック" pitchFamily="34" charset="-128"/>
              </a:rPr>
              <a:t>, </a:t>
            </a:r>
            <a:r>
              <a:rPr lang="en-US" altLang="en-US" i="1" dirty="0">
                <a:ea typeface="ＭＳ Ｐゴシック" pitchFamily="34" charset="-128"/>
              </a:rPr>
              <a:t>protections</a:t>
            </a:r>
            <a:r>
              <a:rPr lang="en-US" altLang="en-US" dirty="0">
                <a:ea typeface="ＭＳ Ｐゴシック" pitchFamily="34" charset="-128"/>
              </a:rPr>
              <a:t>, and </a:t>
            </a:r>
            <a:r>
              <a:rPr lang="en-US" altLang="en-US" i="1" dirty="0">
                <a:ea typeface="ＭＳ Ｐゴシック" pitchFamily="34" charset="-128"/>
              </a:rPr>
              <a:t>controls</a:t>
            </a:r>
          </a:p>
          <a:p>
            <a:pPr lvl="1" eaLnBrk="1"/>
            <a:r>
              <a:rPr lang="en-US" altLang="en-US" dirty="0">
                <a:ea typeface="ＭＳ Ｐゴシック" pitchFamily="34" charset="-128"/>
              </a:rPr>
              <a:t>Types of countermeasures</a:t>
            </a:r>
          </a:p>
          <a:p>
            <a:pPr lvl="2" eaLnBrk="1"/>
            <a:r>
              <a:rPr lang="en-US" altLang="en-US" dirty="0">
                <a:ea typeface="ＭＳ Ｐゴシック" pitchFamily="34" charset="-128"/>
              </a:rPr>
              <a:t>Preventative</a:t>
            </a:r>
          </a:p>
          <a:p>
            <a:pPr lvl="2" eaLnBrk="1"/>
            <a:r>
              <a:rPr lang="en-US" altLang="en-US" dirty="0">
                <a:ea typeface="ＭＳ Ｐゴシック" pitchFamily="34" charset="-128"/>
              </a:rPr>
              <a:t>Deterring</a:t>
            </a:r>
          </a:p>
          <a:p>
            <a:pPr lvl="2" eaLnBrk="1"/>
            <a:r>
              <a:rPr lang="en-US" altLang="en-US" dirty="0">
                <a:ea typeface="ＭＳ Ｐゴシック" pitchFamily="34" charset="-128"/>
              </a:rPr>
              <a:t>Deflective </a:t>
            </a:r>
          </a:p>
          <a:p>
            <a:pPr lvl="2" eaLnBrk="1"/>
            <a:r>
              <a:rPr lang="en-US" altLang="en-US" dirty="0">
                <a:ea typeface="ＭＳ Ｐゴシック" pitchFamily="34" charset="-128"/>
              </a:rPr>
              <a:t>Detective</a:t>
            </a:r>
          </a:p>
          <a:p>
            <a:pPr lvl="2" eaLnBrk="1"/>
            <a:r>
              <a:rPr lang="en-US" altLang="en-US" dirty="0">
                <a:ea typeface="ＭＳ Ｐゴシック" pitchFamily="34" charset="-128"/>
              </a:rPr>
              <a:t>Corrective</a:t>
            </a:r>
          </a:p>
          <a:p>
            <a:pPr eaLnBrk="1" hangingPunct="1"/>
            <a:endParaRPr lang="en-US" altLang="en-US" dirty="0">
              <a:ea typeface="ＭＳ Ｐゴシック" pitchFamily="34" charset="-128"/>
            </a:endParaRPr>
          </a:p>
        </p:txBody>
      </p:sp>
      <p:sp>
        <p:nvSpPr>
          <p:cNvPr id="22531" name="Slide Number Placeholder 3"/>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9C7DDCD3-4EF1-4E90-A45E-2D178D095A5B}" type="slidenum">
              <a:rPr lang="en-US" altLang="en-US" sz="2000">
                <a:solidFill>
                  <a:schemeClr val="bg1"/>
                </a:solidFill>
                <a:latin typeface="Lucida Sans Unicode" pitchFamily="34" charset="0"/>
              </a:rPr>
              <a:pPr eaLnBrk="1" hangingPunct="1"/>
              <a:t>9</a:t>
            </a:fld>
            <a:endParaRPr lang="en-US" altLang="en-US" sz="2000">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ea typeface="+mj-ea"/>
                <a:cs typeface="+mj-cs"/>
              </a:rPr>
              <a:t>1-1: Basic Security Terminology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2604</TotalTime>
  <Words>1372</Words>
  <Application>Microsoft Office PowerPoint</Application>
  <PresentationFormat>On-screen Show (4:3)</PresentationFormat>
  <Paragraphs>193</Paragraphs>
  <Slides>26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Lucida Sans Unicode</vt:lpstr>
      <vt:lpstr>Tahoma</vt:lpstr>
      <vt:lpstr>Verdana</vt:lpstr>
      <vt:lpstr>Wingdings 2</vt:lpstr>
      <vt:lpstr>Wingdings 3</vt:lpstr>
      <vt:lpstr>Concourse</vt:lpstr>
      <vt:lpstr>Course Text</vt:lpstr>
      <vt:lpstr>The Threat Environment</vt:lpstr>
      <vt:lpstr>Content</vt:lpstr>
      <vt:lpstr>1-1: Basic Security Terminology</vt:lpstr>
      <vt:lpstr>1-1: Basic Security Terminology</vt:lpstr>
      <vt:lpstr>1-1: Basic Security Terminology</vt:lpstr>
      <vt:lpstr>1-1: Basic Security Terminology</vt:lpstr>
      <vt:lpstr>1-1: Basic Security Terminology</vt:lpstr>
      <vt:lpstr>1-1: Basic Security Terminology</vt:lpstr>
      <vt:lpstr>1.1: The Sony Data Breaches</vt:lpstr>
      <vt:lpstr>1.1: The Sony Data Breaches</vt:lpstr>
      <vt:lpstr>1.1: The Sony Data Breaches</vt:lpstr>
      <vt:lpstr>1.1: The Sony Data Breaches</vt:lpstr>
      <vt:lpstr>1.1: The Sony Data Breaches</vt:lpstr>
      <vt:lpstr>1.1: The Sony Data Breaches</vt:lpstr>
      <vt:lpstr>1.1: The Sony Data Breaches</vt:lpstr>
      <vt:lpstr>1.1: The Sony Data Breaches</vt:lpstr>
      <vt:lpstr>1.1: The Sony Data Breaches</vt:lpstr>
      <vt:lpstr>1.1: The Sony Data Breaches</vt:lpstr>
      <vt:lpstr>1.2: Employee and Ex-Employee Threats</vt:lpstr>
      <vt:lpstr>1.2: Employee and Ex-Employee Threats</vt:lpstr>
      <vt:lpstr>1.2: Employee and Ex-Employee Threats</vt:lpstr>
      <vt:lpstr>1.2: Employee and Ex-Employee Threats</vt:lpstr>
      <vt:lpstr>1.2: Employee and Ex-Employee Threats</vt:lpstr>
      <vt:lpstr>1.2: Employee and Ex-Employee Threats</vt:lpstr>
      <vt:lpstr>Copy Right Warning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Area Networks (WANs)</dc:title>
  <dc:creator>Panko</dc:creator>
  <cp:lastModifiedBy>Navid</cp:lastModifiedBy>
  <cp:revision>239</cp:revision>
  <dcterms:created xsi:type="dcterms:W3CDTF">2009-03-16T04:19:02Z</dcterms:created>
  <dcterms:modified xsi:type="dcterms:W3CDTF">2020-05-18T05:41:29Z</dcterms:modified>
</cp:coreProperties>
</file>