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8" r:id="rId5"/>
    <p:sldId id="264" r:id="rId6"/>
    <p:sldId id="265" r:id="rId7"/>
    <p:sldId id="266" r:id="rId8"/>
    <p:sldId id="269" r:id="rId9"/>
    <p:sldId id="268" r:id="rId10"/>
    <p:sldId id="263" r:id="rId11"/>
    <p:sldId id="267" r:id="rId12"/>
    <p:sldId id="270" r:id="rId13"/>
    <p:sldId id="271" r:id="rId14"/>
    <p:sldId id="272"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id" initials="N" lastIdx="1" clrIdx="0">
    <p:extLst>
      <p:ext uri="{19B8F6BF-5375-455C-9EA6-DF929625EA0E}">
        <p15:presenceInfo xmlns:p15="http://schemas.microsoft.com/office/powerpoint/2012/main" userId="Navi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0A0A00-EAE1-4010-A887-D5EE587E8A94}" type="doc">
      <dgm:prSet loTypeId="urn:microsoft.com/office/officeart/2005/8/layout/process1" loCatId="process" qsTypeId="urn:microsoft.com/office/officeart/2005/8/quickstyle/simple3" qsCatId="simple" csTypeId="urn:microsoft.com/office/officeart/2005/8/colors/colorful4" csCatId="colorful" phldr="1"/>
      <dgm:spPr/>
    </dgm:pt>
    <dgm:pt modelId="{F85F3A3E-E5CD-4846-AC59-51FD87396810}">
      <dgm:prSet phldrT="[Text]"/>
      <dgm:spPr/>
      <dgm:t>
        <a:bodyPr/>
        <a:lstStyle/>
        <a:p>
          <a:r>
            <a:rPr lang="en-CA" dirty="0"/>
            <a:t>Read the assigned readings	</a:t>
          </a:r>
        </a:p>
      </dgm:t>
    </dgm:pt>
    <dgm:pt modelId="{EE909112-4568-4FD7-9BA9-A4C777B61DAB}" type="parTrans" cxnId="{E0567442-4C2D-4C58-8E7A-138D6BA9150B}">
      <dgm:prSet/>
      <dgm:spPr/>
      <dgm:t>
        <a:bodyPr/>
        <a:lstStyle/>
        <a:p>
          <a:endParaRPr lang="en-CA"/>
        </a:p>
      </dgm:t>
    </dgm:pt>
    <dgm:pt modelId="{D28B86F2-2AD9-404F-A6AE-75AECC460DB7}" type="sibTrans" cxnId="{E0567442-4C2D-4C58-8E7A-138D6BA9150B}">
      <dgm:prSet/>
      <dgm:spPr/>
      <dgm:t>
        <a:bodyPr/>
        <a:lstStyle/>
        <a:p>
          <a:endParaRPr lang="en-CA"/>
        </a:p>
      </dgm:t>
    </dgm:pt>
    <dgm:pt modelId="{F5797A67-3405-499D-8CEA-831B40B9DBF4}">
      <dgm:prSet phldrT="[Text]"/>
      <dgm:spPr/>
      <dgm:t>
        <a:bodyPr/>
        <a:lstStyle/>
        <a:p>
          <a:r>
            <a:rPr lang="en-CA" dirty="0"/>
            <a:t>Pre-meeting assessment</a:t>
          </a:r>
        </a:p>
      </dgm:t>
    </dgm:pt>
    <dgm:pt modelId="{111C3F6E-E844-4475-B942-ABCDA731FB8A}" type="parTrans" cxnId="{04409A9A-7502-4E47-B035-DFD854CDFD48}">
      <dgm:prSet/>
      <dgm:spPr/>
      <dgm:t>
        <a:bodyPr/>
        <a:lstStyle/>
        <a:p>
          <a:endParaRPr lang="en-CA"/>
        </a:p>
      </dgm:t>
    </dgm:pt>
    <dgm:pt modelId="{B1F0B150-15AC-4CC7-8386-F184E2FA58F5}" type="sibTrans" cxnId="{04409A9A-7502-4E47-B035-DFD854CDFD48}">
      <dgm:prSet/>
      <dgm:spPr/>
      <dgm:t>
        <a:bodyPr/>
        <a:lstStyle/>
        <a:p>
          <a:endParaRPr lang="en-CA"/>
        </a:p>
      </dgm:t>
    </dgm:pt>
    <dgm:pt modelId="{F8342394-96C8-4005-AAA7-3460C5F784DD}">
      <dgm:prSet phldrT="[Text]"/>
      <dgm:spPr/>
      <dgm:t>
        <a:bodyPr/>
        <a:lstStyle/>
        <a:p>
          <a:r>
            <a:rPr lang="en-CA" dirty="0"/>
            <a:t>Meeting</a:t>
          </a:r>
        </a:p>
      </dgm:t>
    </dgm:pt>
    <dgm:pt modelId="{AC542504-F2AC-4B35-98B1-1A2F088099A1}" type="parTrans" cxnId="{580A1AAD-472C-4F2F-973D-56AD7C7D6017}">
      <dgm:prSet/>
      <dgm:spPr/>
      <dgm:t>
        <a:bodyPr/>
        <a:lstStyle/>
        <a:p>
          <a:endParaRPr lang="en-CA"/>
        </a:p>
      </dgm:t>
    </dgm:pt>
    <dgm:pt modelId="{EE31C70A-4A90-4358-AAF5-A4A6556AD411}" type="sibTrans" cxnId="{580A1AAD-472C-4F2F-973D-56AD7C7D6017}">
      <dgm:prSet/>
      <dgm:spPr/>
      <dgm:t>
        <a:bodyPr/>
        <a:lstStyle/>
        <a:p>
          <a:endParaRPr lang="en-CA"/>
        </a:p>
      </dgm:t>
    </dgm:pt>
    <dgm:pt modelId="{126581E0-80B1-4CDA-AB90-69407B325F8B}">
      <dgm:prSet phldrT="[Text]"/>
      <dgm:spPr/>
      <dgm:t>
        <a:bodyPr/>
        <a:lstStyle/>
        <a:p>
          <a:r>
            <a:rPr lang="en-CA" dirty="0"/>
            <a:t>Post-meeting assessment</a:t>
          </a:r>
        </a:p>
      </dgm:t>
    </dgm:pt>
    <dgm:pt modelId="{FEFB7573-9F6C-4026-870E-42C091AAADC8}" type="parTrans" cxnId="{96D21431-75AC-4704-A03B-38BE794FB030}">
      <dgm:prSet/>
      <dgm:spPr/>
      <dgm:t>
        <a:bodyPr/>
        <a:lstStyle/>
        <a:p>
          <a:endParaRPr lang="en-CA"/>
        </a:p>
      </dgm:t>
    </dgm:pt>
    <dgm:pt modelId="{57A945B6-D93A-4ABE-A272-2ACAEE27B0FA}" type="sibTrans" cxnId="{96D21431-75AC-4704-A03B-38BE794FB030}">
      <dgm:prSet/>
      <dgm:spPr/>
      <dgm:t>
        <a:bodyPr/>
        <a:lstStyle/>
        <a:p>
          <a:endParaRPr lang="en-CA"/>
        </a:p>
      </dgm:t>
    </dgm:pt>
    <dgm:pt modelId="{DEED1414-018C-45FD-9103-4B949EA12C90}">
      <dgm:prSet phldrT="[Text]"/>
      <dgm:spPr/>
      <dgm:t>
        <a:bodyPr/>
        <a:lstStyle/>
        <a:p>
          <a:r>
            <a:rPr lang="en-CA" dirty="0"/>
            <a:t>Quizzes (biweekly)</a:t>
          </a:r>
        </a:p>
      </dgm:t>
    </dgm:pt>
    <dgm:pt modelId="{DAA18FB5-E388-42B1-9F77-A693E7B52BE2}" type="parTrans" cxnId="{D407F530-D2C8-46A8-B131-794D6A68BB39}">
      <dgm:prSet/>
      <dgm:spPr/>
      <dgm:t>
        <a:bodyPr/>
        <a:lstStyle/>
        <a:p>
          <a:endParaRPr lang="en-CA"/>
        </a:p>
      </dgm:t>
    </dgm:pt>
    <dgm:pt modelId="{F99CA65A-1E3D-4B95-A018-D9224C7ABC04}" type="sibTrans" cxnId="{D407F530-D2C8-46A8-B131-794D6A68BB39}">
      <dgm:prSet/>
      <dgm:spPr/>
      <dgm:t>
        <a:bodyPr/>
        <a:lstStyle/>
        <a:p>
          <a:endParaRPr lang="en-CA"/>
        </a:p>
      </dgm:t>
    </dgm:pt>
    <dgm:pt modelId="{F8DB0439-C3E5-4124-9126-425939FA644D}" type="pres">
      <dgm:prSet presAssocID="{B60A0A00-EAE1-4010-A887-D5EE587E8A94}" presName="Name0" presStyleCnt="0">
        <dgm:presLayoutVars>
          <dgm:dir/>
          <dgm:resizeHandles val="exact"/>
        </dgm:presLayoutVars>
      </dgm:prSet>
      <dgm:spPr/>
    </dgm:pt>
    <dgm:pt modelId="{BFBA8470-E377-4C5C-A058-5D0DE8F83179}" type="pres">
      <dgm:prSet presAssocID="{F85F3A3E-E5CD-4846-AC59-51FD87396810}" presName="node" presStyleLbl="node1" presStyleIdx="0" presStyleCnt="5">
        <dgm:presLayoutVars>
          <dgm:bulletEnabled val="1"/>
        </dgm:presLayoutVars>
      </dgm:prSet>
      <dgm:spPr/>
    </dgm:pt>
    <dgm:pt modelId="{DC1F4B8C-6D48-4096-9EB0-C88FAC4E35F0}" type="pres">
      <dgm:prSet presAssocID="{D28B86F2-2AD9-404F-A6AE-75AECC460DB7}" presName="sibTrans" presStyleLbl="sibTrans2D1" presStyleIdx="0" presStyleCnt="4"/>
      <dgm:spPr/>
    </dgm:pt>
    <dgm:pt modelId="{94E7CA42-FF05-4C16-8F25-FCF726AC09E6}" type="pres">
      <dgm:prSet presAssocID="{D28B86F2-2AD9-404F-A6AE-75AECC460DB7}" presName="connectorText" presStyleLbl="sibTrans2D1" presStyleIdx="0" presStyleCnt="4"/>
      <dgm:spPr/>
    </dgm:pt>
    <dgm:pt modelId="{7EF734FB-8478-414E-A0B2-1F5A46902BE5}" type="pres">
      <dgm:prSet presAssocID="{F5797A67-3405-499D-8CEA-831B40B9DBF4}" presName="node" presStyleLbl="node1" presStyleIdx="1" presStyleCnt="5">
        <dgm:presLayoutVars>
          <dgm:bulletEnabled val="1"/>
        </dgm:presLayoutVars>
      </dgm:prSet>
      <dgm:spPr/>
    </dgm:pt>
    <dgm:pt modelId="{EF69854D-2741-4057-BBBE-56E7B16DAE27}" type="pres">
      <dgm:prSet presAssocID="{B1F0B150-15AC-4CC7-8386-F184E2FA58F5}" presName="sibTrans" presStyleLbl="sibTrans2D1" presStyleIdx="1" presStyleCnt="4"/>
      <dgm:spPr/>
    </dgm:pt>
    <dgm:pt modelId="{EA361166-7DD1-4BE1-8AD4-FCB29BA63EE4}" type="pres">
      <dgm:prSet presAssocID="{B1F0B150-15AC-4CC7-8386-F184E2FA58F5}" presName="connectorText" presStyleLbl="sibTrans2D1" presStyleIdx="1" presStyleCnt="4"/>
      <dgm:spPr/>
    </dgm:pt>
    <dgm:pt modelId="{CA8511EB-33A9-4940-A96F-584DC7F6285D}" type="pres">
      <dgm:prSet presAssocID="{F8342394-96C8-4005-AAA7-3460C5F784DD}" presName="node" presStyleLbl="node1" presStyleIdx="2" presStyleCnt="5">
        <dgm:presLayoutVars>
          <dgm:bulletEnabled val="1"/>
        </dgm:presLayoutVars>
      </dgm:prSet>
      <dgm:spPr/>
    </dgm:pt>
    <dgm:pt modelId="{40B6A2B8-B7B6-46F0-B61F-BA97DDC938CD}" type="pres">
      <dgm:prSet presAssocID="{EE31C70A-4A90-4358-AAF5-A4A6556AD411}" presName="sibTrans" presStyleLbl="sibTrans2D1" presStyleIdx="2" presStyleCnt="4"/>
      <dgm:spPr/>
    </dgm:pt>
    <dgm:pt modelId="{E584D780-374F-4E67-AF1E-65272B42628B}" type="pres">
      <dgm:prSet presAssocID="{EE31C70A-4A90-4358-AAF5-A4A6556AD411}" presName="connectorText" presStyleLbl="sibTrans2D1" presStyleIdx="2" presStyleCnt="4"/>
      <dgm:spPr/>
    </dgm:pt>
    <dgm:pt modelId="{A4DDC169-96D7-4B59-868B-EA15B5CF1629}" type="pres">
      <dgm:prSet presAssocID="{126581E0-80B1-4CDA-AB90-69407B325F8B}" presName="node" presStyleLbl="node1" presStyleIdx="3" presStyleCnt="5">
        <dgm:presLayoutVars>
          <dgm:bulletEnabled val="1"/>
        </dgm:presLayoutVars>
      </dgm:prSet>
      <dgm:spPr/>
    </dgm:pt>
    <dgm:pt modelId="{F8A33B6F-7AAA-4FDD-9123-92682D220BDD}" type="pres">
      <dgm:prSet presAssocID="{57A945B6-D93A-4ABE-A272-2ACAEE27B0FA}" presName="sibTrans" presStyleLbl="sibTrans2D1" presStyleIdx="3" presStyleCnt="4"/>
      <dgm:spPr/>
    </dgm:pt>
    <dgm:pt modelId="{9401B935-45C4-4320-AD24-503EF3B453CC}" type="pres">
      <dgm:prSet presAssocID="{57A945B6-D93A-4ABE-A272-2ACAEE27B0FA}" presName="connectorText" presStyleLbl="sibTrans2D1" presStyleIdx="3" presStyleCnt="4"/>
      <dgm:spPr/>
    </dgm:pt>
    <dgm:pt modelId="{AA45CCA3-1C47-465E-89D6-2B480A8523C2}" type="pres">
      <dgm:prSet presAssocID="{DEED1414-018C-45FD-9103-4B949EA12C90}" presName="node" presStyleLbl="node1" presStyleIdx="4" presStyleCnt="5">
        <dgm:presLayoutVars>
          <dgm:bulletEnabled val="1"/>
        </dgm:presLayoutVars>
      </dgm:prSet>
      <dgm:spPr/>
    </dgm:pt>
  </dgm:ptLst>
  <dgm:cxnLst>
    <dgm:cxn modelId="{65E7AC10-6CC7-4F70-A5EB-ABA01AE43F38}" type="presOf" srcId="{D28B86F2-2AD9-404F-A6AE-75AECC460DB7}" destId="{94E7CA42-FF05-4C16-8F25-FCF726AC09E6}" srcOrd="1" destOrd="0" presId="urn:microsoft.com/office/officeart/2005/8/layout/process1"/>
    <dgm:cxn modelId="{B779C412-806E-467B-9C57-7D68325112A3}" type="presOf" srcId="{EE31C70A-4A90-4358-AAF5-A4A6556AD411}" destId="{E584D780-374F-4E67-AF1E-65272B42628B}" srcOrd="1" destOrd="0" presId="urn:microsoft.com/office/officeart/2005/8/layout/process1"/>
    <dgm:cxn modelId="{D5657B1F-3170-45BC-BFE2-364981855C1F}" type="presOf" srcId="{EE31C70A-4A90-4358-AAF5-A4A6556AD411}" destId="{40B6A2B8-B7B6-46F0-B61F-BA97DDC938CD}" srcOrd="0" destOrd="0" presId="urn:microsoft.com/office/officeart/2005/8/layout/process1"/>
    <dgm:cxn modelId="{9F6EA426-F48C-4754-9391-64F3BCEA0843}" type="presOf" srcId="{B60A0A00-EAE1-4010-A887-D5EE587E8A94}" destId="{F8DB0439-C3E5-4124-9126-425939FA644D}" srcOrd="0" destOrd="0" presId="urn:microsoft.com/office/officeart/2005/8/layout/process1"/>
    <dgm:cxn modelId="{578BCC26-C232-405E-BC04-E150ED1D4297}" type="presOf" srcId="{126581E0-80B1-4CDA-AB90-69407B325F8B}" destId="{A4DDC169-96D7-4B59-868B-EA15B5CF1629}" srcOrd="0" destOrd="0" presId="urn:microsoft.com/office/officeart/2005/8/layout/process1"/>
    <dgm:cxn modelId="{8C5F642D-2828-48B2-A7D2-20D182EA47AC}" type="presOf" srcId="{DEED1414-018C-45FD-9103-4B949EA12C90}" destId="{AA45CCA3-1C47-465E-89D6-2B480A8523C2}" srcOrd="0" destOrd="0" presId="urn:microsoft.com/office/officeart/2005/8/layout/process1"/>
    <dgm:cxn modelId="{D407F530-D2C8-46A8-B131-794D6A68BB39}" srcId="{B60A0A00-EAE1-4010-A887-D5EE587E8A94}" destId="{DEED1414-018C-45FD-9103-4B949EA12C90}" srcOrd="4" destOrd="0" parTransId="{DAA18FB5-E388-42B1-9F77-A693E7B52BE2}" sibTransId="{F99CA65A-1E3D-4B95-A018-D9224C7ABC04}"/>
    <dgm:cxn modelId="{96D21431-75AC-4704-A03B-38BE794FB030}" srcId="{B60A0A00-EAE1-4010-A887-D5EE587E8A94}" destId="{126581E0-80B1-4CDA-AB90-69407B325F8B}" srcOrd="3" destOrd="0" parTransId="{FEFB7573-9F6C-4026-870E-42C091AAADC8}" sibTransId="{57A945B6-D93A-4ABE-A272-2ACAEE27B0FA}"/>
    <dgm:cxn modelId="{E0567442-4C2D-4C58-8E7A-138D6BA9150B}" srcId="{B60A0A00-EAE1-4010-A887-D5EE587E8A94}" destId="{F85F3A3E-E5CD-4846-AC59-51FD87396810}" srcOrd="0" destOrd="0" parTransId="{EE909112-4568-4FD7-9BA9-A4C777B61DAB}" sibTransId="{D28B86F2-2AD9-404F-A6AE-75AECC460DB7}"/>
    <dgm:cxn modelId="{59075058-7383-44F3-98F0-68BDE35D964F}" type="presOf" srcId="{B1F0B150-15AC-4CC7-8386-F184E2FA58F5}" destId="{EF69854D-2741-4057-BBBE-56E7B16DAE27}" srcOrd="0" destOrd="0" presId="urn:microsoft.com/office/officeart/2005/8/layout/process1"/>
    <dgm:cxn modelId="{04409A9A-7502-4E47-B035-DFD854CDFD48}" srcId="{B60A0A00-EAE1-4010-A887-D5EE587E8A94}" destId="{F5797A67-3405-499D-8CEA-831B40B9DBF4}" srcOrd="1" destOrd="0" parTransId="{111C3F6E-E844-4475-B942-ABCDA731FB8A}" sibTransId="{B1F0B150-15AC-4CC7-8386-F184E2FA58F5}"/>
    <dgm:cxn modelId="{DDCE33A2-70B4-4516-9F78-699D9E415707}" type="presOf" srcId="{D28B86F2-2AD9-404F-A6AE-75AECC460DB7}" destId="{DC1F4B8C-6D48-4096-9EB0-C88FAC4E35F0}" srcOrd="0" destOrd="0" presId="urn:microsoft.com/office/officeart/2005/8/layout/process1"/>
    <dgm:cxn modelId="{580A1AAD-472C-4F2F-973D-56AD7C7D6017}" srcId="{B60A0A00-EAE1-4010-A887-D5EE587E8A94}" destId="{F8342394-96C8-4005-AAA7-3460C5F784DD}" srcOrd="2" destOrd="0" parTransId="{AC542504-F2AC-4B35-98B1-1A2F088099A1}" sibTransId="{EE31C70A-4A90-4358-AAF5-A4A6556AD411}"/>
    <dgm:cxn modelId="{FD01D8B9-C4E1-400C-890F-D82CF4D1D14A}" type="presOf" srcId="{F8342394-96C8-4005-AAA7-3460C5F784DD}" destId="{CA8511EB-33A9-4940-A96F-584DC7F6285D}" srcOrd="0" destOrd="0" presId="urn:microsoft.com/office/officeart/2005/8/layout/process1"/>
    <dgm:cxn modelId="{F9D4D0C1-CDA4-4884-B1B4-0BB27AE5B3A3}" type="presOf" srcId="{F5797A67-3405-499D-8CEA-831B40B9DBF4}" destId="{7EF734FB-8478-414E-A0B2-1F5A46902BE5}" srcOrd="0" destOrd="0" presId="urn:microsoft.com/office/officeart/2005/8/layout/process1"/>
    <dgm:cxn modelId="{0D52AAC5-F984-4ADD-85CB-854CAF58B57A}" type="presOf" srcId="{B1F0B150-15AC-4CC7-8386-F184E2FA58F5}" destId="{EA361166-7DD1-4BE1-8AD4-FCB29BA63EE4}" srcOrd="1" destOrd="0" presId="urn:microsoft.com/office/officeart/2005/8/layout/process1"/>
    <dgm:cxn modelId="{35B216D1-9720-4A6E-B9E5-302199BD5FCD}" type="presOf" srcId="{F85F3A3E-E5CD-4846-AC59-51FD87396810}" destId="{BFBA8470-E377-4C5C-A058-5D0DE8F83179}" srcOrd="0" destOrd="0" presId="urn:microsoft.com/office/officeart/2005/8/layout/process1"/>
    <dgm:cxn modelId="{8BDD5FE5-E683-4D00-8FFC-2B9F9437334A}" type="presOf" srcId="{57A945B6-D93A-4ABE-A272-2ACAEE27B0FA}" destId="{9401B935-45C4-4320-AD24-503EF3B453CC}" srcOrd="1" destOrd="0" presId="urn:microsoft.com/office/officeart/2005/8/layout/process1"/>
    <dgm:cxn modelId="{5D9140ED-9506-42B0-A9A8-AA60CEAB8939}" type="presOf" srcId="{57A945B6-D93A-4ABE-A272-2ACAEE27B0FA}" destId="{F8A33B6F-7AAA-4FDD-9123-92682D220BDD}" srcOrd="0" destOrd="0" presId="urn:microsoft.com/office/officeart/2005/8/layout/process1"/>
    <dgm:cxn modelId="{36B42EC3-D6DF-4CA2-8446-555112BDE786}" type="presParOf" srcId="{F8DB0439-C3E5-4124-9126-425939FA644D}" destId="{BFBA8470-E377-4C5C-A058-5D0DE8F83179}" srcOrd="0" destOrd="0" presId="urn:microsoft.com/office/officeart/2005/8/layout/process1"/>
    <dgm:cxn modelId="{125BDDEE-35FF-423F-948D-6DFC987A34DB}" type="presParOf" srcId="{F8DB0439-C3E5-4124-9126-425939FA644D}" destId="{DC1F4B8C-6D48-4096-9EB0-C88FAC4E35F0}" srcOrd="1" destOrd="0" presId="urn:microsoft.com/office/officeart/2005/8/layout/process1"/>
    <dgm:cxn modelId="{D6CA5B9B-460D-4CFD-B641-7106BFBD2741}" type="presParOf" srcId="{DC1F4B8C-6D48-4096-9EB0-C88FAC4E35F0}" destId="{94E7CA42-FF05-4C16-8F25-FCF726AC09E6}" srcOrd="0" destOrd="0" presId="urn:microsoft.com/office/officeart/2005/8/layout/process1"/>
    <dgm:cxn modelId="{DEA947EC-4181-4F8F-9F6E-709D27D233A1}" type="presParOf" srcId="{F8DB0439-C3E5-4124-9126-425939FA644D}" destId="{7EF734FB-8478-414E-A0B2-1F5A46902BE5}" srcOrd="2" destOrd="0" presId="urn:microsoft.com/office/officeart/2005/8/layout/process1"/>
    <dgm:cxn modelId="{0FEFF082-8FAE-4470-BAA1-B4A46645E2C5}" type="presParOf" srcId="{F8DB0439-C3E5-4124-9126-425939FA644D}" destId="{EF69854D-2741-4057-BBBE-56E7B16DAE27}" srcOrd="3" destOrd="0" presId="urn:microsoft.com/office/officeart/2005/8/layout/process1"/>
    <dgm:cxn modelId="{050754E7-29E6-4CFE-97FD-73AE66EA4209}" type="presParOf" srcId="{EF69854D-2741-4057-BBBE-56E7B16DAE27}" destId="{EA361166-7DD1-4BE1-8AD4-FCB29BA63EE4}" srcOrd="0" destOrd="0" presId="urn:microsoft.com/office/officeart/2005/8/layout/process1"/>
    <dgm:cxn modelId="{549055EC-D335-4404-8669-21283A983038}" type="presParOf" srcId="{F8DB0439-C3E5-4124-9126-425939FA644D}" destId="{CA8511EB-33A9-4940-A96F-584DC7F6285D}" srcOrd="4" destOrd="0" presId="urn:microsoft.com/office/officeart/2005/8/layout/process1"/>
    <dgm:cxn modelId="{BDE8ED36-8367-4E45-B67D-00ABCB2E44F7}" type="presParOf" srcId="{F8DB0439-C3E5-4124-9126-425939FA644D}" destId="{40B6A2B8-B7B6-46F0-B61F-BA97DDC938CD}" srcOrd="5" destOrd="0" presId="urn:microsoft.com/office/officeart/2005/8/layout/process1"/>
    <dgm:cxn modelId="{9828A28F-B77B-4CEC-B7B6-37910F2D3370}" type="presParOf" srcId="{40B6A2B8-B7B6-46F0-B61F-BA97DDC938CD}" destId="{E584D780-374F-4E67-AF1E-65272B42628B}" srcOrd="0" destOrd="0" presId="urn:microsoft.com/office/officeart/2005/8/layout/process1"/>
    <dgm:cxn modelId="{33FB19AD-937F-4638-AA9F-A3AC3F523CB2}" type="presParOf" srcId="{F8DB0439-C3E5-4124-9126-425939FA644D}" destId="{A4DDC169-96D7-4B59-868B-EA15B5CF1629}" srcOrd="6" destOrd="0" presId="urn:microsoft.com/office/officeart/2005/8/layout/process1"/>
    <dgm:cxn modelId="{523028F0-6D66-4B99-AE42-63BB4FCC3351}" type="presParOf" srcId="{F8DB0439-C3E5-4124-9126-425939FA644D}" destId="{F8A33B6F-7AAA-4FDD-9123-92682D220BDD}" srcOrd="7" destOrd="0" presId="urn:microsoft.com/office/officeart/2005/8/layout/process1"/>
    <dgm:cxn modelId="{5DB9A355-43D0-439F-BE54-3C9F4512E23E}" type="presParOf" srcId="{F8A33B6F-7AAA-4FDD-9123-92682D220BDD}" destId="{9401B935-45C4-4320-AD24-503EF3B453CC}" srcOrd="0" destOrd="0" presId="urn:microsoft.com/office/officeart/2005/8/layout/process1"/>
    <dgm:cxn modelId="{D81064DD-0017-4CA1-80E6-A95B4B4CC258}" type="presParOf" srcId="{F8DB0439-C3E5-4124-9126-425939FA644D}" destId="{AA45CCA3-1C47-465E-89D6-2B480A8523C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7BAB3-CDFB-4252-AFC3-2C94A05F6A62}" type="doc">
      <dgm:prSet loTypeId="urn:microsoft.com/office/officeart/2009/3/layout/SubStepProcess" loCatId="process" qsTypeId="urn:microsoft.com/office/officeart/2005/8/quickstyle/simple3" qsCatId="simple" csTypeId="urn:microsoft.com/office/officeart/2005/8/colors/accent4_2" csCatId="accent4" phldr="1"/>
      <dgm:spPr/>
    </dgm:pt>
    <dgm:pt modelId="{DDDDCB0D-5B5D-4512-B1B7-4E5415714830}">
      <dgm:prSet phldrT="[Text]"/>
      <dgm:spPr/>
      <dgm:t>
        <a:bodyPr/>
        <a:lstStyle/>
        <a:p>
          <a:r>
            <a:rPr lang="en-CA" dirty="0"/>
            <a:t>Discussion Board</a:t>
          </a:r>
        </a:p>
      </dgm:t>
    </dgm:pt>
    <dgm:pt modelId="{570A1813-8925-4AAD-8A59-C737C9E26FD1}" type="parTrans" cxnId="{F87DAE6A-3D57-450B-87BA-500ABA07E0E2}">
      <dgm:prSet/>
      <dgm:spPr/>
      <dgm:t>
        <a:bodyPr/>
        <a:lstStyle/>
        <a:p>
          <a:endParaRPr lang="en-CA"/>
        </a:p>
      </dgm:t>
    </dgm:pt>
    <dgm:pt modelId="{9BCA2843-ABBE-46B3-9803-971D2075DE1A}" type="sibTrans" cxnId="{F87DAE6A-3D57-450B-87BA-500ABA07E0E2}">
      <dgm:prSet/>
      <dgm:spPr/>
      <dgm:t>
        <a:bodyPr/>
        <a:lstStyle/>
        <a:p>
          <a:endParaRPr lang="en-CA"/>
        </a:p>
      </dgm:t>
    </dgm:pt>
    <dgm:pt modelId="{05EBD65D-FF16-434D-B073-4BB7B6BEAC5B}">
      <dgm:prSet phldrT="[Text]"/>
      <dgm:spPr/>
      <dgm:t>
        <a:bodyPr/>
        <a:lstStyle/>
        <a:p>
          <a:r>
            <a:rPr lang="en-CA" dirty="0"/>
            <a:t>Weblog</a:t>
          </a:r>
        </a:p>
      </dgm:t>
    </dgm:pt>
    <dgm:pt modelId="{BF914693-B264-496A-9189-25A36A89C4E0}" type="parTrans" cxnId="{21EF64DF-3F6B-47A6-A2E8-B534C57526C9}">
      <dgm:prSet/>
      <dgm:spPr/>
      <dgm:t>
        <a:bodyPr/>
        <a:lstStyle/>
        <a:p>
          <a:endParaRPr lang="en-CA"/>
        </a:p>
      </dgm:t>
    </dgm:pt>
    <dgm:pt modelId="{30B4C2DC-FDF9-4EC9-A8A9-38C633D9FF37}" type="sibTrans" cxnId="{21EF64DF-3F6B-47A6-A2E8-B534C57526C9}">
      <dgm:prSet/>
      <dgm:spPr/>
      <dgm:t>
        <a:bodyPr/>
        <a:lstStyle/>
        <a:p>
          <a:endParaRPr lang="en-CA"/>
        </a:p>
      </dgm:t>
    </dgm:pt>
    <dgm:pt modelId="{DA83E39D-9509-4531-85CD-FD76A5BE3334}">
      <dgm:prSet phldrT="[Text]"/>
      <dgm:spPr/>
      <dgm:t>
        <a:bodyPr/>
        <a:lstStyle/>
        <a:p>
          <a:r>
            <a:rPr lang="en-CA" dirty="0"/>
            <a:t>Individual and group assignments</a:t>
          </a:r>
        </a:p>
      </dgm:t>
    </dgm:pt>
    <dgm:pt modelId="{AC19FA4F-4D16-4FE9-8DF7-DD63001516F3}" type="parTrans" cxnId="{CD48F8AD-D046-41DC-9F8F-16BFC50653ED}">
      <dgm:prSet/>
      <dgm:spPr/>
      <dgm:t>
        <a:bodyPr/>
        <a:lstStyle/>
        <a:p>
          <a:endParaRPr lang="en-CA"/>
        </a:p>
      </dgm:t>
    </dgm:pt>
    <dgm:pt modelId="{ECA81FD4-1A85-4C25-A56F-7E2498DD4FE1}" type="sibTrans" cxnId="{CD48F8AD-D046-41DC-9F8F-16BFC50653ED}">
      <dgm:prSet/>
      <dgm:spPr/>
      <dgm:t>
        <a:bodyPr/>
        <a:lstStyle/>
        <a:p>
          <a:endParaRPr lang="en-CA"/>
        </a:p>
      </dgm:t>
    </dgm:pt>
    <dgm:pt modelId="{E54B03A4-9378-4681-BAA4-7C8B7AB3F4B4}">
      <dgm:prSet phldrT="[Text]"/>
      <dgm:spPr/>
      <dgm:t>
        <a:bodyPr/>
        <a:lstStyle/>
        <a:p>
          <a:r>
            <a:rPr lang="en-CA" dirty="0"/>
            <a:t>Labs</a:t>
          </a:r>
        </a:p>
      </dgm:t>
    </dgm:pt>
    <dgm:pt modelId="{42F14B07-32E5-4856-BAE5-B6F774F48123}" type="parTrans" cxnId="{F3DB56AF-08AD-4B9B-AED7-A267F8B6DE85}">
      <dgm:prSet/>
      <dgm:spPr/>
      <dgm:t>
        <a:bodyPr/>
        <a:lstStyle/>
        <a:p>
          <a:endParaRPr lang="en-CA"/>
        </a:p>
      </dgm:t>
    </dgm:pt>
    <dgm:pt modelId="{52AF3EB3-CA2B-44C2-BFFB-F157A6DEDD04}" type="sibTrans" cxnId="{F3DB56AF-08AD-4B9B-AED7-A267F8B6DE85}">
      <dgm:prSet/>
      <dgm:spPr/>
      <dgm:t>
        <a:bodyPr/>
        <a:lstStyle/>
        <a:p>
          <a:endParaRPr lang="en-CA"/>
        </a:p>
      </dgm:t>
    </dgm:pt>
    <dgm:pt modelId="{D499950C-E5D6-48A4-9604-27FBC08409C8}">
      <dgm:prSet phldrT="[Text]"/>
      <dgm:spPr/>
      <dgm:t>
        <a:bodyPr/>
        <a:lstStyle/>
        <a:p>
          <a:r>
            <a:rPr lang="en-CA" b="1" i="1" dirty="0"/>
            <a:t>OFFICE HOURS</a:t>
          </a:r>
        </a:p>
      </dgm:t>
    </dgm:pt>
    <dgm:pt modelId="{2034946A-0DAE-40F6-A3E0-F5E76B24FCA9}" type="parTrans" cxnId="{85489967-70B3-4519-AFA6-2936F8C619BD}">
      <dgm:prSet/>
      <dgm:spPr/>
      <dgm:t>
        <a:bodyPr/>
        <a:lstStyle/>
        <a:p>
          <a:endParaRPr lang="en-CA"/>
        </a:p>
      </dgm:t>
    </dgm:pt>
    <dgm:pt modelId="{E5546BD0-80E5-4CFD-AB2A-3C7D2FCFB704}" type="sibTrans" cxnId="{85489967-70B3-4519-AFA6-2936F8C619BD}">
      <dgm:prSet/>
      <dgm:spPr/>
      <dgm:t>
        <a:bodyPr/>
        <a:lstStyle/>
        <a:p>
          <a:endParaRPr lang="en-CA"/>
        </a:p>
      </dgm:t>
    </dgm:pt>
    <dgm:pt modelId="{D3A2EB6D-CA45-439D-8AB4-4B9D29490000}" type="pres">
      <dgm:prSet presAssocID="{FBB7BAB3-CDFB-4252-AFC3-2C94A05F6A62}" presName="Name0" presStyleCnt="0">
        <dgm:presLayoutVars>
          <dgm:chMax val="7"/>
          <dgm:dir/>
          <dgm:animOne val="branch"/>
        </dgm:presLayoutVars>
      </dgm:prSet>
      <dgm:spPr/>
    </dgm:pt>
    <dgm:pt modelId="{4BE41EFA-6AAB-4FB7-B2CB-DBC4D364486F}" type="pres">
      <dgm:prSet presAssocID="{DDDDCB0D-5B5D-4512-B1B7-4E5415714830}" presName="parTx1" presStyleLbl="node1" presStyleIdx="0" presStyleCnt="5"/>
      <dgm:spPr/>
    </dgm:pt>
    <dgm:pt modelId="{48562307-2BED-4484-91B8-B9BE6BC78303}" type="pres">
      <dgm:prSet presAssocID="{05EBD65D-FF16-434D-B073-4BB7B6BEAC5B}" presName="parTx2" presStyleLbl="node1" presStyleIdx="1" presStyleCnt="5"/>
      <dgm:spPr/>
    </dgm:pt>
    <dgm:pt modelId="{5E545EF7-7F26-4F58-8258-ADB0484E2C0C}" type="pres">
      <dgm:prSet presAssocID="{DA83E39D-9509-4531-85CD-FD76A5BE3334}" presName="parTx3" presStyleLbl="node1" presStyleIdx="2" presStyleCnt="5"/>
      <dgm:spPr/>
    </dgm:pt>
    <dgm:pt modelId="{E15CA832-F0A2-4CF3-927E-37878AFE59A2}" type="pres">
      <dgm:prSet presAssocID="{E54B03A4-9378-4681-BAA4-7C8B7AB3F4B4}" presName="parTx4" presStyleLbl="node1" presStyleIdx="3" presStyleCnt="5"/>
      <dgm:spPr/>
    </dgm:pt>
    <dgm:pt modelId="{D21DB999-740D-4825-A295-AA17EA82EFB1}" type="pres">
      <dgm:prSet presAssocID="{D499950C-E5D6-48A4-9604-27FBC08409C8}" presName="parTx5" presStyleLbl="node1" presStyleIdx="4" presStyleCnt="5"/>
      <dgm:spPr/>
    </dgm:pt>
  </dgm:ptLst>
  <dgm:cxnLst>
    <dgm:cxn modelId="{5E46FF1B-75B2-4676-AA41-CE74E58B5EAC}" type="presOf" srcId="{E54B03A4-9378-4681-BAA4-7C8B7AB3F4B4}" destId="{E15CA832-F0A2-4CF3-927E-37878AFE59A2}" srcOrd="0" destOrd="0" presId="urn:microsoft.com/office/officeart/2009/3/layout/SubStepProcess"/>
    <dgm:cxn modelId="{6C8D7465-DBD9-4DA9-AD4D-47EF392B46DA}" type="presOf" srcId="{DA83E39D-9509-4531-85CD-FD76A5BE3334}" destId="{5E545EF7-7F26-4F58-8258-ADB0484E2C0C}" srcOrd="0" destOrd="0" presId="urn:microsoft.com/office/officeart/2009/3/layout/SubStepProcess"/>
    <dgm:cxn modelId="{85489967-70B3-4519-AFA6-2936F8C619BD}" srcId="{FBB7BAB3-CDFB-4252-AFC3-2C94A05F6A62}" destId="{D499950C-E5D6-48A4-9604-27FBC08409C8}" srcOrd="4" destOrd="0" parTransId="{2034946A-0DAE-40F6-A3E0-F5E76B24FCA9}" sibTransId="{E5546BD0-80E5-4CFD-AB2A-3C7D2FCFB704}"/>
    <dgm:cxn modelId="{F87DAE6A-3D57-450B-87BA-500ABA07E0E2}" srcId="{FBB7BAB3-CDFB-4252-AFC3-2C94A05F6A62}" destId="{DDDDCB0D-5B5D-4512-B1B7-4E5415714830}" srcOrd="0" destOrd="0" parTransId="{570A1813-8925-4AAD-8A59-C737C9E26FD1}" sibTransId="{9BCA2843-ABBE-46B3-9803-971D2075DE1A}"/>
    <dgm:cxn modelId="{0F8BF390-0241-4F41-87F5-5E2136D836A9}" type="presOf" srcId="{05EBD65D-FF16-434D-B073-4BB7B6BEAC5B}" destId="{48562307-2BED-4484-91B8-B9BE6BC78303}" srcOrd="0" destOrd="0" presId="urn:microsoft.com/office/officeart/2009/3/layout/SubStepProcess"/>
    <dgm:cxn modelId="{CD48F8AD-D046-41DC-9F8F-16BFC50653ED}" srcId="{FBB7BAB3-CDFB-4252-AFC3-2C94A05F6A62}" destId="{DA83E39D-9509-4531-85CD-FD76A5BE3334}" srcOrd="2" destOrd="0" parTransId="{AC19FA4F-4D16-4FE9-8DF7-DD63001516F3}" sibTransId="{ECA81FD4-1A85-4C25-A56F-7E2498DD4FE1}"/>
    <dgm:cxn modelId="{F3DB56AF-08AD-4B9B-AED7-A267F8B6DE85}" srcId="{FBB7BAB3-CDFB-4252-AFC3-2C94A05F6A62}" destId="{E54B03A4-9378-4681-BAA4-7C8B7AB3F4B4}" srcOrd="3" destOrd="0" parTransId="{42F14B07-32E5-4856-BAE5-B6F774F48123}" sibTransId="{52AF3EB3-CA2B-44C2-BFFB-F157A6DEDD04}"/>
    <dgm:cxn modelId="{31AAAFC0-F20E-4712-98A6-B12923A94249}" type="presOf" srcId="{DDDDCB0D-5B5D-4512-B1B7-4E5415714830}" destId="{4BE41EFA-6AAB-4FB7-B2CB-DBC4D364486F}" srcOrd="0" destOrd="0" presId="urn:microsoft.com/office/officeart/2009/3/layout/SubStepProcess"/>
    <dgm:cxn modelId="{3AE9DADD-3D3F-4464-A853-B20A4B5B36F2}" type="presOf" srcId="{D499950C-E5D6-48A4-9604-27FBC08409C8}" destId="{D21DB999-740D-4825-A295-AA17EA82EFB1}" srcOrd="0" destOrd="0" presId="urn:microsoft.com/office/officeart/2009/3/layout/SubStepProcess"/>
    <dgm:cxn modelId="{21EF64DF-3F6B-47A6-A2E8-B534C57526C9}" srcId="{FBB7BAB3-CDFB-4252-AFC3-2C94A05F6A62}" destId="{05EBD65D-FF16-434D-B073-4BB7B6BEAC5B}" srcOrd="1" destOrd="0" parTransId="{BF914693-B264-496A-9189-25A36A89C4E0}" sibTransId="{30B4C2DC-FDF9-4EC9-A8A9-38C633D9FF37}"/>
    <dgm:cxn modelId="{217497EF-13FE-4B9A-B678-74F5E8945400}" type="presOf" srcId="{FBB7BAB3-CDFB-4252-AFC3-2C94A05F6A62}" destId="{D3A2EB6D-CA45-439D-8AB4-4B9D29490000}" srcOrd="0" destOrd="0" presId="urn:microsoft.com/office/officeart/2009/3/layout/SubStepProcess"/>
    <dgm:cxn modelId="{DAFE1D0D-3DBE-4DB1-BB41-9B3AD2B6763C}" type="presParOf" srcId="{D3A2EB6D-CA45-439D-8AB4-4B9D29490000}" destId="{4BE41EFA-6AAB-4FB7-B2CB-DBC4D364486F}" srcOrd="0" destOrd="0" presId="urn:microsoft.com/office/officeart/2009/3/layout/SubStepProcess"/>
    <dgm:cxn modelId="{8ECEF8D7-67E9-48CE-8A8E-CC5FFFDB8689}" type="presParOf" srcId="{D3A2EB6D-CA45-439D-8AB4-4B9D29490000}" destId="{48562307-2BED-4484-91B8-B9BE6BC78303}" srcOrd="1" destOrd="0" presId="urn:microsoft.com/office/officeart/2009/3/layout/SubStepProcess"/>
    <dgm:cxn modelId="{11FD79C5-D1AF-42EB-B33B-27E58F684A9E}" type="presParOf" srcId="{D3A2EB6D-CA45-439D-8AB4-4B9D29490000}" destId="{5E545EF7-7F26-4F58-8258-ADB0484E2C0C}" srcOrd="2" destOrd="0" presId="urn:microsoft.com/office/officeart/2009/3/layout/SubStepProcess"/>
    <dgm:cxn modelId="{1E3668FB-741F-4E01-A493-C8B7F5D8134C}" type="presParOf" srcId="{D3A2EB6D-CA45-439D-8AB4-4B9D29490000}" destId="{E15CA832-F0A2-4CF3-927E-37878AFE59A2}" srcOrd="3" destOrd="0" presId="urn:microsoft.com/office/officeart/2009/3/layout/SubStepProcess"/>
    <dgm:cxn modelId="{FD8398E7-BBEE-4560-AA31-E8B3D1C90D9B}" type="presParOf" srcId="{D3A2EB6D-CA45-439D-8AB4-4B9D29490000}" destId="{D21DB999-740D-4825-A295-AA17EA82EFB1}" srcOrd="4" destOrd="0" presId="urn:microsoft.com/office/officeart/2009/3/layout/SubStep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A8470-E377-4C5C-A058-5D0DE8F83179}">
      <dsp:nvSpPr>
        <dsp:cNvPr id="0" name=""/>
        <dsp:cNvSpPr/>
      </dsp:nvSpPr>
      <dsp:spPr>
        <a:xfrm>
          <a:off x="5134" y="428423"/>
          <a:ext cx="1591716" cy="955030"/>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Read the assigned readings	</a:t>
          </a:r>
        </a:p>
      </dsp:txBody>
      <dsp:txXfrm>
        <a:off x="33106" y="456395"/>
        <a:ext cx="1535772" cy="899086"/>
      </dsp:txXfrm>
    </dsp:sp>
    <dsp:sp modelId="{DC1F4B8C-6D48-4096-9EB0-C88FAC4E35F0}">
      <dsp:nvSpPr>
        <dsp:cNvPr id="0" name=""/>
        <dsp:cNvSpPr/>
      </dsp:nvSpPr>
      <dsp:spPr>
        <a:xfrm>
          <a:off x="1756023" y="708565"/>
          <a:ext cx="337443" cy="394745"/>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1756023" y="787514"/>
        <a:ext cx="236210" cy="236847"/>
      </dsp:txXfrm>
    </dsp:sp>
    <dsp:sp modelId="{7EF734FB-8478-414E-A0B2-1F5A46902BE5}">
      <dsp:nvSpPr>
        <dsp:cNvPr id="0" name=""/>
        <dsp:cNvSpPr/>
      </dsp:nvSpPr>
      <dsp:spPr>
        <a:xfrm>
          <a:off x="2233538" y="428423"/>
          <a:ext cx="1591716" cy="955030"/>
        </a:xfrm>
        <a:prstGeom prst="roundRect">
          <a:avLst>
            <a:gd name="adj" fmla="val 10000"/>
          </a:avLst>
        </a:prstGeom>
        <a:gradFill rotWithShape="0">
          <a:gsLst>
            <a:gs pos="0">
              <a:schemeClr val="accent4">
                <a:hueOff val="2450223"/>
                <a:satOff val="-10194"/>
                <a:lumOff val="2402"/>
                <a:alphaOff val="0"/>
                <a:lumMod val="110000"/>
                <a:satMod val="105000"/>
                <a:tint val="67000"/>
              </a:schemeClr>
            </a:gs>
            <a:gs pos="50000">
              <a:schemeClr val="accent4">
                <a:hueOff val="2450223"/>
                <a:satOff val="-10194"/>
                <a:lumOff val="2402"/>
                <a:alphaOff val="0"/>
                <a:lumMod val="105000"/>
                <a:satMod val="103000"/>
                <a:tint val="73000"/>
              </a:schemeClr>
            </a:gs>
            <a:gs pos="100000">
              <a:schemeClr val="accent4">
                <a:hueOff val="2450223"/>
                <a:satOff val="-10194"/>
                <a:lumOff val="2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Pre-meeting assessment</a:t>
          </a:r>
        </a:p>
      </dsp:txBody>
      <dsp:txXfrm>
        <a:off x="2261510" y="456395"/>
        <a:ext cx="1535772" cy="899086"/>
      </dsp:txXfrm>
    </dsp:sp>
    <dsp:sp modelId="{EF69854D-2741-4057-BBBE-56E7B16DAE27}">
      <dsp:nvSpPr>
        <dsp:cNvPr id="0" name=""/>
        <dsp:cNvSpPr/>
      </dsp:nvSpPr>
      <dsp:spPr>
        <a:xfrm>
          <a:off x="3984426" y="708565"/>
          <a:ext cx="337443" cy="394745"/>
        </a:xfrm>
        <a:prstGeom prst="rightArrow">
          <a:avLst>
            <a:gd name="adj1" fmla="val 60000"/>
            <a:gd name="adj2" fmla="val 50000"/>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3984426" y="787514"/>
        <a:ext cx="236210" cy="236847"/>
      </dsp:txXfrm>
    </dsp:sp>
    <dsp:sp modelId="{CA8511EB-33A9-4940-A96F-584DC7F6285D}">
      <dsp:nvSpPr>
        <dsp:cNvPr id="0" name=""/>
        <dsp:cNvSpPr/>
      </dsp:nvSpPr>
      <dsp:spPr>
        <a:xfrm>
          <a:off x="4461941" y="428423"/>
          <a:ext cx="1591716" cy="955030"/>
        </a:xfrm>
        <a:prstGeom prst="roundRect">
          <a:avLst>
            <a:gd name="adj" fmla="val 10000"/>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Meeting</a:t>
          </a:r>
        </a:p>
      </dsp:txBody>
      <dsp:txXfrm>
        <a:off x="4489913" y="456395"/>
        <a:ext cx="1535772" cy="899086"/>
      </dsp:txXfrm>
    </dsp:sp>
    <dsp:sp modelId="{40B6A2B8-B7B6-46F0-B61F-BA97DDC938CD}">
      <dsp:nvSpPr>
        <dsp:cNvPr id="0" name=""/>
        <dsp:cNvSpPr/>
      </dsp:nvSpPr>
      <dsp:spPr>
        <a:xfrm>
          <a:off x="6212830" y="708565"/>
          <a:ext cx="337443" cy="394745"/>
        </a:xfrm>
        <a:prstGeom prst="rightArrow">
          <a:avLst>
            <a:gd name="adj1" fmla="val 60000"/>
            <a:gd name="adj2" fmla="val 50000"/>
          </a:avLst>
        </a:prstGeom>
        <a:gradFill rotWithShape="0">
          <a:gsLst>
            <a:gs pos="0">
              <a:schemeClr val="accent4">
                <a:hueOff val="6533927"/>
                <a:satOff val="-27185"/>
                <a:lumOff val="6405"/>
                <a:alphaOff val="0"/>
                <a:lumMod val="110000"/>
                <a:satMod val="105000"/>
                <a:tint val="67000"/>
              </a:schemeClr>
            </a:gs>
            <a:gs pos="50000">
              <a:schemeClr val="accent4">
                <a:hueOff val="6533927"/>
                <a:satOff val="-27185"/>
                <a:lumOff val="6405"/>
                <a:alphaOff val="0"/>
                <a:lumMod val="105000"/>
                <a:satMod val="103000"/>
                <a:tint val="73000"/>
              </a:schemeClr>
            </a:gs>
            <a:gs pos="100000">
              <a:schemeClr val="accent4">
                <a:hueOff val="6533927"/>
                <a:satOff val="-27185"/>
                <a:lumOff val="640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6212830" y="787514"/>
        <a:ext cx="236210" cy="236847"/>
      </dsp:txXfrm>
    </dsp:sp>
    <dsp:sp modelId="{A4DDC169-96D7-4B59-868B-EA15B5CF1629}">
      <dsp:nvSpPr>
        <dsp:cNvPr id="0" name=""/>
        <dsp:cNvSpPr/>
      </dsp:nvSpPr>
      <dsp:spPr>
        <a:xfrm>
          <a:off x="6690345" y="428423"/>
          <a:ext cx="1591716" cy="955030"/>
        </a:xfrm>
        <a:prstGeom prst="roundRect">
          <a:avLst>
            <a:gd name="adj" fmla="val 10000"/>
          </a:avLst>
        </a:prstGeom>
        <a:gradFill rotWithShape="0">
          <a:gsLst>
            <a:gs pos="0">
              <a:schemeClr val="accent4">
                <a:hueOff val="7350668"/>
                <a:satOff val="-30583"/>
                <a:lumOff val="7206"/>
                <a:alphaOff val="0"/>
                <a:lumMod val="110000"/>
                <a:satMod val="105000"/>
                <a:tint val="67000"/>
              </a:schemeClr>
            </a:gs>
            <a:gs pos="50000">
              <a:schemeClr val="accent4">
                <a:hueOff val="7350668"/>
                <a:satOff val="-30583"/>
                <a:lumOff val="7206"/>
                <a:alphaOff val="0"/>
                <a:lumMod val="105000"/>
                <a:satMod val="103000"/>
                <a:tint val="73000"/>
              </a:schemeClr>
            </a:gs>
            <a:gs pos="100000">
              <a:schemeClr val="accent4">
                <a:hueOff val="7350668"/>
                <a:satOff val="-30583"/>
                <a:lumOff val="72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Post-meeting assessment</a:t>
          </a:r>
        </a:p>
      </dsp:txBody>
      <dsp:txXfrm>
        <a:off x="6718317" y="456395"/>
        <a:ext cx="1535772" cy="899086"/>
      </dsp:txXfrm>
    </dsp:sp>
    <dsp:sp modelId="{F8A33B6F-7AAA-4FDD-9123-92682D220BDD}">
      <dsp:nvSpPr>
        <dsp:cNvPr id="0" name=""/>
        <dsp:cNvSpPr/>
      </dsp:nvSpPr>
      <dsp:spPr>
        <a:xfrm>
          <a:off x="8441233" y="708565"/>
          <a:ext cx="337443" cy="394745"/>
        </a:xfrm>
        <a:prstGeom prst="rightArrow">
          <a:avLst>
            <a:gd name="adj1" fmla="val 60000"/>
            <a:gd name="adj2" fmla="val 50000"/>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CA" sz="1400" kern="1200"/>
        </a:p>
      </dsp:txBody>
      <dsp:txXfrm>
        <a:off x="8441233" y="787514"/>
        <a:ext cx="236210" cy="236847"/>
      </dsp:txXfrm>
    </dsp:sp>
    <dsp:sp modelId="{AA45CCA3-1C47-465E-89D6-2B480A8523C2}">
      <dsp:nvSpPr>
        <dsp:cNvPr id="0" name=""/>
        <dsp:cNvSpPr/>
      </dsp:nvSpPr>
      <dsp:spPr>
        <a:xfrm>
          <a:off x="8918748" y="428423"/>
          <a:ext cx="1591716" cy="955030"/>
        </a:xfrm>
        <a:prstGeom prst="roundRect">
          <a:avLst>
            <a:gd name="adj" fmla="val 10000"/>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t>Quizzes (biweekly)</a:t>
          </a:r>
        </a:p>
      </dsp:txBody>
      <dsp:txXfrm>
        <a:off x="8946720" y="456395"/>
        <a:ext cx="1535772" cy="899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41EFA-6AAB-4FB7-B2CB-DBC4D364486F}">
      <dsp:nvSpPr>
        <dsp:cNvPr id="0" name=""/>
        <dsp:cNvSpPr/>
      </dsp:nvSpPr>
      <dsp:spPr>
        <a:xfrm>
          <a:off x="974129" y="0"/>
          <a:ext cx="1235948" cy="1235948"/>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CA" sz="1300" kern="1200" dirty="0"/>
            <a:t>Discussion Board</a:t>
          </a:r>
        </a:p>
      </dsp:txBody>
      <dsp:txXfrm>
        <a:off x="1155129" y="181000"/>
        <a:ext cx="873948" cy="873948"/>
      </dsp:txXfrm>
    </dsp:sp>
    <dsp:sp modelId="{48562307-2BED-4484-91B8-B9BE6BC78303}">
      <dsp:nvSpPr>
        <dsp:cNvPr id="0" name=""/>
        <dsp:cNvSpPr/>
      </dsp:nvSpPr>
      <dsp:spPr>
        <a:xfrm>
          <a:off x="2210077" y="0"/>
          <a:ext cx="1235948" cy="1235948"/>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CA" sz="1300" kern="1200" dirty="0"/>
            <a:t>Weblog</a:t>
          </a:r>
        </a:p>
      </dsp:txBody>
      <dsp:txXfrm>
        <a:off x="2391077" y="181000"/>
        <a:ext cx="873948" cy="873948"/>
      </dsp:txXfrm>
    </dsp:sp>
    <dsp:sp modelId="{5E545EF7-7F26-4F58-8258-ADB0484E2C0C}">
      <dsp:nvSpPr>
        <dsp:cNvPr id="0" name=""/>
        <dsp:cNvSpPr/>
      </dsp:nvSpPr>
      <dsp:spPr>
        <a:xfrm>
          <a:off x="3446026" y="0"/>
          <a:ext cx="1235948" cy="1235948"/>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CA" sz="1300" kern="1200" dirty="0"/>
            <a:t>Individual and group assignments</a:t>
          </a:r>
        </a:p>
      </dsp:txBody>
      <dsp:txXfrm>
        <a:off x="3627026" y="181000"/>
        <a:ext cx="873948" cy="873948"/>
      </dsp:txXfrm>
    </dsp:sp>
    <dsp:sp modelId="{E15CA832-F0A2-4CF3-927E-37878AFE59A2}">
      <dsp:nvSpPr>
        <dsp:cNvPr id="0" name=""/>
        <dsp:cNvSpPr/>
      </dsp:nvSpPr>
      <dsp:spPr>
        <a:xfrm>
          <a:off x="4681974" y="0"/>
          <a:ext cx="1235948" cy="1235948"/>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CA" sz="1300" kern="1200" dirty="0"/>
            <a:t>Labs</a:t>
          </a:r>
        </a:p>
      </dsp:txBody>
      <dsp:txXfrm>
        <a:off x="4862974" y="181000"/>
        <a:ext cx="873948" cy="873948"/>
      </dsp:txXfrm>
    </dsp:sp>
    <dsp:sp modelId="{D21DB999-740D-4825-A295-AA17EA82EFB1}">
      <dsp:nvSpPr>
        <dsp:cNvPr id="0" name=""/>
        <dsp:cNvSpPr/>
      </dsp:nvSpPr>
      <dsp:spPr>
        <a:xfrm>
          <a:off x="5917922" y="0"/>
          <a:ext cx="1235948" cy="1235948"/>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CA" sz="1300" b="1" i="1" kern="1200" dirty="0"/>
            <a:t>OFFICE HOURS</a:t>
          </a:r>
        </a:p>
      </dsp:txBody>
      <dsp:txXfrm>
        <a:off x="6098922" y="181000"/>
        <a:ext cx="873948" cy="8739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51B7-6665-421B-90B8-FE7BDD90AA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8D4D065-F768-4D53-B10B-1FDA798B65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2AD7ECD-63A8-497D-8845-2D35CBB0C47A}"/>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5" name="Footer Placeholder 4">
            <a:extLst>
              <a:ext uri="{FF2B5EF4-FFF2-40B4-BE49-F238E27FC236}">
                <a16:creationId xmlns:a16="http://schemas.microsoft.com/office/drawing/2014/main" id="{79C0615F-FFC9-45B2-B0A0-C135D1F21BE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B6A6EB-1E18-42B6-A8E8-8BED78D705A4}"/>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425361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E0FE-A052-474C-9A37-A2DDD9774E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DABFEED-0776-4BF9-9FFE-D8775E926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5F9F28-D7AC-4120-AB90-BBE4C8809274}"/>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5" name="Footer Placeholder 4">
            <a:extLst>
              <a:ext uri="{FF2B5EF4-FFF2-40B4-BE49-F238E27FC236}">
                <a16:creationId xmlns:a16="http://schemas.microsoft.com/office/drawing/2014/main" id="{F51ECF92-91E9-4A3A-ABEB-5B50DA4F9E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AC1824-A167-4C1A-A575-8A5A6B6DCC83}"/>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213334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B1F38-B5C1-4997-95F1-7EEB185C3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0739488-B64E-4988-8C12-ED715D524D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339530-5819-4C2C-807F-FEFAF9764153}"/>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5" name="Footer Placeholder 4">
            <a:extLst>
              <a:ext uri="{FF2B5EF4-FFF2-40B4-BE49-F238E27FC236}">
                <a16:creationId xmlns:a16="http://schemas.microsoft.com/office/drawing/2014/main" id="{06325931-4A39-40D1-A8EB-9EE48A79A0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CAC440-78CB-4DA2-A29A-D27B0910516F}"/>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32807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2B3B-AB15-4EE0-8176-A6AD319987D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F3D7C3-A237-4550-A1CE-E92BFC1BC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387F96-F563-4A9E-9F4D-6B67194E7267}"/>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5" name="Footer Placeholder 4">
            <a:extLst>
              <a:ext uri="{FF2B5EF4-FFF2-40B4-BE49-F238E27FC236}">
                <a16:creationId xmlns:a16="http://schemas.microsoft.com/office/drawing/2014/main" id="{4746F53F-CBE2-424F-B2C8-9DF3082161B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EF1B4E-CA37-4B54-8590-7A976D2D9499}"/>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2638919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6AD4-A6E3-4E37-9435-F33DABECA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722911C-6937-4778-8DAB-63D2FAAAFF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6BC99-5EBE-4BDB-9E45-F6B54981D80E}"/>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5" name="Footer Placeholder 4">
            <a:extLst>
              <a:ext uri="{FF2B5EF4-FFF2-40B4-BE49-F238E27FC236}">
                <a16:creationId xmlns:a16="http://schemas.microsoft.com/office/drawing/2014/main" id="{EF0F6FC5-1D89-48F7-A3E3-B27414D566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1E13B3-E8F1-4602-AD68-8C89028BAFE3}"/>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341649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4476-F031-4ABA-B993-64754F0E40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71779B7-8687-4F32-A348-0F8BB9FFD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DDED1D8-85DB-4790-BC4D-857FD375D0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DAD57D9-CE68-4E5B-9B99-96BE6D418CA1}"/>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6" name="Footer Placeholder 5">
            <a:extLst>
              <a:ext uri="{FF2B5EF4-FFF2-40B4-BE49-F238E27FC236}">
                <a16:creationId xmlns:a16="http://schemas.microsoft.com/office/drawing/2014/main" id="{D21DC348-2638-49C8-A8BD-5AF5845219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464A68-926E-436B-BEA0-9BE0EF63BBD4}"/>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228362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668E-6E20-423C-92CD-2D73B7447A2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25C9C32-A6A5-4E84-B5E4-5F0A0BA27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906A2-E244-48B1-A0A4-CF230C90C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96D3A99-F1DF-469A-9648-16A1EA9B6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6951E-02BD-43E0-A0D9-83E89EA8B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65E4208-9681-4F23-851D-E463176AC591}"/>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8" name="Footer Placeholder 7">
            <a:extLst>
              <a:ext uri="{FF2B5EF4-FFF2-40B4-BE49-F238E27FC236}">
                <a16:creationId xmlns:a16="http://schemas.microsoft.com/office/drawing/2014/main" id="{3E417D31-4386-4869-984E-94A8A1D7BC2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C85BE9C-B060-4C2C-B0F9-992FA716C8BC}"/>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262245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402D-D1E6-48F3-A075-9A56DA0A92F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C9A60B-C91D-489F-BB3F-9B8FBF914474}"/>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4" name="Footer Placeholder 3">
            <a:extLst>
              <a:ext uri="{FF2B5EF4-FFF2-40B4-BE49-F238E27FC236}">
                <a16:creationId xmlns:a16="http://schemas.microsoft.com/office/drawing/2014/main" id="{6C97B8B5-0EE0-4A6C-8C8D-F8E8F9EBFEE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9079555-BDB0-4E9B-833D-EEFF625DC552}"/>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346887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B0980-93CF-4047-AE03-9E7B96E428B4}"/>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3" name="Footer Placeholder 2">
            <a:extLst>
              <a:ext uri="{FF2B5EF4-FFF2-40B4-BE49-F238E27FC236}">
                <a16:creationId xmlns:a16="http://schemas.microsoft.com/office/drawing/2014/main" id="{ED087ABF-B8F1-46E7-91F2-6A68661B24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555E7C5-1783-4B04-AE43-814131F13E49}"/>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119696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3B03-68A8-4C0A-9503-BE527565F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3FCF88-CAF1-49C6-A2EE-62F917341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7E02481-2209-4583-9206-23F66D2E3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8ABF0-2794-4735-8908-6BFFE27536CA}"/>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6" name="Footer Placeholder 5">
            <a:extLst>
              <a:ext uri="{FF2B5EF4-FFF2-40B4-BE49-F238E27FC236}">
                <a16:creationId xmlns:a16="http://schemas.microsoft.com/office/drawing/2014/main" id="{C8D06723-C75D-4E73-87C0-1A523BBC14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1DA0DEB-F816-4189-8E55-DECFA6E5B903}"/>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84307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67C8-5E06-4C06-9DF2-B2206249D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9EB95BB-0F4E-4AF5-BC88-732710BAD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45AA76F-1F67-411B-AC7E-FE48C5B33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82076-3087-4DB1-B2B0-7DCB239896DD}"/>
              </a:ext>
            </a:extLst>
          </p:cNvPr>
          <p:cNvSpPr>
            <a:spLocks noGrp="1"/>
          </p:cNvSpPr>
          <p:nvPr>
            <p:ph type="dt" sz="half" idx="10"/>
          </p:nvPr>
        </p:nvSpPr>
        <p:spPr/>
        <p:txBody>
          <a:bodyPr/>
          <a:lstStyle/>
          <a:p>
            <a:fld id="{E5E53476-A096-4663-83B8-30F2A00A74D4}" type="datetimeFigureOut">
              <a:rPr lang="en-CA" smtClean="0"/>
              <a:t>2020-05-18</a:t>
            </a:fld>
            <a:endParaRPr lang="en-CA"/>
          </a:p>
        </p:txBody>
      </p:sp>
      <p:sp>
        <p:nvSpPr>
          <p:cNvPr id="6" name="Footer Placeholder 5">
            <a:extLst>
              <a:ext uri="{FF2B5EF4-FFF2-40B4-BE49-F238E27FC236}">
                <a16:creationId xmlns:a16="http://schemas.microsoft.com/office/drawing/2014/main" id="{F5217915-2C1F-4BBA-BD03-A8BB10E31F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9EB015-3A7C-4BF0-837C-28E3FD3FC289}"/>
              </a:ext>
            </a:extLst>
          </p:cNvPr>
          <p:cNvSpPr>
            <a:spLocks noGrp="1"/>
          </p:cNvSpPr>
          <p:nvPr>
            <p:ph type="sldNum" sz="quarter" idx="12"/>
          </p:nvPr>
        </p:nvSpPr>
        <p:spPr/>
        <p:txBody>
          <a:bodyPr/>
          <a:lstStyle/>
          <a:p>
            <a:fld id="{ADDD1D1F-2CFE-45AC-9AB5-D40655BE9A3D}" type="slidenum">
              <a:rPr lang="en-CA" smtClean="0"/>
              <a:t>‹#›</a:t>
            </a:fld>
            <a:endParaRPr lang="en-CA"/>
          </a:p>
        </p:txBody>
      </p:sp>
    </p:spTree>
    <p:extLst>
      <p:ext uri="{BB962C8B-B14F-4D97-AF65-F5344CB8AC3E}">
        <p14:creationId xmlns:p14="http://schemas.microsoft.com/office/powerpoint/2010/main" val="41949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E97A7F-DCA0-42EC-94ED-66F31E98D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CF3A562-F679-453D-A580-C6098BE85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69D1A0-F06D-4BD6-8BF2-472E70AB1B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53476-A096-4663-83B8-30F2A00A74D4}" type="datetimeFigureOut">
              <a:rPr lang="en-CA" smtClean="0"/>
              <a:t>2020-05-18</a:t>
            </a:fld>
            <a:endParaRPr lang="en-CA"/>
          </a:p>
        </p:txBody>
      </p:sp>
      <p:sp>
        <p:nvSpPr>
          <p:cNvPr id="5" name="Footer Placeholder 4">
            <a:extLst>
              <a:ext uri="{FF2B5EF4-FFF2-40B4-BE49-F238E27FC236}">
                <a16:creationId xmlns:a16="http://schemas.microsoft.com/office/drawing/2014/main" id="{044F2C83-16EE-481B-8676-CB667728C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3E2E301-A2E7-4943-84E2-58DAA33EB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D1D1F-2CFE-45AC-9AB5-D40655BE9A3D}" type="slidenum">
              <a:rPr lang="en-CA" smtClean="0"/>
              <a:t>‹#›</a:t>
            </a:fld>
            <a:endParaRPr lang="en-CA"/>
          </a:p>
        </p:txBody>
      </p:sp>
    </p:spTree>
    <p:extLst>
      <p:ext uri="{BB962C8B-B14F-4D97-AF65-F5344CB8AC3E}">
        <p14:creationId xmlns:p14="http://schemas.microsoft.com/office/powerpoint/2010/main" val="1439540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54A62-491F-48E0-AFCB-13FD3FED6753}"/>
              </a:ext>
            </a:extLst>
          </p:cNvPr>
          <p:cNvSpPr>
            <a:spLocks noGrp="1"/>
          </p:cNvSpPr>
          <p:nvPr>
            <p:ph type="ctrTitle"/>
          </p:nvPr>
        </p:nvSpPr>
        <p:spPr/>
        <p:txBody>
          <a:bodyPr/>
          <a:lstStyle/>
          <a:p>
            <a:r>
              <a:rPr lang="en-CA" dirty="0"/>
              <a:t>BTN710: Information Security</a:t>
            </a:r>
          </a:p>
        </p:txBody>
      </p:sp>
      <p:sp>
        <p:nvSpPr>
          <p:cNvPr id="3" name="Subtitle 2">
            <a:extLst>
              <a:ext uri="{FF2B5EF4-FFF2-40B4-BE49-F238E27FC236}">
                <a16:creationId xmlns:a16="http://schemas.microsoft.com/office/drawing/2014/main" id="{6CFA7F36-B900-45C5-ADCF-383B46F41B63}"/>
              </a:ext>
            </a:extLst>
          </p:cNvPr>
          <p:cNvSpPr>
            <a:spLocks noGrp="1"/>
          </p:cNvSpPr>
          <p:nvPr>
            <p:ph type="subTitle" idx="1"/>
          </p:nvPr>
        </p:nvSpPr>
        <p:spPr/>
        <p:txBody>
          <a:bodyPr/>
          <a:lstStyle/>
          <a:p>
            <a:r>
              <a:rPr lang="en-CA" dirty="0"/>
              <a:t>Course information and organization</a:t>
            </a:r>
          </a:p>
          <a:p>
            <a:r>
              <a:rPr lang="en-CA" dirty="0"/>
              <a:t>Navid </a:t>
            </a:r>
            <a:r>
              <a:rPr lang="en-CA" dirty="0" err="1"/>
              <a:t>Esfahani</a:t>
            </a:r>
            <a:endParaRPr lang="en-CA" dirty="0"/>
          </a:p>
          <a:p>
            <a:r>
              <a:rPr lang="en-CA" dirty="0"/>
              <a:t>Navid.esfahani@senecacollege.ca</a:t>
            </a:r>
          </a:p>
        </p:txBody>
      </p:sp>
    </p:spTree>
    <p:extLst>
      <p:ext uri="{BB962C8B-B14F-4D97-AF65-F5344CB8AC3E}">
        <p14:creationId xmlns:p14="http://schemas.microsoft.com/office/powerpoint/2010/main" val="2170369006"/>
      </p:ext>
    </p:extLst>
  </p:cSld>
  <p:clrMapOvr>
    <a:masterClrMapping/>
  </p:clrMapOvr>
  <mc:AlternateContent xmlns:mc="http://schemas.openxmlformats.org/markup-compatibility/2006">
    <mc:Choice xmlns:p14="http://schemas.microsoft.com/office/powerpoint/2010/main" Requires="p14">
      <p:transition spd="slow" p14:dur="2000" advTm="28072"/>
    </mc:Choice>
    <mc:Fallback>
      <p:transition spd="slow" advTm="280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FF61-97C9-4F1B-8B68-4501F384940D}"/>
              </a:ext>
            </a:extLst>
          </p:cNvPr>
          <p:cNvSpPr>
            <a:spLocks noGrp="1"/>
          </p:cNvSpPr>
          <p:nvPr>
            <p:ph type="title"/>
          </p:nvPr>
        </p:nvSpPr>
        <p:spPr/>
        <p:txBody>
          <a:bodyPr/>
          <a:lstStyle/>
          <a:p>
            <a:r>
              <a:rPr lang="en-CA" dirty="0"/>
              <a:t>Group assignment (20%)</a:t>
            </a:r>
          </a:p>
        </p:txBody>
      </p:sp>
      <p:sp>
        <p:nvSpPr>
          <p:cNvPr id="3" name="Content Placeholder 2">
            <a:extLst>
              <a:ext uri="{FF2B5EF4-FFF2-40B4-BE49-F238E27FC236}">
                <a16:creationId xmlns:a16="http://schemas.microsoft.com/office/drawing/2014/main" id="{3F3C3FA4-2F02-4656-AACA-F99960EC970D}"/>
              </a:ext>
            </a:extLst>
          </p:cNvPr>
          <p:cNvSpPr>
            <a:spLocks noGrp="1"/>
          </p:cNvSpPr>
          <p:nvPr>
            <p:ph idx="1"/>
          </p:nvPr>
        </p:nvSpPr>
        <p:spPr/>
        <p:txBody>
          <a:bodyPr/>
          <a:lstStyle/>
          <a:p>
            <a:r>
              <a:rPr lang="en-CA" dirty="0"/>
              <a:t>Groups of 4</a:t>
            </a:r>
          </a:p>
          <a:p>
            <a:r>
              <a:rPr lang="en-CA" dirty="0"/>
              <a:t>There are 6 deadlines</a:t>
            </a:r>
          </a:p>
          <a:p>
            <a:r>
              <a:rPr lang="en-CA" dirty="0"/>
              <a:t>More on choosing groups later</a:t>
            </a:r>
          </a:p>
          <a:p>
            <a:r>
              <a:rPr lang="en-CA" dirty="0"/>
              <a:t>Technically, you will be implementing a faulty system, develop an attack for that system, and finally fix the system.</a:t>
            </a:r>
          </a:p>
          <a:p>
            <a:endParaRPr lang="en-CA" dirty="0"/>
          </a:p>
        </p:txBody>
      </p:sp>
    </p:spTree>
    <p:extLst>
      <p:ext uri="{BB962C8B-B14F-4D97-AF65-F5344CB8AC3E}">
        <p14:creationId xmlns:p14="http://schemas.microsoft.com/office/powerpoint/2010/main" val="109428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BA23-F1A5-42D4-808F-3E56806B31F8}"/>
              </a:ext>
            </a:extLst>
          </p:cNvPr>
          <p:cNvSpPr>
            <a:spLocks noGrp="1"/>
          </p:cNvSpPr>
          <p:nvPr>
            <p:ph type="title"/>
          </p:nvPr>
        </p:nvSpPr>
        <p:spPr/>
        <p:txBody>
          <a:bodyPr/>
          <a:lstStyle/>
          <a:p>
            <a:r>
              <a:rPr lang="en-CA" dirty="0"/>
              <a:t>Individual Assignment (15%)</a:t>
            </a:r>
          </a:p>
        </p:txBody>
      </p:sp>
      <p:sp>
        <p:nvSpPr>
          <p:cNvPr id="3" name="Content Placeholder 2">
            <a:extLst>
              <a:ext uri="{FF2B5EF4-FFF2-40B4-BE49-F238E27FC236}">
                <a16:creationId xmlns:a16="http://schemas.microsoft.com/office/drawing/2014/main" id="{9A9F83F6-8E61-4614-B620-7147089933BD}"/>
              </a:ext>
            </a:extLst>
          </p:cNvPr>
          <p:cNvSpPr>
            <a:spLocks noGrp="1"/>
          </p:cNvSpPr>
          <p:nvPr>
            <p:ph idx="1"/>
          </p:nvPr>
        </p:nvSpPr>
        <p:spPr/>
        <p:txBody>
          <a:bodyPr/>
          <a:lstStyle/>
          <a:p>
            <a:r>
              <a:rPr lang="en-CA" dirty="0"/>
              <a:t>3 assignments</a:t>
            </a:r>
          </a:p>
          <a:p>
            <a:r>
              <a:rPr lang="en-CA" dirty="0"/>
              <a:t>Focusing on your knowledge of security related material</a:t>
            </a:r>
          </a:p>
        </p:txBody>
      </p:sp>
    </p:spTree>
    <p:extLst>
      <p:ext uri="{BB962C8B-B14F-4D97-AF65-F5344CB8AC3E}">
        <p14:creationId xmlns:p14="http://schemas.microsoft.com/office/powerpoint/2010/main" val="263762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01FF-1140-4AA3-8A87-E837DBBC1A57}"/>
              </a:ext>
            </a:extLst>
          </p:cNvPr>
          <p:cNvSpPr>
            <a:spLocks noGrp="1"/>
          </p:cNvSpPr>
          <p:nvPr>
            <p:ph type="title"/>
          </p:nvPr>
        </p:nvSpPr>
        <p:spPr/>
        <p:txBody>
          <a:bodyPr/>
          <a:lstStyle/>
          <a:p>
            <a:r>
              <a:rPr lang="en-CA" dirty="0"/>
              <a:t>Security blog (5%)</a:t>
            </a:r>
          </a:p>
        </p:txBody>
      </p:sp>
      <p:sp>
        <p:nvSpPr>
          <p:cNvPr id="3" name="Content Placeholder 2">
            <a:extLst>
              <a:ext uri="{FF2B5EF4-FFF2-40B4-BE49-F238E27FC236}">
                <a16:creationId xmlns:a16="http://schemas.microsoft.com/office/drawing/2014/main" id="{6BB90505-6540-442C-98B0-53C4FDBD3D0E}"/>
              </a:ext>
            </a:extLst>
          </p:cNvPr>
          <p:cNvSpPr>
            <a:spLocks noGrp="1"/>
          </p:cNvSpPr>
          <p:nvPr>
            <p:ph idx="1"/>
          </p:nvPr>
        </p:nvSpPr>
        <p:spPr/>
        <p:txBody>
          <a:bodyPr/>
          <a:lstStyle/>
          <a:p>
            <a:r>
              <a:rPr lang="en-CA" dirty="0"/>
              <a:t>Each of you will write one blogpost</a:t>
            </a:r>
          </a:p>
          <a:p>
            <a:r>
              <a:rPr lang="en-CA" dirty="0"/>
              <a:t>There Will be about 3 or 4 posts per week</a:t>
            </a:r>
          </a:p>
          <a:p>
            <a:r>
              <a:rPr lang="en-CA" dirty="0"/>
              <a:t>Everyone is expected to participate in the comments. Only meaningful comments count: “Cool!!!”, “Wow!!!!”, “This is really interesting”, etc. will not grant you any marks :D</a:t>
            </a:r>
          </a:p>
          <a:p>
            <a:r>
              <a:rPr lang="en-CA" dirty="0"/>
              <a:t>There will be questions in the exam</a:t>
            </a:r>
          </a:p>
          <a:p>
            <a:endParaRPr lang="en-CA" dirty="0"/>
          </a:p>
        </p:txBody>
      </p:sp>
    </p:spTree>
    <p:extLst>
      <p:ext uri="{BB962C8B-B14F-4D97-AF65-F5344CB8AC3E}">
        <p14:creationId xmlns:p14="http://schemas.microsoft.com/office/powerpoint/2010/main" val="14917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CC1E-60B8-4981-A5DD-893AC969FA77}"/>
              </a:ext>
            </a:extLst>
          </p:cNvPr>
          <p:cNvSpPr>
            <a:spLocks noGrp="1"/>
          </p:cNvSpPr>
          <p:nvPr>
            <p:ph type="title"/>
          </p:nvPr>
        </p:nvSpPr>
        <p:spPr/>
        <p:txBody>
          <a:bodyPr/>
          <a:lstStyle/>
          <a:p>
            <a:r>
              <a:rPr lang="en-CA" dirty="0"/>
              <a:t>Labs (20%)</a:t>
            </a:r>
          </a:p>
        </p:txBody>
      </p:sp>
      <p:sp>
        <p:nvSpPr>
          <p:cNvPr id="3" name="Content Placeholder 2">
            <a:extLst>
              <a:ext uri="{FF2B5EF4-FFF2-40B4-BE49-F238E27FC236}">
                <a16:creationId xmlns:a16="http://schemas.microsoft.com/office/drawing/2014/main" id="{8C958A73-8E57-4DAA-A6B8-F94F4408BF68}"/>
              </a:ext>
            </a:extLst>
          </p:cNvPr>
          <p:cNvSpPr>
            <a:spLocks noGrp="1"/>
          </p:cNvSpPr>
          <p:nvPr>
            <p:ph idx="1"/>
          </p:nvPr>
        </p:nvSpPr>
        <p:spPr/>
        <p:txBody>
          <a:bodyPr/>
          <a:lstStyle/>
          <a:p>
            <a:r>
              <a:rPr lang="en-CA" dirty="0"/>
              <a:t>9 labs to expose you to external resources</a:t>
            </a:r>
          </a:p>
          <a:p>
            <a:r>
              <a:rPr lang="en-CA" dirty="0"/>
              <a:t>One mark can be dropped</a:t>
            </a:r>
          </a:p>
          <a:p>
            <a:endParaRPr lang="en-CA" dirty="0"/>
          </a:p>
          <a:p>
            <a:endParaRPr lang="en-CA" dirty="0"/>
          </a:p>
        </p:txBody>
      </p:sp>
    </p:spTree>
    <p:extLst>
      <p:ext uri="{BB962C8B-B14F-4D97-AF65-F5344CB8AC3E}">
        <p14:creationId xmlns:p14="http://schemas.microsoft.com/office/powerpoint/2010/main" val="4293141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0C40-09C5-49A8-96B7-69AE64E5EB99}"/>
              </a:ext>
            </a:extLst>
          </p:cNvPr>
          <p:cNvSpPr>
            <a:spLocks noGrp="1"/>
          </p:cNvSpPr>
          <p:nvPr>
            <p:ph type="title"/>
          </p:nvPr>
        </p:nvSpPr>
        <p:spPr/>
        <p:txBody>
          <a:bodyPr/>
          <a:lstStyle/>
          <a:p>
            <a:r>
              <a:rPr lang="en-CA" dirty="0"/>
              <a:t>Final Exam (10%)</a:t>
            </a:r>
          </a:p>
        </p:txBody>
      </p:sp>
      <p:sp>
        <p:nvSpPr>
          <p:cNvPr id="3" name="Content Placeholder 2">
            <a:extLst>
              <a:ext uri="{FF2B5EF4-FFF2-40B4-BE49-F238E27FC236}">
                <a16:creationId xmlns:a16="http://schemas.microsoft.com/office/drawing/2014/main" id="{B1BE689A-9A17-4F41-9540-4B1BC0676B39}"/>
              </a:ext>
            </a:extLst>
          </p:cNvPr>
          <p:cNvSpPr>
            <a:spLocks noGrp="1"/>
          </p:cNvSpPr>
          <p:nvPr>
            <p:ph idx="1"/>
          </p:nvPr>
        </p:nvSpPr>
        <p:spPr/>
        <p:txBody>
          <a:bodyPr/>
          <a:lstStyle/>
          <a:p>
            <a:r>
              <a:rPr lang="en-CA" dirty="0"/>
              <a:t>Written portion: It is basically a longer written quiz</a:t>
            </a:r>
          </a:p>
          <a:p>
            <a:r>
              <a:rPr lang="en-CA" dirty="0"/>
              <a:t>Oral portion: Imagine two back to back oral quizzes</a:t>
            </a:r>
          </a:p>
        </p:txBody>
      </p:sp>
    </p:spTree>
    <p:extLst>
      <p:ext uri="{BB962C8B-B14F-4D97-AF65-F5344CB8AC3E}">
        <p14:creationId xmlns:p14="http://schemas.microsoft.com/office/powerpoint/2010/main" val="178341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F720-861A-42E6-95FE-44A17069A048}"/>
              </a:ext>
            </a:extLst>
          </p:cNvPr>
          <p:cNvSpPr>
            <a:spLocks noGrp="1"/>
          </p:cNvSpPr>
          <p:nvPr>
            <p:ph type="title"/>
          </p:nvPr>
        </p:nvSpPr>
        <p:spPr/>
        <p:txBody>
          <a:bodyPr/>
          <a:lstStyle/>
          <a:p>
            <a:r>
              <a:rPr lang="en-CA" dirty="0"/>
              <a:t>Weekly plan</a:t>
            </a:r>
          </a:p>
        </p:txBody>
      </p:sp>
      <p:graphicFrame>
        <p:nvGraphicFramePr>
          <p:cNvPr id="4" name="Content Placeholder 3">
            <a:extLst>
              <a:ext uri="{FF2B5EF4-FFF2-40B4-BE49-F238E27FC236}">
                <a16:creationId xmlns:a16="http://schemas.microsoft.com/office/drawing/2014/main" id="{F9BEE35F-D698-425D-AD7F-3CA23B59BBE2}"/>
              </a:ext>
            </a:extLst>
          </p:cNvPr>
          <p:cNvGraphicFramePr>
            <a:graphicFrameLocks noGrp="1"/>
          </p:cNvGraphicFramePr>
          <p:nvPr>
            <p:ph idx="1"/>
            <p:extLst>
              <p:ext uri="{D42A27DB-BD31-4B8C-83A1-F6EECF244321}">
                <p14:modId xmlns:p14="http://schemas.microsoft.com/office/powerpoint/2010/main" val="3774690000"/>
              </p:ext>
            </p:extLst>
          </p:nvPr>
        </p:nvGraphicFramePr>
        <p:xfrm>
          <a:off x="838200" y="1825626"/>
          <a:ext cx="10515600" cy="1811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C6326A00-192A-4096-933F-016295D2076D}"/>
              </a:ext>
            </a:extLst>
          </p:cNvPr>
          <p:cNvGraphicFramePr/>
          <p:nvPr>
            <p:extLst>
              <p:ext uri="{D42A27DB-BD31-4B8C-83A1-F6EECF244321}">
                <p14:modId xmlns:p14="http://schemas.microsoft.com/office/powerpoint/2010/main" val="1844823175"/>
              </p:ext>
            </p:extLst>
          </p:nvPr>
        </p:nvGraphicFramePr>
        <p:xfrm>
          <a:off x="2032000" y="3979148"/>
          <a:ext cx="8128000" cy="12359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0964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0139-63D4-46AF-B74A-6B561B1EA2F5}"/>
              </a:ext>
            </a:extLst>
          </p:cNvPr>
          <p:cNvSpPr>
            <a:spLocks noGrp="1"/>
          </p:cNvSpPr>
          <p:nvPr>
            <p:ph type="title"/>
          </p:nvPr>
        </p:nvSpPr>
        <p:spPr/>
        <p:txBody>
          <a:bodyPr/>
          <a:lstStyle/>
          <a:p>
            <a:r>
              <a:rPr lang="en-CA" dirty="0"/>
              <a:t>Do not abuse your power!</a:t>
            </a:r>
          </a:p>
        </p:txBody>
      </p:sp>
      <p:sp>
        <p:nvSpPr>
          <p:cNvPr id="3" name="Content Placeholder 2">
            <a:extLst>
              <a:ext uri="{FF2B5EF4-FFF2-40B4-BE49-F238E27FC236}">
                <a16:creationId xmlns:a16="http://schemas.microsoft.com/office/drawing/2014/main" id="{5A928505-E6C9-4EAA-99F1-EF83192554D0}"/>
              </a:ext>
            </a:extLst>
          </p:cNvPr>
          <p:cNvSpPr>
            <a:spLocks noGrp="1"/>
          </p:cNvSpPr>
          <p:nvPr>
            <p:ph idx="1"/>
          </p:nvPr>
        </p:nvSpPr>
        <p:spPr/>
        <p:txBody>
          <a:bodyPr>
            <a:normAutofit/>
          </a:bodyPr>
          <a:lstStyle/>
          <a:p>
            <a:pPr marL="0" indent="0">
              <a:buNone/>
            </a:pPr>
            <a:endParaRPr lang="en-US" dirty="0"/>
          </a:p>
          <a:p>
            <a:r>
              <a:rPr lang="en-US" dirty="0"/>
              <a:t>In this course, we will learn about different security problems with computing systems and networks. It is important to keep in mind that you must not use your knowledge and the skills to break into any device, system, or network without the owner’s consent</a:t>
            </a:r>
          </a:p>
          <a:p>
            <a:r>
              <a:rPr lang="en-US" dirty="0"/>
              <a:t>You will comply with all applicable laws and Seneca policies</a:t>
            </a:r>
          </a:p>
          <a:p>
            <a:endParaRPr lang="en-CA" dirty="0"/>
          </a:p>
          <a:p>
            <a:pPr marL="0" indent="0">
              <a:buNone/>
            </a:pPr>
            <a:endParaRPr lang="en-CA" dirty="0"/>
          </a:p>
        </p:txBody>
      </p:sp>
    </p:spTree>
    <p:extLst>
      <p:ext uri="{BB962C8B-B14F-4D97-AF65-F5344CB8AC3E}">
        <p14:creationId xmlns:p14="http://schemas.microsoft.com/office/powerpoint/2010/main" val="374259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5E4E-7EA9-432A-B305-8818C408C669}"/>
              </a:ext>
            </a:extLst>
          </p:cNvPr>
          <p:cNvSpPr>
            <a:spLocks noGrp="1"/>
          </p:cNvSpPr>
          <p:nvPr>
            <p:ph type="title"/>
          </p:nvPr>
        </p:nvSpPr>
        <p:spPr/>
        <p:txBody>
          <a:bodyPr/>
          <a:lstStyle/>
          <a:p>
            <a:r>
              <a:rPr lang="en-CA" dirty="0"/>
              <a:t>Textbook</a:t>
            </a:r>
          </a:p>
        </p:txBody>
      </p:sp>
      <p:sp>
        <p:nvSpPr>
          <p:cNvPr id="3" name="Content Placeholder 2">
            <a:extLst>
              <a:ext uri="{FF2B5EF4-FFF2-40B4-BE49-F238E27FC236}">
                <a16:creationId xmlns:a16="http://schemas.microsoft.com/office/drawing/2014/main" id="{97ADD366-3C08-4CF1-927E-13DC964E1C86}"/>
              </a:ext>
            </a:extLst>
          </p:cNvPr>
          <p:cNvSpPr>
            <a:spLocks noGrp="1"/>
          </p:cNvSpPr>
          <p:nvPr>
            <p:ph idx="1"/>
          </p:nvPr>
        </p:nvSpPr>
        <p:spPr/>
        <p:txBody>
          <a:bodyPr/>
          <a:lstStyle/>
          <a:p>
            <a:r>
              <a:rPr lang="en-US" dirty="0"/>
              <a:t>Corporate Computer Security, Fourth Edition</a:t>
            </a:r>
            <a:br>
              <a:rPr lang="en-US" dirty="0"/>
            </a:br>
            <a:r>
              <a:rPr lang="en-US" dirty="0"/>
              <a:t>by Randall Boyle and Raymond Panko</a:t>
            </a:r>
            <a:br>
              <a:rPr lang="en-US" dirty="0"/>
            </a:br>
            <a:r>
              <a:rPr lang="en-US" dirty="0"/>
              <a:t>ISBN 978-0133545197</a:t>
            </a:r>
            <a:br>
              <a:rPr lang="en-US" dirty="0"/>
            </a:br>
            <a:r>
              <a:rPr lang="en-US" dirty="0"/>
              <a:t>Published by Prentice Hall</a:t>
            </a:r>
            <a:endParaRPr lang="en-CA" dirty="0"/>
          </a:p>
        </p:txBody>
      </p:sp>
    </p:spTree>
    <p:extLst>
      <p:ext uri="{BB962C8B-B14F-4D97-AF65-F5344CB8AC3E}">
        <p14:creationId xmlns:p14="http://schemas.microsoft.com/office/powerpoint/2010/main" val="36308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B7EE-2927-46AA-8007-2129AF9AB0F4}"/>
              </a:ext>
            </a:extLst>
          </p:cNvPr>
          <p:cNvSpPr>
            <a:spLocks noGrp="1"/>
          </p:cNvSpPr>
          <p:nvPr>
            <p:ph type="title"/>
          </p:nvPr>
        </p:nvSpPr>
        <p:spPr/>
        <p:txBody>
          <a:bodyPr/>
          <a:lstStyle/>
          <a:p>
            <a:r>
              <a:rPr lang="en-CA" dirty="0"/>
              <a:t>Assessment plan</a:t>
            </a:r>
          </a:p>
        </p:txBody>
      </p:sp>
      <p:graphicFrame>
        <p:nvGraphicFramePr>
          <p:cNvPr id="4" name="Content Placeholder 3">
            <a:extLst>
              <a:ext uri="{FF2B5EF4-FFF2-40B4-BE49-F238E27FC236}">
                <a16:creationId xmlns:a16="http://schemas.microsoft.com/office/drawing/2014/main" id="{6628F7EE-ECFB-482B-A296-AFD3D1BA6F75}"/>
              </a:ext>
            </a:extLst>
          </p:cNvPr>
          <p:cNvGraphicFramePr>
            <a:graphicFrameLocks noGrp="1"/>
          </p:cNvGraphicFramePr>
          <p:nvPr>
            <p:ph idx="1"/>
            <p:extLst>
              <p:ext uri="{D42A27DB-BD31-4B8C-83A1-F6EECF244321}">
                <p14:modId xmlns:p14="http://schemas.microsoft.com/office/powerpoint/2010/main" val="4198280035"/>
              </p:ext>
            </p:extLst>
          </p:nvPr>
        </p:nvGraphicFramePr>
        <p:xfrm>
          <a:off x="1115737" y="1819755"/>
          <a:ext cx="9412446" cy="4363078"/>
        </p:xfrm>
        <a:graphic>
          <a:graphicData uri="http://schemas.openxmlformats.org/drawingml/2006/table">
            <a:tbl>
              <a:tblPr firstRow="1" firstCol="1" bandRow="1">
                <a:tableStyleId>{C4B1156A-380E-4F78-BDF5-A606A8083BF9}</a:tableStyleId>
              </a:tblPr>
              <a:tblGrid>
                <a:gridCol w="2164358">
                  <a:extLst>
                    <a:ext uri="{9D8B030D-6E8A-4147-A177-3AD203B41FA5}">
                      <a16:colId xmlns:a16="http://schemas.microsoft.com/office/drawing/2014/main" val="2059956337"/>
                    </a:ext>
                  </a:extLst>
                </a:gridCol>
                <a:gridCol w="4962208">
                  <a:extLst>
                    <a:ext uri="{9D8B030D-6E8A-4147-A177-3AD203B41FA5}">
                      <a16:colId xmlns:a16="http://schemas.microsoft.com/office/drawing/2014/main" val="687950103"/>
                    </a:ext>
                  </a:extLst>
                </a:gridCol>
                <a:gridCol w="993976">
                  <a:extLst>
                    <a:ext uri="{9D8B030D-6E8A-4147-A177-3AD203B41FA5}">
                      <a16:colId xmlns:a16="http://schemas.microsoft.com/office/drawing/2014/main" val="2506239954"/>
                    </a:ext>
                  </a:extLst>
                </a:gridCol>
                <a:gridCol w="1291904">
                  <a:extLst>
                    <a:ext uri="{9D8B030D-6E8A-4147-A177-3AD203B41FA5}">
                      <a16:colId xmlns:a16="http://schemas.microsoft.com/office/drawing/2014/main" val="1773765309"/>
                    </a:ext>
                  </a:extLst>
                </a:gridCol>
              </a:tblGrid>
              <a:tr h="553773">
                <a:tc>
                  <a:txBody>
                    <a:bodyPr/>
                    <a:lstStyle/>
                    <a:p>
                      <a:pPr marL="0" marR="0">
                        <a:lnSpc>
                          <a:spcPct val="107000"/>
                        </a:lnSpc>
                        <a:spcBef>
                          <a:spcPts val="600"/>
                        </a:spcBef>
                        <a:spcAft>
                          <a:spcPts val="600"/>
                        </a:spcAft>
                      </a:pPr>
                      <a:r>
                        <a:rPr lang="en-CA" sz="1100" dirty="0">
                          <a:effectLst/>
                        </a:rPr>
                        <a:t>Assessment</a:t>
                      </a:r>
                      <a:endParaRPr lang="en-CA" sz="900" dirty="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dirty="0">
                          <a:effectLst/>
                        </a:rPr>
                        <a:t>Description</a:t>
                      </a:r>
                      <a:endParaRPr lang="en-CA" sz="900" dirty="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 of total mark</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dirty="0">
                          <a:effectLst/>
                        </a:rPr>
                        <a:t>Expected time per assessment</a:t>
                      </a:r>
                      <a:endParaRPr lang="en-CA" sz="900" dirty="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834173140"/>
                  </a:ext>
                </a:extLst>
              </a:tr>
              <a:tr h="366420">
                <a:tc>
                  <a:txBody>
                    <a:bodyPr/>
                    <a:lstStyle/>
                    <a:p>
                      <a:pPr marL="0" marR="0">
                        <a:lnSpc>
                          <a:spcPct val="107000"/>
                        </a:lnSpc>
                        <a:spcBef>
                          <a:spcPts val="600"/>
                        </a:spcBef>
                        <a:spcAft>
                          <a:spcPts val="600"/>
                        </a:spcAft>
                      </a:pPr>
                      <a:r>
                        <a:rPr lang="en-CA" sz="1100">
                          <a:effectLst/>
                        </a:rPr>
                        <a:t>Pre-meeting self-assessment (Diagnostic)</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5-10 auto-markable questions. By taking the quiz, students receive the mark. </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3</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10 minutes</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1682403965"/>
                  </a:ext>
                </a:extLst>
              </a:tr>
              <a:tr h="366420">
                <a:tc>
                  <a:txBody>
                    <a:bodyPr/>
                    <a:lstStyle/>
                    <a:p>
                      <a:pPr marL="0" marR="0">
                        <a:lnSpc>
                          <a:spcPct val="107000"/>
                        </a:lnSpc>
                        <a:spcBef>
                          <a:spcPts val="600"/>
                        </a:spcBef>
                        <a:spcAft>
                          <a:spcPts val="600"/>
                        </a:spcAft>
                      </a:pPr>
                      <a:r>
                        <a:rPr lang="en-CA" sz="1100">
                          <a:effectLst/>
                        </a:rPr>
                        <a:t>Post-meeting self-assessment (Formative)</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 Students get unlimited attempts, and their maximum score will count.</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6</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dirty="0">
                          <a:effectLst/>
                        </a:rPr>
                        <a:t>20 minutes</a:t>
                      </a:r>
                      <a:endParaRPr lang="en-CA" sz="900" dirty="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2403780280"/>
                  </a:ext>
                </a:extLst>
              </a:tr>
              <a:tr h="366420">
                <a:tc>
                  <a:txBody>
                    <a:bodyPr/>
                    <a:lstStyle/>
                    <a:p>
                      <a:pPr marL="0" marR="0">
                        <a:lnSpc>
                          <a:spcPct val="107000"/>
                        </a:lnSpc>
                        <a:spcBef>
                          <a:spcPts val="600"/>
                        </a:spcBef>
                        <a:spcAft>
                          <a:spcPts val="600"/>
                        </a:spcAft>
                      </a:pPr>
                      <a:r>
                        <a:rPr lang="en-CA" sz="1100">
                          <a:effectLst/>
                        </a:rPr>
                        <a:t>Class participation</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 Participation in class discussions, discussion board, weblog discussions, etc.</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6</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N/A</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1756782721"/>
                  </a:ext>
                </a:extLst>
              </a:tr>
              <a:tr h="491496">
                <a:tc>
                  <a:txBody>
                    <a:bodyPr/>
                    <a:lstStyle/>
                    <a:p>
                      <a:pPr marL="0" marR="0">
                        <a:lnSpc>
                          <a:spcPct val="107000"/>
                        </a:lnSpc>
                        <a:spcBef>
                          <a:spcPts val="600"/>
                        </a:spcBef>
                        <a:spcAft>
                          <a:spcPts val="600"/>
                        </a:spcAft>
                      </a:pPr>
                      <a:r>
                        <a:rPr lang="en-CA" sz="1100">
                          <a:effectLst/>
                        </a:rPr>
                        <a:t>Written/Oral Quizzes</a:t>
                      </a:r>
                      <a:endParaRPr lang="en-CA" sz="900">
                        <a:effectLst/>
                      </a:endParaRPr>
                    </a:p>
                    <a:p>
                      <a:pPr marL="0" marR="0">
                        <a:lnSpc>
                          <a:spcPct val="107000"/>
                        </a:lnSpc>
                        <a:spcBef>
                          <a:spcPts val="600"/>
                        </a:spcBef>
                        <a:spcAft>
                          <a:spcPts val="600"/>
                        </a:spcAft>
                      </a:pPr>
                      <a:r>
                        <a:rPr lang="en-CA" sz="1100">
                          <a:effectLst/>
                        </a:rPr>
                        <a:t>(Summative)</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 3 written and 2 oral quizzes. </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15</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30 or15 minutes</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1563577914"/>
                  </a:ext>
                </a:extLst>
              </a:tr>
              <a:tr h="553773">
                <a:tc>
                  <a:txBody>
                    <a:bodyPr/>
                    <a:lstStyle/>
                    <a:p>
                      <a:pPr marL="0" marR="0">
                        <a:lnSpc>
                          <a:spcPct val="107000"/>
                        </a:lnSpc>
                        <a:spcBef>
                          <a:spcPts val="600"/>
                        </a:spcBef>
                        <a:spcAft>
                          <a:spcPts val="600"/>
                        </a:spcAft>
                      </a:pPr>
                      <a:r>
                        <a:rPr lang="en-CA" sz="1100" dirty="0">
                          <a:effectLst/>
                        </a:rPr>
                        <a:t>Group Assignment </a:t>
                      </a:r>
                      <a:endParaRPr lang="en-CA" sz="900" dirty="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Students work in groups to implement a faulty system, the attack for it, and finally the fixed version of the system</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20</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~30 hours</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111766419"/>
                  </a:ext>
                </a:extLst>
              </a:tr>
              <a:tr h="741127">
                <a:tc>
                  <a:txBody>
                    <a:bodyPr/>
                    <a:lstStyle/>
                    <a:p>
                      <a:pPr marL="0" marR="0">
                        <a:lnSpc>
                          <a:spcPct val="107000"/>
                        </a:lnSpc>
                        <a:spcBef>
                          <a:spcPts val="600"/>
                        </a:spcBef>
                        <a:spcAft>
                          <a:spcPts val="600"/>
                        </a:spcAft>
                      </a:pPr>
                      <a:r>
                        <a:rPr lang="en-CA" sz="1100">
                          <a:effectLst/>
                        </a:rPr>
                        <a:t>Individual Assignment</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 3 assignments, focusing on student’s knowledge of the subject matter and their skills in communicating their knowledge professionally</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15</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2 to 3 hours</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3446134491"/>
                  </a:ext>
                </a:extLst>
              </a:tr>
              <a:tr h="366420">
                <a:tc>
                  <a:txBody>
                    <a:bodyPr/>
                    <a:lstStyle/>
                    <a:p>
                      <a:pPr marL="0" marR="0">
                        <a:lnSpc>
                          <a:spcPct val="107000"/>
                        </a:lnSpc>
                        <a:spcBef>
                          <a:spcPts val="600"/>
                        </a:spcBef>
                        <a:spcAft>
                          <a:spcPts val="600"/>
                        </a:spcAft>
                      </a:pPr>
                      <a:r>
                        <a:rPr lang="en-CA" sz="1100">
                          <a:effectLst/>
                        </a:rPr>
                        <a:t>Weblog</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Each student should write a blogpost about a recent and relevant topic.</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5</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5 hours</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783983453"/>
                  </a:ext>
                </a:extLst>
              </a:tr>
              <a:tr h="179067">
                <a:tc>
                  <a:txBody>
                    <a:bodyPr/>
                    <a:lstStyle/>
                    <a:p>
                      <a:pPr marL="0" marR="0">
                        <a:lnSpc>
                          <a:spcPct val="107000"/>
                        </a:lnSpc>
                        <a:spcBef>
                          <a:spcPts val="600"/>
                        </a:spcBef>
                        <a:spcAft>
                          <a:spcPts val="600"/>
                        </a:spcAft>
                      </a:pPr>
                      <a:r>
                        <a:rPr lang="en-CA" sz="1100">
                          <a:effectLst/>
                        </a:rPr>
                        <a:t>Labs</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9 labs. One lowest mark is dropped.</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20</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1 to 4 hours</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3776271887"/>
                  </a:ext>
                </a:extLst>
              </a:tr>
              <a:tr h="366420">
                <a:tc>
                  <a:txBody>
                    <a:bodyPr/>
                    <a:lstStyle/>
                    <a:p>
                      <a:pPr marL="0" marR="0">
                        <a:lnSpc>
                          <a:spcPct val="107000"/>
                        </a:lnSpc>
                        <a:spcBef>
                          <a:spcPts val="600"/>
                        </a:spcBef>
                        <a:spcAft>
                          <a:spcPts val="600"/>
                        </a:spcAft>
                      </a:pPr>
                      <a:r>
                        <a:rPr lang="en-CA" sz="1100">
                          <a:effectLst/>
                        </a:rPr>
                        <a:t>Final Exam</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nSpc>
                          <a:spcPct val="107000"/>
                        </a:lnSpc>
                        <a:spcBef>
                          <a:spcPts val="600"/>
                        </a:spcBef>
                        <a:spcAft>
                          <a:spcPts val="600"/>
                        </a:spcAft>
                      </a:pPr>
                      <a:r>
                        <a:rPr lang="en-CA" sz="1100">
                          <a:effectLst/>
                        </a:rPr>
                        <a:t>The final evaluation has a written portion and an oral portion.</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a:effectLst/>
                        </a:rPr>
                        <a:t>10</a:t>
                      </a:r>
                      <a:endParaRPr lang="en-CA" sz="90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tc>
                  <a:txBody>
                    <a:bodyPr/>
                    <a:lstStyle/>
                    <a:p>
                      <a:pPr marL="0" marR="0" algn="ctr">
                        <a:lnSpc>
                          <a:spcPct val="107000"/>
                        </a:lnSpc>
                        <a:spcBef>
                          <a:spcPts val="0"/>
                        </a:spcBef>
                        <a:spcAft>
                          <a:spcPts val="0"/>
                        </a:spcAft>
                      </a:pPr>
                      <a:r>
                        <a:rPr lang="en-CA" sz="1100" dirty="0">
                          <a:effectLst/>
                        </a:rPr>
                        <a:t>90 + 30 minutes</a:t>
                      </a:r>
                      <a:endParaRPr lang="en-CA" sz="900" dirty="0">
                        <a:effectLst/>
                        <a:latin typeface="Calibri" panose="020F0502020204030204" pitchFamily="34" charset="0"/>
                        <a:ea typeface="Calibri" panose="020F0502020204030204" pitchFamily="34" charset="0"/>
                        <a:cs typeface="Arial" panose="020B0604020202020204" pitchFamily="34" charset="0"/>
                      </a:endParaRPr>
                    </a:p>
                  </a:txBody>
                  <a:tcPr marL="56284" marR="56284" marT="0" marB="0"/>
                </a:tc>
                <a:extLst>
                  <a:ext uri="{0D108BD9-81ED-4DB2-BD59-A6C34878D82A}">
                    <a16:rowId xmlns:a16="http://schemas.microsoft.com/office/drawing/2014/main" val="3998657014"/>
                  </a:ext>
                </a:extLst>
              </a:tr>
            </a:tbl>
          </a:graphicData>
        </a:graphic>
      </p:graphicFrame>
    </p:spTree>
    <p:extLst>
      <p:ext uri="{BB962C8B-B14F-4D97-AF65-F5344CB8AC3E}">
        <p14:creationId xmlns:p14="http://schemas.microsoft.com/office/powerpoint/2010/main" val="392319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D3C5-DBC4-415B-8EC2-5E5097EE08D4}"/>
              </a:ext>
            </a:extLst>
          </p:cNvPr>
          <p:cNvSpPr>
            <a:spLocks noGrp="1"/>
          </p:cNvSpPr>
          <p:nvPr>
            <p:ph type="title"/>
          </p:nvPr>
        </p:nvSpPr>
        <p:spPr/>
        <p:txBody>
          <a:bodyPr/>
          <a:lstStyle/>
          <a:p>
            <a:r>
              <a:rPr lang="en-CA" dirty="0"/>
              <a:t>Pre-meeting self-assessment (3%)</a:t>
            </a:r>
          </a:p>
        </p:txBody>
      </p:sp>
      <p:sp>
        <p:nvSpPr>
          <p:cNvPr id="3" name="Content Placeholder 2">
            <a:extLst>
              <a:ext uri="{FF2B5EF4-FFF2-40B4-BE49-F238E27FC236}">
                <a16:creationId xmlns:a16="http://schemas.microsoft.com/office/drawing/2014/main" id="{F485ADC5-F525-4B8F-A8C2-52CFD6B964E7}"/>
              </a:ext>
            </a:extLst>
          </p:cNvPr>
          <p:cNvSpPr>
            <a:spLocks noGrp="1"/>
          </p:cNvSpPr>
          <p:nvPr>
            <p:ph idx="1"/>
          </p:nvPr>
        </p:nvSpPr>
        <p:spPr/>
        <p:txBody>
          <a:bodyPr/>
          <a:lstStyle/>
          <a:p>
            <a:r>
              <a:rPr lang="en-CA" dirty="0"/>
              <a:t>5 to 10 multichoice questions</a:t>
            </a:r>
          </a:p>
          <a:p>
            <a:r>
              <a:rPr lang="en-CA" dirty="0"/>
              <a:t>It is for you to assess your learning and to guide your questions during the meeting</a:t>
            </a:r>
          </a:p>
          <a:p>
            <a:r>
              <a:rPr lang="en-CA" dirty="0"/>
              <a:t>Just by answering all the questions you will full mark</a:t>
            </a:r>
          </a:p>
          <a:p>
            <a:r>
              <a:rPr lang="en-CA" dirty="0"/>
              <a:t>Will be available from 48 hours before the meeting to 1 hour before the meeting.</a:t>
            </a:r>
          </a:p>
        </p:txBody>
      </p:sp>
    </p:spTree>
    <p:extLst>
      <p:ext uri="{BB962C8B-B14F-4D97-AF65-F5344CB8AC3E}">
        <p14:creationId xmlns:p14="http://schemas.microsoft.com/office/powerpoint/2010/main" val="4155839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57D34-14F2-4D3D-A174-FFDB7A5E1A64}"/>
              </a:ext>
            </a:extLst>
          </p:cNvPr>
          <p:cNvSpPr>
            <a:spLocks noGrp="1"/>
          </p:cNvSpPr>
          <p:nvPr>
            <p:ph type="title"/>
          </p:nvPr>
        </p:nvSpPr>
        <p:spPr/>
        <p:txBody>
          <a:bodyPr/>
          <a:lstStyle/>
          <a:p>
            <a:r>
              <a:rPr lang="en-CA" dirty="0"/>
              <a:t>Post-meeting self-assessment (6%)</a:t>
            </a:r>
          </a:p>
        </p:txBody>
      </p:sp>
      <p:sp>
        <p:nvSpPr>
          <p:cNvPr id="3" name="Content Placeholder 2">
            <a:extLst>
              <a:ext uri="{FF2B5EF4-FFF2-40B4-BE49-F238E27FC236}">
                <a16:creationId xmlns:a16="http://schemas.microsoft.com/office/drawing/2014/main" id="{3DB8EA8B-536E-4B65-AF55-272FAB456784}"/>
              </a:ext>
            </a:extLst>
          </p:cNvPr>
          <p:cNvSpPr>
            <a:spLocks noGrp="1"/>
          </p:cNvSpPr>
          <p:nvPr>
            <p:ph idx="1"/>
          </p:nvPr>
        </p:nvSpPr>
        <p:spPr/>
        <p:txBody>
          <a:bodyPr/>
          <a:lstStyle/>
          <a:p>
            <a:r>
              <a:rPr lang="en-CA" dirty="0"/>
              <a:t>You can attempt this assessment as many times as you want.</a:t>
            </a:r>
          </a:p>
          <a:p>
            <a:r>
              <a:rPr lang="en-CA" dirty="0"/>
              <a:t>Only the attempt with the highest score counts.</a:t>
            </a:r>
          </a:p>
          <a:p>
            <a:r>
              <a:rPr lang="en-CA" dirty="0"/>
              <a:t>It will be available for 36 hours after the meeting.</a:t>
            </a:r>
          </a:p>
        </p:txBody>
      </p:sp>
    </p:spTree>
    <p:extLst>
      <p:ext uri="{BB962C8B-B14F-4D97-AF65-F5344CB8AC3E}">
        <p14:creationId xmlns:p14="http://schemas.microsoft.com/office/powerpoint/2010/main" val="2788758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FA3D-178E-40A9-921E-B85CEFCABBF3}"/>
              </a:ext>
            </a:extLst>
          </p:cNvPr>
          <p:cNvSpPr>
            <a:spLocks noGrp="1"/>
          </p:cNvSpPr>
          <p:nvPr>
            <p:ph type="title"/>
          </p:nvPr>
        </p:nvSpPr>
        <p:spPr/>
        <p:txBody>
          <a:bodyPr/>
          <a:lstStyle/>
          <a:p>
            <a:r>
              <a:rPr lang="en-CA" dirty="0"/>
              <a:t>Class participation (6%)</a:t>
            </a:r>
          </a:p>
        </p:txBody>
      </p:sp>
      <p:sp>
        <p:nvSpPr>
          <p:cNvPr id="3" name="Content Placeholder 2">
            <a:extLst>
              <a:ext uri="{FF2B5EF4-FFF2-40B4-BE49-F238E27FC236}">
                <a16:creationId xmlns:a16="http://schemas.microsoft.com/office/drawing/2014/main" id="{A7361D45-E69E-4FEA-9557-23AAF409AA38}"/>
              </a:ext>
            </a:extLst>
          </p:cNvPr>
          <p:cNvSpPr>
            <a:spLocks noGrp="1"/>
          </p:cNvSpPr>
          <p:nvPr>
            <p:ph idx="1"/>
          </p:nvPr>
        </p:nvSpPr>
        <p:spPr/>
        <p:txBody>
          <a:bodyPr/>
          <a:lstStyle/>
          <a:p>
            <a:r>
              <a:rPr lang="en-CA" dirty="0"/>
              <a:t>Your participation in online meetings</a:t>
            </a:r>
          </a:p>
          <a:p>
            <a:r>
              <a:rPr lang="en-CA" dirty="0"/>
              <a:t>Your effective presence in the discussion board</a:t>
            </a:r>
          </a:p>
          <a:p>
            <a:r>
              <a:rPr lang="en-CA" dirty="0"/>
              <a:t>Comments in the security blog </a:t>
            </a:r>
          </a:p>
        </p:txBody>
      </p:sp>
    </p:spTree>
    <p:extLst>
      <p:ext uri="{BB962C8B-B14F-4D97-AF65-F5344CB8AC3E}">
        <p14:creationId xmlns:p14="http://schemas.microsoft.com/office/powerpoint/2010/main" val="298387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C9C9-18B8-4BE0-AD87-8D5F7920D617}"/>
              </a:ext>
            </a:extLst>
          </p:cNvPr>
          <p:cNvSpPr>
            <a:spLocks noGrp="1"/>
          </p:cNvSpPr>
          <p:nvPr>
            <p:ph type="title"/>
          </p:nvPr>
        </p:nvSpPr>
        <p:spPr/>
        <p:txBody>
          <a:bodyPr/>
          <a:lstStyle/>
          <a:p>
            <a:r>
              <a:rPr lang="en-CA" dirty="0"/>
              <a:t>Quizzes (15%)</a:t>
            </a:r>
          </a:p>
        </p:txBody>
      </p:sp>
      <p:sp>
        <p:nvSpPr>
          <p:cNvPr id="3" name="Content Placeholder 2">
            <a:extLst>
              <a:ext uri="{FF2B5EF4-FFF2-40B4-BE49-F238E27FC236}">
                <a16:creationId xmlns:a16="http://schemas.microsoft.com/office/drawing/2014/main" id="{2C44FC78-04A1-466A-87E9-374AFCEC6B3C}"/>
              </a:ext>
            </a:extLst>
          </p:cNvPr>
          <p:cNvSpPr>
            <a:spLocks noGrp="1"/>
          </p:cNvSpPr>
          <p:nvPr>
            <p:ph idx="1"/>
          </p:nvPr>
        </p:nvSpPr>
        <p:spPr/>
        <p:txBody>
          <a:bodyPr/>
          <a:lstStyle/>
          <a:p>
            <a:r>
              <a:rPr lang="en-CA" dirty="0"/>
              <a:t>2 Oral quizzes</a:t>
            </a:r>
          </a:p>
          <a:p>
            <a:pPr lvl="1"/>
            <a:r>
              <a:rPr lang="en-CA" dirty="0"/>
              <a:t>About 15 minutes</a:t>
            </a:r>
          </a:p>
          <a:p>
            <a:pPr lvl="1"/>
            <a:r>
              <a:rPr lang="en-CA" dirty="0"/>
              <a:t>You will need to choose a time (more information on this later)</a:t>
            </a:r>
          </a:p>
          <a:p>
            <a:pPr lvl="1"/>
            <a:r>
              <a:rPr lang="en-CA" dirty="0"/>
              <a:t>The format is explained in the next slide</a:t>
            </a:r>
          </a:p>
          <a:p>
            <a:pPr lvl="1"/>
            <a:endParaRPr lang="en-CA" dirty="0"/>
          </a:p>
          <a:p>
            <a:r>
              <a:rPr lang="en-CA" dirty="0"/>
              <a:t>3 Written quizzes</a:t>
            </a:r>
          </a:p>
          <a:p>
            <a:pPr lvl="1"/>
            <a:r>
              <a:rPr lang="en-CA" dirty="0"/>
              <a:t>Multichoice, feel in the blank, essay, design, and other types of questions (Randomized but balanced)</a:t>
            </a:r>
          </a:p>
        </p:txBody>
      </p:sp>
    </p:spTree>
    <p:extLst>
      <p:ext uri="{BB962C8B-B14F-4D97-AF65-F5344CB8AC3E}">
        <p14:creationId xmlns:p14="http://schemas.microsoft.com/office/powerpoint/2010/main" val="421977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7232-E2B9-4C72-B8EA-BF3CE26631EB}"/>
              </a:ext>
            </a:extLst>
          </p:cNvPr>
          <p:cNvSpPr>
            <a:spLocks noGrp="1"/>
          </p:cNvSpPr>
          <p:nvPr>
            <p:ph type="title"/>
          </p:nvPr>
        </p:nvSpPr>
        <p:spPr/>
        <p:txBody>
          <a:bodyPr/>
          <a:lstStyle/>
          <a:p>
            <a:r>
              <a:rPr lang="en-CA" dirty="0"/>
              <a:t>Oral quiz format	</a:t>
            </a:r>
          </a:p>
        </p:txBody>
      </p:sp>
      <p:sp>
        <p:nvSpPr>
          <p:cNvPr id="3" name="Content Placeholder 2">
            <a:extLst>
              <a:ext uri="{FF2B5EF4-FFF2-40B4-BE49-F238E27FC236}">
                <a16:creationId xmlns:a16="http://schemas.microsoft.com/office/drawing/2014/main" id="{EED3AF83-914A-40DC-8BA8-2299A62123C7}"/>
              </a:ext>
            </a:extLst>
          </p:cNvPr>
          <p:cNvSpPr>
            <a:spLocks noGrp="1"/>
          </p:cNvSpPr>
          <p:nvPr>
            <p:ph idx="1"/>
          </p:nvPr>
        </p:nvSpPr>
        <p:spPr/>
        <p:txBody>
          <a:bodyPr/>
          <a:lstStyle/>
          <a:p>
            <a:r>
              <a:rPr lang="en-CA" dirty="0"/>
              <a:t>These are the questions:</a:t>
            </a:r>
          </a:p>
          <a:p>
            <a:pPr marL="914400" lvl="1" indent="-457200">
              <a:buFont typeface="+mj-lt"/>
              <a:buAutoNum type="arabicPeriod"/>
            </a:pPr>
            <a:r>
              <a:rPr lang="en-CA" dirty="0"/>
              <a:t>(2 marks) Name all …</a:t>
            </a:r>
          </a:p>
          <a:p>
            <a:pPr marL="914400" lvl="1" indent="-457200">
              <a:buFont typeface="+mj-lt"/>
              <a:buAutoNum type="arabicPeriod"/>
            </a:pPr>
            <a:r>
              <a:rPr lang="en-CA" dirty="0"/>
              <a:t>(3 marks) What is …</a:t>
            </a:r>
          </a:p>
          <a:p>
            <a:pPr marL="914400" lvl="1" indent="-457200">
              <a:buFont typeface="+mj-lt"/>
              <a:buAutoNum type="arabicPeriod"/>
            </a:pPr>
            <a:r>
              <a:rPr lang="en-CA" dirty="0"/>
              <a:t>(4 marks) Why is …, …</a:t>
            </a:r>
          </a:p>
          <a:p>
            <a:pPr marL="914400" lvl="1" indent="-457200">
              <a:buFont typeface="+mj-lt"/>
              <a:buAutoNum type="arabicPeriod"/>
            </a:pPr>
            <a:r>
              <a:rPr lang="en-CA" dirty="0"/>
              <a:t>(5 marks) How do we …</a:t>
            </a:r>
          </a:p>
          <a:p>
            <a:pPr marL="914400" lvl="1" indent="-457200">
              <a:buFont typeface="+mj-lt"/>
              <a:buAutoNum type="arabicPeriod"/>
            </a:pPr>
            <a:r>
              <a:rPr lang="en-CA" dirty="0"/>
              <a:t>(6 marks) What would happen if instead of …, …</a:t>
            </a:r>
          </a:p>
        </p:txBody>
      </p:sp>
    </p:spTree>
    <p:extLst>
      <p:ext uri="{BB962C8B-B14F-4D97-AF65-F5344CB8AC3E}">
        <p14:creationId xmlns:p14="http://schemas.microsoft.com/office/powerpoint/2010/main" val="30241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710</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BTN710: Information Security</vt:lpstr>
      <vt:lpstr>Do not abuse your power!</vt:lpstr>
      <vt:lpstr>Textbook</vt:lpstr>
      <vt:lpstr>Assessment plan</vt:lpstr>
      <vt:lpstr>Pre-meeting self-assessment (3%)</vt:lpstr>
      <vt:lpstr>Post-meeting self-assessment (6%)</vt:lpstr>
      <vt:lpstr>Class participation (6%)</vt:lpstr>
      <vt:lpstr>Quizzes (15%)</vt:lpstr>
      <vt:lpstr>Oral quiz format </vt:lpstr>
      <vt:lpstr>Group assignment (20%)</vt:lpstr>
      <vt:lpstr>Individual Assignment (15%)</vt:lpstr>
      <vt:lpstr>Security blog (5%)</vt:lpstr>
      <vt:lpstr>Labs (20%)</vt:lpstr>
      <vt:lpstr>Final Exam (10%)</vt:lpstr>
      <vt:lpstr>Weekly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BTN710: Information Security</dc:title>
  <dc:creator>Navid</dc:creator>
  <cp:lastModifiedBy>Navid</cp:lastModifiedBy>
  <cp:revision>17</cp:revision>
  <dcterms:created xsi:type="dcterms:W3CDTF">2020-05-17T23:12:56Z</dcterms:created>
  <dcterms:modified xsi:type="dcterms:W3CDTF">2020-05-18T13:14:15Z</dcterms:modified>
</cp:coreProperties>
</file>