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16"/>
  </p:notesMasterIdLst>
  <p:sldIdLst>
    <p:sldId id="293" r:id="rId2"/>
    <p:sldId id="299" r:id="rId3"/>
    <p:sldId id="268" r:id="rId4"/>
    <p:sldId id="294" r:id="rId5"/>
    <p:sldId id="295" r:id="rId6"/>
    <p:sldId id="296" r:id="rId7"/>
    <p:sldId id="297" r:id="rId8"/>
    <p:sldId id="292" r:id="rId9"/>
    <p:sldId id="300" r:id="rId10"/>
    <p:sldId id="301" r:id="rId11"/>
    <p:sldId id="302" r:id="rId12"/>
    <p:sldId id="303" r:id="rId13"/>
    <p:sldId id="304" r:id="rId14"/>
    <p:sldId id="30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5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1824A6C6-F7D1-EA47-9136-0C2A193C2F32}" type="datetimeFigureOut">
              <a:rPr lang="en-US"/>
              <a:pPr>
                <a:defRPr/>
              </a:pPr>
              <a:t>5/17/2020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55E1A95A-76E2-C143-BBE1-52760CB85DD7}" type="slidenum">
              <a:rPr lang="en-US"/>
              <a:pPr>
                <a:defRPr/>
              </a:pPr>
              <a:t>‹#›</a:t>
            </a:fld>
            <a:endParaRPr lang="en-US"/>
          </a:p>
        </p:txBody>
      </p:sp>
    </p:spTree>
    <p:extLst>
      <p:ext uri="{BB962C8B-B14F-4D97-AF65-F5344CB8AC3E}">
        <p14:creationId xmlns:p14="http://schemas.microsoft.com/office/powerpoint/2010/main" val="129955717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BTN 710.</a:t>
            </a:r>
          </a:p>
          <a:p>
            <a:r>
              <a:rPr lang="en-US" dirty="0"/>
              <a:t>Image:</a:t>
            </a:r>
            <a:r>
              <a:rPr lang="en-US" baseline="0" dirty="0"/>
              <a:t> www.forbes.com</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1</a:t>
            </a:fld>
            <a:endParaRPr lang="en-US"/>
          </a:p>
        </p:txBody>
      </p:sp>
    </p:spTree>
    <p:extLst>
      <p:ext uri="{BB962C8B-B14F-4D97-AF65-F5344CB8AC3E}">
        <p14:creationId xmlns:p14="http://schemas.microsoft.com/office/powerpoint/2010/main" val="92481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start with a question. What is IT security?</a:t>
            </a:r>
          </a:p>
        </p:txBody>
      </p:sp>
      <p:sp>
        <p:nvSpPr>
          <p:cNvPr id="4" name="Slide Number Placeholder 3"/>
          <p:cNvSpPr>
            <a:spLocks noGrp="1"/>
          </p:cNvSpPr>
          <p:nvPr>
            <p:ph type="sldNum" sz="quarter" idx="5"/>
          </p:nvPr>
        </p:nvSpPr>
        <p:spPr/>
        <p:txBody>
          <a:bodyPr/>
          <a:lstStyle/>
          <a:p>
            <a:pPr>
              <a:defRPr/>
            </a:pPr>
            <a:fld id="{55E1A95A-76E2-C143-BBE1-52760CB85DD7}" type="slidenum">
              <a:rPr lang="en-US" smtClean="0"/>
              <a:pPr>
                <a:defRPr/>
              </a:pPr>
              <a:t>2</a:t>
            </a:fld>
            <a:endParaRPr lang="en-US"/>
          </a:p>
        </p:txBody>
      </p:sp>
    </p:spTree>
    <p:extLst>
      <p:ext uri="{BB962C8B-B14F-4D97-AF65-F5344CB8AC3E}">
        <p14:creationId xmlns:p14="http://schemas.microsoft.com/office/powerpoint/2010/main" val="364430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Well, we will get the answer through out this course, but let’s begin with an example. </a:t>
            </a:r>
          </a:p>
          <a:p>
            <a:r>
              <a:rPr lang="en-US" dirty="0">
                <a:latin typeface="Calibri" charset="0"/>
              </a:rPr>
              <a:t>The agency invited an unsuspecting audience to what they thought was a TV pilot, requesting a name and photograph to keep on file while they queued up, enabling staff to begin scouring social networks for information to feed through to the mind reader.</a:t>
            </a:r>
          </a:p>
          <a:p>
            <a:endParaRPr lang="en-US" dirty="0">
              <a:latin typeface="Calibri" charset="0"/>
            </a:endParaRPr>
          </a:p>
          <a:p>
            <a:r>
              <a:rPr lang="en-US" dirty="0">
                <a:latin typeface="Calibri" charset="0"/>
              </a:rPr>
              <a:t>Note, my understanding is that they are not hacking, and are using data publicly available to them.</a:t>
            </a:r>
          </a:p>
          <a:p>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DD7E32-4506-4849-B182-927EA2489672}" type="slidenum">
              <a:rPr lang="en-US" sz="1200">
                <a:cs typeface="Arial" charset="0"/>
              </a:rPr>
              <a:pPr eaLnBrk="1" hangingPunct="1"/>
              <a:t>3</a:t>
            </a:fld>
            <a:endParaRPr lang="en-US" sz="1200">
              <a:cs typeface="Arial" charset="0"/>
            </a:endParaRPr>
          </a:p>
        </p:txBody>
      </p:sp>
    </p:spTree>
    <p:extLst>
      <p:ext uri="{BB962C8B-B14F-4D97-AF65-F5344CB8AC3E}">
        <p14:creationId xmlns:p14="http://schemas.microsoft.com/office/powerpoint/2010/main" val="410283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4</a:t>
            </a:fld>
            <a:endParaRPr lang="en-US"/>
          </a:p>
        </p:txBody>
      </p:sp>
    </p:spTree>
    <p:extLst>
      <p:ext uri="{BB962C8B-B14F-4D97-AF65-F5344CB8AC3E}">
        <p14:creationId xmlns:p14="http://schemas.microsoft.com/office/powerpoint/2010/main" val="235917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latin typeface="Calibri" charset="0"/>
              </a:rPr>
              <a:t>What information have you given companies the right to use or sell?</a:t>
            </a:r>
          </a:p>
          <a:p>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5</a:t>
            </a:fld>
            <a:endParaRPr lang="en-US"/>
          </a:p>
        </p:txBody>
      </p:sp>
    </p:spTree>
    <p:extLst>
      <p:ext uri="{BB962C8B-B14F-4D97-AF65-F5344CB8AC3E}">
        <p14:creationId xmlns:p14="http://schemas.microsoft.com/office/powerpoint/2010/main" val="2922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DD7E32-4506-4849-B182-927EA2489672}" type="slidenum">
              <a:rPr lang="en-US" sz="1200">
                <a:cs typeface="Arial" charset="0"/>
              </a:rPr>
              <a:pPr eaLnBrk="1" hangingPunct="1"/>
              <a:t>8</a:t>
            </a:fld>
            <a:endParaRPr lang="en-US" sz="1200">
              <a:cs typeface="Arial" charset="0"/>
            </a:endParaRPr>
          </a:p>
        </p:txBody>
      </p:sp>
    </p:spTree>
    <p:extLst>
      <p:ext uri="{BB962C8B-B14F-4D97-AF65-F5344CB8AC3E}">
        <p14:creationId xmlns:p14="http://schemas.microsoft.com/office/powerpoint/2010/main" val="2402061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Computer assets can be categorized to hardware, software, and data. However, for different entities, there can be other assets, e.g., reputation of a brand and stocks, that can be affected by security issues, but they are not part of computer assets.</a:t>
            </a:r>
          </a:p>
        </p:txBody>
      </p:sp>
      <p:sp>
        <p:nvSpPr>
          <p:cNvPr id="4" name="Slide Number Placeholder 3"/>
          <p:cNvSpPr>
            <a:spLocks noGrp="1"/>
          </p:cNvSpPr>
          <p:nvPr>
            <p:ph type="sldNum" sz="quarter" idx="5"/>
          </p:nvPr>
        </p:nvSpPr>
        <p:spPr/>
        <p:txBody>
          <a:bodyPr/>
          <a:lstStyle/>
          <a:p>
            <a:pPr>
              <a:defRPr/>
            </a:pPr>
            <a:fld id="{55E1A95A-76E2-C143-BBE1-52760CB85DD7}" type="slidenum">
              <a:rPr lang="en-US" smtClean="0"/>
              <a:pPr>
                <a:defRPr/>
              </a:pPr>
              <a:t>10</a:t>
            </a:fld>
            <a:endParaRPr lang="en-US"/>
          </a:p>
        </p:txBody>
      </p:sp>
    </p:spTree>
    <p:extLst>
      <p:ext uri="{BB962C8B-B14F-4D97-AF65-F5344CB8AC3E}">
        <p14:creationId xmlns:p14="http://schemas.microsoft.com/office/powerpoint/2010/main" val="158275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862" indent="-285716">
              <a:defRPr sz="2400">
                <a:solidFill>
                  <a:schemeClr val="tx1"/>
                </a:solidFill>
                <a:latin typeface="Arial" charset="0"/>
                <a:ea typeface="ＭＳ Ｐゴシック" charset="0"/>
              </a:defRPr>
            </a:lvl2pPr>
            <a:lvl3pPr marL="1142865" indent="-228573">
              <a:defRPr sz="2400">
                <a:solidFill>
                  <a:schemeClr val="tx1"/>
                </a:solidFill>
                <a:latin typeface="Arial" charset="0"/>
                <a:ea typeface="ＭＳ Ｐゴシック" charset="0"/>
              </a:defRPr>
            </a:lvl3pPr>
            <a:lvl4pPr marL="1600011" indent="-228573">
              <a:defRPr sz="2400">
                <a:solidFill>
                  <a:schemeClr val="tx1"/>
                </a:solidFill>
                <a:latin typeface="Arial" charset="0"/>
                <a:ea typeface="ＭＳ Ｐゴシック" charset="0"/>
              </a:defRPr>
            </a:lvl4pPr>
            <a:lvl5pPr marL="2057156" indent="-228573">
              <a:defRPr sz="2400">
                <a:solidFill>
                  <a:schemeClr val="tx1"/>
                </a:solidFill>
                <a:latin typeface="Arial" charset="0"/>
                <a:ea typeface="ＭＳ Ｐゴシック" charset="0"/>
              </a:defRPr>
            </a:lvl5pPr>
            <a:lvl6pPr marL="2514303" indent="-228573" eaLnBrk="0" fontAlgn="base" hangingPunct="0">
              <a:spcBef>
                <a:spcPct val="0"/>
              </a:spcBef>
              <a:spcAft>
                <a:spcPct val="0"/>
              </a:spcAft>
              <a:defRPr sz="2400">
                <a:solidFill>
                  <a:schemeClr val="tx1"/>
                </a:solidFill>
                <a:latin typeface="Arial" charset="0"/>
                <a:ea typeface="ＭＳ Ｐゴシック" charset="0"/>
              </a:defRPr>
            </a:lvl6pPr>
            <a:lvl7pPr marL="2971449" indent="-228573" eaLnBrk="0" fontAlgn="base" hangingPunct="0">
              <a:spcBef>
                <a:spcPct val="0"/>
              </a:spcBef>
              <a:spcAft>
                <a:spcPct val="0"/>
              </a:spcAft>
              <a:defRPr sz="2400">
                <a:solidFill>
                  <a:schemeClr val="tx1"/>
                </a:solidFill>
                <a:latin typeface="Arial" charset="0"/>
                <a:ea typeface="ＭＳ Ｐゴシック" charset="0"/>
              </a:defRPr>
            </a:lvl7pPr>
            <a:lvl8pPr marL="3428594" indent="-228573" eaLnBrk="0" fontAlgn="base" hangingPunct="0">
              <a:spcBef>
                <a:spcPct val="0"/>
              </a:spcBef>
              <a:spcAft>
                <a:spcPct val="0"/>
              </a:spcAft>
              <a:defRPr sz="2400">
                <a:solidFill>
                  <a:schemeClr val="tx1"/>
                </a:solidFill>
                <a:latin typeface="Arial" charset="0"/>
                <a:ea typeface="ＭＳ Ｐゴシック" charset="0"/>
              </a:defRPr>
            </a:lvl8pPr>
            <a:lvl9pPr marL="3885741" indent="-228573" eaLnBrk="0" fontAlgn="base" hangingPunct="0">
              <a:spcBef>
                <a:spcPct val="0"/>
              </a:spcBef>
              <a:spcAft>
                <a:spcPct val="0"/>
              </a:spcAft>
              <a:defRPr sz="2400">
                <a:solidFill>
                  <a:schemeClr val="tx1"/>
                </a:solidFill>
                <a:latin typeface="Arial" charset="0"/>
                <a:ea typeface="ＭＳ Ｐゴシック" charset="0"/>
              </a:defRPr>
            </a:lvl9pPr>
          </a:lstStyle>
          <a:p>
            <a:fld id="{6B2728B2-A67C-A448-978D-4D2038C7633E}" type="slidenum">
              <a:rPr lang="en-US" sz="1200"/>
              <a:pPr/>
              <a:t>12</a:t>
            </a:fld>
            <a:endParaRPr lang="en-US" sz="1200"/>
          </a:p>
        </p:txBody>
      </p:sp>
      <p:sp>
        <p:nvSpPr>
          <p:cNvPr id="2283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7" name="Rectangle 3"/>
          <p:cNvSpPr>
            <a:spLocks noGrp="1" noChangeArrowheads="1"/>
          </p:cNvSpPr>
          <p:nvPr>
            <p:ph type="body" idx="1"/>
          </p:nvPr>
        </p:nvSpPr>
        <p:spPr>
          <a:noFill/>
        </p:spPr>
        <p:txBody>
          <a:bodyPr/>
          <a:lstStyle/>
          <a:p>
            <a:pPr eaLnBrk="1" hangingPunct="1"/>
            <a:r>
              <a:rPr lang="en-US" dirty="0"/>
              <a:t>When planning it is important to keep in mind which assets are replaceable and which are irreplaceable. This helps  us determine or approximate the value of each asset. </a:t>
            </a:r>
          </a:p>
        </p:txBody>
      </p:sp>
    </p:spTree>
    <p:extLst>
      <p:ext uri="{BB962C8B-B14F-4D97-AF65-F5344CB8AC3E}">
        <p14:creationId xmlns:p14="http://schemas.microsoft.com/office/powerpoint/2010/main" val="208205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start this course with a brief introduction to security terminology, security goals, and some related concepts. Then in each chapter, we focus on one of these topics. Although we focus mostly on network security and application security, the most of the skills and the mindset you develop in this course is applicable to other areas of </a:t>
            </a:r>
            <a:r>
              <a:rPr lang="en-CA"/>
              <a:t>computer systems as well.</a:t>
            </a:r>
            <a:endParaRPr lang="en-CA" dirty="0"/>
          </a:p>
        </p:txBody>
      </p:sp>
      <p:sp>
        <p:nvSpPr>
          <p:cNvPr id="4" name="Slide Number Placeholder 3"/>
          <p:cNvSpPr>
            <a:spLocks noGrp="1"/>
          </p:cNvSpPr>
          <p:nvPr>
            <p:ph type="sldNum" sz="quarter" idx="5"/>
          </p:nvPr>
        </p:nvSpPr>
        <p:spPr/>
        <p:txBody>
          <a:bodyPr/>
          <a:lstStyle/>
          <a:p>
            <a:pPr>
              <a:defRPr/>
            </a:pPr>
            <a:fld id="{55E1A95A-76E2-C143-BBE1-52760CB85DD7}" type="slidenum">
              <a:rPr lang="en-US" smtClean="0"/>
              <a:pPr>
                <a:defRPr/>
              </a:pPr>
              <a:t>14</a:t>
            </a:fld>
            <a:endParaRPr lang="en-US"/>
          </a:p>
        </p:txBody>
      </p:sp>
    </p:spTree>
    <p:extLst>
      <p:ext uri="{BB962C8B-B14F-4D97-AF65-F5344CB8AC3E}">
        <p14:creationId xmlns:p14="http://schemas.microsoft.com/office/powerpoint/2010/main" val="272697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pPr>
              <a:defRPr/>
            </a:pPr>
            <a:fld id="{B7135AD2-16BC-894A-94EC-F9D30072B246}"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AE20E017-502F-EE42-B67A-44D2AB036231}" type="slidenum">
              <a:rPr lang="en-CA" smtClean="0"/>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6433D71-8BA7-1E4F-8F36-B594E9D6D7FD}" type="datetimeFigureOut">
              <a:rPr lang="en-CA" smtClean="0"/>
              <a:pPr>
                <a:defRPr/>
              </a:pPr>
              <a:t>2020-05-17</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3ED6D975-D426-CD42-818B-4F09206CD69E}" type="slidenum">
              <a:rPr lang="en-CA" smtClean="0"/>
              <a:pPr>
                <a:defRPr/>
              </a:pPr>
              <a:t>‹#›</a:t>
            </a:fld>
            <a:endParaRPr lang="en-CA"/>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fld id="{6F4FCC41-EB97-4B43-A5D0-18B5CB619940}"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1231B2F0-9CED-BE42-875E-FB5742DBE1E4}" type="slidenum">
              <a:rPr lang="en-CA" smtClean="0"/>
              <a:pPr>
                <a:defRPr/>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fld id="{5B23E175-34E0-CF4E-88A7-54CC7931D2B1}"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959F6819-B501-DA43-AE90-257169569189}"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fld id="{6EB8B330-B734-C447-99B2-886DD3260163}"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E7381465-0521-C042-BFE6-8D930ECC04D9}" type="slidenum">
              <a:rPr lang="en-CA" smtClean="0"/>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pPr>
              <a:defRPr/>
            </a:pPr>
            <a:fld id="{D9CB6AB6-2152-2F4A-98BB-1901874E6F04}"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1FF2AE6-0E34-FD4F-AA23-0F89F057E081}" type="slidenum">
              <a:rPr lang="en-CA" smtClean="0"/>
              <a:pPr>
                <a:defRPr/>
              </a:pPr>
              <a:t>‹#›</a:t>
            </a:fld>
            <a:endParaRPr lang="en-CA"/>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F0D300C-D54C-5C4F-8895-632C088DB1CB}" type="datetimeFigureOut">
              <a:rPr lang="en-CA" smtClean="0"/>
              <a:pPr>
                <a:defRPr/>
              </a:pPr>
              <a:t>2020-05-17</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768FF64C-4FE9-E345-A829-73219AE52D71}" type="slidenum">
              <a:rPr lang="en-CA" smtClean="0"/>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fld id="{B7EF2F71-BC3D-394D-9DF9-554197BAACC9}" type="datetimeFigureOut">
              <a:rPr lang="en-CA" smtClean="0"/>
              <a:pPr>
                <a:defRPr/>
              </a:pPr>
              <a:t>2020-05-17</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1148753E-4A16-E646-B5F0-183DC3C04159}"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fld id="{AA0AD2C6-1DEF-414E-A932-43452A332D65}" type="datetimeFigureOut">
              <a:rPr lang="en-CA" smtClean="0"/>
              <a:pPr>
                <a:defRPr/>
              </a:pPr>
              <a:t>2020-05-17</a:t>
            </a:fld>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1655DB53-892C-3546-A395-2C40A9E2EFCD}"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720EDF25-E190-784B-B398-98CA1B12507E}" type="datetimeFigureOut">
              <a:rPr lang="en-CA" smtClean="0"/>
              <a:pPr>
                <a:defRPr/>
              </a:pPr>
              <a:t>2020-05-17</a:t>
            </a:fld>
            <a:endParaRPr lang="en-CA"/>
          </a:p>
        </p:txBody>
      </p:sp>
      <p:sp>
        <p:nvSpPr>
          <p:cNvPr id="4" name="Footer Placeholder 3"/>
          <p:cNvSpPr>
            <a:spLocks noGrp="1"/>
          </p:cNvSpPr>
          <p:nvPr>
            <p:ph type="ftr" sz="quarter" idx="11"/>
          </p:nvPr>
        </p:nvSpPr>
        <p:spPr/>
        <p:txBody>
          <a:bodyPr/>
          <a:lstStyle/>
          <a:p>
            <a:pPr>
              <a:defRPr/>
            </a:pPr>
            <a:endParaRPr lang="en-CA"/>
          </a:p>
        </p:txBody>
      </p:sp>
      <p:sp>
        <p:nvSpPr>
          <p:cNvPr id="5" name="Slide Number Placeholder 4"/>
          <p:cNvSpPr>
            <a:spLocks noGrp="1"/>
          </p:cNvSpPr>
          <p:nvPr>
            <p:ph type="sldNum" sz="quarter" idx="12"/>
          </p:nvPr>
        </p:nvSpPr>
        <p:spPr/>
        <p:txBody>
          <a:bodyPr/>
          <a:lstStyle/>
          <a:p>
            <a:pPr>
              <a:defRPr/>
            </a:pPr>
            <a:fld id="{5AEC06C8-FCAB-2045-8730-5D92CE1B7950}"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F69CD40-1C2F-8C44-8268-0CC1F23666CE}" type="datetimeFigureOut">
              <a:rPr lang="en-CA" smtClean="0"/>
              <a:pPr>
                <a:defRPr/>
              </a:pPr>
              <a:t>2020-05-17</a:t>
            </a:fld>
            <a:endParaRPr lang="en-CA"/>
          </a:p>
        </p:txBody>
      </p:sp>
      <p:sp>
        <p:nvSpPr>
          <p:cNvPr id="3" name="Footer Placeholder 2"/>
          <p:cNvSpPr>
            <a:spLocks noGrp="1"/>
          </p:cNvSpPr>
          <p:nvPr>
            <p:ph type="ftr" sz="quarter" idx="11"/>
          </p:nvPr>
        </p:nvSpPr>
        <p:spPr/>
        <p:txBody>
          <a:bodyPr/>
          <a:lstStyle/>
          <a:p>
            <a:pPr>
              <a:defRPr/>
            </a:pPr>
            <a:endParaRPr lang="en-CA"/>
          </a:p>
        </p:txBody>
      </p:sp>
      <p:sp>
        <p:nvSpPr>
          <p:cNvPr id="4" name="Slide Number Placeholder 3"/>
          <p:cNvSpPr>
            <a:spLocks noGrp="1"/>
          </p:cNvSpPr>
          <p:nvPr>
            <p:ph type="sldNum" sz="quarter" idx="12"/>
          </p:nvPr>
        </p:nvSpPr>
        <p:spPr/>
        <p:txBody>
          <a:bodyPr/>
          <a:lstStyle/>
          <a:p>
            <a:pPr>
              <a:defRPr/>
            </a:pPr>
            <a:fld id="{EDCEF9C1-021B-7748-BEEB-20B8937CA6C2}" type="slidenum">
              <a:rPr lang="en-CA" smtClean="0"/>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90E1E8-3F7C-BF44-9140-4FF93784EE32}" type="datetimeFigureOut">
              <a:rPr lang="en-CA" smtClean="0"/>
              <a:pPr>
                <a:defRPr/>
              </a:pPr>
              <a:t>2020-05-17</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86E0A037-07A1-654B-AF2F-19730FF3F44C}"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pPr>
              <a:defRPr/>
            </a:pPr>
            <a:fld id="{D9CB6AB6-2152-2F4A-98BB-1901874E6F04}" type="datetimeFigureOut">
              <a:rPr lang="en-CA" smtClean="0"/>
              <a:pPr>
                <a:defRPr/>
              </a:pPr>
              <a:t>2020-05-17</a:t>
            </a:fld>
            <a:endParaRPr lang="en-CA"/>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pPr>
              <a:defRPr/>
            </a:pPr>
            <a:endParaRPr lang="en-CA"/>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pPr>
              <a:defRPr/>
            </a:pPr>
            <a:fld id="{21FF2AE6-0E34-FD4F-AA23-0F89F057E081}" type="slidenum">
              <a:rPr lang="en-CA" smtClean="0"/>
              <a:pPr>
                <a:defRPr/>
              </a:pPr>
              <a:t>‹#›</a:t>
            </a:fld>
            <a:endParaRPr lang="en-CA"/>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F7pYHN9iC9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ailymail.co.uk/sciencetech/article-2487660/Google-snoops-email-uses-private-details-sell-adverts-Microsoft-claim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arketingland.com/microsoft-scroogled-itself-775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55576" y="836712"/>
            <a:ext cx="7744764" cy="5142523"/>
          </a:xfrm>
          <a:prstGeom prst="rect">
            <a:avLst/>
          </a:prstGeom>
        </p:spPr>
      </p:pic>
    </p:spTree>
    <p:extLst>
      <p:ext uri="{BB962C8B-B14F-4D97-AF65-F5344CB8AC3E}">
        <p14:creationId xmlns:p14="http://schemas.microsoft.com/office/powerpoint/2010/main" val="254952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7" descr="A categorization of computer assets to hardware, software, and data.&#10;Hardware: computer, devices and parts, network gear.&#10;Software: operating system, utilities, commercial applications, individual applications.&#10;Data: documents, photos, music, videos, email, proj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078" y="2034529"/>
            <a:ext cx="5741473" cy="4000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Assets</a:t>
            </a:r>
          </a:p>
        </p:txBody>
      </p:sp>
      <p:sp>
        <p:nvSpPr>
          <p:cNvPr id="3" name="Content Placeholder 2"/>
          <p:cNvSpPr>
            <a:spLocks noGrp="1"/>
          </p:cNvSpPr>
          <p:nvPr>
            <p:ph idx="1"/>
          </p:nvPr>
        </p:nvSpPr>
        <p:spPr>
          <a:xfrm>
            <a:off x="549276" y="1600200"/>
            <a:ext cx="4120872" cy="2182112"/>
          </a:xfrm>
        </p:spPr>
        <p:txBody>
          <a:bodyPr>
            <a:normAutofit/>
          </a:bodyPr>
          <a:lstStyle/>
          <a:p>
            <a:r>
              <a:rPr lang="en-US" dirty="0"/>
              <a:t>Hardware</a:t>
            </a:r>
          </a:p>
          <a:p>
            <a:r>
              <a:rPr lang="en-US" dirty="0"/>
              <a:t>Software</a:t>
            </a:r>
          </a:p>
          <a:p>
            <a:r>
              <a:rPr lang="en-US" dirty="0"/>
              <a:t>Data</a:t>
            </a:r>
          </a:p>
        </p:txBody>
      </p:sp>
      <p:sp>
        <p:nvSpPr>
          <p:cNvPr id="4" name="Rectangle 2"/>
          <p:cNvSpPr txBox="1">
            <a:spLocks noChangeArrowheads="1"/>
          </p:cNvSpPr>
          <p:nvPr/>
        </p:nvSpPr>
        <p:spPr>
          <a:xfrm>
            <a:off x="3304607" y="6171859"/>
            <a:ext cx="5603329" cy="483174"/>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1100" dirty="0">
                <a:latin typeface="Arial" charset="0"/>
                <a:ea typeface="ＭＳ Ｐゴシック" charset="0"/>
                <a:cs typeface="ＭＳ Ｐゴシック" charset="0"/>
              </a:rPr>
              <a:t>From </a:t>
            </a:r>
            <a:r>
              <a:rPr lang="en-US" sz="1100" i="1" dirty="0">
                <a:latin typeface="Arial" charset="0"/>
                <a:ea typeface="ＭＳ Ｐゴシック" charset="0"/>
                <a:cs typeface="ＭＳ Ｐゴシック" charset="0"/>
              </a:rPr>
              <a:t>Analyzing Computer Security</a:t>
            </a:r>
            <a:r>
              <a:rPr lang="en-US" sz="1100" dirty="0">
                <a:latin typeface="Arial" charset="0"/>
                <a:ea typeface="ＭＳ Ｐゴシック" charset="0"/>
                <a:cs typeface="ＭＳ Ｐゴシック" charset="0"/>
              </a:rPr>
              <a:t> by Charles P. </a:t>
            </a:r>
            <a:r>
              <a:rPr lang="en-US" sz="1100" dirty="0" err="1">
                <a:latin typeface="Arial" charset="0"/>
                <a:ea typeface="ＭＳ Ｐゴシック" charset="0"/>
                <a:cs typeface="ＭＳ Ｐゴシック" charset="0"/>
              </a:rPr>
              <a:t>Pfleeger</a:t>
            </a:r>
            <a:r>
              <a:rPr lang="en-US" sz="1100" dirty="0">
                <a:latin typeface="Arial" charset="0"/>
                <a:ea typeface="ＭＳ Ｐゴシック" charset="0"/>
                <a:cs typeface="ＭＳ Ｐゴシック" charset="0"/>
              </a:rPr>
              <a:t> and Shari Lawrence </a:t>
            </a:r>
            <a:r>
              <a:rPr lang="en-US" sz="1100" dirty="0" err="1">
                <a:latin typeface="Arial" charset="0"/>
                <a:ea typeface="ＭＳ Ｐゴシック" charset="0"/>
                <a:cs typeface="ＭＳ Ｐゴシック" charset="0"/>
              </a:rPr>
              <a:t>Pfleeger</a:t>
            </a:r>
            <a:r>
              <a:rPr lang="en-US" sz="1100" dirty="0">
                <a:latin typeface="Arial" charset="0"/>
                <a:ea typeface="ＭＳ Ｐゴシック" charset="0"/>
                <a:cs typeface="ＭＳ Ｐゴシック" charset="0"/>
              </a:rPr>
              <a:t> </a:t>
            </a:r>
            <a:br>
              <a:rPr lang="en-US" sz="1100" dirty="0">
                <a:latin typeface="Arial" charset="0"/>
                <a:ea typeface="ＭＳ Ｐゴシック" charset="0"/>
                <a:cs typeface="ＭＳ Ｐゴシック" charset="0"/>
              </a:rPr>
            </a:br>
            <a:r>
              <a:rPr lang="en-US" sz="1100" dirty="0">
                <a:latin typeface="Arial" charset="0"/>
                <a:ea typeface="ＭＳ Ｐゴシック" charset="0"/>
                <a:cs typeface="ＭＳ Ｐゴシック" charset="0"/>
              </a:rPr>
              <a:t>(ISBN: 0132789469) Copyright © 2012 Pearson Education, Inc. All rights reserved.</a:t>
            </a:r>
          </a:p>
        </p:txBody>
      </p:sp>
    </p:spTree>
    <p:extLst>
      <p:ext uri="{BB962C8B-B14F-4D97-AF65-F5344CB8AC3E}">
        <p14:creationId xmlns:p14="http://schemas.microsoft.com/office/powerpoint/2010/main" val="41881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a:t>
            </a:r>
          </a:p>
        </p:txBody>
      </p:sp>
      <p:sp>
        <p:nvSpPr>
          <p:cNvPr id="3" name="Content Placeholder 2"/>
          <p:cNvSpPr>
            <a:spLocks noGrp="1"/>
          </p:cNvSpPr>
          <p:nvPr>
            <p:ph idx="1"/>
          </p:nvPr>
        </p:nvSpPr>
        <p:spPr/>
        <p:txBody>
          <a:bodyPr/>
          <a:lstStyle/>
          <a:p>
            <a:pPr marL="0" indent="0">
              <a:buNone/>
            </a:pPr>
            <a:r>
              <a:rPr lang="en-US" dirty="0"/>
              <a:t>To determine what to protect we must:</a:t>
            </a:r>
          </a:p>
          <a:p>
            <a:r>
              <a:rPr lang="en-US" dirty="0"/>
              <a:t>Determine what has value</a:t>
            </a:r>
          </a:p>
          <a:p>
            <a:r>
              <a:rPr lang="en-US" dirty="0"/>
              <a:t>To whom it has value</a:t>
            </a:r>
          </a:p>
          <a:p>
            <a:pPr marL="0" indent="0">
              <a:buNone/>
            </a:pPr>
            <a:endParaRPr lang="en-US" dirty="0"/>
          </a:p>
          <a:p>
            <a:pPr marL="349250" lvl="1" indent="0">
              <a:buNone/>
            </a:pPr>
            <a:endParaRPr lang="en-US" dirty="0"/>
          </a:p>
        </p:txBody>
      </p:sp>
    </p:spTree>
    <p:extLst>
      <p:ext uri="{BB962C8B-B14F-4D97-AF65-F5344CB8AC3E}">
        <p14:creationId xmlns:p14="http://schemas.microsoft.com/office/powerpoint/2010/main" val="3639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683838" y="6046247"/>
            <a:ext cx="7773470" cy="608786"/>
          </a:xfrm>
        </p:spPr>
        <p:txBody>
          <a:bodyPr/>
          <a:lstStyle/>
          <a:p>
            <a:pPr eaLnBrk="1" hangingPunct="1"/>
            <a:r>
              <a:rPr lang="en-US" sz="1100" dirty="0">
                <a:latin typeface="Arial" charset="0"/>
                <a:ea typeface="ＭＳ Ｐゴシック" charset="0"/>
                <a:cs typeface="ＭＳ Ｐゴシック" charset="0"/>
              </a:rPr>
              <a:t>From </a:t>
            </a:r>
            <a:r>
              <a:rPr lang="en-US" sz="1100" i="1" dirty="0">
                <a:latin typeface="Arial" charset="0"/>
                <a:ea typeface="ＭＳ Ｐゴシック" charset="0"/>
                <a:cs typeface="ＭＳ Ｐゴシック" charset="0"/>
              </a:rPr>
              <a:t>Analyzing Computer Security</a:t>
            </a:r>
            <a:r>
              <a:rPr lang="en-US" sz="1100" dirty="0">
                <a:latin typeface="Arial" charset="0"/>
                <a:ea typeface="ＭＳ Ｐゴシック" charset="0"/>
                <a:cs typeface="ＭＳ Ｐゴシック" charset="0"/>
              </a:rPr>
              <a:t> by Charles P. </a:t>
            </a:r>
            <a:r>
              <a:rPr lang="en-US" sz="1100" dirty="0" err="1">
                <a:latin typeface="Arial" charset="0"/>
                <a:ea typeface="ＭＳ Ｐゴシック" charset="0"/>
                <a:cs typeface="ＭＳ Ｐゴシック" charset="0"/>
              </a:rPr>
              <a:t>Pfleeger</a:t>
            </a:r>
            <a:r>
              <a:rPr lang="en-US" sz="1100" dirty="0">
                <a:latin typeface="Arial" charset="0"/>
                <a:ea typeface="ＭＳ Ｐゴシック" charset="0"/>
                <a:cs typeface="ＭＳ Ｐゴシック" charset="0"/>
              </a:rPr>
              <a:t> and Shari Lawrence </a:t>
            </a:r>
            <a:r>
              <a:rPr lang="en-US" sz="1100" dirty="0" err="1">
                <a:latin typeface="Arial" charset="0"/>
                <a:ea typeface="ＭＳ Ｐゴシック" charset="0"/>
                <a:cs typeface="ＭＳ Ｐゴシック" charset="0"/>
              </a:rPr>
              <a:t>Pfleeger</a:t>
            </a:r>
            <a:r>
              <a:rPr lang="en-US" sz="1100" dirty="0">
                <a:latin typeface="Arial" charset="0"/>
                <a:ea typeface="ＭＳ Ｐゴシック" charset="0"/>
                <a:cs typeface="ＭＳ Ｐゴシック" charset="0"/>
              </a:rPr>
              <a:t> </a:t>
            </a:r>
            <a:br>
              <a:rPr lang="en-US" sz="1100" dirty="0">
                <a:latin typeface="Arial" charset="0"/>
                <a:ea typeface="ＭＳ Ｐゴシック" charset="0"/>
                <a:cs typeface="ＭＳ Ｐゴシック" charset="0"/>
              </a:rPr>
            </a:br>
            <a:r>
              <a:rPr lang="en-US" sz="1100" dirty="0">
                <a:latin typeface="Arial" charset="0"/>
                <a:ea typeface="ＭＳ Ｐゴシック" charset="0"/>
                <a:cs typeface="ＭＳ Ｐゴシック" charset="0"/>
              </a:rPr>
              <a:t>(ISBN: 0132789469) Copyright © 2012 Pearson Education, Inc. All rights reserved.</a:t>
            </a:r>
          </a:p>
        </p:txBody>
      </p:sp>
      <p:sp>
        <p:nvSpPr>
          <p:cNvPr id="5122" name="Rectangle 3"/>
          <p:cNvSpPr>
            <a:spLocks noChangeArrowheads="1"/>
          </p:cNvSpPr>
          <p:nvPr/>
        </p:nvSpPr>
        <p:spPr bwMode="auto">
          <a:xfrm>
            <a:off x="685265" y="5763121"/>
            <a:ext cx="7773471" cy="6174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lIns="91293" tIns="45646" rIns="91293" bIns="45646" anchor="ctr"/>
          <a:lstStyle/>
          <a:p>
            <a:pPr algn="ctr" defTabSz="912667"/>
            <a:endParaRPr lang="en-US" sz="4400">
              <a:solidFill>
                <a:schemeClr val="tx2"/>
              </a:solidFill>
            </a:endParaRPr>
          </a:p>
        </p:txBody>
      </p:sp>
      <p:sp>
        <p:nvSpPr>
          <p:cNvPr id="5123" name="Text Box 4"/>
          <p:cNvSpPr txBox="1">
            <a:spLocks noChangeArrowheads="1"/>
          </p:cNvSpPr>
          <p:nvPr/>
        </p:nvSpPr>
        <p:spPr bwMode="auto">
          <a:xfrm>
            <a:off x="959371" y="5763121"/>
            <a:ext cx="7332331" cy="2831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lIns="82269" tIns="41134" rIns="82269" bIns="41134">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00"/>
              <a:t>FIGURE 1-2 Values of Assets</a:t>
            </a:r>
          </a:p>
        </p:txBody>
      </p:sp>
      <p:pic>
        <p:nvPicPr>
          <p:cNvPr id="5124" name="Picture 7" descr="Dividing the categories of computer assets to easily replaceable, such as hardware and regular software, and unique or irreplaceable, e.g., individual applications and data"/>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11756" y="1556619"/>
            <a:ext cx="5170775" cy="4119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txBox="1">
            <a:spLocks/>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Why Bother?</a:t>
            </a:r>
          </a:p>
        </p:txBody>
      </p:sp>
    </p:spTree>
    <p:extLst>
      <p:ext uri="{BB962C8B-B14F-4D97-AF65-F5344CB8AC3E}">
        <p14:creationId xmlns:p14="http://schemas.microsoft.com/office/powerpoint/2010/main" val="56454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Bother?</a:t>
            </a:r>
          </a:p>
        </p:txBody>
      </p:sp>
      <p:sp>
        <p:nvSpPr>
          <p:cNvPr id="3" name="Content Placeholder 2"/>
          <p:cNvSpPr>
            <a:spLocks noGrp="1"/>
          </p:cNvSpPr>
          <p:nvPr>
            <p:ph idx="1"/>
          </p:nvPr>
        </p:nvSpPr>
        <p:spPr/>
        <p:txBody>
          <a:bodyPr>
            <a:normAutofit/>
          </a:bodyPr>
          <a:lstStyle/>
          <a:p>
            <a:r>
              <a:rPr lang="en-US" dirty="0"/>
              <a:t>Monetary value (Assets)</a:t>
            </a:r>
          </a:p>
          <a:p>
            <a:r>
              <a:rPr lang="en-US" dirty="0"/>
              <a:t>Legal Requirements (and associated fees)</a:t>
            </a:r>
          </a:p>
          <a:p>
            <a:r>
              <a:rPr lang="en-US" dirty="0"/>
              <a:t>Intangibles (Reputation)</a:t>
            </a:r>
          </a:p>
        </p:txBody>
      </p:sp>
    </p:spTree>
    <p:extLst>
      <p:ext uri="{BB962C8B-B14F-4D97-AF65-F5344CB8AC3E}">
        <p14:creationId xmlns:p14="http://schemas.microsoft.com/office/powerpoint/2010/main" val="33239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BTN710 fit in?</a:t>
            </a:r>
          </a:p>
        </p:txBody>
      </p:sp>
      <p:sp>
        <p:nvSpPr>
          <p:cNvPr id="3" name="Content Placeholder 2"/>
          <p:cNvSpPr>
            <a:spLocks noGrp="1"/>
          </p:cNvSpPr>
          <p:nvPr>
            <p:ph idx="1"/>
          </p:nvPr>
        </p:nvSpPr>
        <p:spPr/>
        <p:txBody>
          <a:bodyPr/>
          <a:lstStyle/>
          <a:p>
            <a:r>
              <a:rPr lang="en-US" dirty="0"/>
              <a:t>High level overview</a:t>
            </a:r>
          </a:p>
          <a:p>
            <a:endParaRPr lang="en-US" dirty="0"/>
          </a:p>
          <a:p>
            <a:r>
              <a:rPr lang="en-US" dirty="0"/>
              <a:t>Securing infrastructure against illegal access</a:t>
            </a:r>
          </a:p>
          <a:p>
            <a:endParaRPr lang="en-US" dirty="0"/>
          </a:p>
          <a:p>
            <a:r>
              <a:rPr lang="en-US" dirty="0"/>
              <a:t>Securing applications against illegal access</a:t>
            </a:r>
          </a:p>
          <a:p>
            <a:endParaRPr lang="en-US" dirty="0"/>
          </a:p>
        </p:txBody>
      </p:sp>
    </p:spTree>
    <p:extLst>
      <p:ext uri="{BB962C8B-B14F-4D97-AF65-F5344CB8AC3E}">
        <p14:creationId xmlns:p14="http://schemas.microsoft.com/office/powerpoint/2010/main" val="55494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Security?</a:t>
            </a:r>
          </a:p>
        </p:txBody>
      </p:sp>
      <p:sp>
        <p:nvSpPr>
          <p:cNvPr id="3" name="Content Placeholder 2"/>
          <p:cNvSpPr>
            <a:spLocks noGrp="1"/>
          </p:cNvSpPr>
          <p:nvPr>
            <p:ph idx="1"/>
          </p:nvPr>
        </p:nvSpPr>
        <p:spPr/>
        <p:txBody>
          <a:bodyPr/>
          <a:lstStyle/>
          <a:p>
            <a:r>
              <a:rPr lang="en-US" dirty="0"/>
              <a:t>What is IT Security?</a:t>
            </a:r>
          </a:p>
        </p:txBody>
      </p:sp>
    </p:spTree>
    <p:extLst>
      <p:ext uri="{BB962C8B-B14F-4D97-AF65-F5344CB8AC3E}">
        <p14:creationId xmlns:p14="http://schemas.microsoft.com/office/powerpoint/2010/main" val="96727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a:defRPr/>
            </a:pPr>
            <a:r>
              <a:rPr lang="en-US" dirty="0">
                <a:effectLst>
                  <a:outerShdw blurRad="38100" dist="38100" dir="2700000" algn="tl">
                    <a:srgbClr val="DDDDDD"/>
                  </a:outerShdw>
                </a:effectLst>
                <a:latin typeface="Gill Sans MT" charset="0"/>
              </a:rPr>
              <a:t>IT Security</a:t>
            </a:r>
          </a:p>
        </p:txBody>
      </p:sp>
      <p:sp>
        <p:nvSpPr>
          <p:cNvPr id="14338" name="Content Placeholder 2"/>
          <p:cNvSpPr>
            <a:spLocks noGrp="1"/>
          </p:cNvSpPr>
          <p:nvPr>
            <p:ph idx="1"/>
          </p:nvPr>
        </p:nvSpPr>
        <p:spPr/>
        <p:txBody>
          <a:bodyPr/>
          <a:lstStyle/>
          <a:p>
            <a:r>
              <a:rPr lang="en-US" dirty="0">
                <a:hlinkClick r:id="rId3"/>
              </a:rPr>
              <a:t>Mind Reader</a:t>
            </a:r>
            <a:endParaRPr lang="en-US" dirty="0"/>
          </a:p>
          <a:p>
            <a:pPr marL="0" indent="0">
              <a:buNone/>
            </a:pPr>
            <a:endParaRPr lang="en-US" dirty="0"/>
          </a:p>
          <a:p>
            <a:r>
              <a:rPr lang="en-US" dirty="0"/>
              <a:t>You signed up for it…</a:t>
            </a:r>
          </a:p>
          <a:p>
            <a:endParaRPr lang="en-US" dirty="0"/>
          </a:p>
          <a:p>
            <a:r>
              <a:rPr lang="en-US" dirty="0"/>
              <a:t>Your data is secure. Or is it?</a:t>
            </a:r>
          </a:p>
          <a:p>
            <a:endParaRPr lang="en-US" dirty="0"/>
          </a:p>
          <a:p>
            <a:r>
              <a:rPr lang="en-US" dirty="0"/>
              <a:t>Where does this course fit in?</a:t>
            </a:r>
          </a:p>
          <a:p>
            <a:endParaRPr lang="en-US" dirty="0">
              <a:latin typeface="Gill Sans MT" charset="0"/>
            </a:endParaRPr>
          </a:p>
          <a:p>
            <a:endParaRPr lang="en-US" dirty="0">
              <a:latin typeface="Gill Sans MT" charset="0"/>
            </a:endParaRPr>
          </a:p>
          <a:p>
            <a:pPr>
              <a:buFont typeface="Wingdings 2" charset="0"/>
              <a:buNone/>
            </a:pPr>
            <a:endParaRPr lang="en-US" dirty="0">
              <a:latin typeface="Gill Sans MT" charset="0"/>
            </a:endParaRPr>
          </a:p>
          <a:p>
            <a:endParaRPr lang="en-US" dirty="0">
              <a:latin typeface="Gill Sans MT"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DDDDDD"/>
                  </a:outerShdw>
                </a:effectLst>
                <a:latin typeface="Gill Sans MT" charset="0"/>
              </a:rPr>
              <a:t>Mind Reader</a:t>
            </a:r>
            <a:endParaRPr lang="en-US" dirty="0"/>
          </a:p>
        </p:txBody>
      </p:sp>
      <p:sp>
        <p:nvSpPr>
          <p:cNvPr id="3" name="Content Placeholder 2"/>
          <p:cNvSpPr>
            <a:spLocks noGrp="1"/>
          </p:cNvSpPr>
          <p:nvPr>
            <p:ph idx="1"/>
          </p:nvPr>
        </p:nvSpPr>
        <p:spPr/>
        <p:txBody>
          <a:bodyPr/>
          <a:lstStyle/>
          <a:p>
            <a:r>
              <a:rPr lang="en-US" dirty="0"/>
              <a:t>Beware of the Mind Reader</a:t>
            </a:r>
          </a:p>
        </p:txBody>
      </p:sp>
    </p:spTree>
    <p:extLst>
      <p:ext uri="{BB962C8B-B14F-4D97-AF65-F5344CB8AC3E}">
        <p14:creationId xmlns:p14="http://schemas.microsoft.com/office/powerpoint/2010/main" val="148284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DDDDDD"/>
                  </a:outerShdw>
                </a:effectLst>
                <a:latin typeface="Gill Sans MT" charset="0"/>
              </a:rPr>
              <a:t>You Signed Up For It…</a:t>
            </a:r>
            <a:endParaRPr lang="en-US" dirty="0"/>
          </a:p>
        </p:txBody>
      </p:sp>
      <p:sp>
        <p:nvSpPr>
          <p:cNvPr id="3" name="Content Placeholder 2"/>
          <p:cNvSpPr>
            <a:spLocks noGrp="1"/>
          </p:cNvSpPr>
          <p:nvPr>
            <p:ph idx="1"/>
          </p:nvPr>
        </p:nvSpPr>
        <p:spPr/>
        <p:txBody>
          <a:bodyPr/>
          <a:lstStyle/>
          <a:p>
            <a:pPr>
              <a:defRPr/>
            </a:pPr>
            <a:r>
              <a:rPr lang="en-US" dirty="0"/>
              <a:t>What are you giving away (without and) knowing it…</a:t>
            </a:r>
          </a:p>
          <a:p>
            <a:pPr>
              <a:defRPr/>
            </a:pPr>
            <a:endParaRPr lang="en-US" dirty="0"/>
          </a:p>
          <a:p>
            <a:pPr>
              <a:defRPr/>
            </a:pPr>
            <a:r>
              <a:rPr lang="en-US" dirty="0">
                <a:hlinkClick r:id="rId3"/>
              </a:rPr>
              <a:t>Google "snoops" e-mail says Microsoft</a:t>
            </a:r>
            <a:r>
              <a:rPr lang="en-US" dirty="0"/>
              <a:t> (5</a:t>
            </a:r>
            <a:r>
              <a:rPr lang="en-US" baseline="30000" dirty="0"/>
              <a:t>th</a:t>
            </a:r>
            <a:r>
              <a:rPr lang="en-US" dirty="0"/>
              <a:t> Nov 2013)</a:t>
            </a:r>
          </a:p>
          <a:p>
            <a:pPr>
              <a:defRPr/>
            </a:pPr>
            <a:endParaRPr lang="en-US" dirty="0"/>
          </a:p>
          <a:p>
            <a:pPr>
              <a:defRPr/>
            </a:pPr>
            <a:r>
              <a:rPr lang="en-US" dirty="0">
                <a:hlinkClick r:id="rId4"/>
              </a:rPr>
              <a:t>Microsoft Invades Privacy</a:t>
            </a:r>
            <a:r>
              <a:rPr lang="en-US" dirty="0"/>
              <a:t> (21</a:t>
            </a:r>
            <a:r>
              <a:rPr lang="en-US" baseline="30000" dirty="0"/>
              <a:t>st</a:t>
            </a:r>
            <a:r>
              <a:rPr lang="en-US" dirty="0"/>
              <a:t> Mar 2014)</a:t>
            </a:r>
          </a:p>
          <a:p>
            <a:endParaRPr lang="en-US" dirty="0"/>
          </a:p>
        </p:txBody>
      </p:sp>
    </p:spTree>
    <p:extLst>
      <p:ext uri="{BB962C8B-B14F-4D97-AF65-F5344CB8AC3E}">
        <p14:creationId xmlns:p14="http://schemas.microsoft.com/office/powerpoint/2010/main" val="295272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DDDDDD"/>
                  </a:outerShdw>
                </a:effectLst>
                <a:latin typeface="Gill Sans MT" charset="0"/>
              </a:rPr>
              <a:t>Your Data Is Secure. Or is it?</a:t>
            </a:r>
            <a:endParaRPr lang="en-US" dirty="0"/>
          </a:p>
        </p:txBody>
      </p:sp>
      <p:sp>
        <p:nvSpPr>
          <p:cNvPr id="3" name="Content Placeholder 2"/>
          <p:cNvSpPr>
            <a:spLocks noGrp="1"/>
          </p:cNvSpPr>
          <p:nvPr>
            <p:ph idx="1"/>
          </p:nvPr>
        </p:nvSpPr>
        <p:spPr/>
        <p:txBody>
          <a:bodyPr>
            <a:normAutofit fontScale="92500" lnSpcReduction="20000"/>
          </a:bodyPr>
          <a:lstStyle/>
          <a:p>
            <a:pPr>
              <a:defRPr/>
            </a:pPr>
            <a:r>
              <a:rPr lang="en-US" b="1" dirty="0"/>
              <a:t>NSA Able to Foil Basic Safeguards of Privacy on Web. </a:t>
            </a:r>
            <a:r>
              <a:rPr lang="en-US" i="1" dirty="0"/>
              <a:t>The New York Times (09/06/13) Nicole </a:t>
            </a:r>
            <a:r>
              <a:rPr lang="en-US" i="1" dirty="0" err="1"/>
              <a:t>Perlroth</a:t>
            </a:r>
            <a:r>
              <a:rPr lang="en-US" i="1" dirty="0"/>
              <a:t>; Jeff Larson; Scott Shane</a:t>
            </a:r>
            <a:r>
              <a:rPr lang="en-US" dirty="0"/>
              <a:t>  </a:t>
            </a:r>
          </a:p>
          <a:p>
            <a:pPr marL="484632" indent="-457200">
              <a:buFont typeface="Arial"/>
              <a:buChar char="•"/>
              <a:defRPr/>
            </a:pPr>
            <a:r>
              <a:rPr lang="en-US" dirty="0"/>
              <a:t>The NSA uses a variety of means to overcome encryption technologies, such as supercomputers, technical strategies, court orders, and persuasion</a:t>
            </a:r>
          </a:p>
          <a:p>
            <a:pPr marL="484632" indent="-457200">
              <a:buFont typeface="Arial"/>
              <a:buChar char="•"/>
              <a:defRPr/>
            </a:pPr>
            <a:endParaRPr lang="en-US" dirty="0"/>
          </a:p>
          <a:p>
            <a:pPr marL="484632" indent="-457200">
              <a:buFont typeface="Arial"/>
              <a:buChar char="•"/>
              <a:defRPr/>
            </a:pPr>
            <a:r>
              <a:rPr lang="en-US" dirty="0"/>
              <a:t>They cracked much of the encryption technology that protects global commerce and banking systems, trade secrets, and medical records, and secures the emails, Web searches, Internet chats, and phone calls of users worldwide.</a:t>
            </a:r>
          </a:p>
          <a:p>
            <a:endParaRPr lang="en-US" dirty="0"/>
          </a:p>
        </p:txBody>
      </p:sp>
    </p:spTree>
    <p:extLst>
      <p:ext uri="{BB962C8B-B14F-4D97-AF65-F5344CB8AC3E}">
        <p14:creationId xmlns:p14="http://schemas.microsoft.com/office/powerpoint/2010/main" val="39228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DDDDDD"/>
                  </a:outerShdw>
                </a:effectLst>
                <a:latin typeface="Gill Sans MT" charset="0"/>
              </a:rPr>
              <a:t>Your Data Is Secure. Or is it?</a:t>
            </a:r>
            <a:endParaRPr lang="en-US" dirty="0"/>
          </a:p>
        </p:txBody>
      </p:sp>
      <p:sp>
        <p:nvSpPr>
          <p:cNvPr id="3" name="Content Placeholder 2"/>
          <p:cNvSpPr>
            <a:spLocks noGrp="1"/>
          </p:cNvSpPr>
          <p:nvPr>
            <p:ph idx="1"/>
          </p:nvPr>
        </p:nvSpPr>
        <p:spPr/>
        <p:txBody>
          <a:bodyPr/>
          <a:lstStyle/>
          <a:p>
            <a:pPr marL="484632" indent="-457200">
              <a:buFont typeface="Arial"/>
              <a:buChar char="•"/>
              <a:defRPr/>
            </a:pPr>
            <a:r>
              <a:rPr lang="en-US" dirty="0"/>
              <a:t>"For the past decade, NSA has led an aggressive, multipronged effort to break widely used Internet encryption technologies,</a:t>
            </a:r>
          </a:p>
          <a:p>
            <a:pPr marL="484632" indent="-457200">
              <a:buFont typeface="Arial"/>
              <a:buChar char="•"/>
              <a:defRPr/>
            </a:pPr>
            <a:endParaRPr lang="en-US" dirty="0"/>
          </a:p>
          <a:p>
            <a:pPr marL="484632" indent="-457200">
              <a:buFont typeface="Arial"/>
              <a:buChar char="•"/>
              <a:defRPr/>
            </a:pPr>
            <a:r>
              <a:rPr lang="en-US" dirty="0"/>
              <a:t>The “Snowden: documents show how the agency works with Internet companies to compel them to comply with court orders, use their encryption keys, or alter their software or hardware. </a:t>
            </a:r>
            <a:endParaRPr lang="en-US" dirty="0">
              <a:latin typeface="Calibri" pitchFamily="34" charset="0"/>
            </a:endParaRPr>
          </a:p>
          <a:p>
            <a:endParaRPr lang="en-US" dirty="0"/>
          </a:p>
        </p:txBody>
      </p:sp>
    </p:spTree>
    <p:extLst>
      <p:ext uri="{BB962C8B-B14F-4D97-AF65-F5344CB8AC3E}">
        <p14:creationId xmlns:p14="http://schemas.microsoft.com/office/powerpoint/2010/main" val="53988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a:defRPr/>
            </a:pPr>
            <a:r>
              <a:rPr lang="en-US" dirty="0">
                <a:effectLst>
                  <a:outerShdw blurRad="38100" dist="38100" dir="2700000" algn="tl">
                    <a:srgbClr val="DDDDDD"/>
                  </a:outerShdw>
                </a:effectLst>
                <a:latin typeface="Gill Sans MT" charset="0"/>
              </a:rPr>
              <a:t>1</a:t>
            </a:r>
            <a:r>
              <a:rPr lang="en-US" baseline="30000" dirty="0">
                <a:effectLst>
                  <a:outerShdw blurRad="38100" dist="38100" dir="2700000" algn="tl">
                    <a:srgbClr val="DDDDDD"/>
                  </a:outerShdw>
                </a:effectLst>
                <a:latin typeface="Gill Sans MT" charset="0"/>
              </a:rPr>
              <a:t>st</a:t>
            </a:r>
            <a:r>
              <a:rPr lang="en-US" dirty="0">
                <a:effectLst>
                  <a:outerShdw blurRad="38100" dist="38100" dir="2700000" algn="tl">
                    <a:srgbClr val="DDDDDD"/>
                  </a:outerShdw>
                </a:effectLst>
                <a:latin typeface="Gill Sans MT" charset="0"/>
              </a:rPr>
              <a:t> Slide Revisited</a:t>
            </a:r>
          </a:p>
        </p:txBody>
      </p:sp>
      <p:sp>
        <p:nvSpPr>
          <p:cNvPr id="14338" name="Content Placeholder 2"/>
          <p:cNvSpPr>
            <a:spLocks noGrp="1"/>
          </p:cNvSpPr>
          <p:nvPr>
            <p:ph idx="1"/>
          </p:nvPr>
        </p:nvSpPr>
        <p:spPr/>
        <p:txBody>
          <a:bodyPr>
            <a:normAutofit fontScale="92500"/>
          </a:bodyPr>
          <a:lstStyle/>
          <a:p>
            <a:r>
              <a:rPr lang="en-US" sz="2800" dirty="0">
                <a:latin typeface="Gill Sans MT" charset="0"/>
              </a:rPr>
              <a:t>Mind Reader </a:t>
            </a:r>
            <a:r>
              <a:rPr lang="en-US" sz="2800" i="1" dirty="0">
                <a:latin typeface="Gill Sans MT" charset="0"/>
              </a:rPr>
              <a:t>(data publicly available)</a:t>
            </a:r>
          </a:p>
          <a:p>
            <a:endParaRPr lang="en-US" dirty="0">
              <a:latin typeface="Gill Sans MT" charset="0"/>
            </a:endParaRPr>
          </a:p>
          <a:p>
            <a:r>
              <a:rPr lang="en-US" sz="2800" dirty="0">
                <a:latin typeface="Gill Sans MT" charset="0"/>
              </a:rPr>
              <a:t>You signed up for it </a:t>
            </a:r>
            <a:r>
              <a:rPr lang="en-US" sz="2800" i="1" dirty="0">
                <a:latin typeface="Gill Sans MT" charset="0"/>
              </a:rPr>
              <a:t>(legal access to secured data)</a:t>
            </a:r>
          </a:p>
          <a:p>
            <a:endParaRPr lang="en-US" dirty="0">
              <a:latin typeface="Gill Sans MT" charset="0"/>
            </a:endParaRPr>
          </a:p>
          <a:p>
            <a:r>
              <a:rPr lang="en-US" dirty="0">
                <a:latin typeface="Gill Sans MT" charset="0"/>
              </a:rPr>
              <a:t>Your data is secure. Or is it? </a:t>
            </a:r>
            <a:r>
              <a:rPr lang="en-US" i="1" dirty="0">
                <a:latin typeface="Gill Sans MT" charset="0"/>
              </a:rPr>
              <a:t>(legal and illegal access to secured data)</a:t>
            </a:r>
          </a:p>
          <a:p>
            <a:endParaRPr lang="en-US" dirty="0">
              <a:latin typeface="Gill Sans MT" charset="0"/>
            </a:endParaRPr>
          </a:p>
          <a:p>
            <a:r>
              <a:rPr lang="en-US" dirty="0">
                <a:latin typeface="Gill Sans MT" charset="0"/>
              </a:rPr>
              <a:t>Where does this course fit in? </a:t>
            </a:r>
            <a:r>
              <a:rPr lang="en-US" i="1" dirty="0">
                <a:latin typeface="Gill Sans MT" charset="0"/>
              </a:rPr>
              <a:t>(securing against illegal access)</a:t>
            </a:r>
          </a:p>
          <a:p>
            <a:endParaRPr lang="en-US" dirty="0">
              <a:latin typeface="Gill Sans MT" charset="0"/>
            </a:endParaRPr>
          </a:p>
          <a:p>
            <a:endParaRPr lang="en-US" dirty="0">
              <a:latin typeface="Gill Sans MT" charset="0"/>
            </a:endParaRPr>
          </a:p>
          <a:p>
            <a:pPr>
              <a:buFont typeface="Wingdings 2" charset="0"/>
              <a:buNone/>
            </a:pPr>
            <a:endParaRPr lang="en-US" dirty="0">
              <a:latin typeface="Gill Sans MT" charset="0"/>
            </a:endParaRPr>
          </a:p>
          <a:p>
            <a:endParaRPr lang="en-US" dirty="0">
              <a:latin typeface="Gill Sans MT" charset="0"/>
            </a:endParaRPr>
          </a:p>
        </p:txBody>
      </p:sp>
    </p:spTree>
    <p:extLst>
      <p:ext uri="{BB962C8B-B14F-4D97-AF65-F5344CB8AC3E}">
        <p14:creationId xmlns:p14="http://schemas.microsoft.com/office/powerpoint/2010/main" val="69440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Security?</a:t>
            </a:r>
          </a:p>
        </p:txBody>
      </p:sp>
      <p:sp>
        <p:nvSpPr>
          <p:cNvPr id="3" name="Content Placeholder 2"/>
          <p:cNvSpPr>
            <a:spLocks noGrp="1"/>
          </p:cNvSpPr>
          <p:nvPr>
            <p:ph idx="1"/>
          </p:nvPr>
        </p:nvSpPr>
        <p:spPr>
          <a:xfrm>
            <a:off x="822383" y="1600200"/>
            <a:ext cx="7316237" cy="3779694"/>
          </a:xfrm>
        </p:spPr>
        <p:txBody>
          <a:bodyPr>
            <a:normAutofit/>
          </a:bodyPr>
          <a:lstStyle/>
          <a:p>
            <a:r>
              <a:rPr lang="en-US" dirty="0"/>
              <a:t>Protection of items you value </a:t>
            </a:r>
          </a:p>
          <a:p>
            <a:r>
              <a:rPr lang="en-US" i="1" dirty="0"/>
              <a:t>Items</a:t>
            </a:r>
            <a:r>
              <a:rPr lang="en-US" dirty="0"/>
              <a:t> here being the assets of a computer or computer system</a:t>
            </a:r>
          </a:p>
          <a:p>
            <a:endParaRPr lang="en-US" dirty="0"/>
          </a:p>
          <a:p>
            <a:pPr marL="0" indent="0">
              <a:buNone/>
            </a:pPr>
            <a:endParaRPr lang="en-US" dirty="0"/>
          </a:p>
        </p:txBody>
      </p:sp>
    </p:spTree>
    <p:extLst>
      <p:ext uri="{BB962C8B-B14F-4D97-AF65-F5344CB8AC3E}">
        <p14:creationId xmlns:p14="http://schemas.microsoft.com/office/powerpoint/2010/main" val="497055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563</TotalTime>
  <Words>727</Words>
  <Application>Microsoft Office PowerPoint</Application>
  <PresentationFormat>On-screen Show (4:3)</PresentationFormat>
  <Paragraphs>84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News Gothic MT</vt:lpstr>
      <vt:lpstr>Wingdings 2</vt:lpstr>
      <vt:lpstr>Breeze</vt:lpstr>
      <vt:lpstr>PowerPoint Presentation</vt:lpstr>
      <vt:lpstr>IT Security?</vt:lpstr>
      <vt:lpstr>IT Security</vt:lpstr>
      <vt:lpstr>Mind Reader</vt:lpstr>
      <vt:lpstr>You Signed Up For It…</vt:lpstr>
      <vt:lpstr>Your Data Is Secure. Or is it?</vt:lpstr>
      <vt:lpstr>Your Data Is Secure. Or is it?</vt:lpstr>
      <vt:lpstr>1st Slide Revisited</vt:lpstr>
      <vt:lpstr>IT Security?</vt:lpstr>
      <vt:lpstr>Assets</vt:lpstr>
      <vt:lpstr>Value?</vt:lpstr>
      <vt:lpstr>From Analyzing Computer Security by Charles P. Pfleeger and Shari Lawrence Pfleeger  (ISBN: 0132789469) Copyright © 2012 Pearson Education, Inc. All rights reserved.</vt:lpstr>
      <vt:lpstr>Why Bother?</vt:lpstr>
      <vt:lpstr>Where does BTN710 fit in?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Barb</dc:creator>
  <cp:lastModifiedBy>Navid</cp:lastModifiedBy>
  <cp:revision>66</cp:revision>
  <dcterms:created xsi:type="dcterms:W3CDTF">2011-01-10T15:07:55Z</dcterms:created>
  <dcterms:modified xsi:type="dcterms:W3CDTF">2020-05-17T19:56:23Z</dcterms:modified>
</cp:coreProperties>
</file>