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4" r:id="rId1"/>
  </p:sldMasterIdLst>
  <p:notesMasterIdLst>
    <p:notesMasterId r:id="rId20"/>
  </p:notesMasterIdLst>
  <p:handoutMasterIdLst>
    <p:handoutMasterId r:id="rId21"/>
  </p:handoutMasterIdLst>
  <p:sldIdLst>
    <p:sldId id="528" r:id="rId2"/>
    <p:sldId id="492" r:id="rId3"/>
    <p:sldId id="539" r:id="rId4"/>
    <p:sldId id="550" r:id="rId5"/>
    <p:sldId id="545" r:id="rId6"/>
    <p:sldId id="531" r:id="rId7"/>
    <p:sldId id="532" r:id="rId8"/>
    <p:sldId id="533" r:id="rId9"/>
    <p:sldId id="534" r:id="rId10"/>
    <p:sldId id="535" r:id="rId11"/>
    <p:sldId id="537" r:id="rId12"/>
    <p:sldId id="538" r:id="rId13"/>
    <p:sldId id="543" r:id="rId14"/>
    <p:sldId id="544" r:id="rId15"/>
    <p:sldId id="546" r:id="rId16"/>
    <p:sldId id="547" r:id="rId17"/>
    <p:sldId id="529" r:id="rId18"/>
    <p:sldId id="530"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5" autoAdjust="0"/>
    <p:restoredTop sz="84644" autoAdjust="0"/>
  </p:normalViewPr>
  <p:slideViewPr>
    <p:cSldViewPr>
      <p:cViewPr varScale="1">
        <p:scale>
          <a:sx n="96" d="100"/>
          <a:sy n="96" d="100"/>
        </p:scale>
        <p:origin x="205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DA72687-0031-43F6-AFA1-0409AC302C11}" type="datetimeFigureOut">
              <a:rPr lang="en-US"/>
              <a:pPr/>
              <a:t>7/26/2020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6BC8BF8-F7E4-4F58-BF93-DB7507534FF6}" type="slidenum">
              <a:rPr lang="en-US"/>
              <a:pPr/>
              <a:t>‹#›</a:t>
            </a:fld>
            <a:endParaRPr lang="en-US"/>
          </a:p>
        </p:txBody>
      </p:sp>
    </p:spTree>
    <p:extLst>
      <p:ext uri="{BB962C8B-B14F-4D97-AF65-F5344CB8AC3E}">
        <p14:creationId xmlns:p14="http://schemas.microsoft.com/office/powerpoint/2010/main" val="2926194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EB3FA4AF-5C90-4D80-B54C-CBEFD3528C46}" type="datetimeFigureOut">
              <a:rPr lang="en-US"/>
              <a:pPr/>
              <a:t>7/26/2020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FA377D-CCB8-45FD-BABC-C7D22C89B0AE}" type="slidenum">
              <a:rPr lang="en-US"/>
              <a:pPr/>
              <a:t>‹#›</a:t>
            </a:fld>
            <a:endParaRPr lang="en-US"/>
          </a:p>
        </p:txBody>
      </p:sp>
    </p:spTree>
    <p:extLst>
      <p:ext uri="{BB962C8B-B14F-4D97-AF65-F5344CB8AC3E}">
        <p14:creationId xmlns:p14="http://schemas.microsoft.com/office/powerpoint/2010/main" val="4105618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634328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extLst>
      <p:ext uri="{BB962C8B-B14F-4D97-AF65-F5344CB8AC3E}">
        <p14:creationId xmlns:p14="http://schemas.microsoft.com/office/powerpoint/2010/main" val="128836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2000">
                <a:solidFill>
                  <a:schemeClr val="bg1"/>
                </a:solidFill>
              </a:defRPr>
            </a:lvl1pPr>
          </a:lstStyle>
          <a:p>
            <a:r>
              <a:rPr lang="en-US" dirty="0">
                <a:solidFill>
                  <a:prstClr val="white"/>
                </a:solidFill>
              </a:rPr>
              <a:t>9-</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9-</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
        <p:nvSpPr>
          <p:cNvPr id="10" name="Slide Number Placeholder 5"/>
          <p:cNvSpPr>
            <a:spLocks noGrp="1"/>
          </p:cNvSpPr>
          <p:nvPr>
            <p:ph type="sldNum" sz="quarter" idx="4"/>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9-</a:t>
            </a:r>
            <a:fld id="{FC200263-2766-492D-B1A3-456214CAF9E8}" type="slidenum">
              <a:rPr lang="en-US" smtClean="0">
                <a:solidFill>
                  <a:prstClr val="white"/>
                </a:solidFill>
              </a:rPr>
              <a:p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cid:3287383400_217756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haelzimmer.org/2006/08/09/aol-search-log-profiles-unmasked/" TargetMode="External"/><Relationship Id="rId2" Type="http://schemas.openxmlformats.org/officeDocument/2006/relationships/hyperlink" Target="https://en.wikipedia.org/wiki/AOL_search_data_lea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6175" y="15240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Beyond the book</a:t>
            </a: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normAutofit fontScale="90000"/>
          </a:bodyPr>
          <a:lstStyle/>
          <a:p>
            <a:pPr algn="r" fontAlgn="auto">
              <a:spcAft>
                <a:spcPts val="0"/>
              </a:spcAft>
              <a:defRPr/>
            </a:pPr>
            <a:r>
              <a:rPr lang="en-US" sz="4800" dirty="0">
                <a:cs typeface="Lucida Sans Unicode" pitchFamily="34" charset="0"/>
              </a:rPr>
              <a:t>Data Protection: Data mining and data release</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endParaRPr lang="en-US" sz="2800" dirty="0">
              <a:solidFill>
                <a:srgbClr val="464646"/>
              </a:solidFill>
              <a:latin typeface="Lucida Sans Unicode"/>
              <a:cs typeface="Lucida Sans Unicode" pitchFamily="34" charset="0"/>
            </a:endParaRPr>
          </a:p>
        </p:txBody>
      </p:sp>
    </p:spTree>
    <p:extLst>
      <p:ext uri="{BB962C8B-B14F-4D97-AF65-F5344CB8AC3E}">
        <p14:creationId xmlns:p14="http://schemas.microsoft.com/office/powerpoint/2010/main" val="7104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1EC161-FB46-412A-8EE9-9B9AF8E1E8AF}"/>
              </a:ext>
            </a:extLst>
          </p:cNvPr>
          <p:cNvSpPr>
            <a:spLocks noGrp="1"/>
          </p:cNvSpPr>
          <p:nvPr>
            <p:ph idx="1"/>
          </p:nvPr>
        </p:nvSpPr>
        <p:spPr/>
        <p:txBody>
          <a:bodyPr/>
          <a:lstStyle/>
          <a:p>
            <a:r>
              <a:rPr lang="en-US" dirty="0"/>
              <a:t>Person X being a member of a group with a certain probability.</a:t>
            </a:r>
            <a:endParaRPr lang="en-CA" dirty="0"/>
          </a:p>
        </p:txBody>
      </p:sp>
      <p:sp>
        <p:nvSpPr>
          <p:cNvPr id="3" name="Title 2">
            <a:extLst>
              <a:ext uri="{FF2B5EF4-FFF2-40B4-BE49-F238E27FC236}">
                <a16:creationId xmlns:a16="http://schemas.microsoft.com/office/drawing/2014/main" id="{AF96AD95-E17D-4C3A-AA21-CAD08A5EADDE}"/>
              </a:ext>
            </a:extLst>
          </p:cNvPr>
          <p:cNvSpPr>
            <a:spLocks noGrp="1"/>
          </p:cNvSpPr>
          <p:nvPr>
            <p:ph type="title"/>
          </p:nvPr>
        </p:nvSpPr>
        <p:spPr/>
        <p:txBody>
          <a:bodyPr>
            <a:normAutofit/>
          </a:bodyPr>
          <a:lstStyle/>
          <a:p>
            <a:r>
              <a:rPr lang="en-CA" dirty="0"/>
              <a:t>Disclosing probability</a:t>
            </a:r>
          </a:p>
        </p:txBody>
      </p:sp>
      <p:sp>
        <p:nvSpPr>
          <p:cNvPr id="4" name="Slide Number Placeholder 3">
            <a:extLst>
              <a:ext uri="{FF2B5EF4-FFF2-40B4-BE49-F238E27FC236}">
                <a16:creationId xmlns:a16="http://schemas.microsoft.com/office/drawing/2014/main" id="{905E085F-3D81-401F-B3A9-3F85B852B6E6}"/>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349792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E9A3CC-F6DD-40EC-B53E-B21E876F9F69}"/>
              </a:ext>
            </a:extLst>
          </p:cNvPr>
          <p:cNvSpPr>
            <a:spLocks noGrp="1"/>
          </p:cNvSpPr>
          <p:nvPr>
            <p:ph idx="1"/>
          </p:nvPr>
        </p:nvSpPr>
        <p:spPr/>
        <p:txBody>
          <a:bodyPr/>
          <a:lstStyle/>
          <a:p>
            <a:r>
              <a:rPr lang="en-US" dirty="0"/>
              <a:t>Complex queries can bypass the checks</a:t>
            </a:r>
          </a:p>
          <a:p>
            <a:r>
              <a:rPr lang="en-US" dirty="0"/>
              <a:t>Example:</a:t>
            </a:r>
          </a:p>
          <a:p>
            <a:pPr marL="392113" lvl="1" indent="0">
              <a:buNone/>
            </a:pPr>
            <a:r>
              <a:rPr lang="en-US" dirty="0"/>
              <a:t>SELECT SUM(grades) FROM students</a:t>
            </a:r>
          </a:p>
          <a:p>
            <a:pPr marL="392113" lvl="1" indent="0">
              <a:buNone/>
            </a:pPr>
            <a:r>
              <a:rPr lang="en-US" dirty="0"/>
              <a:t>WHERE </a:t>
            </a:r>
            <a:r>
              <a:rPr lang="en-US" dirty="0" err="1"/>
              <a:t>firstname</a:t>
            </a:r>
            <a:r>
              <a:rPr lang="en-US" dirty="0"/>
              <a:t> = ‘Alice’</a:t>
            </a:r>
          </a:p>
          <a:p>
            <a:pPr marL="392113" lvl="1" indent="0">
              <a:buNone/>
            </a:pPr>
            <a:r>
              <a:rPr lang="en-US" dirty="0"/>
              <a:t>OR (</a:t>
            </a:r>
            <a:r>
              <a:rPr lang="en-US" dirty="0" err="1"/>
              <a:t>studentID</a:t>
            </a:r>
            <a:r>
              <a:rPr lang="en-US" dirty="0"/>
              <a:t> &gt; 20 and </a:t>
            </a:r>
            <a:r>
              <a:rPr lang="en-US" dirty="0" err="1"/>
              <a:t>studentID</a:t>
            </a:r>
            <a:r>
              <a:rPr lang="en-US" dirty="0"/>
              <a:t> &lt; 1) </a:t>
            </a:r>
            <a:endParaRPr lang="en-CA" dirty="0"/>
          </a:p>
        </p:txBody>
      </p:sp>
      <p:sp>
        <p:nvSpPr>
          <p:cNvPr id="3" name="Title 2">
            <a:extLst>
              <a:ext uri="{FF2B5EF4-FFF2-40B4-BE49-F238E27FC236}">
                <a16:creationId xmlns:a16="http://schemas.microsoft.com/office/drawing/2014/main" id="{5FA7F11C-7898-4D4E-94D0-A39FDBCF39C6}"/>
              </a:ext>
            </a:extLst>
          </p:cNvPr>
          <p:cNvSpPr>
            <a:spLocks noGrp="1"/>
          </p:cNvSpPr>
          <p:nvPr>
            <p:ph type="title"/>
          </p:nvPr>
        </p:nvSpPr>
        <p:spPr/>
        <p:txBody>
          <a:bodyPr/>
          <a:lstStyle/>
          <a:p>
            <a:r>
              <a:rPr lang="en-US" dirty="0"/>
              <a:t>Answering queries instead</a:t>
            </a:r>
            <a:endParaRPr lang="en-CA" dirty="0"/>
          </a:p>
        </p:txBody>
      </p:sp>
      <p:sp>
        <p:nvSpPr>
          <p:cNvPr id="4" name="Slide Number Placeholder 3">
            <a:extLst>
              <a:ext uri="{FF2B5EF4-FFF2-40B4-BE49-F238E27FC236}">
                <a16:creationId xmlns:a16="http://schemas.microsoft.com/office/drawing/2014/main" id="{BE00C3F2-BA0B-48F3-AA09-86E8252479EC}"/>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319195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1EC161-FB46-412A-8EE9-9B9AF8E1E8AF}"/>
              </a:ext>
            </a:extLst>
          </p:cNvPr>
          <p:cNvSpPr>
            <a:spLocks noGrp="1"/>
          </p:cNvSpPr>
          <p:nvPr>
            <p:ph idx="1"/>
          </p:nvPr>
        </p:nvSpPr>
        <p:spPr/>
        <p:txBody>
          <a:bodyPr/>
          <a:lstStyle/>
          <a:p>
            <a:r>
              <a:rPr lang="en-US" dirty="0"/>
              <a:t>Tracker attacks:</a:t>
            </a:r>
          </a:p>
          <a:p>
            <a:r>
              <a:rPr lang="en-US" dirty="0"/>
              <a:t>Suppose an attacker wants to query about a subset C. If R(X) is the response to the query about subset X of the data and S is the entire data, the attacker will send queries for S, C or T, and C or not T, where T is a tracker.</a:t>
            </a:r>
          </a:p>
          <a:p>
            <a:pPr marL="109537" indent="0">
              <a:buNone/>
            </a:pPr>
            <a:r>
              <a:rPr lang="en-US" dirty="0"/>
              <a:t>  R(C) = R(C or T) + R(C or not T) – R(S)</a:t>
            </a:r>
            <a:endParaRPr lang="en-CA" dirty="0"/>
          </a:p>
        </p:txBody>
      </p:sp>
      <p:sp>
        <p:nvSpPr>
          <p:cNvPr id="3" name="Title 2">
            <a:extLst>
              <a:ext uri="{FF2B5EF4-FFF2-40B4-BE49-F238E27FC236}">
                <a16:creationId xmlns:a16="http://schemas.microsoft.com/office/drawing/2014/main" id="{AF96AD95-E17D-4C3A-AA21-CAD08A5EADDE}"/>
              </a:ext>
            </a:extLst>
          </p:cNvPr>
          <p:cNvSpPr>
            <a:spLocks noGrp="1"/>
          </p:cNvSpPr>
          <p:nvPr>
            <p:ph type="title"/>
          </p:nvPr>
        </p:nvSpPr>
        <p:spPr/>
        <p:txBody>
          <a:bodyPr/>
          <a:lstStyle/>
          <a:p>
            <a:r>
              <a:rPr lang="en-US" dirty="0"/>
              <a:t>Answering queries instead</a:t>
            </a:r>
            <a:endParaRPr lang="en-CA" dirty="0"/>
          </a:p>
        </p:txBody>
      </p:sp>
      <p:sp>
        <p:nvSpPr>
          <p:cNvPr id="4" name="Slide Number Placeholder 3">
            <a:extLst>
              <a:ext uri="{FF2B5EF4-FFF2-40B4-BE49-F238E27FC236}">
                <a16:creationId xmlns:a16="http://schemas.microsoft.com/office/drawing/2014/main" id="{905E085F-3D81-401F-B3A9-3F85B852B6E6}"/>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231436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E9A3CC-F6DD-40EC-B53E-B21E876F9F69}"/>
              </a:ext>
            </a:extLst>
          </p:cNvPr>
          <p:cNvSpPr>
            <a:spLocks noGrp="1"/>
          </p:cNvSpPr>
          <p:nvPr>
            <p:ph idx="1"/>
          </p:nvPr>
        </p:nvSpPr>
        <p:spPr/>
        <p:txBody>
          <a:bodyPr/>
          <a:lstStyle/>
          <a:p>
            <a:r>
              <a:rPr lang="en-US" dirty="0"/>
              <a:t>k-anonymity</a:t>
            </a:r>
          </a:p>
          <a:p>
            <a:r>
              <a:rPr lang="en-US" sz="3600" dirty="0">
                <a:latin typeface="Brush Script MT" panose="03060802040406070304" pitchFamily="66" charset="0"/>
              </a:rPr>
              <a:t>l</a:t>
            </a:r>
            <a:r>
              <a:rPr lang="en-US" dirty="0"/>
              <a:t>-diversity</a:t>
            </a:r>
          </a:p>
          <a:p>
            <a:r>
              <a:rPr lang="en-US" dirty="0"/>
              <a:t>t-closeness</a:t>
            </a:r>
            <a:endParaRPr lang="en-CA" dirty="0"/>
          </a:p>
        </p:txBody>
      </p:sp>
      <p:sp>
        <p:nvSpPr>
          <p:cNvPr id="3" name="Title 2">
            <a:extLst>
              <a:ext uri="{FF2B5EF4-FFF2-40B4-BE49-F238E27FC236}">
                <a16:creationId xmlns:a16="http://schemas.microsoft.com/office/drawing/2014/main" id="{5FA7F11C-7898-4D4E-94D0-A39FDBCF39C6}"/>
              </a:ext>
            </a:extLst>
          </p:cNvPr>
          <p:cNvSpPr>
            <a:spLocks noGrp="1"/>
          </p:cNvSpPr>
          <p:nvPr>
            <p:ph type="title"/>
          </p:nvPr>
        </p:nvSpPr>
        <p:spPr/>
        <p:txBody>
          <a:bodyPr/>
          <a:lstStyle/>
          <a:p>
            <a:r>
              <a:rPr lang="en-US" dirty="0"/>
              <a:t>Reducing granularity of data</a:t>
            </a:r>
            <a:endParaRPr lang="en-CA" dirty="0"/>
          </a:p>
        </p:txBody>
      </p:sp>
      <p:sp>
        <p:nvSpPr>
          <p:cNvPr id="4" name="Slide Number Placeholder 3">
            <a:extLst>
              <a:ext uri="{FF2B5EF4-FFF2-40B4-BE49-F238E27FC236}">
                <a16:creationId xmlns:a16="http://schemas.microsoft.com/office/drawing/2014/main" id="{BE00C3F2-BA0B-48F3-AA09-86E8252479EC}"/>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114192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E07FCBE-F14B-4B8F-9154-CEE2318A87F8}"/>
              </a:ext>
            </a:extLst>
          </p:cNvPr>
          <p:cNvGraphicFramePr>
            <a:graphicFrameLocks noGrp="1"/>
          </p:cNvGraphicFramePr>
          <p:nvPr>
            <p:ph idx="1"/>
            <p:extLst>
              <p:ext uri="{D42A27DB-BD31-4B8C-83A1-F6EECF244321}">
                <p14:modId xmlns:p14="http://schemas.microsoft.com/office/powerpoint/2010/main" val="227295061"/>
              </p:ext>
            </p:extLst>
          </p:nvPr>
        </p:nvGraphicFramePr>
        <p:xfrm>
          <a:off x="533400" y="1481139"/>
          <a:ext cx="4114799" cy="3337560"/>
        </p:xfrm>
        <a:graphic>
          <a:graphicData uri="http://schemas.openxmlformats.org/drawingml/2006/table">
            <a:tbl>
              <a:tblPr firstRow="1" bandRow="1">
                <a:tableStyleId>{073A0DAA-6AF3-43AB-8588-CEC1D06C72B9}</a:tableStyleId>
              </a:tblPr>
              <a:tblGrid>
                <a:gridCol w="990600">
                  <a:extLst>
                    <a:ext uri="{9D8B030D-6E8A-4147-A177-3AD203B41FA5}">
                      <a16:colId xmlns:a16="http://schemas.microsoft.com/office/drawing/2014/main" val="1530023144"/>
                    </a:ext>
                  </a:extLst>
                </a:gridCol>
                <a:gridCol w="1814104">
                  <a:extLst>
                    <a:ext uri="{9D8B030D-6E8A-4147-A177-3AD203B41FA5}">
                      <a16:colId xmlns:a16="http://schemas.microsoft.com/office/drawing/2014/main" val="2367092661"/>
                    </a:ext>
                  </a:extLst>
                </a:gridCol>
                <a:gridCol w="1310095">
                  <a:extLst>
                    <a:ext uri="{9D8B030D-6E8A-4147-A177-3AD203B41FA5}">
                      <a16:colId xmlns:a16="http://schemas.microsoft.com/office/drawing/2014/main" val="1654308044"/>
                    </a:ext>
                  </a:extLst>
                </a:gridCol>
              </a:tblGrid>
              <a:tr h="370840">
                <a:tc>
                  <a:txBody>
                    <a:bodyPr/>
                    <a:lstStyle/>
                    <a:p>
                      <a:r>
                        <a:rPr lang="en-US" dirty="0">
                          <a:solidFill>
                            <a:schemeClr val="tx1"/>
                          </a:solidFill>
                        </a:rPr>
                        <a:t>ZIP</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DOB</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Disease</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827516"/>
                  </a:ext>
                </a:extLst>
              </a:tr>
              <a:tr h="370840">
                <a:tc>
                  <a:txBody>
                    <a:bodyPr/>
                    <a:lstStyle/>
                    <a:p>
                      <a:r>
                        <a:rPr lang="en-US" dirty="0">
                          <a:solidFill>
                            <a:schemeClr val="tx1"/>
                          </a:solidFill>
                        </a:rPr>
                        <a:t>50232</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1965-07-11</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Covid19</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1724335"/>
                  </a:ext>
                </a:extLst>
              </a:tr>
              <a:tr h="370840">
                <a:tc>
                  <a:txBody>
                    <a:bodyPr/>
                    <a:lstStyle/>
                    <a:p>
                      <a:r>
                        <a:rPr lang="en-US" dirty="0">
                          <a:solidFill>
                            <a:schemeClr val="tx1"/>
                          </a:solidFill>
                        </a:rPr>
                        <a:t>50211</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1965-08-01</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Covid19</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8869838"/>
                  </a:ext>
                </a:extLst>
              </a:tr>
              <a:tr h="370840">
                <a:tc>
                  <a:txBody>
                    <a:bodyPr/>
                    <a:lstStyle/>
                    <a:p>
                      <a:r>
                        <a:rPr lang="en-US" dirty="0">
                          <a:solidFill>
                            <a:schemeClr val="tx1"/>
                          </a:solidFill>
                        </a:rPr>
                        <a:t>50233</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1965-07-12</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Covid19</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601826"/>
                  </a:ext>
                </a:extLst>
              </a:tr>
              <a:tr h="370840">
                <a:tc>
                  <a:txBody>
                    <a:bodyPr/>
                    <a:lstStyle/>
                    <a:p>
                      <a:r>
                        <a:rPr lang="en-US" dirty="0">
                          <a:solidFill>
                            <a:schemeClr val="tx1"/>
                          </a:solidFill>
                        </a:rPr>
                        <a:t>50255</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1950-12-12</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Cancer</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5554186"/>
                  </a:ext>
                </a:extLst>
              </a:tr>
              <a:tr h="370840">
                <a:tc>
                  <a:txBody>
                    <a:bodyPr/>
                    <a:lstStyle/>
                    <a:p>
                      <a:r>
                        <a:rPr lang="en-US" dirty="0">
                          <a:solidFill>
                            <a:schemeClr val="tx1"/>
                          </a:solidFill>
                        </a:rPr>
                        <a:t>50512</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1954-01-01</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Covid19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829077"/>
                  </a:ext>
                </a:extLst>
              </a:tr>
              <a:tr h="370840">
                <a:tc>
                  <a:txBody>
                    <a:bodyPr/>
                    <a:lstStyle/>
                    <a:p>
                      <a:r>
                        <a:rPr lang="en-US" dirty="0">
                          <a:solidFill>
                            <a:schemeClr val="tx1"/>
                          </a:solidFill>
                        </a:rPr>
                        <a:t>31403</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2020-08-01</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No Teeth</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7083564"/>
                  </a:ext>
                </a:extLst>
              </a:tr>
              <a:tr h="370840">
                <a:tc>
                  <a:txBody>
                    <a:bodyPr/>
                    <a:lstStyle/>
                    <a:p>
                      <a:r>
                        <a:rPr lang="en-US" dirty="0">
                          <a:solidFill>
                            <a:schemeClr val="tx1"/>
                          </a:solidFill>
                        </a:rPr>
                        <a:t>31402</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2001-01-01</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Covid19</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628160"/>
                  </a:ext>
                </a:extLst>
              </a:tr>
              <a:tr h="370840">
                <a:tc>
                  <a:txBody>
                    <a:bodyPr/>
                    <a:lstStyle/>
                    <a:p>
                      <a:r>
                        <a:rPr lang="en-US" dirty="0">
                          <a:solidFill>
                            <a:schemeClr val="tx1"/>
                          </a:solidFill>
                        </a:rPr>
                        <a:t>31401</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2012-01-01</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Flu</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266007"/>
                  </a:ext>
                </a:extLst>
              </a:tr>
            </a:tbl>
          </a:graphicData>
        </a:graphic>
      </p:graphicFrame>
      <p:sp>
        <p:nvSpPr>
          <p:cNvPr id="3" name="Title 2">
            <a:extLst>
              <a:ext uri="{FF2B5EF4-FFF2-40B4-BE49-F238E27FC236}">
                <a16:creationId xmlns:a16="http://schemas.microsoft.com/office/drawing/2014/main" id="{AF96AD95-E17D-4C3A-AA21-CAD08A5EADDE}"/>
              </a:ext>
            </a:extLst>
          </p:cNvPr>
          <p:cNvSpPr>
            <a:spLocks noGrp="1"/>
          </p:cNvSpPr>
          <p:nvPr>
            <p:ph type="title"/>
          </p:nvPr>
        </p:nvSpPr>
        <p:spPr/>
        <p:txBody>
          <a:bodyPr/>
          <a:lstStyle/>
          <a:p>
            <a:r>
              <a:rPr lang="en-US" dirty="0"/>
              <a:t>k-anonymity</a:t>
            </a:r>
            <a:endParaRPr lang="en-CA" dirty="0"/>
          </a:p>
        </p:txBody>
      </p:sp>
      <p:sp>
        <p:nvSpPr>
          <p:cNvPr id="4" name="Slide Number Placeholder 3">
            <a:extLst>
              <a:ext uri="{FF2B5EF4-FFF2-40B4-BE49-F238E27FC236}">
                <a16:creationId xmlns:a16="http://schemas.microsoft.com/office/drawing/2014/main" id="{905E085F-3D81-401F-B3A9-3F85B852B6E6}"/>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14</a:t>
            </a:fld>
            <a:endParaRPr lang="en-US" dirty="0">
              <a:solidFill>
                <a:prstClr val="white"/>
              </a:solidFill>
            </a:endParaRPr>
          </a:p>
        </p:txBody>
      </p:sp>
      <p:graphicFrame>
        <p:nvGraphicFramePr>
          <p:cNvPr id="7" name="Table 6">
            <a:extLst>
              <a:ext uri="{FF2B5EF4-FFF2-40B4-BE49-F238E27FC236}">
                <a16:creationId xmlns:a16="http://schemas.microsoft.com/office/drawing/2014/main" id="{175E95E7-7CB7-426D-A12E-21E06AD2B399}"/>
              </a:ext>
            </a:extLst>
          </p:cNvPr>
          <p:cNvGraphicFramePr>
            <a:graphicFrameLocks/>
          </p:cNvGraphicFramePr>
          <p:nvPr>
            <p:extLst>
              <p:ext uri="{D42A27DB-BD31-4B8C-83A1-F6EECF244321}">
                <p14:modId xmlns:p14="http://schemas.microsoft.com/office/powerpoint/2010/main" val="3105175282"/>
              </p:ext>
            </p:extLst>
          </p:nvPr>
        </p:nvGraphicFramePr>
        <p:xfrm>
          <a:off x="4953000" y="1481139"/>
          <a:ext cx="3733800" cy="33375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1530023144"/>
                    </a:ext>
                  </a:extLst>
                </a:gridCol>
                <a:gridCol w="1295400">
                  <a:extLst>
                    <a:ext uri="{9D8B030D-6E8A-4147-A177-3AD203B41FA5}">
                      <a16:colId xmlns:a16="http://schemas.microsoft.com/office/drawing/2014/main" val="2367092661"/>
                    </a:ext>
                  </a:extLst>
                </a:gridCol>
                <a:gridCol w="1447800">
                  <a:extLst>
                    <a:ext uri="{9D8B030D-6E8A-4147-A177-3AD203B41FA5}">
                      <a16:colId xmlns:a16="http://schemas.microsoft.com/office/drawing/2014/main" val="1654308044"/>
                    </a:ext>
                  </a:extLst>
                </a:gridCol>
              </a:tblGrid>
              <a:tr h="370840">
                <a:tc>
                  <a:txBody>
                    <a:bodyPr/>
                    <a:lstStyle/>
                    <a:p>
                      <a:r>
                        <a:rPr lang="en-US" dirty="0">
                          <a:solidFill>
                            <a:schemeClr val="tx1"/>
                          </a:solidFill>
                        </a:rPr>
                        <a:t>ZIP</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DOB</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Disease</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2827516"/>
                  </a:ext>
                </a:extLst>
              </a:tr>
              <a:tr h="370840">
                <a:tc>
                  <a:txBody>
                    <a:bodyPr/>
                    <a:lstStyle/>
                    <a:p>
                      <a:r>
                        <a:rPr lang="en-US" dirty="0"/>
                        <a:t>50*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Covid19</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1724335"/>
                  </a:ext>
                </a:extLst>
              </a:tr>
              <a:tr h="370840">
                <a:tc>
                  <a:txBody>
                    <a:bodyPr/>
                    <a:lstStyle/>
                    <a:p>
                      <a:r>
                        <a:rPr lang="en-US" dirty="0"/>
                        <a:t>50*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Covid19</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8869838"/>
                  </a:ext>
                </a:extLst>
              </a:tr>
              <a:tr h="370840">
                <a:tc>
                  <a:txBody>
                    <a:bodyPr/>
                    <a:lstStyle/>
                    <a:p>
                      <a:r>
                        <a:rPr lang="en-US" dirty="0"/>
                        <a:t>50*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Covid19</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601826"/>
                  </a:ext>
                </a:extLst>
              </a:tr>
              <a:tr h="370840">
                <a:tc>
                  <a:txBody>
                    <a:bodyPr/>
                    <a:lstStyle/>
                    <a:p>
                      <a:r>
                        <a:rPr lang="en-US" dirty="0"/>
                        <a:t>50*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Cancer</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5554186"/>
                  </a:ext>
                </a:extLst>
              </a:tr>
              <a:tr h="370840">
                <a:tc>
                  <a:txBody>
                    <a:bodyPr/>
                    <a:lstStyle/>
                    <a:p>
                      <a:r>
                        <a:rPr lang="en-US" dirty="0"/>
                        <a:t>50*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Covid19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8829077"/>
                  </a:ext>
                </a:extLst>
              </a:tr>
              <a:tr h="370840">
                <a:tc>
                  <a:txBody>
                    <a:bodyPr/>
                    <a:lstStyle/>
                    <a:p>
                      <a:r>
                        <a:rPr lang="en-US" dirty="0"/>
                        <a:t>3140*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20*-*-*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 Teeth</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7083564"/>
                  </a:ext>
                </a:extLst>
              </a:tr>
              <a:tr h="370840">
                <a:tc>
                  <a:txBody>
                    <a:bodyPr/>
                    <a:lstStyle/>
                    <a:p>
                      <a:r>
                        <a:rPr lang="en-US" dirty="0"/>
                        <a:t>3140*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20*-*-*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Covid19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7628160"/>
                  </a:ext>
                </a:extLst>
              </a:tr>
              <a:tr h="370840">
                <a:tc>
                  <a:txBody>
                    <a:bodyPr/>
                    <a:lstStyle/>
                    <a:p>
                      <a:r>
                        <a:rPr lang="en-US" dirty="0"/>
                        <a:t>3140*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20*-*-*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Flu</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66007"/>
                  </a:ext>
                </a:extLst>
              </a:tr>
            </a:tbl>
          </a:graphicData>
        </a:graphic>
      </p:graphicFrame>
    </p:spTree>
    <p:extLst>
      <p:ext uri="{BB962C8B-B14F-4D97-AF65-F5344CB8AC3E}">
        <p14:creationId xmlns:p14="http://schemas.microsoft.com/office/powerpoint/2010/main" val="2305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5CAA1A67-F5A9-4D8F-9B5E-308FD684B492}"/>
              </a:ext>
            </a:extLst>
          </p:cNvPr>
          <p:cNvGraphicFramePr>
            <a:graphicFrameLocks noGrp="1"/>
          </p:cNvGraphicFramePr>
          <p:nvPr>
            <p:ph idx="1"/>
            <p:extLst>
              <p:ext uri="{D42A27DB-BD31-4B8C-83A1-F6EECF244321}">
                <p14:modId xmlns:p14="http://schemas.microsoft.com/office/powerpoint/2010/main" val="2885948136"/>
              </p:ext>
            </p:extLst>
          </p:nvPr>
        </p:nvGraphicFramePr>
        <p:xfrm>
          <a:off x="2057400" y="1481138"/>
          <a:ext cx="5257800" cy="37084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444446530"/>
                    </a:ext>
                  </a:extLst>
                </a:gridCol>
                <a:gridCol w="1752600">
                  <a:extLst>
                    <a:ext uri="{9D8B030D-6E8A-4147-A177-3AD203B41FA5}">
                      <a16:colId xmlns:a16="http://schemas.microsoft.com/office/drawing/2014/main" val="363322981"/>
                    </a:ext>
                  </a:extLst>
                </a:gridCol>
                <a:gridCol w="1752600">
                  <a:extLst>
                    <a:ext uri="{9D8B030D-6E8A-4147-A177-3AD203B41FA5}">
                      <a16:colId xmlns:a16="http://schemas.microsoft.com/office/drawing/2014/main" val="1872739937"/>
                    </a:ext>
                  </a:extLst>
                </a:gridCol>
              </a:tblGrid>
              <a:tr h="370840">
                <a:tc>
                  <a:txBody>
                    <a:bodyPr/>
                    <a:lstStyle/>
                    <a:p>
                      <a:r>
                        <a:rPr lang="en-US" dirty="0">
                          <a:solidFill>
                            <a:schemeClr val="tx1"/>
                          </a:solidFill>
                        </a:rPr>
                        <a:t>ZIP</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DOB</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Disease</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118383"/>
                  </a:ext>
                </a:extLst>
              </a:tr>
              <a:tr h="370840">
                <a:tc>
                  <a:txBody>
                    <a:bodyPr/>
                    <a:lstStyle/>
                    <a:p>
                      <a:r>
                        <a:rPr lang="en-US" dirty="0"/>
                        <a:t>502*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196*-*-*</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Covid19</a:t>
                      </a:r>
                      <a:endParaRPr lang="en-CA"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816041"/>
                  </a:ext>
                </a:extLst>
              </a:tr>
              <a:tr h="370840">
                <a:tc>
                  <a:txBody>
                    <a:bodyPr/>
                    <a:lstStyle/>
                    <a:p>
                      <a:r>
                        <a:rPr lang="en-US" dirty="0"/>
                        <a:t>502*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196*-*-*</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Covid19</a:t>
                      </a:r>
                      <a:endParaRPr lang="en-CA"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0834038"/>
                  </a:ext>
                </a:extLst>
              </a:tr>
              <a:tr h="370840">
                <a:tc>
                  <a:txBody>
                    <a:bodyPr/>
                    <a:lstStyle/>
                    <a:p>
                      <a:r>
                        <a:rPr lang="en-US" dirty="0"/>
                        <a:t>502*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196*-*-*</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Covid19</a:t>
                      </a:r>
                      <a:endParaRPr lang="en-CA"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208725"/>
                  </a:ext>
                </a:extLst>
              </a:tr>
              <a:tr h="370840">
                <a:tc>
                  <a:txBody>
                    <a:bodyPr/>
                    <a:lstStyle/>
                    <a:p>
                      <a:r>
                        <a:rPr lang="en-US" dirty="0"/>
                        <a:t>50*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Covid19</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5043521"/>
                  </a:ext>
                </a:extLst>
              </a:tr>
              <a:tr h="370840">
                <a:tc>
                  <a:txBody>
                    <a:bodyPr/>
                    <a:lstStyle/>
                    <a:p>
                      <a:r>
                        <a:rPr lang="en-US" dirty="0"/>
                        <a:t>50*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Cancer</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5680950"/>
                  </a:ext>
                </a:extLst>
              </a:tr>
              <a:tr h="370840">
                <a:tc>
                  <a:txBody>
                    <a:bodyPr/>
                    <a:lstStyle/>
                    <a:p>
                      <a:r>
                        <a:rPr lang="en-US" dirty="0"/>
                        <a:t>50*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195*-*-*</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Covid19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7125720"/>
                  </a:ext>
                </a:extLst>
              </a:tr>
              <a:tr h="370840">
                <a:tc>
                  <a:txBody>
                    <a:bodyPr/>
                    <a:lstStyle/>
                    <a:p>
                      <a:r>
                        <a:rPr lang="en-US" dirty="0"/>
                        <a:t>3140*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20*-*-*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 Teeth</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7129425"/>
                  </a:ext>
                </a:extLst>
              </a:tr>
              <a:tr h="370840">
                <a:tc>
                  <a:txBody>
                    <a:bodyPr/>
                    <a:lstStyle/>
                    <a:p>
                      <a:r>
                        <a:rPr lang="en-US" dirty="0"/>
                        <a:t>3140*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20*-*-*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Covid19</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4257545"/>
                  </a:ext>
                </a:extLst>
              </a:tr>
              <a:tr h="370840">
                <a:tc>
                  <a:txBody>
                    <a:bodyPr/>
                    <a:lstStyle/>
                    <a:p>
                      <a:r>
                        <a:rPr lang="en-US" dirty="0"/>
                        <a:t>3140*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20*-*-*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Flu</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958982"/>
                  </a:ext>
                </a:extLst>
              </a:tr>
            </a:tbl>
          </a:graphicData>
        </a:graphic>
      </p:graphicFrame>
      <p:sp>
        <p:nvSpPr>
          <p:cNvPr id="3" name="Title 2">
            <a:extLst>
              <a:ext uri="{FF2B5EF4-FFF2-40B4-BE49-F238E27FC236}">
                <a16:creationId xmlns:a16="http://schemas.microsoft.com/office/drawing/2014/main" id="{5FA7F11C-7898-4D4E-94D0-A39FDBCF39C6}"/>
              </a:ext>
            </a:extLst>
          </p:cNvPr>
          <p:cNvSpPr>
            <a:spLocks noGrp="1"/>
          </p:cNvSpPr>
          <p:nvPr>
            <p:ph type="title"/>
          </p:nvPr>
        </p:nvSpPr>
        <p:spPr/>
        <p:txBody>
          <a:bodyPr>
            <a:normAutofit/>
          </a:bodyPr>
          <a:lstStyle/>
          <a:p>
            <a:r>
              <a:rPr lang="en-US" sz="5400" dirty="0">
                <a:latin typeface="Brush Script MT" panose="03060802040406070304" pitchFamily="66" charset="0"/>
              </a:rPr>
              <a:t>l</a:t>
            </a:r>
            <a:r>
              <a:rPr lang="en-US" dirty="0"/>
              <a:t>-diversity</a:t>
            </a:r>
            <a:endParaRPr lang="en-CA" dirty="0"/>
          </a:p>
        </p:txBody>
      </p:sp>
      <p:sp>
        <p:nvSpPr>
          <p:cNvPr id="4" name="Slide Number Placeholder 3">
            <a:extLst>
              <a:ext uri="{FF2B5EF4-FFF2-40B4-BE49-F238E27FC236}">
                <a16:creationId xmlns:a16="http://schemas.microsoft.com/office/drawing/2014/main" id="{BE00C3F2-BA0B-48F3-AA09-86E8252479EC}"/>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139942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1EC161-FB46-412A-8EE9-9B9AF8E1E8AF}"/>
              </a:ext>
            </a:extLst>
          </p:cNvPr>
          <p:cNvSpPr>
            <a:spLocks noGrp="1"/>
          </p:cNvSpPr>
          <p:nvPr>
            <p:ph idx="1"/>
          </p:nvPr>
        </p:nvSpPr>
        <p:spPr/>
        <p:txBody>
          <a:bodyPr/>
          <a:lstStyle/>
          <a:p>
            <a:r>
              <a:rPr lang="en-US" dirty="0"/>
              <a:t>A hot topic of research</a:t>
            </a:r>
          </a:p>
          <a:p>
            <a:r>
              <a:rPr lang="en-US" dirty="0"/>
              <a:t>The goal is to publicly share information, without anyone being able to determine if a certain record exists in the database.</a:t>
            </a:r>
            <a:endParaRPr lang="en-CA" dirty="0"/>
          </a:p>
        </p:txBody>
      </p:sp>
      <p:sp>
        <p:nvSpPr>
          <p:cNvPr id="3" name="Title 2">
            <a:extLst>
              <a:ext uri="{FF2B5EF4-FFF2-40B4-BE49-F238E27FC236}">
                <a16:creationId xmlns:a16="http://schemas.microsoft.com/office/drawing/2014/main" id="{AF96AD95-E17D-4C3A-AA21-CAD08A5EADDE}"/>
              </a:ext>
            </a:extLst>
          </p:cNvPr>
          <p:cNvSpPr>
            <a:spLocks noGrp="1"/>
          </p:cNvSpPr>
          <p:nvPr>
            <p:ph type="title"/>
          </p:nvPr>
        </p:nvSpPr>
        <p:spPr/>
        <p:txBody>
          <a:bodyPr/>
          <a:lstStyle/>
          <a:p>
            <a:r>
              <a:rPr lang="en-US" dirty="0"/>
              <a:t>Differential Privacy</a:t>
            </a:r>
            <a:endParaRPr lang="en-CA" dirty="0"/>
          </a:p>
        </p:txBody>
      </p:sp>
      <p:sp>
        <p:nvSpPr>
          <p:cNvPr id="4" name="Slide Number Placeholder 3">
            <a:extLst>
              <a:ext uri="{FF2B5EF4-FFF2-40B4-BE49-F238E27FC236}">
                <a16:creationId xmlns:a16="http://schemas.microsoft.com/office/drawing/2014/main" id="{905E085F-3D81-401F-B3A9-3F85B852B6E6}"/>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159821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t>The End</a:t>
            </a:r>
          </a:p>
        </p:txBody>
      </p:sp>
    </p:spTree>
  </p:cSld>
  <p:clrMapOvr>
    <a:masterClrMapping/>
  </p:clrMapOvr>
  <p:transition>
    <p:wedge/>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9875"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79876"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ctr">
            <a:spAutoFit/>
          </a:bodyPr>
          <a:lstStyle/>
          <a:p>
            <a:pPr algn="ctr"/>
            <a:r>
              <a:rPr lang="en-US" sz="160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000000"/>
                </a:solidFill>
                <a:effectLst>
                  <a:outerShdw blurRad="38100" dist="38100" dir="2700000" algn="tl">
                    <a:srgbClr val="C0C0C0"/>
                  </a:outerShdw>
                </a:effectLst>
                <a:latin typeface="Tahoma" charset="0"/>
                <a:cs typeface="Arial" charset="0"/>
              </a:rPr>
              <a:t>Copyright © 2015 Pearson Education, Inc.</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In this chapter, we focus on data protection.">
            <a:extLst>
              <a:ext uri="{FF2B5EF4-FFF2-40B4-BE49-F238E27FC236}">
                <a16:creationId xmlns:a16="http://schemas.microsoft.com/office/drawing/2014/main" id="{915024B8-D214-4BA0-BD99-ECA91A6215FF}"/>
              </a:ext>
            </a:extLst>
          </p:cNvPr>
          <p:cNvGrpSpPr/>
          <p:nvPr/>
        </p:nvGrpSpPr>
        <p:grpSpPr>
          <a:xfrm>
            <a:off x="304800" y="914400"/>
            <a:ext cx="8534400" cy="4821238"/>
            <a:chOff x="304800" y="914400"/>
            <a:chExt cx="8534400" cy="4821238"/>
          </a:xfrm>
        </p:grpSpPr>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l="3333" t="10001" r="13333" b="3078"/>
            <a:stretch>
              <a:fillRect/>
            </a:stretch>
          </p:blipFill>
          <p:spPr bwMode="auto">
            <a:xfrm>
              <a:off x="304800" y="914400"/>
              <a:ext cx="8534400" cy="4821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ounded Rectangle 6"/>
            <p:cNvSpPr/>
            <p:nvPr/>
          </p:nvSpPr>
          <p:spPr>
            <a:xfrm>
              <a:off x="7648575" y="4084638"/>
              <a:ext cx="1006475" cy="1447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grpSp>
      <p:sp>
        <p:nvSpPr>
          <p:cNvPr id="6" name="Slide Number Placeholder 3"/>
          <p:cNvSpPr>
            <a:spLocks noGrp="1"/>
          </p:cNvSpPr>
          <p:nvPr>
            <p:ph type="sldNum" sz="quarter" idx="11"/>
          </p:nvPr>
        </p:nvSpPr>
        <p:spPr bwMode="auto">
          <a:xfrm>
            <a:off x="152400" y="6172200"/>
            <a:ext cx="838200" cy="4572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800" dirty="0">
                <a:solidFill>
                  <a:schemeClr val="bg1"/>
                </a:solidFill>
                <a:latin typeface="Lucida Sans Unicode" pitchFamily="34" charset="0"/>
              </a:rPr>
              <a:t>9-</a:t>
            </a:r>
            <a:fld id="{8F1A6860-7498-4695-BC87-B7CCCA7B3B85}" type="slidenum">
              <a:rPr lang="en-US" sz="1800" smtClean="0">
                <a:solidFill>
                  <a:schemeClr val="bg1"/>
                </a:solidFill>
                <a:latin typeface="Lucida Sans Unicode" pitchFamily="34" charset="0"/>
              </a:rPr>
              <a:pPr eaLnBrk="1" hangingPunct="1"/>
              <a:t>2</a:t>
            </a:fld>
            <a:endParaRPr lang="en-US" sz="1800" dirty="0">
              <a:solidFill>
                <a:schemeClr val="bg1"/>
              </a:solidFill>
              <a:latin typeface="Lucida Sans Unicod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DA2928-8E48-4330-BF30-035DEC9ADF2D}"/>
              </a:ext>
            </a:extLst>
          </p:cNvPr>
          <p:cNvSpPr>
            <a:spLocks noGrp="1"/>
          </p:cNvSpPr>
          <p:nvPr>
            <p:ph idx="1"/>
          </p:nvPr>
        </p:nvSpPr>
        <p:spPr/>
        <p:txBody>
          <a:bodyPr/>
          <a:lstStyle/>
          <a:p>
            <a:r>
              <a:rPr lang="en-US" dirty="0"/>
              <a:t>The data base can respond to a query based on a view that is created for the current user.</a:t>
            </a:r>
            <a:endParaRPr lang="en-CA" dirty="0"/>
          </a:p>
        </p:txBody>
      </p:sp>
      <p:sp>
        <p:nvSpPr>
          <p:cNvPr id="3" name="Title 2">
            <a:extLst>
              <a:ext uri="{FF2B5EF4-FFF2-40B4-BE49-F238E27FC236}">
                <a16:creationId xmlns:a16="http://schemas.microsoft.com/office/drawing/2014/main" id="{D5698EA3-0E63-439D-872D-78AFCBB264B5}"/>
              </a:ext>
            </a:extLst>
          </p:cNvPr>
          <p:cNvSpPr>
            <a:spLocks noGrp="1"/>
          </p:cNvSpPr>
          <p:nvPr>
            <p:ph type="title"/>
          </p:nvPr>
        </p:nvSpPr>
        <p:spPr/>
        <p:txBody>
          <a:bodyPr/>
          <a:lstStyle/>
          <a:p>
            <a:r>
              <a:rPr lang="en-US" dirty="0"/>
              <a:t>Using views</a:t>
            </a:r>
            <a:endParaRPr lang="en-CA" dirty="0"/>
          </a:p>
        </p:txBody>
      </p:sp>
      <p:sp>
        <p:nvSpPr>
          <p:cNvPr id="4" name="Slide Number Placeholder 3">
            <a:extLst>
              <a:ext uri="{FF2B5EF4-FFF2-40B4-BE49-F238E27FC236}">
                <a16:creationId xmlns:a16="http://schemas.microsoft.com/office/drawing/2014/main" id="{F2DB13B8-727B-435D-88B9-7CE123EC809D}"/>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3</a:t>
            </a:fld>
            <a:endParaRPr lang="en-US" dirty="0">
              <a:solidFill>
                <a:prstClr val="white"/>
              </a:solidFill>
            </a:endParaRPr>
          </a:p>
        </p:txBody>
      </p:sp>
      <p:grpSp>
        <p:nvGrpSpPr>
          <p:cNvPr id="12" name="Group 11" descr="A view of the data base is created for the user and that view is used to respond to queries.">
            <a:extLst>
              <a:ext uri="{FF2B5EF4-FFF2-40B4-BE49-F238E27FC236}">
                <a16:creationId xmlns:a16="http://schemas.microsoft.com/office/drawing/2014/main" id="{A7D39CF4-7B37-475F-828A-2FE09212F840}"/>
              </a:ext>
            </a:extLst>
          </p:cNvPr>
          <p:cNvGrpSpPr/>
          <p:nvPr/>
        </p:nvGrpSpPr>
        <p:grpSpPr>
          <a:xfrm>
            <a:off x="1219200" y="2971800"/>
            <a:ext cx="5829300" cy="1905000"/>
            <a:chOff x="1219200" y="2971800"/>
            <a:chExt cx="5829300" cy="1905000"/>
          </a:xfrm>
        </p:grpSpPr>
        <p:sp>
          <p:nvSpPr>
            <p:cNvPr id="5" name="Rectangle 4">
              <a:extLst>
                <a:ext uri="{FF2B5EF4-FFF2-40B4-BE49-F238E27FC236}">
                  <a16:creationId xmlns:a16="http://schemas.microsoft.com/office/drawing/2014/main" id="{66E8B286-1666-4A24-BAD1-24EAE4A2392F}"/>
                </a:ext>
              </a:extLst>
            </p:cNvPr>
            <p:cNvSpPr/>
            <p:nvPr/>
          </p:nvSpPr>
          <p:spPr>
            <a:xfrm>
              <a:off x="1219200" y="2971800"/>
              <a:ext cx="1219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DB</a:t>
              </a:r>
              <a:endParaRPr lang="en-CA" sz="4000" dirty="0"/>
            </a:p>
          </p:txBody>
        </p:sp>
        <p:sp>
          <p:nvSpPr>
            <p:cNvPr id="6" name="Rectangle 5">
              <a:extLst>
                <a:ext uri="{FF2B5EF4-FFF2-40B4-BE49-F238E27FC236}">
                  <a16:creationId xmlns:a16="http://schemas.microsoft.com/office/drawing/2014/main" id="{7016BE11-7D15-44C6-A44B-51ABCAA464E8}"/>
                </a:ext>
              </a:extLst>
            </p:cNvPr>
            <p:cNvSpPr/>
            <p:nvPr/>
          </p:nvSpPr>
          <p:spPr>
            <a:xfrm>
              <a:off x="3657600" y="3200400"/>
              <a:ext cx="83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CA" dirty="0"/>
            </a:p>
          </p:txBody>
        </p:sp>
        <p:pic>
          <p:nvPicPr>
            <p:cNvPr id="8" name="Graphic 7" descr="Eye">
              <a:extLst>
                <a:ext uri="{FF2B5EF4-FFF2-40B4-BE49-F238E27FC236}">
                  <a16:creationId xmlns:a16="http://schemas.microsoft.com/office/drawing/2014/main" id="{91AB61F4-1687-4AC8-B5C1-F42BA05145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4100" y="3208106"/>
              <a:ext cx="914400" cy="914400"/>
            </a:xfrm>
            <a:prstGeom prst="rect">
              <a:avLst/>
            </a:prstGeom>
          </p:spPr>
        </p:pic>
        <p:cxnSp>
          <p:nvCxnSpPr>
            <p:cNvPr id="10" name="Straight Arrow Connector 9">
              <a:extLst>
                <a:ext uri="{FF2B5EF4-FFF2-40B4-BE49-F238E27FC236}">
                  <a16:creationId xmlns:a16="http://schemas.microsoft.com/office/drawing/2014/main" id="{69103BDA-7246-4DA4-B766-33FF8F0B8361}"/>
                </a:ext>
              </a:extLst>
            </p:cNvPr>
            <p:cNvCxnSpPr/>
            <p:nvPr/>
          </p:nvCxnSpPr>
          <p:spPr>
            <a:xfrm>
              <a:off x="2590800" y="3619500"/>
              <a:ext cx="762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2D3F8EB-3C3F-44E5-A5FA-BE138A91072A}"/>
                </a:ext>
              </a:extLst>
            </p:cNvPr>
            <p:cNvCxnSpPr/>
            <p:nvPr/>
          </p:nvCxnSpPr>
          <p:spPr>
            <a:xfrm>
              <a:off x="4800600" y="3665306"/>
              <a:ext cx="762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802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D03C3A-1784-4410-AD3E-738E32E74589}"/>
              </a:ext>
            </a:extLst>
          </p:cNvPr>
          <p:cNvSpPr>
            <a:spLocks noGrp="1"/>
          </p:cNvSpPr>
          <p:nvPr>
            <p:ph idx="1"/>
          </p:nvPr>
        </p:nvSpPr>
        <p:spPr/>
        <p:txBody>
          <a:bodyPr/>
          <a:lstStyle/>
          <a:p>
            <a:r>
              <a:rPr lang="en-US" dirty="0"/>
              <a:t>Truman semantics:</a:t>
            </a:r>
          </a:p>
          <a:p>
            <a:pPr lvl="1"/>
            <a:r>
              <a:rPr lang="en-CA" dirty="0"/>
              <a:t>Pretending that there is nothing to hide</a:t>
            </a:r>
          </a:p>
          <a:p>
            <a:r>
              <a:rPr lang="en-CA" dirty="0"/>
              <a:t>Non-Truman semantics:</a:t>
            </a:r>
          </a:p>
          <a:p>
            <a:pPr lvl="1"/>
            <a:r>
              <a:rPr lang="en-CA" dirty="0"/>
              <a:t>Some results cannot be returned</a:t>
            </a:r>
          </a:p>
        </p:txBody>
      </p:sp>
      <p:sp>
        <p:nvSpPr>
          <p:cNvPr id="3" name="Title 2">
            <a:extLst>
              <a:ext uri="{FF2B5EF4-FFF2-40B4-BE49-F238E27FC236}">
                <a16:creationId xmlns:a16="http://schemas.microsoft.com/office/drawing/2014/main" id="{7385C070-2FF6-4DAE-BB76-E46F9EB57480}"/>
              </a:ext>
            </a:extLst>
          </p:cNvPr>
          <p:cNvSpPr>
            <a:spLocks noGrp="1"/>
          </p:cNvSpPr>
          <p:nvPr>
            <p:ph type="title"/>
          </p:nvPr>
        </p:nvSpPr>
        <p:spPr/>
        <p:txBody>
          <a:bodyPr/>
          <a:lstStyle/>
          <a:p>
            <a:r>
              <a:rPr lang="en-US" dirty="0"/>
              <a:t>Using views</a:t>
            </a:r>
            <a:endParaRPr lang="en-CA" dirty="0"/>
          </a:p>
        </p:txBody>
      </p:sp>
      <p:sp>
        <p:nvSpPr>
          <p:cNvPr id="4" name="Slide Number Placeholder 3">
            <a:extLst>
              <a:ext uri="{FF2B5EF4-FFF2-40B4-BE49-F238E27FC236}">
                <a16:creationId xmlns:a16="http://schemas.microsoft.com/office/drawing/2014/main" id="{DB373D92-E066-4CB1-B1BF-D48C2F661D5A}"/>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421770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DA2928-8E48-4330-BF30-035DEC9ADF2D}"/>
              </a:ext>
            </a:extLst>
          </p:cNvPr>
          <p:cNvSpPr>
            <a:spLocks noGrp="1"/>
          </p:cNvSpPr>
          <p:nvPr>
            <p:ph idx="1"/>
          </p:nvPr>
        </p:nvSpPr>
        <p:spPr/>
        <p:txBody>
          <a:bodyPr/>
          <a:lstStyle/>
          <a:p>
            <a:r>
              <a:rPr lang="en-CA" dirty="0">
                <a:hlinkClick r:id="rId2"/>
              </a:rPr>
              <a:t>https://en.wikipedia.org/wiki/AOL_search_data_leak</a:t>
            </a:r>
            <a:endParaRPr lang="en-CA" dirty="0"/>
          </a:p>
          <a:p>
            <a:r>
              <a:rPr lang="en-CA" dirty="0">
                <a:hlinkClick r:id="rId3"/>
              </a:rPr>
              <a:t>https://www.michaelzimmer.org/2006/08/09/aol-search-log-profiles-unmasked/</a:t>
            </a:r>
            <a:endParaRPr lang="en-CA" dirty="0"/>
          </a:p>
        </p:txBody>
      </p:sp>
      <p:sp>
        <p:nvSpPr>
          <p:cNvPr id="3" name="Title 2">
            <a:extLst>
              <a:ext uri="{FF2B5EF4-FFF2-40B4-BE49-F238E27FC236}">
                <a16:creationId xmlns:a16="http://schemas.microsoft.com/office/drawing/2014/main" id="{D5698EA3-0E63-439D-872D-78AFCBB264B5}"/>
              </a:ext>
            </a:extLst>
          </p:cNvPr>
          <p:cNvSpPr>
            <a:spLocks noGrp="1"/>
          </p:cNvSpPr>
          <p:nvPr>
            <p:ph type="title"/>
          </p:nvPr>
        </p:nvSpPr>
        <p:spPr/>
        <p:txBody>
          <a:bodyPr/>
          <a:lstStyle/>
          <a:p>
            <a:r>
              <a:rPr lang="en-US" dirty="0"/>
              <a:t>AOL search data leak</a:t>
            </a:r>
            <a:endParaRPr lang="en-CA" dirty="0"/>
          </a:p>
        </p:txBody>
      </p:sp>
      <p:sp>
        <p:nvSpPr>
          <p:cNvPr id="4" name="Slide Number Placeholder 3">
            <a:extLst>
              <a:ext uri="{FF2B5EF4-FFF2-40B4-BE49-F238E27FC236}">
                <a16:creationId xmlns:a16="http://schemas.microsoft.com/office/drawing/2014/main" id="{F2DB13B8-727B-435D-88B9-7CE123EC809D}"/>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229408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E9A3CC-F6DD-40EC-B53E-B21E876F9F69}"/>
              </a:ext>
            </a:extLst>
          </p:cNvPr>
          <p:cNvSpPr>
            <a:spLocks noGrp="1"/>
          </p:cNvSpPr>
          <p:nvPr>
            <p:ph idx="1"/>
          </p:nvPr>
        </p:nvSpPr>
        <p:spPr/>
        <p:txBody>
          <a:bodyPr/>
          <a:lstStyle/>
          <a:p>
            <a:r>
              <a:rPr lang="en-US" dirty="0"/>
              <a:t>Disclosing the exact data</a:t>
            </a:r>
          </a:p>
          <a:p>
            <a:r>
              <a:rPr lang="en-US" dirty="0"/>
              <a:t>Disclosing the bounds of the data</a:t>
            </a:r>
          </a:p>
          <a:p>
            <a:r>
              <a:rPr lang="en-CA" dirty="0"/>
              <a:t>Disclosing existence</a:t>
            </a:r>
          </a:p>
          <a:p>
            <a:r>
              <a:rPr lang="en-CA" dirty="0"/>
              <a:t>Disclosing probability</a:t>
            </a:r>
          </a:p>
        </p:txBody>
      </p:sp>
      <p:sp>
        <p:nvSpPr>
          <p:cNvPr id="3" name="Title 2">
            <a:extLst>
              <a:ext uri="{FF2B5EF4-FFF2-40B4-BE49-F238E27FC236}">
                <a16:creationId xmlns:a16="http://schemas.microsoft.com/office/drawing/2014/main" id="{5FA7F11C-7898-4D4E-94D0-A39FDBCF39C6}"/>
              </a:ext>
            </a:extLst>
          </p:cNvPr>
          <p:cNvSpPr>
            <a:spLocks noGrp="1"/>
          </p:cNvSpPr>
          <p:nvPr>
            <p:ph type="title"/>
          </p:nvPr>
        </p:nvSpPr>
        <p:spPr/>
        <p:txBody>
          <a:bodyPr/>
          <a:lstStyle/>
          <a:p>
            <a:r>
              <a:rPr lang="en-US" dirty="0"/>
              <a:t>Data disclosure</a:t>
            </a:r>
            <a:endParaRPr lang="en-CA" dirty="0"/>
          </a:p>
        </p:txBody>
      </p:sp>
      <p:sp>
        <p:nvSpPr>
          <p:cNvPr id="4" name="Slide Number Placeholder 3">
            <a:extLst>
              <a:ext uri="{FF2B5EF4-FFF2-40B4-BE49-F238E27FC236}">
                <a16:creationId xmlns:a16="http://schemas.microsoft.com/office/drawing/2014/main" id="{BE00C3F2-BA0B-48F3-AA09-86E8252479EC}"/>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368559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1EC161-FB46-412A-8EE9-9B9AF8E1E8AF}"/>
              </a:ext>
            </a:extLst>
          </p:cNvPr>
          <p:cNvSpPr>
            <a:spLocks noGrp="1"/>
          </p:cNvSpPr>
          <p:nvPr>
            <p:ph idx="1"/>
          </p:nvPr>
        </p:nvSpPr>
        <p:spPr/>
        <p:txBody>
          <a:bodyPr/>
          <a:lstStyle/>
          <a:p>
            <a:r>
              <a:rPr lang="en-US" dirty="0"/>
              <a:t>Data is provided without any modification or protection</a:t>
            </a:r>
            <a:endParaRPr lang="en-CA" dirty="0"/>
          </a:p>
        </p:txBody>
      </p:sp>
      <p:sp>
        <p:nvSpPr>
          <p:cNvPr id="3" name="Title 2">
            <a:extLst>
              <a:ext uri="{FF2B5EF4-FFF2-40B4-BE49-F238E27FC236}">
                <a16:creationId xmlns:a16="http://schemas.microsoft.com/office/drawing/2014/main" id="{AF96AD95-E17D-4C3A-AA21-CAD08A5EADDE}"/>
              </a:ext>
            </a:extLst>
          </p:cNvPr>
          <p:cNvSpPr>
            <a:spLocks noGrp="1"/>
          </p:cNvSpPr>
          <p:nvPr>
            <p:ph type="title"/>
          </p:nvPr>
        </p:nvSpPr>
        <p:spPr/>
        <p:txBody>
          <a:bodyPr>
            <a:normAutofit fontScale="90000"/>
          </a:bodyPr>
          <a:lstStyle/>
          <a:p>
            <a:r>
              <a:rPr lang="en-US" dirty="0"/>
              <a:t>Disclosing the exact data</a:t>
            </a:r>
            <a:br>
              <a:rPr lang="en-US" dirty="0"/>
            </a:br>
            <a:endParaRPr lang="en-CA" dirty="0"/>
          </a:p>
        </p:txBody>
      </p:sp>
      <p:sp>
        <p:nvSpPr>
          <p:cNvPr id="4" name="Slide Number Placeholder 3">
            <a:extLst>
              <a:ext uri="{FF2B5EF4-FFF2-40B4-BE49-F238E27FC236}">
                <a16:creationId xmlns:a16="http://schemas.microsoft.com/office/drawing/2014/main" id="{905E085F-3D81-401F-B3A9-3F85B852B6E6}"/>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26964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DA2928-8E48-4330-BF30-035DEC9ADF2D}"/>
              </a:ext>
            </a:extLst>
          </p:cNvPr>
          <p:cNvSpPr>
            <a:spLocks noGrp="1"/>
          </p:cNvSpPr>
          <p:nvPr>
            <p:ph idx="1"/>
          </p:nvPr>
        </p:nvSpPr>
        <p:spPr/>
        <p:txBody>
          <a:bodyPr/>
          <a:lstStyle/>
          <a:p>
            <a:r>
              <a:rPr lang="en-US" dirty="0"/>
              <a:t>Data is given between bounds or above or below a threshold:</a:t>
            </a:r>
          </a:p>
          <a:p>
            <a:pPr lvl="1"/>
            <a:r>
              <a:rPr lang="en-US" dirty="0"/>
              <a:t>Age between 20 to 25</a:t>
            </a:r>
          </a:p>
          <a:p>
            <a:pPr lvl="1"/>
            <a:r>
              <a:rPr lang="en-US" dirty="0"/>
              <a:t>Age &gt; 20</a:t>
            </a:r>
          </a:p>
          <a:p>
            <a:pPr lvl="1"/>
            <a:r>
              <a:rPr lang="en-US" dirty="0"/>
              <a:t>Age &lt; 20</a:t>
            </a:r>
            <a:endParaRPr lang="en-CA" dirty="0"/>
          </a:p>
        </p:txBody>
      </p:sp>
      <p:sp>
        <p:nvSpPr>
          <p:cNvPr id="3" name="Title 2">
            <a:extLst>
              <a:ext uri="{FF2B5EF4-FFF2-40B4-BE49-F238E27FC236}">
                <a16:creationId xmlns:a16="http://schemas.microsoft.com/office/drawing/2014/main" id="{D5698EA3-0E63-439D-872D-78AFCBB264B5}"/>
              </a:ext>
            </a:extLst>
          </p:cNvPr>
          <p:cNvSpPr>
            <a:spLocks noGrp="1"/>
          </p:cNvSpPr>
          <p:nvPr>
            <p:ph type="title"/>
          </p:nvPr>
        </p:nvSpPr>
        <p:spPr/>
        <p:txBody>
          <a:bodyPr>
            <a:normAutofit fontScale="90000"/>
          </a:bodyPr>
          <a:lstStyle/>
          <a:p>
            <a:r>
              <a:rPr lang="en-US" dirty="0"/>
              <a:t>Disclosing the bounds of the data</a:t>
            </a:r>
            <a:endParaRPr lang="en-CA" dirty="0"/>
          </a:p>
        </p:txBody>
      </p:sp>
      <p:sp>
        <p:nvSpPr>
          <p:cNvPr id="4" name="Slide Number Placeholder 3">
            <a:extLst>
              <a:ext uri="{FF2B5EF4-FFF2-40B4-BE49-F238E27FC236}">
                <a16:creationId xmlns:a16="http://schemas.microsoft.com/office/drawing/2014/main" id="{F2DB13B8-727B-435D-88B9-7CE123EC809D}"/>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175374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E9A3CC-F6DD-40EC-B53E-B21E876F9F69}"/>
              </a:ext>
            </a:extLst>
          </p:cNvPr>
          <p:cNvSpPr>
            <a:spLocks noGrp="1"/>
          </p:cNvSpPr>
          <p:nvPr>
            <p:ph idx="1"/>
          </p:nvPr>
        </p:nvSpPr>
        <p:spPr/>
        <p:txBody>
          <a:bodyPr/>
          <a:lstStyle/>
          <a:p>
            <a:r>
              <a:rPr lang="en-US" dirty="0"/>
              <a:t>Positive results: There exist someone in a household with a genetic condition</a:t>
            </a:r>
          </a:p>
          <a:p>
            <a:r>
              <a:rPr lang="en-US" dirty="0"/>
              <a:t>Negative results: Not having a clear record</a:t>
            </a:r>
          </a:p>
        </p:txBody>
      </p:sp>
      <p:sp>
        <p:nvSpPr>
          <p:cNvPr id="3" name="Title 2">
            <a:extLst>
              <a:ext uri="{FF2B5EF4-FFF2-40B4-BE49-F238E27FC236}">
                <a16:creationId xmlns:a16="http://schemas.microsoft.com/office/drawing/2014/main" id="{5FA7F11C-7898-4D4E-94D0-A39FDBCF39C6}"/>
              </a:ext>
            </a:extLst>
          </p:cNvPr>
          <p:cNvSpPr>
            <a:spLocks noGrp="1"/>
          </p:cNvSpPr>
          <p:nvPr>
            <p:ph type="title"/>
          </p:nvPr>
        </p:nvSpPr>
        <p:spPr/>
        <p:txBody>
          <a:bodyPr/>
          <a:lstStyle/>
          <a:p>
            <a:r>
              <a:rPr lang="en-CA" dirty="0"/>
              <a:t>Disclosing existence</a:t>
            </a:r>
          </a:p>
        </p:txBody>
      </p:sp>
      <p:sp>
        <p:nvSpPr>
          <p:cNvPr id="4" name="Slide Number Placeholder 3">
            <a:extLst>
              <a:ext uri="{FF2B5EF4-FFF2-40B4-BE49-F238E27FC236}">
                <a16:creationId xmlns:a16="http://schemas.microsoft.com/office/drawing/2014/main" id="{BE00C3F2-BA0B-48F3-AA09-86E8252479EC}"/>
              </a:ext>
            </a:extLst>
          </p:cNvPr>
          <p:cNvSpPr>
            <a:spLocks noGrp="1"/>
          </p:cNvSpPr>
          <p:nvPr>
            <p:ph type="sldNum" sz="quarter" idx="11"/>
          </p:nvPr>
        </p:nvSpPr>
        <p:spPr/>
        <p:txBody>
          <a:bodyPr/>
          <a:lstStyle/>
          <a:p>
            <a:r>
              <a:rPr lang="en-US">
                <a:solidFill>
                  <a:prstClr val="white"/>
                </a:solidFill>
              </a:rPr>
              <a:t>9-</a:t>
            </a:r>
            <a:fld id="{DF3D5ACE-0B44-480C-935B-5F54025620FB}"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1092491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3159</TotalTime>
  <Words>553</Words>
  <Application>Microsoft Office PowerPoint</Application>
  <PresentationFormat>On-screen Show (4:3)</PresentationFormat>
  <Paragraphs>153</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Brush Script MT</vt:lpstr>
      <vt:lpstr>Calibri</vt:lpstr>
      <vt:lpstr>Lucida Sans Unicode</vt:lpstr>
      <vt:lpstr>Tahoma</vt:lpstr>
      <vt:lpstr>Verdana</vt:lpstr>
      <vt:lpstr>Wingdings 2</vt:lpstr>
      <vt:lpstr>Wingdings 3</vt:lpstr>
      <vt:lpstr>1_Concourse</vt:lpstr>
      <vt:lpstr>Data Protection: Data mining and data release</vt:lpstr>
      <vt:lpstr>PowerPoint Presentation</vt:lpstr>
      <vt:lpstr>Using views</vt:lpstr>
      <vt:lpstr>Using views</vt:lpstr>
      <vt:lpstr>AOL search data leak</vt:lpstr>
      <vt:lpstr>Data disclosure</vt:lpstr>
      <vt:lpstr>Disclosing the exact data </vt:lpstr>
      <vt:lpstr>Disclosing the bounds of the data</vt:lpstr>
      <vt:lpstr>Disclosing existence</vt:lpstr>
      <vt:lpstr>Disclosing probability</vt:lpstr>
      <vt:lpstr>Answering queries instead</vt:lpstr>
      <vt:lpstr>Answering queries instead</vt:lpstr>
      <vt:lpstr>Reducing granularity of data</vt:lpstr>
      <vt:lpstr>k-anonymity</vt:lpstr>
      <vt:lpstr>l-diversity</vt:lpstr>
      <vt:lpstr>Differential Privacy</vt:lpstr>
      <vt:lpstr>The 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308</cp:revision>
  <dcterms:created xsi:type="dcterms:W3CDTF">2009-03-16T04:19:02Z</dcterms:created>
  <dcterms:modified xsi:type="dcterms:W3CDTF">2020-07-26T18:32:50Z</dcterms:modified>
</cp:coreProperties>
</file>