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1" r:id="rId1"/>
  </p:sldMasterIdLst>
  <p:notesMasterIdLst>
    <p:notesMasterId r:id="rId40"/>
  </p:notesMasterIdLst>
  <p:handoutMasterIdLst>
    <p:handoutMasterId r:id="rId41"/>
  </p:handoutMasterIdLst>
  <p:sldIdLst>
    <p:sldId id="466" r:id="rId2"/>
    <p:sldId id="447" r:id="rId3"/>
    <p:sldId id="389" r:id="rId4"/>
    <p:sldId id="391" r:id="rId5"/>
    <p:sldId id="392" r:id="rId6"/>
    <p:sldId id="359" r:id="rId7"/>
    <p:sldId id="394" r:id="rId8"/>
    <p:sldId id="360" r:id="rId9"/>
    <p:sldId id="393" r:id="rId10"/>
    <p:sldId id="361" r:id="rId11"/>
    <p:sldId id="402" r:id="rId12"/>
    <p:sldId id="396" r:id="rId13"/>
    <p:sldId id="403" r:id="rId14"/>
    <p:sldId id="397" r:id="rId15"/>
    <p:sldId id="399" r:id="rId16"/>
    <p:sldId id="404" r:id="rId17"/>
    <p:sldId id="362" r:id="rId18"/>
    <p:sldId id="408" r:id="rId19"/>
    <p:sldId id="409" r:id="rId20"/>
    <p:sldId id="410" r:id="rId21"/>
    <p:sldId id="406" r:id="rId22"/>
    <p:sldId id="367" r:id="rId23"/>
    <p:sldId id="428" r:id="rId24"/>
    <p:sldId id="429" r:id="rId25"/>
    <p:sldId id="463" r:id="rId26"/>
    <p:sldId id="374" r:id="rId27"/>
    <p:sldId id="464" r:id="rId28"/>
    <p:sldId id="431" r:id="rId29"/>
    <p:sldId id="435" r:id="rId30"/>
    <p:sldId id="437" r:id="rId31"/>
    <p:sldId id="432" r:id="rId32"/>
    <p:sldId id="434" r:id="rId33"/>
    <p:sldId id="376" r:id="rId34"/>
    <p:sldId id="438" r:id="rId35"/>
    <p:sldId id="442" r:id="rId36"/>
    <p:sldId id="443" r:id="rId37"/>
    <p:sldId id="439" r:id="rId38"/>
    <p:sldId id="440"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5" autoAdjust="0"/>
    <p:restoredTop sz="93817" autoAdjust="0"/>
  </p:normalViewPr>
  <p:slideViewPr>
    <p:cSldViewPr>
      <p:cViewPr varScale="1">
        <p:scale>
          <a:sx n="107" d="100"/>
          <a:sy n="107" d="100"/>
        </p:scale>
        <p:origin x="39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8FD795B-5E2C-4024-BCE5-A2B110AB9DA4}" type="datetimeFigureOut">
              <a:rPr lang="en-US"/>
              <a:pPr/>
              <a:t>8/2/2020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92AEFDC9-1A76-46CB-BE08-FD2DEB039811}" type="slidenum">
              <a:rPr lang="en-US"/>
              <a:pPr/>
              <a:t>‹#›</a:t>
            </a:fld>
            <a:endParaRPr lang="en-US"/>
          </a:p>
        </p:txBody>
      </p:sp>
    </p:spTree>
    <p:extLst>
      <p:ext uri="{BB962C8B-B14F-4D97-AF65-F5344CB8AC3E}">
        <p14:creationId xmlns:p14="http://schemas.microsoft.com/office/powerpoint/2010/main" val="1051088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53286627-7F2D-49D1-A1D1-DAA1580C523F}" type="datetimeFigureOut">
              <a:rPr lang="en-US"/>
              <a:pPr/>
              <a:t>8/2/2020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EC740D7-28C4-4754-814E-5C10A3173F66}" type="slidenum">
              <a:rPr lang="en-US"/>
              <a:pPr/>
              <a:t>‹#›</a:t>
            </a:fld>
            <a:endParaRPr lang="en-US"/>
          </a:p>
        </p:txBody>
      </p:sp>
    </p:spTree>
    <p:extLst>
      <p:ext uri="{BB962C8B-B14F-4D97-AF65-F5344CB8AC3E}">
        <p14:creationId xmlns:p14="http://schemas.microsoft.com/office/powerpoint/2010/main" val="1779757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At</a:t>
            </a:r>
            <a:r>
              <a:rPr lang="en-US" sz="1200" b="0" i="0" kern="1200" dirty="0">
                <a:solidFill>
                  <a:schemeClr val="tx1"/>
                </a:solidFill>
                <a:effectLst/>
                <a:latin typeface="+mn-lt"/>
                <a:ea typeface="+mn-ea"/>
                <a:cs typeface="+mn-cs"/>
              </a:rPr>
              <a:t>-</a:t>
            </a:r>
            <a:r>
              <a:rPr lang="en-US" sz="1200" b="1" i="0" kern="1200" dirty="0">
                <a:solidFill>
                  <a:schemeClr val="tx1"/>
                </a:solidFill>
                <a:effectLst/>
                <a:latin typeface="+mn-lt"/>
                <a:ea typeface="+mn-ea"/>
                <a:cs typeface="+mn-cs"/>
              </a:rPr>
              <a:t>will employment</a:t>
            </a:r>
            <a:r>
              <a:rPr lang="en-US" sz="1200" b="0" i="0" kern="1200" dirty="0">
                <a:solidFill>
                  <a:schemeClr val="tx1"/>
                </a:solidFill>
                <a:effectLst/>
                <a:latin typeface="+mn-lt"/>
                <a:ea typeface="+mn-ea"/>
                <a:cs typeface="+mn-cs"/>
              </a:rPr>
              <a:t> is a term used in U.S. labor law for contractual relationships in which an </a:t>
            </a:r>
            <a:r>
              <a:rPr lang="en-US" sz="1200" b="1" i="0" kern="1200" dirty="0">
                <a:solidFill>
                  <a:schemeClr val="tx1"/>
                </a:solidFill>
                <a:effectLst/>
                <a:latin typeface="+mn-lt"/>
                <a:ea typeface="+mn-ea"/>
                <a:cs typeface="+mn-cs"/>
              </a:rPr>
              <a:t>employee can</a:t>
            </a:r>
            <a:r>
              <a:rPr lang="en-US" sz="1200" b="0" i="0" kern="1200" dirty="0">
                <a:solidFill>
                  <a:schemeClr val="tx1"/>
                </a:solidFill>
                <a:effectLst/>
                <a:latin typeface="+mn-lt"/>
                <a:ea typeface="+mn-ea"/>
                <a:cs typeface="+mn-cs"/>
              </a:rPr>
              <a:t> be dismissed by an employer for any reason (that is, without having to establish "just cause" for termination), and without warning, as long as the reason is not illegal (e.g. firing because of the </a:t>
            </a:r>
            <a:r>
              <a:rPr lang="en-US" sz="1200" b="1" i="0" kern="1200" dirty="0">
                <a:solidFill>
                  <a:schemeClr val="tx1"/>
                </a:solidFill>
                <a:effectLst/>
                <a:latin typeface="+mn-lt"/>
                <a:ea typeface="+mn-ea"/>
                <a:cs typeface="+mn-cs"/>
              </a:rPr>
              <a:t>employee's</a:t>
            </a:r>
            <a:r>
              <a:rPr lang="en-US" sz="1200" b="0" i="0" kern="1200" dirty="0">
                <a:solidFill>
                  <a:schemeClr val="tx1"/>
                </a:solidFill>
                <a:effectLst/>
                <a:latin typeface="+mn-lt"/>
                <a:ea typeface="+mn-ea"/>
                <a:cs typeface="+mn-cs"/>
              </a:rPr>
              <a:t> race…</a:t>
            </a:r>
            <a:endParaRPr lang="en-CA" dirty="0"/>
          </a:p>
        </p:txBody>
      </p:sp>
      <p:sp>
        <p:nvSpPr>
          <p:cNvPr id="4" name="Slide Number Placeholder 3"/>
          <p:cNvSpPr>
            <a:spLocks noGrp="1"/>
          </p:cNvSpPr>
          <p:nvPr>
            <p:ph type="sldNum" sz="quarter" idx="5"/>
          </p:nvPr>
        </p:nvSpPr>
        <p:spPr/>
        <p:txBody>
          <a:bodyPr/>
          <a:lstStyle/>
          <a:p>
            <a:fld id="{1EC740D7-28C4-4754-814E-5C10A3173F66}" type="slidenum">
              <a:rPr lang="en-US" smtClean="0"/>
              <a:pPr/>
              <a:t>17</a:t>
            </a:fld>
            <a:endParaRPr lang="en-US"/>
          </a:p>
        </p:txBody>
      </p:sp>
    </p:spTree>
    <p:extLst>
      <p:ext uri="{BB962C8B-B14F-4D97-AF65-F5344CB8AC3E}">
        <p14:creationId xmlns:p14="http://schemas.microsoft.com/office/powerpoint/2010/main" val="2561428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hot site</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backup facility</a:t>
            </a:r>
            <a:r>
              <a:rPr lang="en-US" sz="1200" b="0" i="0" kern="1200" dirty="0">
                <a:solidFill>
                  <a:schemeClr val="tx1"/>
                </a:solidFill>
                <a:effectLst/>
                <a:latin typeface="+mn-lt"/>
                <a:ea typeface="+mn-ea"/>
                <a:cs typeface="+mn-cs"/>
              </a:rPr>
              <a:t> which represents a mirrored copy of the primary production center. A </a:t>
            </a:r>
            <a:r>
              <a:rPr lang="en-US" sz="1200" b="1" i="0" kern="1200" dirty="0">
                <a:solidFill>
                  <a:schemeClr val="tx1"/>
                </a:solidFill>
                <a:effectLst/>
                <a:latin typeface="+mn-lt"/>
                <a:ea typeface="+mn-ea"/>
                <a:cs typeface="+mn-cs"/>
              </a:rPr>
              <a:t>hot site</a:t>
            </a:r>
            <a:r>
              <a:rPr lang="en-US" sz="1200" b="0" i="0" kern="1200" dirty="0">
                <a:solidFill>
                  <a:schemeClr val="tx1"/>
                </a:solidFill>
                <a:effectLst/>
                <a:latin typeface="+mn-lt"/>
                <a:ea typeface="+mn-ea"/>
                <a:cs typeface="+mn-cs"/>
              </a:rPr>
              <a:t> is equipped with all the necessary hardware, software, and network connectivity, which allows you to perform near real-time </a:t>
            </a:r>
            <a:r>
              <a:rPr lang="en-US" sz="1200" b="1" i="0" kern="1200" dirty="0">
                <a:solidFill>
                  <a:schemeClr val="tx1"/>
                </a:solidFill>
                <a:effectLst/>
                <a:latin typeface="+mn-lt"/>
                <a:ea typeface="+mn-ea"/>
                <a:cs typeface="+mn-cs"/>
              </a:rPr>
              <a:t>backup</a:t>
            </a:r>
            <a:r>
              <a:rPr lang="en-US" sz="1200" b="0" i="0" kern="1200" dirty="0">
                <a:solidFill>
                  <a:schemeClr val="tx1"/>
                </a:solidFill>
                <a:effectLst/>
                <a:latin typeface="+mn-lt"/>
                <a:ea typeface="+mn-ea"/>
                <a:cs typeface="+mn-cs"/>
              </a:rPr>
              <a:t> or replication of the critical data.</a:t>
            </a:r>
            <a:endParaRPr lang="en-CA" dirty="0"/>
          </a:p>
        </p:txBody>
      </p:sp>
      <p:sp>
        <p:nvSpPr>
          <p:cNvPr id="4" name="Slide Number Placeholder 3"/>
          <p:cNvSpPr>
            <a:spLocks noGrp="1"/>
          </p:cNvSpPr>
          <p:nvPr>
            <p:ph type="sldNum" sz="quarter" idx="5"/>
          </p:nvPr>
        </p:nvSpPr>
        <p:spPr/>
        <p:txBody>
          <a:bodyPr/>
          <a:lstStyle/>
          <a:p>
            <a:fld id="{1EC740D7-28C4-4754-814E-5C10A3173F66}" type="slidenum">
              <a:rPr lang="en-US" smtClean="0"/>
              <a:pPr/>
              <a:t>34</a:t>
            </a:fld>
            <a:endParaRPr lang="en-US"/>
          </a:p>
        </p:txBody>
      </p:sp>
    </p:spTree>
    <p:extLst>
      <p:ext uri="{BB962C8B-B14F-4D97-AF65-F5344CB8AC3E}">
        <p14:creationId xmlns:p14="http://schemas.microsoft.com/office/powerpoint/2010/main" val="124758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cold site</a:t>
            </a:r>
            <a:r>
              <a:rPr lang="en-US" sz="1200" b="0" i="0" kern="1200" dirty="0">
                <a:solidFill>
                  <a:schemeClr val="tx1"/>
                </a:solidFill>
                <a:effectLst/>
                <a:latin typeface="+mn-lt"/>
                <a:ea typeface="+mn-ea"/>
                <a:cs typeface="+mn-cs"/>
              </a:rPr>
              <a:t> is the least expensive type of </a:t>
            </a:r>
            <a:r>
              <a:rPr lang="en-US" sz="1200" b="1" i="0" kern="1200" dirty="0">
                <a:solidFill>
                  <a:schemeClr val="tx1"/>
                </a:solidFill>
                <a:effectLst/>
                <a:latin typeface="+mn-lt"/>
                <a:ea typeface="+mn-ea"/>
                <a:cs typeface="+mn-cs"/>
              </a:rPr>
              <a:t>backup site</a:t>
            </a:r>
            <a:r>
              <a:rPr lang="en-US" sz="1200" b="0" i="0" kern="1200" dirty="0">
                <a:solidFill>
                  <a:schemeClr val="tx1"/>
                </a:solidFill>
                <a:effectLst/>
                <a:latin typeface="+mn-lt"/>
                <a:ea typeface="+mn-ea"/>
                <a:cs typeface="+mn-cs"/>
              </a:rPr>
              <a:t> for an organization to operate. It does not include backed up copies of data and information from the original location of the organization, nor does it include hardware already set up.</a:t>
            </a:r>
            <a:endParaRPr lang="en-CA" dirty="0"/>
          </a:p>
        </p:txBody>
      </p:sp>
      <p:sp>
        <p:nvSpPr>
          <p:cNvPr id="4" name="Slide Number Placeholder 3"/>
          <p:cNvSpPr>
            <a:spLocks noGrp="1"/>
          </p:cNvSpPr>
          <p:nvPr>
            <p:ph type="sldNum" sz="quarter" idx="5"/>
          </p:nvPr>
        </p:nvSpPr>
        <p:spPr/>
        <p:txBody>
          <a:bodyPr/>
          <a:lstStyle/>
          <a:p>
            <a:fld id="{1EC740D7-28C4-4754-814E-5C10A3173F66}" type="slidenum">
              <a:rPr lang="en-US" smtClean="0"/>
              <a:pPr/>
              <a:t>35</a:t>
            </a:fld>
            <a:endParaRPr lang="en-US"/>
          </a:p>
        </p:txBody>
      </p:sp>
    </p:spTree>
    <p:extLst>
      <p:ext uri="{BB962C8B-B14F-4D97-AF65-F5344CB8AC3E}">
        <p14:creationId xmlns:p14="http://schemas.microsoft.com/office/powerpoint/2010/main" val="1805233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Backup sites</a:t>
            </a:r>
            <a:r>
              <a:rPr lang="en-US" sz="1200" b="0" i="0" kern="1200" dirty="0">
                <a:solidFill>
                  <a:schemeClr val="tx1"/>
                </a:solidFill>
                <a:effectLst/>
                <a:latin typeface="+mn-lt"/>
                <a:ea typeface="+mn-ea"/>
                <a:cs typeface="+mn-cs"/>
              </a:rPr>
              <a:t> can come from three different sources: Companies specializing in providing disaster recovery services. Other locations owned and operated by your organization. A mutual agreement with another organization to </a:t>
            </a:r>
            <a:r>
              <a:rPr lang="en-US" sz="1200" b="1" i="0" kern="1200" dirty="0">
                <a:solidFill>
                  <a:schemeClr val="tx1"/>
                </a:solidFill>
                <a:effectLst/>
                <a:latin typeface="+mn-lt"/>
                <a:ea typeface="+mn-ea"/>
                <a:cs typeface="+mn-cs"/>
              </a:rPr>
              <a:t>share</a:t>
            </a:r>
            <a:r>
              <a:rPr lang="en-US" sz="1200" b="0" i="0" kern="1200" dirty="0">
                <a:solidFill>
                  <a:schemeClr val="tx1"/>
                </a:solidFill>
                <a:effectLst/>
                <a:latin typeface="+mn-lt"/>
                <a:ea typeface="+mn-ea"/>
                <a:cs typeface="+mn-cs"/>
              </a:rPr>
              <a:t> data center </a:t>
            </a:r>
            <a:r>
              <a:rPr lang="en-US" sz="1200" b="1" i="0" kern="1200" dirty="0">
                <a:solidFill>
                  <a:schemeClr val="tx1"/>
                </a:solidFill>
                <a:effectLst/>
                <a:latin typeface="+mn-lt"/>
                <a:ea typeface="+mn-ea"/>
                <a:cs typeface="+mn-cs"/>
              </a:rPr>
              <a:t>facilities</a:t>
            </a:r>
            <a:r>
              <a:rPr lang="en-US" sz="1200" b="0" i="0" kern="1200" dirty="0">
                <a:solidFill>
                  <a:schemeClr val="tx1"/>
                </a:solidFill>
                <a:effectLst/>
                <a:latin typeface="+mn-lt"/>
                <a:ea typeface="+mn-ea"/>
                <a:cs typeface="+mn-cs"/>
              </a:rPr>
              <a:t> in the event of a disaster.</a:t>
            </a:r>
            <a:endParaRPr lang="en-CA" dirty="0"/>
          </a:p>
        </p:txBody>
      </p:sp>
      <p:sp>
        <p:nvSpPr>
          <p:cNvPr id="4" name="Slide Number Placeholder 3"/>
          <p:cNvSpPr>
            <a:spLocks noGrp="1"/>
          </p:cNvSpPr>
          <p:nvPr>
            <p:ph type="sldNum" sz="quarter" idx="5"/>
          </p:nvPr>
        </p:nvSpPr>
        <p:spPr/>
        <p:txBody>
          <a:bodyPr/>
          <a:lstStyle/>
          <a:p>
            <a:fld id="{1EC740D7-28C4-4754-814E-5C10A3173F66}" type="slidenum">
              <a:rPr lang="en-US" smtClean="0"/>
              <a:pPr/>
              <a:t>36</a:t>
            </a:fld>
            <a:endParaRPr lang="en-US"/>
          </a:p>
        </p:txBody>
      </p:sp>
    </p:spTree>
    <p:extLst>
      <p:ext uri="{BB962C8B-B14F-4D97-AF65-F5344CB8AC3E}">
        <p14:creationId xmlns:p14="http://schemas.microsoft.com/office/powerpoint/2010/main" val="4229380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fld id="{0836950D-3372-43AC-9FC6-D8353924E6FD}" type="datetime1">
              <a:rPr lang="en-US"/>
              <a:pPr/>
              <a:t>8/2/2020</a:t>
            </a:fld>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Tree>
    <p:extLst>
      <p:ext uri="{BB962C8B-B14F-4D97-AF65-F5344CB8AC3E}">
        <p14:creationId xmlns:p14="http://schemas.microsoft.com/office/powerpoint/2010/main" val="128836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896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4080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1-</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solidFill>
                  <a:prstClr val="black"/>
                </a:solidFill>
              </a:rPr>
              <a:pPr/>
              <a:t>8/2/2020</a:t>
            </a:fld>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fld id="{DB8C2700-3103-4A0B-BDCD-EC353DE4C942}" type="datetime1">
              <a:rPr lang="en-US">
                <a:solidFill>
                  <a:prstClr val="white"/>
                </a:solidFill>
              </a:rPr>
              <a:pPr/>
              <a:t>8/2/2020</a:t>
            </a:fld>
            <a:endParaRPr lang="en-US">
              <a:solidFill>
                <a:prstClr val="white"/>
              </a:solidFill>
            </a:endParaRPr>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solidFill>
                  <a:prstClr val="black"/>
                </a:solidFill>
              </a:rPr>
              <a:pPr/>
              <a:t>8/2/2020</a:t>
            </a:fld>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solidFill>
                  <a:prstClr val="black"/>
                </a:solidFill>
              </a:rPr>
              <a:pPr/>
              <a:t>8/2/2020</a:t>
            </a:fld>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solidFill>
                  <a:prstClr val="white"/>
                </a:solidFill>
              </a:rPr>
              <a:pPr/>
              <a:t>‹#›</a:t>
            </a:fld>
            <a:endParaRPr lang="en-US">
              <a:solidFill>
                <a:prstClr val="white"/>
              </a:solidFill>
            </a:endParaRPr>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DEF5FA"/>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10</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normAutofit fontScale="90000"/>
          </a:bodyPr>
          <a:lstStyle/>
          <a:p>
            <a:pPr algn="r" fontAlgn="auto">
              <a:spcAft>
                <a:spcPts val="0"/>
              </a:spcAft>
              <a:defRPr/>
            </a:pPr>
            <a:r>
              <a:rPr lang="en-US" dirty="0">
                <a:cs typeface="Lucida Sans Unicode" pitchFamily="34" charset="0"/>
              </a:rPr>
              <a:t>Incident and Disaster Response</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spTree>
    <p:extLst>
      <p:ext uri="{BB962C8B-B14F-4D97-AF65-F5344CB8AC3E}">
        <p14:creationId xmlns:p14="http://schemas.microsoft.com/office/powerpoint/2010/main" val="71047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10</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10.2: </a:t>
            </a:r>
            <a:r>
              <a:rPr lang="en-US" dirty="0"/>
              <a:t>The Incident Response Process: Part I</a:t>
            </a:r>
          </a:p>
        </p:txBody>
      </p:sp>
      <p:sp>
        <p:nvSpPr>
          <p:cNvPr id="35842" name="Content Placeholder 1"/>
          <p:cNvSpPr>
            <a:spLocks noGrp="1"/>
          </p:cNvSpPr>
          <p:nvPr>
            <p:ph idx="1"/>
          </p:nvPr>
        </p:nvSpPr>
        <p:spPr>
          <a:xfrm>
            <a:off x="457200" y="1524000"/>
            <a:ext cx="8229600" cy="4876800"/>
          </a:xfrm>
        </p:spPr>
        <p:txBody>
          <a:bodyPr/>
          <a:lstStyle/>
          <a:p>
            <a:pPr eaLnBrk="1" hangingPunct="1"/>
            <a:r>
              <a:rPr lang="en-US" b="1" dirty="0"/>
              <a:t>Process for Major Incidents</a:t>
            </a:r>
          </a:p>
          <a:p>
            <a:pPr eaLnBrk="1">
              <a:spcBef>
                <a:spcPts val="1200"/>
              </a:spcBef>
            </a:pPr>
            <a:r>
              <a:rPr lang="en-US" b="1" dirty="0"/>
              <a:t>Detection, Analysis, and Escalation</a:t>
            </a:r>
          </a:p>
          <a:p>
            <a:pPr lvl="1" eaLnBrk="1"/>
            <a:r>
              <a:rPr lang="en-US" b="1" dirty="0"/>
              <a:t>Detection: </a:t>
            </a:r>
            <a:r>
              <a:rPr lang="en-US" dirty="0"/>
              <a:t>Must detect through technology or people</a:t>
            </a:r>
          </a:p>
          <a:p>
            <a:pPr lvl="2" eaLnBrk="1"/>
            <a:r>
              <a:rPr lang="en-US" dirty="0"/>
              <a:t>Need good intrusion detection technology</a:t>
            </a:r>
          </a:p>
          <a:p>
            <a:pPr lvl="2" eaLnBrk="1"/>
            <a:r>
              <a:rPr lang="en-US" dirty="0"/>
              <a:t>All employees must know how to report incidents</a:t>
            </a:r>
          </a:p>
          <a:p>
            <a:pPr lvl="1" eaLnBrk="1"/>
            <a:r>
              <a:rPr lang="en-US" b="1" dirty="0"/>
              <a:t>Analysis: </a:t>
            </a:r>
            <a:r>
              <a:rPr lang="en-US" dirty="0"/>
              <a:t>Must analyze the incident enough to guide subsequent actions</a:t>
            </a:r>
          </a:p>
          <a:p>
            <a:pPr lvl="2" eaLnBrk="1"/>
            <a:r>
              <a:rPr lang="en-US" dirty="0"/>
              <a:t>Confirm that the incident is real</a:t>
            </a:r>
          </a:p>
          <a:p>
            <a:pPr lvl="2" eaLnBrk="1"/>
            <a:r>
              <a:rPr lang="en-US" dirty="0"/>
              <a:t>Determine its scope: Who is attacking; what are they doing; how sophisticated they are, etc.</a:t>
            </a:r>
          </a:p>
          <a:p>
            <a:pPr eaLnBrk="1" hangingPunct="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11</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a:t>
            </a:r>
          </a:p>
        </p:txBody>
      </p:sp>
      <p:sp>
        <p:nvSpPr>
          <p:cNvPr id="36866" name="Content Placeholder 1"/>
          <p:cNvSpPr>
            <a:spLocks noGrp="1"/>
          </p:cNvSpPr>
          <p:nvPr>
            <p:ph idx="1"/>
          </p:nvPr>
        </p:nvSpPr>
        <p:spPr>
          <a:xfrm>
            <a:off x="457200" y="1600200"/>
            <a:ext cx="8229600" cy="4406900"/>
          </a:xfrm>
        </p:spPr>
        <p:txBody>
          <a:bodyPr/>
          <a:lstStyle/>
          <a:p>
            <a:pPr eaLnBrk="1"/>
            <a:r>
              <a:rPr lang="en-US" b="1" dirty="0"/>
              <a:t>Detection, Analysis, and Escalation</a:t>
            </a:r>
          </a:p>
          <a:p>
            <a:pPr lvl="1" eaLnBrk="1"/>
            <a:r>
              <a:rPr lang="en-US" b="1" dirty="0"/>
              <a:t>Escalation: </a:t>
            </a:r>
            <a:r>
              <a:rPr lang="en-US" dirty="0"/>
              <a:t>If deemed severe enough, escalate to a major incident</a:t>
            </a:r>
          </a:p>
          <a:p>
            <a:pPr lvl="2" eaLnBrk="1"/>
            <a:r>
              <a:rPr lang="en-US" dirty="0"/>
              <a:t>Pass to the CSIRT, the disaster response team, or the business continuity team</a:t>
            </a:r>
          </a:p>
          <a:p>
            <a:pPr eaLnBrk="1" hangingPunct="1"/>
            <a:endParaRPr lang="en-US" dirty="0"/>
          </a:p>
          <a:p>
            <a:pPr eaLnBrk="1" hangingPunct="1"/>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12</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a:t>
            </a:r>
          </a:p>
        </p:txBody>
      </p:sp>
      <p:sp>
        <p:nvSpPr>
          <p:cNvPr id="37890" name="Content Placeholder 1"/>
          <p:cNvSpPr>
            <a:spLocks noGrp="1"/>
          </p:cNvSpPr>
          <p:nvPr>
            <p:ph idx="1"/>
          </p:nvPr>
        </p:nvSpPr>
        <p:spPr>
          <a:xfrm>
            <a:off x="457200" y="1676400"/>
            <a:ext cx="8229600" cy="4330700"/>
          </a:xfrm>
        </p:spPr>
        <p:txBody>
          <a:bodyPr/>
          <a:lstStyle/>
          <a:p>
            <a:pPr eaLnBrk="1"/>
            <a:r>
              <a:rPr lang="en-US" b="1"/>
              <a:t>Containment</a:t>
            </a:r>
          </a:p>
          <a:p>
            <a:pPr lvl="1" eaLnBrk="1"/>
            <a:r>
              <a:rPr lang="en-US"/>
              <a:t>Disconnection of the system from the site network or the site network from the Internet (damaging)</a:t>
            </a:r>
          </a:p>
          <a:p>
            <a:pPr lvl="2" eaLnBrk="1">
              <a:spcBef>
                <a:spcPts val="1200"/>
              </a:spcBef>
            </a:pPr>
            <a:r>
              <a:rPr lang="en-US"/>
              <a:t>Harmful, so must be done only with proper authorization</a:t>
            </a:r>
          </a:p>
          <a:p>
            <a:pPr lvl="2" eaLnBrk="1">
              <a:spcBef>
                <a:spcPts val="1200"/>
              </a:spcBef>
            </a:pPr>
            <a:r>
              <a:rPr lang="en-US"/>
              <a:t>This is a business decision, not a technical decision</a:t>
            </a:r>
          </a:p>
          <a:p>
            <a:pPr eaLnBrk="1" hangingPunct="1"/>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13</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a:t>
            </a:r>
          </a:p>
        </p:txBody>
      </p:sp>
      <p:sp>
        <p:nvSpPr>
          <p:cNvPr id="38914" name="Content Placeholder 1"/>
          <p:cNvSpPr>
            <a:spLocks noGrp="1"/>
          </p:cNvSpPr>
          <p:nvPr>
            <p:ph idx="1"/>
          </p:nvPr>
        </p:nvSpPr>
        <p:spPr>
          <a:xfrm>
            <a:off x="457200" y="1828800"/>
            <a:ext cx="8229600" cy="4525963"/>
          </a:xfrm>
        </p:spPr>
        <p:txBody>
          <a:bodyPr/>
          <a:lstStyle/>
          <a:p>
            <a:pPr eaLnBrk="1"/>
            <a:r>
              <a:rPr lang="en-US" b="1" dirty="0"/>
              <a:t>Containment</a:t>
            </a:r>
          </a:p>
          <a:p>
            <a:pPr lvl="1" eaLnBrk="1"/>
            <a:r>
              <a:rPr lang="en-US" dirty="0"/>
              <a:t>Continue to collect data to understand the situation (allows harm to continue) </a:t>
            </a:r>
          </a:p>
          <a:p>
            <a:pPr lvl="2" eaLnBrk="1"/>
            <a:r>
              <a:rPr lang="en-US" dirty="0"/>
              <a:t>Especially necessary if prosecution is desired</a:t>
            </a:r>
          </a:p>
          <a:p>
            <a:pPr eaLnBrk="1" hangingPunct="1"/>
            <a:endParaRPr lang="en-US" dirty="0"/>
          </a:p>
          <a:p>
            <a:pPr eaLnBrk="1" hangingPunct="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14</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a:t>
            </a:r>
          </a:p>
        </p:txBody>
      </p:sp>
      <p:sp>
        <p:nvSpPr>
          <p:cNvPr id="39938" name="Content Placeholder 1"/>
          <p:cNvSpPr>
            <a:spLocks noGrp="1"/>
          </p:cNvSpPr>
          <p:nvPr>
            <p:ph idx="1"/>
          </p:nvPr>
        </p:nvSpPr>
        <p:spPr>
          <a:xfrm>
            <a:off x="457200" y="1752600"/>
            <a:ext cx="8229600" cy="4254500"/>
          </a:xfrm>
        </p:spPr>
        <p:txBody>
          <a:bodyPr/>
          <a:lstStyle/>
          <a:p>
            <a:pPr eaLnBrk="1" hangingPunct="1"/>
            <a:r>
              <a:rPr lang="en-US" b="1"/>
              <a:t>Recovery</a:t>
            </a:r>
          </a:p>
          <a:p>
            <a:pPr lvl="1" eaLnBrk="1"/>
            <a:r>
              <a:rPr lang="en-US"/>
              <a:t>Repair during continuing server operation</a:t>
            </a:r>
          </a:p>
          <a:p>
            <a:pPr lvl="2" eaLnBrk="1"/>
            <a:r>
              <a:rPr lang="en-US"/>
              <a:t>Avoids lack of availability</a:t>
            </a:r>
          </a:p>
          <a:p>
            <a:pPr lvl="2" eaLnBrk="1"/>
            <a:r>
              <a:rPr lang="en-US"/>
              <a:t>No loss of data</a:t>
            </a:r>
          </a:p>
          <a:p>
            <a:pPr lvl="2" eaLnBrk="1"/>
            <a:r>
              <a:rPr lang="en-US"/>
              <a:t>Possibility of a rootkit not having been removed, etc.</a:t>
            </a:r>
          </a:p>
          <a:p>
            <a:pPr eaLnBrk="1" hangingPunct="1"/>
            <a:endParaRPr lang="en-US" b="1"/>
          </a:p>
          <a:p>
            <a:pPr eaLnBrk="1" hangingPunct="1"/>
            <a:endParaRPr lang="en-US"/>
          </a:p>
          <a:p>
            <a:pPr eaLnBrk="1" hangingPunct="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15</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a:t>
            </a:r>
          </a:p>
        </p:txBody>
      </p:sp>
      <p:sp>
        <p:nvSpPr>
          <p:cNvPr id="40962" name="Content Placeholder 1"/>
          <p:cNvSpPr>
            <a:spLocks noGrp="1"/>
          </p:cNvSpPr>
          <p:nvPr>
            <p:ph idx="1"/>
          </p:nvPr>
        </p:nvSpPr>
        <p:spPr>
          <a:xfrm>
            <a:off x="533400" y="1905000"/>
            <a:ext cx="4267200" cy="4254500"/>
          </a:xfrm>
        </p:spPr>
        <p:txBody>
          <a:bodyPr/>
          <a:lstStyle/>
          <a:p>
            <a:pPr eaLnBrk="1" hangingPunct="1"/>
            <a:r>
              <a:rPr lang="en-US" b="1" dirty="0"/>
              <a:t>Recovery</a:t>
            </a:r>
          </a:p>
          <a:p>
            <a:pPr lvl="1" eaLnBrk="1"/>
            <a:r>
              <a:rPr lang="en-US" dirty="0"/>
              <a:t>Data</a:t>
            </a:r>
          </a:p>
          <a:p>
            <a:pPr lvl="2" eaLnBrk="1"/>
            <a:r>
              <a:rPr lang="en-US" dirty="0"/>
              <a:t>Restoration from backup tapes</a:t>
            </a:r>
          </a:p>
          <a:p>
            <a:pPr lvl="2" eaLnBrk="1" hangingPunct="1"/>
            <a:r>
              <a:rPr lang="en-US" dirty="0"/>
              <a:t>Loses data since last trusted backup</a:t>
            </a:r>
          </a:p>
        </p:txBody>
      </p:sp>
      <p:pic>
        <p:nvPicPr>
          <p:cNvPr id="2" name="Picture 1" descr="Image of a data tape cartridge"/>
          <p:cNvPicPr>
            <a:picLocks noChangeAspect="1"/>
          </p:cNvPicPr>
          <p:nvPr/>
        </p:nvPicPr>
        <p:blipFill>
          <a:blip r:embed="rId2"/>
          <a:stretch>
            <a:fillRect/>
          </a:stretch>
        </p:blipFill>
        <p:spPr>
          <a:xfrm>
            <a:off x="4724400" y="1905000"/>
            <a:ext cx="3812394" cy="3429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16</a:t>
            </a:fld>
            <a:endParaRPr lang="en-US" dirty="0">
              <a:solidFill>
                <a:prstClr val="white"/>
              </a:solidFill>
            </a:endParaRPr>
          </a:p>
        </p:txBody>
      </p:sp>
      <p:sp>
        <p:nvSpPr>
          <p:cNvPr id="5" name="Title 4"/>
          <p:cNvSpPr>
            <a:spLocks noGrp="1"/>
          </p:cNvSpPr>
          <p:nvPr>
            <p:ph type="title"/>
          </p:nvPr>
        </p:nvSpPr>
        <p:spPr>
          <a:xfrm>
            <a:off x="457200" y="152400"/>
            <a:ext cx="8229600" cy="1143000"/>
          </a:xfrm>
        </p:spPr>
        <p:txBody>
          <a:bodyPr>
            <a:normAutofit fontScale="90000"/>
          </a:bodyPr>
          <a:lstStyle/>
          <a:p>
            <a:pPr eaLnBrk="1" fontAlgn="auto" hangingPunct="1">
              <a:spcAft>
                <a:spcPts val="0"/>
              </a:spcAft>
              <a:defRPr/>
            </a:pPr>
            <a:r>
              <a:rPr lang="en-US" sz="4000" dirty="0"/>
              <a:t>10.2: </a:t>
            </a:r>
            <a:r>
              <a:rPr lang="en-US" dirty="0"/>
              <a:t>The Incident Response Process: Part I</a:t>
            </a:r>
          </a:p>
        </p:txBody>
      </p:sp>
      <p:sp>
        <p:nvSpPr>
          <p:cNvPr id="41986" name="Content Placeholder 1"/>
          <p:cNvSpPr>
            <a:spLocks noGrp="1"/>
          </p:cNvSpPr>
          <p:nvPr>
            <p:ph idx="1"/>
          </p:nvPr>
        </p:nvSpPr>
        <p:spPr>
          <a:xfrm>
            <a:off x="457200" y="1371600"/>
            <a:ext cx="8229600" cy="4953000"/>
          </a:xfrm>
        </p:spPr>
        <p:txBody>
          <a:bodyPr/>
          <a:lstStyle/>
          <a:p>
            <a:pPr eaLnBrk="1" hangingPunct="1"/>
            <a:r>
              <a:rPr lang="en-US" b="1" dirty="0"/>
              <a:t>Recovery</a:t>
            </a:r>
          </a:p>
          <a:p>
            <a:pPr lvl="1" eaLnBrk="1"/>
            <a:r>
              <a:rPr lang="en-US" dirty="0"/>
              <a:t>Software</a:t>
            </a:r>
          </a:p>
          <a:p>
            <a:pPr lvl="2" eaLnBrk="1"/>
            <a:r>
              <a:rPr lang="en-US" dirty="0"/>
              <a:t>Total software reinstallation of operating system and applications may be necessary for the system to be trusted</a:t>
            </a:r>
            <a:endParaRPr lang="en-US" b="1" dirty="0"/>
          </a:p>
          <a:p>
            <a:pPr lvl="2" eaLnBrk="1"/>
            <a:r>
              <a:rPr lang="en-US" dirty="0"/>
              <a:t>Manual reinstallation of software</a:t>
            </a:r>
          </a:p>
          <a:p>
            <a:pPr lvl="3" eaLnBrk="1"/>
            <a:r>
              <a:rPr lang="en-US" dirty="0"/>
              <a:t>Need installation media and product activation keys</a:t>
            </a:r>
          </a:p>
          <a:p>
            <a:pPr lvl="3" eaLnBrk="1"/>
            <a:r>
              <a:rPr lang="en-US" dirty="0"/>
              <a:t>Must have good configuration documentation before the incident</a:t>
            </a:r>
          </a:p>
          <a:p>
            <a:pPr lvl="2" eaLnBrk="1"/>
            <a:r>
              <a:rPr lang="en-US" dirty="0"/>
              <a:t>Reinstallation from a disk image</a:t>
            </a:r>
          </a:p>
          <a:p>
            <a:pPr lvl="3" eaLnBrk="1"/>
            <a:r>
              <a:rPr lang="en-US" dirty="0"/>
              <a:t>Can greatly reduce time and effort</a:t>
            </a:r>
          </a:p>
          <a:p>
            <a:pPr lvl="3" eaLnBrk="1"/>
            <a:r>
              <a:rPr lang="en-US" dirty="0"/>
              <a:t>Requires a recent disk image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17</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II</a:t>
            </a:r>
          </a:p>
        </p:txBody>
      </p:sp>
      <p:sp>
        <p:nvSpPr>
          <p:cNvPr id="44034" name="Content Placeholder 1"/>
          <p:cNvSpPr>
            <a:spLocks noGrp="1"/>
          </p:cNvSpPr>
          <p:nvPr>
            <p:ph idx="1"/>
          </p:nvPr>
        </p:nvSpPr>
        <p:spPr>
          <a:xfrm>
            <a:off x="457200" y="1676400"/>
            <a:ext cx="8229600" cy="4330700"/>
          </a:xfrm>
        </p:spPr>
        <p:txBody>
          <a:bodyPr/>
          <a:lstStyle/>
          <a:p>
            <a:pPr eaLnBrk="1" hangingPunct="1"/>
            <a:r>
              <a:rPr lang="en-US" b="1" dirty="0"/>
              <a:t>Punishment</a:t>
            </a:r>
          </a:p>
          <a:p>
            <a:pPr lvl="1" eaLnBrk="1"/>
            <a:r>
              <a:rPr lang="en-US" dirty="0"/>
              <a:t>Punishing employees is usually fairly easy</a:t>
            </a:r>
          </a:p>
          <a:p>
            <a:pPr lvl="2" eaLnBrk="1">
              <a:spcBef>
                <a:spcPts val="1200"/>
              </a:spcBef>
            </a:pPr>
            <a:r>
              <a:rPr lang="en-US" dirty="0"/>
              <a:t>Most employees are at-will employees</a:t>
            </a:r>
          </a:p>
          <a:p>
            <a:pPr lvl="2" eaLnBrk="1">
              <a:spcBef>
                <a:spcPts val="1200"/>
              </a:spcBef>
            </a:pPr>
            <a:r>
              <a:rPr lang="en-US" dirty="0"/>
              <a:t>Companies usually have wide discretion in firing at-will employees</a:t>
            </a:r>
          </a:p>
          <a:p>
            <a:pPr lvl="2" eaLnBrk="1">
              <a:spcBef>
                <a:spcPts val="1200"/>
              </a:spcBef>
            </a:pPr>
            <a:r>
              <a:rPr lang="en-US" dirty="0"/>
              <a:t>This varies internationally</a:t>
            </a:r>
          </a:p>
          <a:p>
            <a:pPr lvl="2" eaLnBrk="1">
              <a:spcBef>
                <a:spcPts val="1200"/>
              </a:spcBef>
            </a:pPr>
            <a:r>
              <a:rPr lang="en-US" dirty="0"/>
              <a:t>Union agreements may limit sanctions or at least require more detailed processes</a:t>
            </a:r>
          </a:p>
          <a:p>
            <a:pPr eaLnBrk="1" hangingPunct="1"/>
            <a:endParaRPr lang="en-US" b="1" dirty="0"/>
          </a:p>
          <a:p>
            <a:pPr eaLnBrk="1" hangingPunct="1"/>
            <a:endParaRPr lang="en-US" dirty="0"/>
          </a:p>
          <a:p>
            <a:pPr eaLnBrk="1" hangingPunct="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18</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II</a:t>
            </a:r>
          </a:p>
        </p:txBody>
      </p:sp>
      <p:sp>
        <p:nvSpPr>
          <p:cNvPr id="45058" name="Content Placeholder 1"/>
          <p:cNvSpPr>
            <a:spLocks noGrp="1"/>
          </p:cNvSpPr>
          <p:nvPr>
            <p:ph idx="1"/>
          </p:nvPr>
        </p:nvSpPr>
        <p:spPr>
          <a:xfrm>
            <a:off x="457200" y="1600200"/>
            <a:ext cx="8229600" cy="4406900"/>
          </a:xfrm>
        </p:spPr>
        <p:txBody>
          <a:bodyPr/>
          <a:lstStyle/>
          <a:p>
            <a:pPr eaLnBrk="1" hangingPunct="1"/>
            <a:r>
              <a:rPr lang="en-US" b="1" dirty="0"/>
              <a:t>Punishment</a:t>
            </a:r>
          </a:p>
          <a:p>
            <a:pPr lvl="1" eaLnBrk="1"/>
            <a:r>
              <a:rPr lang="en-US" dirty="0"/>
              <a:t>The decision to pursue criminal prosecution</a:t>
            </a:r>
          </a:p>
          <a:p>
            <a:pPr lvl="2" eaLnBrk="1">
              <a:spcBef>
                <a:spcPts val="1200"/>
              </a:spcBef>
            </a:pPr>
            <a:r>
              <a:rPr lang="en-US" dirty="0"/>
              <a:t>Must consider cost and effort</a:t>
            </a:r>
          </a:p>
          <a:p>
            <a:pPr lvl="2" eaLnBrk="1">
              <a:spcBef>
                <a:spcPts val="1200"/>
              </a:spcBef>
            </a:pPr>
            <a:r>
              <a:rPr lang="en-US" dirty="0"/>
              <a:t>Must consider probable success if pursued (attackers are often minors or foreign nationals)</a:t>
            </a:r>
          </a:p>
          <a:p>
            <a:pPr lvl="2" eaLnBrk="1">
              <a:spcBef>
                <a:spcPts val="1200"/>
              </a:spcBef>
            </a:pPr>
            <a:r>
              <a:rPr lang="en-US" dirty="0"/>
              <a:t>Loss of reputation because the incident becomes public</a:t>
            </a:r>
          </a:p>
          <a:p>
            <a:pPr eaLnBrk="1" hangingPunct="1"/>
            <a:endParaRPr lang="en-US" b="1" dirty="0"/>
          </a:p>
          <a:p>
            <a:pPr eaLnBrk="1" hangingPunct="1"/>
            <a:endParaRPr lang="en-US" dirty="0"/>
          </a:p>
          <a:p>
            <a:pPr eaLnBrk="1" hangingPunct="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19</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II</a:t>
            </a:r>
          </a:p>
        </p:txBody>
      </p:sp>
      <p:sp>
        <p:nvSpPr>
          <p:cNvPr id="46082" name="Content Placeholder 1"/>
          <p:cNvSpPr>
            <a:spLocks noGrp="1"/>
          </p:cNvSpPr>
          <p:nvPr>
            <p:ph idx="1"/>
          </p:nvPr>
        </p:nvSpPr>
        <p:spPr>
          <a:xfrm>
            <a:off x="457200" y="1752600"/>
            <a:ext cx="8229600" cy="4254500"/>
          </a:xfrm>
        </p:spPr>
        <p:txBody>
          <a:bodyPr/>
          <a:lstStyle/>
          <a:p>
            <a:pPr eaLnBrk="1" hangingPunct="1"/>
            <a:r>
              <a:rPr lang="en-US" b="1"/>
              <a:t>Punishment</a:t>
            </a:r>
          </a:p>
          <a:p>
            <a:pPr lvl="1" eaLnBrk="1"/>
            <a:r>
              <a:rPr lang="en-US"/>
              <a:t>Collecting and managing evidence</a:t>
            </a:r>
          </a:p>
          <a:p>
            <a:pPr lvl="2" eaLnBrk="1">
              <a:spcBef>
                <a:spcPts val="1200"/>
              </a:spcBef>
            </a:pPr>
            <a:r>
              <a:rPr lang="en-US"/>
              <a:t>Forensics: Courts have strict rules for admitting evidence in court</a:t>
            </a:r>
          </a:p>
          <a:p>
            <a:pPr lvl="2" eaLnBrk="1">
              <a:spcBef>
                <a:spcPts val="1200"/>
              </a:spcBef>
            </a:pPr>
            <a:r>
              <a:rPr lang="en-US"/>
              <a:t>Call the authorities and a forensics expert for help</a:t>
            </a:r>
          </a:p>
          <a:p>
            <a:pPr eaLnBrk="1" hangingPunct="1"/>
            <a:endParaRPr lang="en-US"/>
          </a:p>
          <a:p>
            <a:pPr eaLnBrk="1" hangingPunct="1"/>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dirty="0"/>
              <a:t>Orientation</a:t>
            </a:r>
          </a:p>
        </p:txBody>
      </p:sp>
      <p:sp>
        <p:nvSpPr>
          <p:cNvPr id="17410" name="Content Placeholder 1"/>
          <p:cNvSpPr>
            <a:spLocks noGrp="1"/>
          </p:cNvSpPr>
          <p:nvPr>
            <p:ph idx="1"/>
          </p:nvPr>
        </p:nvSpPr>
        <p:spPr/>
        <p:txBody>
          <a:bodyPr/>
          <a:lstStyle/>
          <a:p>
            <a:pPr eaLnBrk="1" hangingPunct="1"/>
            <a:r>
              <a:rPr lang="en-US" dirty="0"/>
              <a:t>In previous chapters, we looked at threats, planning, and protections</a:t>
            </a:r>
          </a:p>
          <a:p>
            <a:pPr eaLnBrk="1" hangingPunct="1"/>
            <a:r>
              <a:rPr lang="en-US" dirty="0"/>
              <a:t>In Chapter 10, we complete the discussion of the plan-protect-respond cycle</a:t>
            </a:r>
          </a:p>
          <a:p>
            <a:pPr eaLnBrk="1" hangingPunct="1"/>
            <a:r>
              <a:rPr lang="en-US" dirty="0"/>
              <a:t>Response planning is necessary because defenses can never stop all attacks. Companies must respond appropriately when attacks happen or natural disasters occur.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20</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II</a:t>
            </a:r>
          </a:p>
        </p:txBody>
      </p:sp>
      <p:sp>
        <p:nvSpPr>
          <p:cNvPr id="47106" name="Content Placeholder 1"/>
          <p:cNvSpPr>
            <a:spLocks noGrp="1"/>
          </p:cNvSpPr>
          <p:nvPr>
            <p:ph idx="1"/>
          </p:nvPr>
        </p:nvSpPr>
        <p:spPr>
          <a:xfrm>
            <a:off x="457200" y="1676400"/>
            <a:ext cx="8229600" cy="4330700"/>
          </a:xfrm>
        </p:spPr>
        <p:txBody>
          <a:bodyPr/>
          <a:lstStyle/>
          <a:p>
            <a:pPr eaLnBrk="1" hangingPunct="1"/>
            <a:r>
              <a:rPr lang="en-US" b="1"/>
              <a:t>Punishment</a:t>
            </a:r>
          </a:p>
          <a:p>
            <a:pPr lvl="1" eaLnBrk="1"/>
            <a:r>
              <a:rPr lang="en-US"/>
              <a:t>Collecting and managing evidence</a:t>
            </a:r>
          </a:p>
          <a:p>
            <a:pPr lvl="2" eaLnBrk="1">
              <a:spcBef>
                <a:spcPts val="1200"/>
              </a:spcBef>
            </a:pPr>
            <a:r>
              <a:rPr lang="en-US"/>
              <a:t>Protecting evidence</a:t>
            </a:r>
          </a:p>
          <a:p>
            <a:pPr lvl="3" eaLnBrk="1"/>
            <a:r>
              <a:rPr lang="en-US"/>
              <a:t>Pull the plug on a server if possible</a:t>
            </a:r>
          </a:p>
          <a:p>
            <a:pPr lvl="3" eaLnBrk="1"/>
            <a:r>
              <a:rPr lang="en-US"/>
              <a:t>This is a business decision, not an IT decision</a:t>
            </a:r>
          </a:p>
          <a:p>
            <a:pPr lvl="2" eaLnBrk="1">
              <a:spcBef>
                <a:spcPts val="1200"/>
              </a:spcBef>
            </a:pPr>
            <a:r>
              <a:rPr lang="en-US"/>
              <a:t>Document the chain of custody</a:t>
            </a:r>
          </a:p>
          <a:p>
            <a:pPr lvl="3" eaLnBrk="1"/>
            <a:r>
              <a:rPr lang="en-US"/>
              <a:t>Who held the evidence at all times</a:t>
            </a:r>
          </a:p>
          <a:p>
            <a:pPr lvl="3" eaLnBrk="1"/>
            <a:r>
              <a:rPr lang="en-US"/>
              <a:t>What they did to protect it</a:t>
            </a:r>
          </a:p>
          <a:p>
            <a:pPr lvl="3" eaLnBrk="1"/>
            <a:r>
              <a:rPr lang="en-US"/>
              <a:t>Document the chain of custody</a:t>
            </a:r>
          </a:p>
          <a:p>
            <a:pPr eaLnBrk="1" hangingPunct="1"/>
            <a:endParaRPr lang="en-US"/>
          </a:p>
          <a:p>
            <a:pPr eaLnBrk="1" hangingPunct="1"/>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21</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10.2: </a:t>
            </a:r>
            <a:r>
              <a:rPr lang="en-US" dirty="0"/>
              <a:t>The Incident Response Process: Part II</a:t>
            </a:r>
          </a:p>
        </p:txBody>
      </p:sp>
      <p:sp>
        <p:nvSpPr>
          <p:cNvPr id="48130" name="Content Placeholder 1"/>
          <p:cNvSpPr>
            <a:spLocks noGrp="1"/>
          </p:cNvSpPr>
          <p:nvPr>
            <p:ph idx="1"/>
          </p:nvPr>
        </p:nvSpPr>
        <p:spPr>
          <a:xfrm>
            <a:off x="457200" y="1676400"/>
            <a:ext cx="8229600" cy="4330700"/>
          </a:xfrm>
        </p:spPr>
        <p:txBody>
          <a:bodyPr/>
          <a:lstStyle/>
          <a:p>
            <a:pPr eaLnBrk="1"/>
            <a:r>
              <a:rPr lang="en-US" b="1" dirty="0"/>
              <a:t>Post-mortem Evaluation</a:t>
            </a:r>
          </a:p>
          <a:p>
            <a:pPr lvl="1" eaLnBrk="1"/>
            <a:r>
              <a:rPr lang="en-US" dirty="0"/>
              <a:t>What should we do differently next time?</a:t>
            </a:r>
          </a:p>
          <a:p>
            <a:pPr eaLnBrk="1" hangingPunct="1"/>
            <a:endParaRPr lang="en-US" dirty="0"/>
          </a:p>
          <a:p>
            <a:pPr eaLnBrk="1" hangingPunct="1"/>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22</a:t>
            </a:fld>
            <a:endParaRPr lang="en-US" dirty="0">
              <a:solidFill>
                <a:prstClr val="white"/>
              </a:solidFill>
            </a:endParaRPr>
          </a:p>
        </p:txBody>
      </p:sp>
      <p:sp>
        <p:nvSpPr>
          <p:cNvPr id="5" name="Title 4"/>
          <p:cNvSpPr>
            <a:spLocks noGrp="1"/>
          </p:cNvSpPr>
          <p:nvPr>
            <p:ph type="title"/>
          </p:nvPr>
        </p:nvSpPr>
        <p:spPr>
          <a:xfrm>
            <a:off x="457200" y="381000"/>
            <a:ext cx="8229600" cy="1143000"/>
          </a:xfrm>
        </p:spPr>
        <p:txBody>
          <a:bodyPr>
            <a:normAutofit fontScale="90000"/>
          </a:bodyPr>
          <a:lstStyle/>
          <a:p>
            <a:pPr eaLnBrk="1" fontAlgn="auto" hangingPunct="1">
              <a:spcAft>
                <a:spcPts val="0"/>
              </a:spcAft>
              <a:defRPr/>
            </a:pPr>
            <a:r>
              <a:rPr lang="en-US" sz="4000" dirty="0"/>
              <a:t>10.3: </a:t>
            </a:r>
            <a:r>
              <a:rPr lang="en-US" dirty="0"/>
              <a:t>Intrusion Detection Systems (IDSs)</a:t>
            </a:r>
          </a:p>
        </p:txBody>
      </p:sp>
      <p:sp>
        <p:nvSpPr>
          <p:cNvPr id="68610" name="Content Placeholder 1"/>
          <p:cNvSpPr>
            <a:spLocks noGrp="1"/>
          </p:cNvSpPr>
          <p:nvPr>
            <p:ph idx="1"/>
          </p:nvPr>
        </p:nvSpPr>
        <p:spPr>
          <a:xfrm>
            <a:off x="457200" y="1828800"/>
            <a:ext cx="8229600" cy="4178300"/>
          </a:xfrm>
        </p:spPr>
        <p:txBody>
          <a:bodyPr/>
          <a:lstStyle/>
          <a:p>
            <a:pPr eaLnBrk="1"/>
            <a:r>
              <a:rPr lang="en-US" dirty="0"/>
              <a:t>Event logging for suspicious events</a:t>
            </a:r>
          </a:p>
          <a:p>
            <a:pPr eaLnBrk="1"/>
            <a:r>
              <a:rPr lang="en-US" dirty="0"/>
              <a:t>Sometimes send alarms</a:t>
            </a:r>
          </a:p>
          <a:p>
            <a:pPr eaLnBrk="1"/>
            <a:r>
              <a:rPr lang="en-US" dirty="0"/>
              <a:t>A detective control, not a preventative or restorative control</a:t>
            </a:r>
          </a:p>
          <a:p>
            <a:pPr eaLnBrk="1" hangingPunct="1"/>
            <a:endParaRPr lang="en-US" dirty="0"/>
          </a:p>
          <a:p>
            <a:pPr eaLnBrk="1" hangingPunct="1"/>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23</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10.3: </a:t>
            </a:r>
            <a:r>
              <a:rPr lang="en-US" dirty="0"/>
              <a:t>Managing IDSs</a:t>
            </a:r>
          </a:p>
        </p:txBody>
      </p:sp>
      <p:sp>
        <p:nvSpPr>
          <p:cNvPr id="80898" name="Content Placeholder 1"/>
          <p:cNvSpPr>
            <a:spLocks noGrp="1"/>
          </p:cNvSpPr>
          <p:nvPr>
            <p:ph idx="1"/>
          </p:nvPr>
        </p:nvSpPr>
        <p:spPr/>
        <p:txBody>
          <a:bodyPr/>
          <a:lstStyle/>
          <a:p>
            <a:pPr eaLnBrk="1"/>
            <a:r>
              <a:rPr lang="en-US" b="1"/>
              <a:t>Updates</a:t>
            </a:r>
          </a:p>
          <a:p>
            <a:pPr lvl="1" eaLnBrk="1"/>
            <a:r>
              <a:rPr lang="en-US"/>
              <a:t>Program, attack signatures must be updated frequently</a:t>
            </a:r>
          </a:p>
          <a:p>
            <a:pPr eaLnBrk="1"/>
            <a:r>
              <a:rPr lang="en-US" b="1"/>
              <a:t>Processing Performance</a:t>
            </a:r>
          </a:p>
          <a:p>
            <a:pPr lvl="1" eaLnBrk="1"/>
            <a:r>
              <a:rPr lang="en-US"/>
              <a:t>If processing speed cannot keep up with network traffic, some packets will not be examined</a:t>
            </a:r>
          </a:p>
          <a:p>
            <a:pPr lvl="1" eaLnBrk="1"/>
            <a:r>
              <a:rPr lang="en-US"/>
              <a:t>This can make some IDSs useless during attacks that increase the traffic load</a:t>
            </a:r>
          </a:p>
          <a:p>
            <a:pPr eaLnBrk="1" hangingPunct="1"/>
            <a:endParaRPr lang="en-US"/>
          </a:p>
          <a:p>
            <a:pPr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24</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10.3: </a:t>
            </a:r>
            <a:r>
              <a:rPr lang="en-US" dirty="0"/>
              <a:t>Managing IDSs</a:t>
            </a:r>
          </a:p>
        </p:txBody>
      </p:sp>
      <p:sp>
        <p:nvSpPr>
          <p:cNvPr id="81922" name="Content Placeholder 1"/>
          <p:cNvSpPr>
            <a:spLocks noGrp="1"/>
          </p:cNvSpPr>
          <p:nvPr>
            <p:ph idx="1"/>
          </p:nvPr>
        </p:nvSpPr>
        <p:spPr>
          <a:xfrm>
            <a:off x="457200" y="1600200"/>
            <a:ext cx="8229600" cy="4406900"/>
          </a:xfrm>
        </p:spPr>
        <p:txBody>
          <a:bodyPr/>
          <a:lstStyle/>
          <a:p>
            <a:pPr eaLnBrk="1"/>
            <a:r>
              <a:rPr lang="en-US" b="1" dirty="0"/>
              <a:t>Storage</a:t>
            </a:r>
          </a:p>
          <a:p>
            <a:pPr lvl="1" eaLnBrk="1"/>
            <a:r>
              <a:rPr lang="en-US" dirty="0"/>
              <a:t>Limited disk storage for log files</a:t>
            </a:r>
          </a:p>
          <a:p>
            <a:pPr lvl="1" eaLnBrk="1"/>
            <a:r>
              <a:rPr lang="en-US" dirty="0"/>
              <a:t>When log files reach storage limits, they must be archived</a:t>
            </a:r>
          </a:p>
          <a:p>
            <a:pPr lvl="1" eaLnBrk="1"/>
            <a:r>
              <a:rPr lang="en-US" dirty="0"/>
              <a:t>Event correlation is difficult across multiple backup tapes</a:t>
            </a:r>
          </a:p>
          <a:p>
            <a:pPr lvl="1" eaLnBrk="1"/>
            <a:r>
              <a:rPr lang="en-US" dirty="0"/>
              <a:t>Adding more disk capacity reduces the problem but never eliminates it</a:t>
            </a:r>
          </a:p>
          <a:p>
            <a:pPr eaLnBrk="1" hangingPunct="1"/>
            <a:endParaRPr lang="en-US" dirty="0"/>
          </a:p>
          <a:p>
            <a:pPr eaLnBrk="1" hangingPunct="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25</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10.3: </a:t>
            </a:r>
            <a:r>
              <a:rPr lang="en-US" dirty="0" err="1"/>
              <a:t>Honeypots</a:t>
            </a:r>
            <a:endParaRPr lang="en-US" dirty="0"/>
          </a:p>
        </p:txBody>
      </p:sp>
      <p:sp>
        <p:nvSpPr>
          <p:cNvPr id="82946" name="Content Placeholder 1"/>
          <p:cNvSpPr>
            <a:spLocks noGrp="1"/>
          </p:cNvSpPr>
          <p:nvPr>
            <p:ph idx="1"/>
          </p:nvPr>
        </p:nvSpPr>
        <p:spPr>
          <a:xfrm>
            <a:off x="457200" y="1481138"/>
            <a:ext cx="8229600" cy="4843462"/>
          </a:xfrm>
        </p:spPr>
        <p:txBody>
          <a:bodyPr/>
          <a:lstStyle/>
          <a:p>
            <a:pPr eaLnBrk="1"/>
            <a:r>
              <a:rPr lang="en-US" b="1"/>
              <a:t>Honeypot</a:t>
            </a:r>
          </a:p>
          <a:p>
            <a:pPr lvl="1"/>
            <a:r>
              <a:rPr lang="en-US" sz="2400"/>
              <a:t>A fake server or entire network segment with multiple clients and servers </a:t>
            </a:r>
          </a:p>
          <a:p>
            <a:pPr lvl="1"/>
            <a:r>
              <a:rPr lang="en-US" sz="2400"/>
              <a:t>Legitimate users should never try to reach resources on the honeypot</a:t>
            </a:r>
          </a:p>
          <a:p>
            <a:pPr lvl="1"/>
            <a:r>
              <a:rPr lang="en-US" sz="2400"/>
              <a:t>Primarily used by researchers studying attacker behavior by recording everything a visitor does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26</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10.4: </a:t>
            </a:r>
            <a:r>
              <a:rPr lang="en-US" dirty="0"/>
              <a:t>Business Continuity Planning </a:t>
            </a:r>
          </a:p>
        </p:txBody>
      </p:sp>
      <p:sp>
        <p:nvSpPr>
          <p:cNvPr id="86018" name="Content Placeholder 1"/>
          <p:cNvSpPr>
            <a:spLocks noGrp="1"/>
          </p:cNvSpPr>
          <p:nvPr>
            <p:ph idx="1"/>
          </p:nvPr>
        </p:nvSpPr>
        <p:spPr>
          <a:xfrm>
            <a:off x="457200" y="1600200"/>
            <a:ext cx="7848600" cy="4178300"/>
          </a:xfrm>
        </p:spPr>
        <p:txBody>
          <a:bodyPr/>
          <a:lstStyle/>
          <a:p>
            <a:pPr eaLnBrk="1"/>
            <a:r>
              <a:rPr lang="en-US" b="1" dirty="0"/>
              <a:t>Business Continuity Planning</a:t>
            </a:r>
          </a:p>
          <a:p>
            <a:pPr lvl="1" algn="just" eaLnBrk="1"/>
            <a:r>
              <a:rPr lang="en-US" dirty="0"/>
              <a:t>A business continuity plan specifies how a company plans to restore or maintain core business operations when disasters occur</a:t>
            </a:r>
          </a:p>
          <a:p>
            <a:pPr lvl="1" eaLnBrk="1"/>
            <a:r>
              <a:rPr lang="en-US" dirty="0"/>
              <a:t>Disaster response is restoring IT services</a:t>
            </a:r>
          </a:p>
          <a:p>
            <a:pPr eaLnBrk="1" hangingPunct="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10.4: </a:t>
            </a:r>
            <a:r>
              <a:rPr lang="en-US" dirty="0"/>
              <a:t>Business Continuity Planning </a:t>
            </a:r>
          </a:p>
        </p:txBody>
      </p:sp>
      <p:pic>
        <p:nvPicPr>
          <p:cNvPr id="87045" name="Picture 2" descr="IT disaster response plan: Keeping IT resources operating or restoring them to operation.&#10;&#10;Business continuity plan: Keeping the entire firm operating or restoring the firm to operation.&#10;&#10;IT disaster response plan is a part of the business continuity plan."/>
          <p:cNvPicPr>
            <a:picLocks noChangeAspect="1" noChangeArrowheads="1"/>
          </p:cNvPicPr>
          <p:nvPr/>
        </p:nvPicPr>
        <p:blipFill>
          <a:blip r:embed="rId2">
            <a:extLst>
              <a:ext uri="{28A0092B-C50C-407E-A947-70E740481C1C}">
                <a14:useLocalDpi xmlns:a14="http://schemas.microsoft.com/office/drawing/2010/main" val="0"/>
              </a:ext>
            </a:extLst>
          </a:blip>
          <a:srcRect l="11609" t="21729" r="8644" b="11111"/>
          <a:stretch>
            <a:fillRect/>
          </a:stretch>
        </p:blipFill>
        <p:spPr bwMode="auto">
          <a:xfrm>
            <a:off x="277813" y="1562100"/>
            <a:ext cx="8675687"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27</a:t>
            </a:fld>
            <a:endParaRPr lang="en-US" dirty="0">
              <a:solidFill>
                <a:prstClr val="whit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28</a:t>
            </a:fld>
            <a:endParaRPr lang="en-US" dirty="0">
              <a:solidFill>
                <a:prstClr val="white"/>
              </a:solidFill>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700" dirty="0"/>
              <a:t>10.4: Business Continuity Planning </a:t>
            </a:r>
          </a:p>
        </p:txBody>
      </p:sp>
      <p:sp>
        <p:nvSpPr>
          <p:cNvPr id="88066" name="Content Placeholder 1"/>
          <p:cNvSpPr>
            <a:spLocks noGrp="1"/>
          </p:cNvSpPr>
          <p:nvPr>
            <p:ph idx="1"/>
          </p:nvPr>
        </p:nvSpPr>
        <p:spPr>
          <a:xfrm>
            <a:off x="457200" y="1600200"/>
            <a:ext cx="8229600" cy="4178300"/>
          </a:xfrm>
        </p:spPr>
        <p:txBody>
          <a:bodyPr/>
          <a:lstStyle/>
          <a:p>
            <a:pPr eaLnBrk="1" hangingPunct="1"/>
            <a:r>
              <a:rPr lang="en-US" b="1" dirty="0"/>
              <a:t>Principles of Business Continuity Management</a:t>
            </a:r>
          </a:p>
          <a:p>
            <a:pPr lvl="1" eaLnBrk="1"/>
            <a:r>
              <a:rPr lang="en-US" dirty="0"/>
              <a:t>Protect people first</a:t>
            </a:r>
          </a:p>
          <a:p>
            <a:pPr marL="109537" indent="0" eaLnBrk="1" hangingPunct="1">
              <a:buNone/>
            </a:pPr>
            <a:endParaRPr lang="en-US" dirty="0"/>
          </a:p>
          <a:p>
            <a:pPr eaLnBrk="1" hangingPunct="1"/>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29</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10.4: </a:t>
            </a:r>
            <a:r>
              <a:rPr lang="en-US" dirty="0"/>
              <a:t>Business Continuity Planning </a:t>
            </a:r>
          </a:p>
        </p:txBody>
      </p:sp>
      <p:sp>
        <p:nvSpPr>
          <p:cNvPr id="89090" name="Content Placeholder 1"/>
          <p:cNvSpPr>
            <a:spLocks noGrp="1"/>
          </p:cNvSpPr>
          <p:nvPr>
            <p:ph idx="1"/>
          </p:nvPr>
        </p:nvSpPr>
        <p:spPr>
          <a:xfrm>
            <a:off x="457200" y="1600200"/>
            <a:ext cx="8229600" cy="4525963"/>
          </a:xfrm>
        </p:spPr>
        <p:txBody>
          <a:bodyPr/>
          <a:lstStyle/>
          <a:p>
            <a:pPr eaLnBrk="1" hangingPunct="1"/>
            <a:r>
              <a:rPr lang="en-US" b="1" dirty="0"/>
              <a:t>Principles of Business Continuity Management</a:t>
            </a:r>
          </a:p>
          <a:p>
            <a:pPr lvl="1" eaLnBrk="1"/>
            <a:r>
              <a:rPr lang="en-US" dirty="0"/>
              <a:t>Avoid rigidity</a:t>
            </a:r>
          </a:p>
          <a:p>
            <a:pPr lvl="2" eaLnBrk="1"/>
            <a:r>
              <a:rPr lang="en-US" dirty="0"/>
              <a:t>Unexpected situations will arise</a:t>
            </a:r>
          </a:p>
          <a:p>
            <a:pPr lvl="2" eaLnBrk="1"/>
            <a:r>
              <a:rPr lang="en-US" dirty="0"/>
              <a:t>Communication will break down and information will be unreliable</a:t>
            </a:r>
          </a:p>
          <a:p>
            <a:pPr lvl="2" eaLnBrk="1"/>
            <a:r>
              <a:rPr lang="en-US" dirty="0"/>
              <a:t>Decision makers must have the flexibility to 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a:t>
            </a:fld>
            <a:endParaRPr lang="en-US" dirty="0">
              <a:solidFill>
                <a:prstClr val="white"/>
              </a:solidFill>
            </a:endParaRPr>
          </a:p>
        </p:txBody>
      </p:sp>
      <p:sp>
        <p:nvSpPr>
          <p:cNvPr id="5" name="Title 4"/>
          <p:cNvSpPr>
            <a:spLocks noGrp="1"/>
          </p:cNvSpPr>
          <p:nvPr>
            <p:ph type="title"/>
          </p:nvPr>
        </p:nvSpPr>
        <p:spPr>
          <a:xfrm>
            <a:off x="457200" y="76200"/>
            <a:ext cx="8229600" cy="1143000"/>
          </a:xfrm>
        </p:spPr>
        <p:txBody>
          <a:bodyPr/>
          <a:lstStyle/>
          <a:p>
            <a:pPr eaLnBrk="1" fontAlgn="auto" hangingPunct="1">
              <a:spcAft>
                <a:spcPts val="0"/>
              </a:spcAft>
              <a:defRPr/>
            </a:pPr>
            <a:r>
              <a:rPr lang="en-US" sz="4400" dirty="0"/>
              <a:t>10.1: </a:t>
            </a:r>
            <a:r>
              <a:rPr lang="en-US" dirty="0"/>
              <a:t>Incident Response</a:t>
            </a:r>
          </a:p>
        </p:txBody>
      </p:sp>
      <p:sp>
        <p:nvSpPr>
          <p:cNvPr id="27650" name="Content Placeholder 1"/>
          <p:cNvSpPr>
            <a:spLocks noGrp="1"/>
          </p:cNvSpPr>
          <p:nvPr>
            <p:ph idx="1"/>
          </p:nvPr>
        </p:nvSpPr>
        <p:spPr>
          <a:xfrm>
            <a:off x="457200" y="1295400"/>
            <a:ext cx="8229600" cy="4767263"/>
          </a:xfrm>
        </p:spPr>
        <p:txBody>
          <a:bodyPr/>
          <a:lstStyle/>
          <a:p>
            <a:pPr eaLnBrk="1"/>
            <a:r>
              <a:rPr lang="en-US" b="1" dirty="0"/>
              <a:t>Incidents Happen</a:t>
            </a:r>
          </a:p>
          <a:p>
            <a:pPr lvl="1" eaLnBrk="1"/>
            <a:r>
              <a:rPr lang="en-US" dirty="0"/>
              <a:t>Protections inevitably break down, occasionally</a:t>
            </a:r>
          </a:p>
          <a:p>
            <a:pPr lvl="1" eaLnBrk="1"/>
            <a:r>
              <a:rPr lang="en-US" dirty="0"/>
              <a:t>Successful attacks are called </a:t>
            </a:r>
            <a:r>
              <a:rPr lang="en-US" i="1" dirty="0"/>
              <a:t>security incidents</a:t>
            </a:r>
            <a:r>
              <a:rPr lang="en-US" dirty="0"/>
              <a:t>, </a:t>
            </a:r>
            <a:r>
              <a:rPr lang="en-US" i="1" dirty="0"/>
              <a:t>breaches</a:t>
            </a:r>
            <a:r>
              <a:rPr lang="en-US" dirty="0"/>
              <a:t>, or </a:t>
            </a:r>
            <a:r>
              <a:rPr lang="en-US" i="1" dirty="0"/>
              <a:t>compromises</a:t>
            </a:r>
          </a:p>
          <a:p>
            <a:pPr eaLnBrk="1"/>
            <a:r>
              <a:rPr lang="en-US" b="1" dirty="0"/>
              <a:t>Incident Severity</a:t>
            </a:r>
          </a:p>
          <a:p>
            <a:pPr lvl="1" eaLnBrk="1"/>
            <a:r>
              <a:rPr lang="en-US" dirty="0"/>
              <a:t>False alarms</a:t>
            </a:r>
          </a:p>
          <a:p>
            <a:pPr lvl="2" eaLnBrk="1"/>
            <a:r>
              <a:rPr lang="en-US" dirty="0"/>
              <a:t>Apparent compromises are not real compromises</a:t>
            </a:r>
          </a:p>
          <a:p>
            <a:pPr lvl="2" eaLnBrk="1"/>
            <a:r>
              <a:rPr lang="en-US" dirty="0"/>
              <a:t>Also called </a:t>
            </a:r>
            <a:r>
              <a:rPr lang="en-US" i="1" dirty="0"/>
              <a:t>false positives</a:t>
            </a:r>
          </a:p>
          <a:p>
            <a:pPr lvl="2" eaLnBrk="1"/>
            <a:r>
              <a:rPr lang="en-US" dirty="0"/>
              <a:t>Handled by the on-duty staff</a:t>
            </a:r>
          </a:p>
          <a:p>
            <a:pPr lvl="2" eaLnBrk="1"/>
            <a:r>
              <a:rPr lang="en-US" dirty="0"/>
              <a:t>Wastes time and may dull vigilance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30</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10.4: </a:t>
            </a:r>
            <a:r>
              <a:rPr lang="en-US" dirty="0"/>
              <a:t>Business Continuity Planning </a:t>
            </a:r>
          </a:p>
        </p:txBody>
      </p:sp>
      <p:sp>
        <p:nvSpPr>
          <p:cNvPr id="90114" name="Content Placeholder 1"/>
          <p:cNvSpPr>
            <a:spLocks noGrp="1"/>
          </p:cNvSpPr>
          <p:nvPr>
            <p:ph idx="1"/>
          </p:nvPr>
        </p:nvSpPr>
        <p:spPr>
          <a:xfrm>
            <a:off x="457200" y="1676400"/>
            <a:ext cx="8229600" cy="4330700"/>
          </a:xfrm>
        </p:spPr>
        <p:txBody>
          <a:bodyPr/>
          <a:lstStyle/>
          <a:p>
            <a:pPr eaLnBrk="1" hangingPunct="1"/>
            <a:r>
              <a:rPr lang="en-US" b="1"/>
              <a:t>Principles of Business Continuity Management</a:t>
            </a:r>
          </a:p>
          <a:p>
            <a:pPr lvl="1" eaLnBrk="1"/>
            <a:r>
              <a:rPr lang="en-US"/>
              <a:t>Communication</a:t>
            </a:r>
          </a:p>
          <a:p>
            <a:pPr lvl="2" eaLnBrk="1"/>
            <a:r>
              <a:rPr lang="en-US"/>
              <a:t>Try to compensate for inevitable breakdowns</a:t>
            </a:r>
          </a:p>
          <a:p>
            <a:pPr lvl="2" eaLnBrk="1"/>
            <a:r>
              <a:rPr lang="en-US"/>
              <a:t>Have a backup communication system</a:t>
            </a:r>
          </a:p>
          <a:p>
            <a:pPr lvl="2" eaLnBrk="1"/>
            <a:r>
              <a:rPr lang="en-US"/>
              <a:t>Communicate constantly to keep everybody “in the loop”</a:t>
            </a:r>
          </a:p>
          <a:p>
            <a:pPr eaLnBrk="1" hangingPunct="1"/>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31</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10.4: </a:t>
            </a:r>
            <a:r>
              <a:rPr lang="en-US" dirty="0"/>
              <a:t>Business Continuity Planning </a:t>
            </a:r>
          </a:p>
        </p:txBody>
      </p:sp>
      <p:sp>
        <p:nvSpPr>
          <p:cNvPr id="2" name="Content Placeholder 1"/>
          <p:cNvSpPr>
            <a:spLocks noGrp="1"/>
          </p:cNvSpPr>
          <p:nvPr>
            <p:ph idx="1"/>
          </p:nvPr>
        </p:nvSpPr>
        <p:spPr>
          <a:xfrm>
            <a:off x="457200" y="1524000"/>
            <a:ext cx="8229600" cy="4525962"/>
          </a:xfrm>
        </p:spPr>
        <p:txBody>
          <a:bodyPr>
            <a:normAutofit lnSpcReduction="10000"/>
          </a:bodyPr>
          <a:lstStyle/>
          <a:p>
            <a:pPr marL="365760" indent="-256032" eaLnBrk="1" fontAlgn="auto">
              <a:spcAft>
                <a:spcPts val="0"/>
              </a:spcAft>
              <a:buFont typeface="Wingdings 3"/>
              <a:buChar char=""/>
              <a:defRPr/>
            </a:pPr>
            <a:r>
              <a:rPr lang="en-US" b="1" dirty="0"/>
              <a:t>Business Process Analysis</a:t>
            </a:r>
          </a:p>
          <a:p>
            <a:pPr marL="621792" lvl="1" eaLnBrk="1" fontAlgn="auto">
              <a:spcAft>
                <a:spcPts val="0"/>
              </a:spcAft>
              <a:buFont typeface="Verdana"/>
              <a:buChar char="◦"/>
              <a:defRPr/>
            </a:pPr>
            <a:r>
              <a:rPr lang="en-US" dirty="0"/>
              <a:t>Identification of business processes and their interrelationships</a:t>
            </a:r>
          </a:p>
          <a:p>
            <a:pPr marL="621792" lvl="1" eaLnBrk="1" fontAlgn="auto">
              <a:spcAft>
                <a:spcPts val="0"/>
              </a:spcAft>
              <a:buFont typeface="Verdana"/>
              <a:buChar char="◦"/>
              <a:defRPr/>
            </a:pPr>
            <a:r>
              <a:rPr lang="en-US" dirty="0"/>
              <a:t>Prioritization of business processes</a:t>
            </a:r>
          </a:p>
          <a:p>
            <a:pPr marL="859536" lvl="2" eaLnBrk="1" fontAlgn="auto">
              <a:spcAft>
                <a:spcPts val="0"/>
              </a:spcAft>
              <a:buFont typeface="Wingdings 2"/>
              <a:buChar char=""/>
              <a:defRPr/>
            </a:pPr>
            <a:r>
              <a:rPr lang="en-US" dirty="0"/>
              <a:t>Downtime tolerance (in the extreme, mean time to belly-up)</a:t>
            </a:r>
          </a:p>
          <a:p>
            <a:pPr marL="859536" lvl="2" eaLnBrk="1" fontAlgn="auto">
              <a:spcAft>
                <a:spcPts val="0"/>
              </a:spcAft>
              <a:buFont typeface="Wingdings 2"/>
              <a:buChar char=""/>
              <a:defRPr/>
            </a:pPr>
            <a:r>
              <a:rPr lang="en-US" dirty="0"/>
              <a:t>Importance to the firm</a:t>
            </a:r>
          </a:p>
          <a:p>
            <a:pPr marL="859536" lvl="2" eaLnBrk="1" fontAlgn="auto">
              <a:spcAft>
                <a:spcPts val="0"/>
              </a:spcAft>
              <a:buFont typeface="Wingdings 2"/>
              <a:buChar char=""/>
              <a:defRPr/>
            </a:pPr>
            <a:r>
              <a:rPr lang="en-US" dirty="0"/>
              <a:t>Required by higher-importance processes</a:t>
            </a:r>
          </a:p>
          <a:p>
            <a:pPr marL="621792" lvl="1" eaLnBrk="1" fontAlgn="auto">
              <a:spcAft>
                <a:spcPts val="0"/>
              </a:spcAft>
              <a:buFont typeface="Verdana"/>
              <a:buChar char="◦"/>
              <a:defRPr/>
            </a:pPr>
            <a:r>
              <a:rPr lang="en-US" dirty="0"/>
              <a:t>Resource needs (must be shifted during crises)</a:t>
            </a:r>
          </a:p>
          <a:p>
            <a:pPr marL="859536" lvl="2" eaLnBrk="1" fontAlgn="auto">
              <a:spcAft>
                <a:spcPts val="0"/>
              </a:spcAft>
              <a:buFont typeface="Wingdings 2"/>
              <a:buChar char=""/>
              <a:defRPr/>
            </a:pPr>
            <a:r>
              <a:rPr lang="en-US" dirty="0"/>
              <a:t>Cannot restore all business processes immediately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32</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000" dirty="0"/>
              <a:t>10.4: </a:t>
            </a:r>
            <a:r>
              <a:rPr lang="en-US" dirty="0"/>
              <a:t>Business Continuity Planning </a:t>
            </a:r>
          </a:p>
        </p:txBody>
      </p:sp>
      <p:sp>
        <p:nvSpPr>
          <p:cNvPr id="93186" name="Content Placeholder 1"/>
          <p:cNvSpPr>
            <a:spLocks noGrp="1"/>
          </p:cNvSpPr>
          <p:nvPr>
            <p:ph idx="1"/>
          </p:nvPr>
        </p:nvSpPr>
        <p:spPr>
          <a:xfrm>
            <a:off x="457200" y="1524000"/>
            <a:ext cx="8229600" cy="4525962"/>
          </a:xfrm>
        </p:spPr>
        <p:txBody>
          <a:bodyPr/>
          <a:lstStyle/>
          <a:p>
            <a:pPr eaLnBrk="1"/>
            <a:r>
              <a:rPr lang="en-US" b="1" dirty="0"/>
              <a:t>Updating the Plan</a:t>
            </a:r>
          </a:p>
          <a:p>
            <a:pPr lvl="1" eaLnBrk="1"/>
            <a:r>
              <a:rPr lang="en-US" dirty="0"/>
              <a:t>Must be updated frequently</a:t>
            </a:r>
          </a:p>
          <a:p>
            <a:pPr lvl="1" eaLnBrk="1"/>
            <a:r>
              <a:rPr lang="en-US" dirty="0"/>
              <a:t>Business conditions change and businesses reorganize constantly</a:t>
            </a:r>
          </a:p>
          <a:p>
            <a:pPr lvl="1" eaLnBrk="1"/>
            <a:r>
              <a:rPr lang="en-US" dirty="0"/>
              <a:t>People who must execute the plan also change jobs constantly</a:t>
            </a:r>
          </a:p>
          <a:p>
            <a:pPr lvl="1" eaLnBrk="1"/>
            <a:r>
              <a:rPr lang="en-US" dirty="0"/>
              <a:t>Telephone numbers and other contact information must be updated far more frequently than the plan as a whole</a:t>
            </a:r>
          </a:p>
          <a:p>
            <a:pPr lvl="1" eaLnBrk="1"/>
            <a:r>
              <a:rPr lang="en-US" dirty="0"/>
              <a:t>Should have a small, permanent staff</a:t>
            </a:r>
          </a:p>
          <a:p>
            <a:pPr eaLnBrk="1" hangingPunct="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33</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000" dirty="0"/>
              <a:t>10.5: </a:t>
            </a:r>
            <a:r>
              <a:rPr lang="en-US" dirty="0"/>
              <a:t>IT Disaster Recovery</a:t>
            </a:r>
          </a:p>
        </p:txBody>
      </p:sp>
      <p:sp>
        <p:nvSpPr>
          <p:cNvPr id="95234" name="Content Placeholder 1"/>
          <p:cNvSpPr>
            <a:spLocks noGrp="1"/>
          </p:cNvSpPr>
          <p:nvPr>
            <p:ph idx="1"/>
          </p:nvPr>
        </p:nvSpPr>
        <p:spPr>
          <a:xfrm>
            <a:off x="457200" y="1600200"/>
            <a:ext cx="8229600" cy="4406900"/>
          </a:xfrm>
        </p:spPr>
        <p:txBody>
          <a:bodyPr/>
          <a:lstStyle/>
          <a:p>
            <a:pPr eaLnBrk="1"/>
            <a:r>
              <a:rPr lang="en-US" b="1" dirty="0"/>
              <a:t>IT Disaster Recovery</a:t>
            </a:r>
          </a:p>
          <a:p>
            <a:pPr lvl="1" eaLnBrk="1"/>
            <a:r>
              <a:rPr lang="en-US" dirty="0"/>
              <a:t>Looks specifically at the technical aspects of how a company can get its IT back into operation using backup facilities</a:t>
            </a:r>
          </a:p>
          <a:p>
            <a:pPr lvl="1" eaLnBrk="1"/>
            <a:r>
              <a:rPr lang="en-US" dirty="0"/>
              <a:t>A subset of business continuity or for disasters that only affect IT</a:t>
            </a:r>
          </a:p>
          <a:p>
            <a:pPr lvl="1" eaLnBrk="1"/>
            <a:r>
              <a:rPr lang="en-US" dirty="0"/>
              <a:t>All decisions are business decisions and should not be made by IT or IT security staff</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34</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10.5: </a:t>
            </a:r>
            <a:r>
              <a:rPr lang="en-US" dirty="0"/>
              <a:t>IT Disaster Recovery</a:t>
            </a:r>
          </a:p>
        </p:txBody>
      </p:sp>
      <p:sp>
        <p:nvSpPr>
          <p:cNvPr id="96258" name="Content Placeholder 1"/>
          <p:cNvSpPr>
            <a:spLocks noGrp="1"/>
          </p:cNvSpPr>
          <p:nvPr>
            <p:ph idx="1"/>
          </p:nvPr>
        </p:nvSpPr>
        <p:spPr>
          <a:xfrm>
            <a:off x="457200" y="1600200"/>
            <a:ext cx="8229600" cy="4525962"/>
          </a:xfrm>
        </p:spPr>
        <p:txBody>
          <a:bodyPr/>
          <a:lstStyle/>
          <a:p>
            <a:pPr eaLnBrk="1" hangingPunct="1"/>
            <a:r>
              <a:rPr lang="en-US" b="1" dirty="0"/>
              <a:t>Types of Backup Facilities</a:t>
            </a:r>
          </a:p>
          <a:p>
            <a:pPr lvl="1" eaLnBrk="1"/>
            <a:r>
              <a:rPr lang="en-US" dirty="0"/>
              <a:t>Hot sites</a:t>
            </a:r>
          </a:p>
          <a:p>
            <a:pPr lvl="2" eaLnBrk="1">
              <a:spcBef>
                <a:spcPts val="1200"/>
              </a:spcBef>
            </a:pPr>
            <a:r>
              <a:rPr lang="en-US" dirty="0"/>
              <a:t>Ready to run (e.g., power, HVAC, computers) - just add data</a:t>
            </a:r>
          </a:p>
          <a:p>
            <a:pPr lvl="2" eaLnBrk="1">
              <a:spcBef>
                <a:spcPts val="1200"/>
              </a:spcBef>
            </a:pPr>
            <a:r>
              <a:rPr lang="en-US" dirty="0"/>
              <a:t>Considerations: Rapid readiness at high cost</a:t>
            </a:r>
          </a:p>
          <a:p>
            <a:pPr lvl="2" eaLnBrk="1">
              <a:spcBef>
                <a:spcPts val="1200"/>
              </a:spcBef>
            </a:pPr>
            <a:r>
              <a:rPr lang="en-US" dirty="0"/>
              <a:t>Must be careful to have the software at the hot site up-to-date in terms of configuration</a:t>
            </a:r>
          </a:p>
          <a:p>
            <a:pPr eaLnBrk="1" hangingPunct="1"/>
            <a:endParaRPr lang="en-US" b="1" dirty="0"/>
          </a:p>
          <a:p>
            <a:pPr eaLnBrk="1" hangingPunct="1"/>
            <a:endParaRPr lang="en-US" dirty="0"/>
          </a:p>
          <a:p>
            <a:pPr eaLnBrk="1" hangingPunct="1"/>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35</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10.5: </a:t>
            </a:r>
            <a:r>
              <a:rPr lang="en-US" dirty="0"/>
              <a:t>IT Disaster Recovery</a:t>
            </a:r>
          </a:p>
        </p:txBody>
      </p:sp>
      <p:sp>
        <p:nvSpPr>
          <p:cNvPr id="98306" name="Content Placeholder 1"/>
          <p:cNvSpPr>
            <a:spLocks noGrp="1"/>
          </p:cNvSpPr>
          <p:nvPr>
            <p:ph idx="1"/>
          </p:nvPr>
        </p:nvSpPr>
        <p:spPr>
          <a:xfrm>
            <a:off x="457200" y="1600200"/>
            <a:ext cx="8229600" cy="4525962"/>
          </a:xfrm>
        </p:spPr>
        <p:txBody>
          <a:bodyPr/>
          <a:lstStyle/>
          <a:p>
            <a:pPr eaLnBrk="1" hangingPunct="1"/>
            <a:r>
              <a:rPr lang="en-US" b="1" dirty="0"/>
              <a:t>Types of Backup Facilities</a:t>
            </a:r>
          </a:p>
          <a:p>
            <a:pPr lvl="1" eaLnBrk="1"/>
            <a:r>
              <a:rPr lang="en-US" dirty="0"/>
              <a:t>Cold sites</a:t>
            </a:r>
          </a:p>
          <a:p>
            <a:pPr lvl="2" eaLnBrk="1">
              <a:spcBef>
                <a:spcPts val="1200"/>
              </a:spcBef>
            </a:pPr>
            <a:r>
              <a:rPr lang="en-US" dirty="0"/>
              <a:t>Building facilities, power, HVAC, communication to outside world only</a:t>
            </a:r>
          </a:p>
          <a:p>
            <a:pPr lvl="2" eaLnBrk="1">
              <a:spcBef>
                <a:spcPts val="1200"/>
              </a:spcBef>
            </a:pPr>
            <a:r>
              <a:rPr lang="en-US" dirty="0"/>
              <a:t>No computer equipment</a:t>
            </a:r>
          </a:p>
          <a:p>
            <a:pPr lvl="2" eaLnBrk="1">
              <a:spcBef>
                <a:spcPts val="1200"/>
              </a:spcBef>
            </a:pPr>
            <a:r>
              <a:rPr lang="en-US" dirty="0"/>
              <a:t>Less expensive but usually take too long to get operating</a:t>
            </a:r>
          </a:p>
          <a:p>
            <a:pPr eaLnBrk="1" hangingPunct="1"/>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36</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10.5: </a:t>
            </a:r>
            <a:r>
              <a:rPr lang="en-US" dirty="0"/>
              <a:t>IT Disaster Recovery</a:t>
            </a:r>
          </a:p>
        </p:txBody>
      </p:sp>
      <p:sp>
        <p:nvSpPr>
          <p:cNvPr id="99330" name="Content Placeholder 1"/>
          <p:cNvSpPr>
            <a:spLocks noGrp="1"/>
          </p:cNvSpPr>
          <p:nvPr>
            <p:ph idx="1"/>
          </p:nvPr>
        </p:nvSpPr>
        <p:spPr>
          <a:xfrm>
            <a:off x="457200" y="1600200"/>
            <a:ext cx="8229600" cy="4525962"/>
          </a:xfrm>
        </p:spPr>
        <p:txBody>
          <a:bodyPr/>
          <a:lstStyle/>
          <a:p>
            <a:pPr eaLnBrk="1" hangingPunct="1"/>
            <a:r>
              <a:rPr lang="en-US" b="1" dirty="0"/>
              <a:t>Types of Backup Facilities</a:t>
            </a:r>
          </a:p>
          <a:p>
            <a:pPr lvl="1" eaLnBrk="1"/>
            <a:r>
              <a:rPr lang="en-US" dirty="0"/>
              <a:t>Site sharing</a:t>
            </a:r>
          </a:p>
          <a:p>
            <a:pPr lvl="2" eaLnBrk="1">
              <a:spcBef>
                <a:spcPts val="1200"/>
              </a:spcBef>
            </a:pPr>
            <a:r>
              <a:rPr lang="en-US" dirty="0"/>
              <a:t>Site sharing among a firm’s sites (problem of equipment compatibility and data synchronization)</a:t>
            </a:r>
          </a:p>
          <a:p>
            <a:pPr lvl="2" eaLnBrk="1">
              <a:spcBef>
                <a:spcPts val="1200"/>
              </a:spcBef>
            </a:pPr>
            <a:r>
              <a:rPr lang="en-US" dirty="0"/>
              <a:t>Continuous data protection needed to allow rapid recovery</a:t>
            </a:r>
          </a:p>
          <a:p>
            <a:pPr eaLnBrk="1" hangingPunct="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37</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10.5: </a:t>
            </a:r>
            <a:r>
              <a:rPr lang="en-US" dirty="0"/>
              <a:t>IT Disaster Recovery</a:t>
            </a:r>
          </a:p>
        </p:txBody>
      </p:sp>
      <p:sp>
        <p:nvSpPr>
          <p:cNvPr id="100354" name="Content Placeholder 1"/>
          <p:cNvSpPr>
            <a:spLocks noGrp="1"/>
          </p:cNvSpPr>
          <p:nvPr>
            <p:ph idx="1"/>
          </p:nvPr>
        </p:nvSpPr>
        <p:spPr>
          <a:xfrm>
            <a:off x="457200" y="1600200"/>
            <a:ext cx="8229600" cy="4525962"/>
          </a:xfrm>
        </p:spPr>
        <p:txBody>
          <a:bodyPr/>
          <a:lstStyle/>
          <a:p>
            <a:pPr eaLnBrk="1"/>
            <a:r>
              <a:rPr lang="en-US" b="1" dirty="0"/>
              <a:t>Office Computers</a:t>
            </a:r>
          </a:p>
          <a:p>
            <a:pPr lvl="1" eaLnBrk="1"/>
            <a:r>
              <a:rPr lang="en-US" dirty="0"/>
              <a:t>Hold much of a corporation’s data and analysis capability</a:t>
            </a:r>
          </a:p>
          <a:p>
            <a:pPr lvl="1" eaLnBrk="1"/>
            <a:r>
              <a:rPr lang="en-US" dirty="0"/>
              <a:t>Will need new computers if old computers are destroyed or unavailable</a:t>
            </a:r>
          </a:p>
          <a:p>
            <a:pPr lvl="2" eaLnBrk="1"/>
            <a:r>
              <a:rPr lang="en-US" dirty="0"/>
              <a:t>Will need new software</a:t>
            </a:r>
          </a:p>
          <a:p>
            <a:pPr lvl="2" eaLnBrk="1"/>
            <a:r>
              <a:rPr lang="en-US" dirty="0"/>
              <a:t>Well-synchronized data backup is critical</a:t>
            </a:r>
          </a:p>
          <a:p>
            <a:pPr lvl="1" eaLnBrk="1"/>
            <a:r>
              <a:rPr lang="en-US" dirty="0"/>
              <a:t>People will need a place to work</a:t>
            </a:r>
          </a:p>
          <a:p>
            <a:pPr eaLnBrk="1" hangingPunct="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38</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10.5: </a:t>
            </a:r>
            <a:r>
              <a:rPr lang="en-US" dirty="0"/>
              <a:t>IT Disaster Recovery</a:t>
            </a:r>
          </a:p>
        </p:txBody>
      </p:sp>
      <p:sp>
        <p:nvSpPr>
          <p:cNvPr id="101378" name="Content Placeholder 1"/>
          <p:cNvSpPr>
            <a:spLocks noGrp="1"/>
          </p:cNvSpPr>
          <p:nvPr>
            <p:ph idx="1"/>
          </p:nvPr>
        </p:nvSpPr>
        <p:spPr>
          <a:xfrm>
            <a:off x="457200" y="1600200"/>
            <a:ext cx="8229600" cy="4525962"/>
          </a:xfrm>
        </p:spPr>
        <p:txBody>
          <a:bodyPr/>
          <a:lstStyle/>
          <a:p>
            <a:pPr eaLnBrk="1"/>
            <a:r>
              <a:rPr lang="en-US" b="1" dirty="0"/>
              <a:t>Restoration of Data and Programs</a:t>
            </a:r>
          </a:p>
          <a:p>
            <a:pPr lvl="1" eaLnBrk="1"/>
            <a:r>
              <a:rPr lang="en-US" dirty="0"/>
              <a:t>Restoration from backup tapes; need backup tapes at the remote recovery site</a:t>
            </a:r>
          </a:p>
          <a:p>
            <a:pPr lvl="1" eaLnBrk="1"/>
            <a:r>
              <a:rPr lang="en-US" dirty="0"/>
              <a:t>May be impossible during a disaster</a:t>
            </a:r>
          </a:p>
          <a:p>
            <a:pPr eaLnBrk="1"/>
            <a:r>
              <a:rPr lang="en-US" b="1" dirty="0"/>
              <a:t>Testing the IT Disaster Recovery Plan</a:t>
            </a:r>
          </a:p>
          <a:p>
            <a:pPr lvl="1" eaLnBrk="1"/>
            <a:r>
              <a:rPr lang="en-US" dirty="0"/>
              <a:t>Difficult and expensive</a:t>
            </a:r>
          </a:p>
          <a:p>
            <a:pPr lvl="1" eaLnBrk="1"/>
            <a:r>
              <a:rPr lang="en-US" dirty="0"/>
              <a:t>Necessary</a:t>
            </a:r>
          </a:p>
          <a:p>
            <a:pPr eaLnBrk="1" hangingPunct="1"/>
            <a:endParaRPr lang="en-US" dirty="0"/>
          </a:p>
          <a:p>
            <a:pPr eaLnBrk="1" hangingPunct="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4</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10.1: </a:t>
            </a:r>
            <a:r>
              <a:rPr lang="en-US" dirty="0"/>
              <a:t>Incident Response</a:t>
            </a:r>
          </a:p>
        </p:txBody>
      </p:sp>
      <p:sp>
        <p:nvSpPr>
          <p:cNvPr id="28674" name="Content Placeholder 1"/>
          <p:cNvSpPr>
            <a:spLocks noGrp="1"/>
          </p:cNvSpPr>
          <p:nvPr>
            <p:ph idx="1"/>
          </p:nvPr>
        </p:nvSpPr>
        <p:spPr/>
        <p:txBody>
          <a:bodyPr/>
          <a:lstStyle/>
          <a:p>
            <a:pPr eaLnBrk="1"/>
            <a:r>
              <a:rPr lang="en-US" b="1" dirty="0"/>
              <a:t>Incident Severity</a:t>
            </a:r>
          </a:p>
          <a:p>
            <a:pPr lvl="1" eaLnBrk="1"/>
            <a:r>
              <a:rPr lang="en-US" dirty="0"/>
              <a:t>Major incidents</a:t>
            </a:r>
          </a:p>
          <a:p>
            <a:pPr lvl="2" eaLnBrk="1">
              <a:spcBef>
                <a:spcPts val="1200"/>
              </a:spcBef>
            </a:pPr>
            <a:r>
              <a:rPr lang="en-US" dirty="0"/>
              <a:t>Beyond the capabilities of the on-duty staff</a:t>
            </a:r>
          </a:p>
          <a:p>
            <a:pPr lvl="2" eaLnBrk="1">
              <a:spcBef>
                <a:spcPts val="1200"/>
              </a:spcBef>
            </a:pPr>
            <a:r>
              <a:rPr lang="en-US" dirty="0"/>
              <a:t>Must bring together a Computer Security Incident Response Team (CSIRT)</a:t>
            </a:r>
          </a:p>
          <a:p>
            <a:pPr lvl="2" eaLnBrk="1">
              <a:spcBef>
                <a:spcPts val="1200"/>
              </a:spcBef>
            </a:pPr>
            <a:r>
              <a:rPr lang="en-US" dirty="0"/>
              <a:t>CSIRT needs participation beyond IT security</a:t>
            </a:r>
          </a:p>
          <a:p>
            <a:pPr eaLnBrk="1" hangingPunct="1"/>
            <a:endParaRPr lang="en-US" dirty="0"/>
          </a:p>
          <a:p>
            <a:pPr eaLnBrk="1" hangingPunct="1"/>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5</a:t>
            </a:fld>
            <a:endParaRPr lang="en-US" dirty="0">
              <a:solidFill>
                <a:prstClr val="white"/>
              </a:solidFill>
            </a:endParaRPr>
          </a:p>
        </p:txBody>
      </p:sp>
      <p:sp>
        <p:nvSpPr>
          <p:cNvPr id="5" name="Title 4"/>
          <p:cNvSpPr>
            <a:spLocks noGrp="1"/>
          </p:cNvSpPr>
          <p:nvPr>
            <p:ph type="title"/>
          </p:nvPr>
        </p:nvSpPr>
        <p:spPr/>
        <p:txBody>
          <a:bodyPr/>
          <a:lstStyle/>
          <a:p>
            <a:pPr eaLnBrk="1" fontAlgn="auto" hangingPunct="1">
              <a:spcAft>
                <a:spcPts val="0"/>
              </a:spcAft>
              <a:defRPr/>
            </a:pPr>
            <a:r>
              <a:rPr lang="en-US" sz="4400" dirty="0"/>
              <a:t>10.1: </a:t>
            </a:r>
            <a:r>
              <a:rPr lang="en-US" dirty="0"/>
              <a:t>Incident Response</a:t>
            </a:r>
          </a:p>
        </p:txBody>
      </p:sp>
      <p:sp>
        <p:nvSpPr>
          <p:cNvPr id="29698" name="Content Placeholder 1"/>
          <p:cNvSpPr>
            <a:spLocks noGrp="1"/>
          </p:cNvSpPr>
          <p:nvPr>
            <p:ph idx="1"/>
          </p:nvPr>
        </p:nvSpPr>
        <p:spPr/>
        <p:txBody>
          <a:bodyPr/>
          <a:lstStyle/>
          <a:p>
            <a:pPr eaLnBrk="1"/>
            <a:r>
              <a:rPr lang="en-US" b="1" dirty="0"/>
              <a:t>Incident Severity</a:t>
            </a:r>
          </a:p>
          <a:p>
            <a:pPr lvl="1" eaLnBrk="1"/>
            <a:r>
              <a:rPr lang="en-US" dirty="0"/>
              <a:t>Disasters</a:t>
            </a:r>
          </a:p>
          <a:p>
            <a:pPr lvl="2" eaLnBrk="1"/>
            <a:r>
              <a:rPr lang="en-US" dirty="0"/>
              <a:t>Fires, floods, hurricanes, major terrorist attacks</a:t>
            </a:r>
          </a:p>
          <a:p>
            <a:pPr lvl="2" eaLnBrk="1"/>
            <a:r>
              <a:rPr lang="en-US" dirty="0"/>
              <a:t>Must assure business continuity</a:t>
            </a:r>
          </a:p>
          <a:p>
            <a:pPr lvl="3" eaLnBrk="1"/>
            <a:r>
              <a:rPr lang="en-US" sz="2000" dirty="0"/>
              <a:t>Maintaining the day-to-day operations of the firm</a:t>
            </a:r>
          </a:p>
          <a:p>
            <a:pPr lvl="3" eaLnBrk="1"/>
            <a:r>
              <a:rPr lang="en-US" sz="2000" dirty="0"/>
              <a:t>Requires a business continuity group headed by a senior manager</a:t>
            </a:r>
          </a:p>
          <a:p>
            <a:pPr lvl="3" eaLnBrk="1"/>
            <a:r>
              <a:rPr lang="en-US" sz="2000" dirty="0"/>
              <a:t>Core permanent staff will facilitate activities</a:t>
            </a:r>
          </a:p>
          <a:p>
            <a:pPr lvl="2" eaLnBrk="1"/>
            <a:r>
              <a:rPr lang="en-US" dirty="0"/>
              <a:t>IT disaster response is restoring IT services</a:t>
            </a:r>
          </a:p>
          <a:p>
            <a:pPr lvl="3" eaLnBrk="1"/>
            <a:r>
              <a:rPr lang="en-US" sz="2000" dirty="0"/>
              <a:t>May be a subset of business continuity</a:t>
            </a:r>
          </a:p>
          <a:p>
            <a:pPr lvl="3" eaLnBrk="1"/>
            <a:r>
              <a:rPr lang="en-US" sz="2000" dirty="0"/>
              <a:t>May be a stand-alone IT disaster</a:t>
            </a:r>
          </a:p>
          <a:p>
            <a:pPr eaLnBrk="1" hangingPunct="1"/>
            <a:endParaRPr lang="en-US" dirty="0"/>
          </a:p>
          <a:p>
            <a:pPr eaLnBrk="1" hangingPunct="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6</a:t>
            </a:fld>
            <a:endParaRPr lang="en-US" dirty="0">
              <a:solidFill>
                <a:prstClr val="white"/>
              </a:solidFill>
            </a:endParaRPr>
          </a:p>
        </p:txBody>
      </p:sp>
      <p:sp>
        <p:nvSpPr>
          <p:cNvPr id="5" name="Title 4"/>
          <p:cNvSpPr>
            <a:spLocks noGrp="1"/>
          </p:cNvSpPr>
          <p:nvPr>
            <p:ph type="title"/>
          </p:nvPr>
        </p:nvSpPr>
        <p:spPr>
          <a:xfrm>
            <a:off x="457200" y="381000"/>
            <a:ext cx="8229600" cy="1143000"/>
          </a:xfrm>
        </p:spPr>
        <p:txBody>
          <a:bodyPr>
            <a:normAutofit fontScale="90000"/>
          </a:bodyPr>
          <a:lstStyle/>
          <a:p>
            <a:pPr eaLnBrk="1" fontAlgn="auto" hangingPunct="1">
              <a:spcAft>
                <a:spcPts val="0"/>
              </a:spcAft>
              <a:defRPr/>
            </a:pPr>
            <a:r>
              <a:rPr lang="en-US" sz="4400" dirty="0"/>
              <a:t>10.1: </a:t>
            </a:r>
            <a:r>
              <a:rPr lang="en-US" dirty="0"/>
              <a:t>Rehearsals for Speed and Accuracy</a:t>
            </a:r>
          </a:p>
        </p:txBody>
      </p:sp>
      <p:sp>
        <p:nvSpPr>
          <p:cNvPr id="30722" name="Content Placeholder 1"/>
          <p:cNvSpPr>
            <a:spLocks noGrp="1"/>
          </p:cNvSpPr>
          <p:nvPr>
            <p:ph idx="1"/>
          </p:nvPr>
        </p:nvSpPr>
        <p:spPr>
          <a:xfrm>
            <a:off x="457200" y="1828800"/>
            <a:ext cx="8229600" cy="4178300"/>
          </a:xfrm>
        </p:spPr>
        <p:txBody>
          <a:bodyPr/>
          <a:lstStyle/>
          <a:p>
            <a:pPr eaLnBrk="1"/>
            <a:r>
              <a:rPr lang="en-US" b="1" dirty="0"/>
              <a:t>Speed and Accuracy Are Essential</a:t>
            </a:r>
          </a:p>
          <a:p>
            <a:pPr lvl="1" eaLnBrk="1"/>
            <a:r>
              <a:rPr lang="en-US" dirty="0"/>
              <a:t>Speed of response can reduce damage</a:t>
            </a:r>
          </a:p>
          <a:p>
            <a:pPr lvl="2" eaLnBrk="1">
              <a:spcBef>
                <a:spcPts val="1200"/>
              </a:spcBef>
            </a:pPr>
            <a:r>
              <a:rPr lang="en-US" dirty="0"/>
              <a:t>Attacker will have less time to do damage</a:t>
            </a:r>
          </a:p>
          <a:p>
            <a:pPr lvl="2" eaLnBrk="1">
              <a:spcBef>
                <a:spcPts val="1200"/>
              </a:spcBef>
            </a:pPr>
            <a:r>
              <a:rPr lang="en-US" dirty="0"/>
              <a:t>The attacker cannot burrow as deeply into the system that become very difficult to detect</a:t>
            </a:r>
          </a:p>
          <a:p>
            <a:pPr lvl="2" eaLnBrk="1">
              <a:spcBef>
                <a:spcPts val="1200"/>
              </a:spcBef>
            </a:pPr>
            <a:r>
              <a:rPr lang="en-US" dirty="0"/>
              <a:t>Speed is also necessary in recovery</a:t>
            </a:r>
          </a:p>
          <a:p>
            <a:pPr eaLnBrk="1" hangingPunct="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7</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10.1: </a:t>
            </a:r>
            <a:r>
              <a:rPr lang="en-US" dirty="0"/>
              <a:t>Rehearsals for Speed and Accuracy</a:t>
            </a:r>
          </a:p>
        </p:txBody>
      </p:sp>
      <p:sp>
        <p:nvSpPr>
          <p:cNvPr id="31746" name="Content Placeholder 1"/>
          <p:cNvSpPr>
            <a:spLocks noGrp="1"/>
          </p:cNvSpPr>
          <p:nvPr>
            <p:ph idx="1"/>
          </p:nvPr>
        </p:nvSpPr>
        <p:spPr>
          <a:xfrm>
            <a:off x="457200" y="1828800"/>
            <a:ext cx="8229600" cy="4178300"/>
          </a:xfrm>
        </p:spPr>
        <p:txBody>
          <a:bodyPr/>
          <a:lstStyle/>
          <a:p>
            <a:pPr eaLnBrk="1"/>
            <a:r>
              <a:rPr lang="en-US" b="1" dirty="0"/>
              <a:t>Speed and Accuracy Are Essential</a:t>
            </a:r>
          </a:p>
          <a:p>
            <a:pPr lvl="1" eaLnBrk="1"/>
            <a:r>
              <a:rPr lang="en-US" dirty="0"/>
              <a:t>Accuracy is equally important</a:t>
            </a:r>
          </a:p>
          <a:p>
            <a:pPr lvl="2" eaLnBrk="1">
              <a:spcBef>
                <a:spcPts val="1200"/>
              </a:spcBef>
            </a:pPr>
            <a:r>
              <a:rPr lang="en-US" dirty="0"/>
              <a:t>Common mistake is to act on incorrect assumptions</a:t>
            </a:r>
          </a:p>
          <a:p>
            <a:pPr lvl="2" eaLnBrk="1">
              <a:spcBef>
                <a:spcPts val="1200"/>
              </a:spcBef>
            </a:pPr>
            <a:r>
              <a:rPr lang="en-US" dirty="0"/>
              <a:t>If problem is misdiagnosed or the wrong approach is taken, can make things much worse</a:t>
            </a:r>
          </a:p>
          <a:p>
            <a:pPr lvl="2" eaLnBrk="1">
              <a:spcBef>
                <a:spcPts val="1200"/>
              </a:spcBef>
            </a:pPr>
            <a:r>
              <a:rPr lang="en-US" dirty="0"/>
              <a:t>Take your time quickly</a:t>
            </a:r>
          </a:p>
          <a:p>
            <a:pPr eaLnBrk="1" hangingPunct="1"/>
            <a:endParaRPr lang="en-US" dirty="0"/>
          </a:p>
          <a:p>
            <a:pPr eaLnBrk="1" hangingPunct="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8</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10.1: </a:t>
            </a:r>
            <a:r>
              <a:rPr lang="en-US" dirty="0"/>
              <a:t>Rehearsals for Speed and Accuracy</a:t>
            </a:r>
          </a:p>
        </p:txBody>
      </p:sp>
      <p:sp>
        <p:nvSpPr>
          <p:cNvPr id="2" name="Content Placeholder 1"/>
          <p:cNvSpPr>
            <a:spLocks noGrp="1"/>
          </p:cNvSpPr>
          <p:nvPr>
            <p:ph idx="1"/>
          </p:nvPr>
        </p:nvSpPr>
        <p:spPr>
          <a:xfrm>
            <a:off x="457200" y="1557338"/>
            <a:ext cx="8229600" cy="4919662"/>
          </a:xfrm>
        </p:spPr>
        <p:txBody>
          <a:bodyPr>
            <a:normAutofit/>
          </a:bodyPr>
          <a:lstStyle/>
          <a:p>
            <a:pPr eaLnBrk="1">
              <a:lnSpc>
                <a:spcPct val="90000"/>
              </a:lnSpc>
            </a:pPr>
            <a:r>
              <a:rPr lang="en-US" b="1" dirty="0"/>
              <a:t>Planning Before an Incident or Disaster</a:t>
            </a:r>
          </a:p>
          <a:p>
            <a:pPr lvl="1" eaLnBrk="1">
              <a:lnSpc>
                <a:spcPct val="90000"/>
              </a:lnSpc>
            </a:pPr>
            <a:r>
              <a:rPr lang="en-US" b="1" dirty="0"/>
              <a:t>Incident response is reacting to incidents according to plan</a:t>
            </a:r>
          </a:p>
          <a:p>
            <a:pPr lvl="1" eaLnBrk="1">
              <a:lnSpc>
                <a:spcPct val="90000"/>
              </a:lnSpc>
            </a:pPr>
            <a:r>
              <a:rPr lang="en-US" dirty="0"/>
              <a:t>Decide what to do ahead of time</a:t>
            </a:r>
          </a:p>
          <a:p>
            <a:pPr lvl="1" eaLnBrk="1">
              <a:lnSpc>
                <a:spcPct val="90000"/>
              </a:lnSpc>
            </a:pPr>
            <a:r>
              <a:rPr lang="en-US" dirty="0"/>
              <a:t>Time to consider matters thoroughly and without the time pressure of a crisis</a:t>
            </a:r>
          </a:p>
          <a:p>
            <a:pPr lvl="1" eaLnBrk="1">
              <a:lnSpc>
                <a:spcPct val="90000"/>
              </a:lnSpc>
            </a:pPr>
            <a:r>
              <a:rPr lang="en-US" dirty="0"/>
              <a:t>During an attack, human decision-making skills degrade</a:t>
            </a:r>
          </a:p>
          <a:p>
            <a:pPr lvl="1" eaLnBrk="1">
              <a:lnSpc>
                <a:spcPct val="90000"/>
              </a:lnSpc>
            </a:pPr>
            <a:r>
              <a:rPr lang="en-US" dirty="0"/>
              <a:t>Must have flexibility within the plan to adapt</a:t>
            </a:r>
          </a:p>
          <a:p>
            <a:pPr lvl="1" eaLnBrk="1">
              <a:lnSpc>
                <a:spcPct val="90000"/>
              </a:lnSpc>
            </a:pPr>
            <a:r>
              <a:rPr lang="en-US" dirty="0"/>
              <a:t>Best to adapt within a plan than to improvise completely</a:t>
            </a:r>
          </a:p>
          <a:p>
            <a:pPr eaLnBrk="1" hangingPunct="1">
              <a:lnSpc>
                <a:spcPct val="90000"/>
              </a:lnSpc>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152400" y="6172200"/>
            <a:ext cx="838200" cy="457200"/>
          </a:xfrm>
          <a:prstGeom prst="rect">
            <a:avLst/>
          </a:prstGeom>
        </p:spPr>
        <p:txBody>
          <a:bodyPr/>
          <a:lstStyle>
            <a:lvl1pPr>
              <a:defRPr sz="1800">
                <a:solidFill>
                  <a:schemeClr val="bg1"/>
                </a:solidFill>
              </a:defRPr>
            </a:lvl1pPr>
          </a:lstStyle>
          <a:p>
            <a:r>
              <a:rPr lang="en-US" dirty="0">
                <a:solidFill>
                  <a:prstClr val="white"/>
                </a:solidFill>
              </a:rPr>
              <a:t>10-</a:t>
            </a:r>
            <a:fld id="{DF3D5ACE-0B44-480C-935B-5F54025620FB}" type="slidenum">
              <a:rPr lang="en-US" smtClean="0">
                <a:solidFill>
                  <a:prstClr val="white"/>
                </a:solidFill>
              </a:rPr>
              <a:pPr/>
              <a:t>9</a:t>
            </a:fld>
            <a:endParaRPr lang="en-US" dirty="0">
              <a:solidFill>
                <a:prstClr val="white"/>
              </a:solidFill>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sz="4400" dirty="0"/>
              <a:t>10.1: </a:t>
            </a:r>
            <a:r>
              <a:rPr lang="en-US" dirty="0"/>
              <a:t>Rehearsals for Speed and Accuracy</a:t>
            </a:r>
          </a:p>
        </p:txBody>
      </p:sp>
      <p:sp>
        <p:nvSpPr>
          <p:cNvPr id="33794" name="Content Placeholder 1"/>
          <p:cNvSpPr>
            <a:spLocks noGrp="1"/>
          </p:cNvSpPr>
          <p:nvPr>
            <p:ph idx="1"/>
          </p:nvPr>
        </p:nvSpPr>
        <p:spPr>
          <a:xfrm>
            <a:off x="457200" y="1676400"/>
            <a:ext cx="8229600" cy="4330700"/>
          </a:xfrm>
        </p:spPr>
        <p:txBody>
          <a:bodyPr/>
          <a:lstStyle/>
          <a:p>
            <a:pPr eaLnBrk="1"/>
            <a:r>
              <a:rPr lang="en-US" b="1" dirty="0"/>
              <a:t>Team Members Must Rehearse the Plan</a:t>
            </a:r>
          </a:p>
          <a:p>
            <a:pPr lvl="1" eaLnBrk="1"/>
            <a:r>
              <a:rPr lang="en-US" dirty="0"/>
              <a:t>Rehearsals find mistakes in the plan</a:t>
            </a:r>
          </a:p>
          <a:p>
            <a:pPr lvl="1" eaLnBrk="1"/>
            <a:r>
              <a:rPr lang="en-US" dirty="0"/>
              <a:t>Practice builds speed</a:t>
            </a:r>
          </a:p>
          <a:p>
            <a:pPr eaLnBrk="1"/>
            <a:r>
              <a:rPr lang="en-US" b="1" dirty="0"/>
              <a:t>Types of Rehearsals</a:t>
            </a:r>
          </a:p>
          <a:p>
            <a:pPr lvl="1" eaLnBrk="1"/>
            <a:r>
              <a:rPr lang="en-US" dirty="0"/>
              <a:t>Walkthroughs (table-top exercises)</a:t>
            </a:r>
          </a:p>
          <a:p>
            <a:pPr lvl="1" eaLnBrk="1"/>
            <a:r>
              <a:rPr lang="en-US" dirty="0"/>
              <a:t>Live tests (actually doing planned actions) can find subtle problems, but are expensive</a:t>
            </a:r>
          </a:p>
          <a:p>
            <a:pPr eaLnBrk="1" hangingPunct="1"/>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1238</TotalTime>
  <Words>1819</Words>
  <Application>Microsoft Office PowerPoint</Application>
  <PresentationFormat>On-screen Show (4:3)</PresentationFormat>
  <Paragraphs>279</Paragraphs>
  <Slides>38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Lucida Sans Unicode</vt:lpstr>
      <vt:lpstr>Tahoma</vt:lpstr>
      <vt:lpstr>Verdana</vt:lpstr>
      <vt:lpstr>Wingdings 2</vt:lpstr>
      <vt:lpstr>Wingdings 3</vt:lpstr>
      <vt:lpstr>1_Concourse</vt:lpstr>
      <vt:lpstr>Incident and Disaster Response</vt:lpstr>
      <vt:lpstr>Orientation</vt:lpstr>
      <vt:lpstr>10.1: Incident Response</vt:lpstr>
      <vt:lpstr>10.1: Incident Response</vt:lpstr>
      <vt:lpstr>10.1: Incident Response</vt:lpstr>
      <vt:lpstr>10.1: Rehearsals for Speed and Accuracy</vt:lpstr>
      <vt:lpstr>10.1: Rehearsals for Speed and Accuracy</vt:lpstr>
      <vt:lpstr>10.1: Rehearsals for Speed and Accuracy</vt:lpstr>
      <vt:lpstr>10.1: Rehearsals for Speed and Accuracy</vt:lpstr>
      <vt:lpstr>10.2: The Incident Response Process: Part I</vt:lpstr>
      <vt:lpstr>10.2: The Incident Response Process: Part I</vt:lpstr>
      <vt:lpstr>10.2: The Incident Response Process: Part I</vt:lpstr>
      <vt:lpstr>10.2: The Incident Response Process: Part I</vt:lpstr>
      <vt:lpstr>10.2: The Incident Response Process: Part I</vt:lpstr>
      <vt:lpstr>10.2: The Incident Response Process: Part I</vt:lpstr>
      <vt:lpstr>10.2: The Incident Response Process: Part I</vt:lpstr>
      <vt:lpstr>10.2: The Incident Response Process: Part II</vt:lpstr>
      <vt:lpstr>10.2: The Incident Response Process: Part II</vt:lpstr>
      <vt:lpstr>10.2: The Incident Response Process: Part II</vt:lpstr>
      <vt:lpstr>10.2: The Incident Response Process: Part II</vt:lpstr>
      <vt:lpstr>10.2: The Incident Response Process: Part II</vt:lpstr>
      <vt:lpstr>10.3: Intrusion Detection Systems (IDSs)</vt:lpstr>
      <vt:lpstr>10.3: Managing IDSs</vt:lpstr>
      <vt:lpstr>10.3: Managing IDSs</vt:lpstr>
      <vt:lpstr>10.3: Honeypots</vt:lpstr>
      <vt:lpstr>10.4: Business Continuity Planning </vt:lpstr>
      <vt:lpstr>10.4: Business Continuity Planning </vt:lpstr>
      <vt:lpstr>10.4: Business Continuity Planning </vt:lpstr>
      <vt:lpstr>10.4: Business Continuity Planning </vt:lpstr>
      <vt:lpstr>10.4: Business Continuity Planning </vt:lpstr>
      <vt:lpstr>10.4: Business Continuity Planning </vt:lpstr>
      <vt:lpstr>10.4: Business Continuity Planning </vt:lpstr>
      <vt:lpstr>10.5: IT Disaster Recovery</vt:lpstr>
      <vt:lpstr>10.5: IT Disaster Recovery</vt:lpstr>
      <vt:lpstr>10.5: IT Disaster Recovery</vt:lpstr>
      <vt:lpstr>10.5: IT Disaster Recovery</vt:lpstr>
      <vt:lpstr>10.5: IT Disaster Recovery</vt:lpstr>
      <vt:lpstr>10.5: IT Disaster Recovery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259</cp:revision>
  <dcterms:created xsi:type="dcterms:W3CDTF">2009-03-16T04:19:02Z</dcterms:created>
  <dcterms:modified xsi:type="dcterms:W3CDTF">2020-08-02T19:46:04Z</dcterms:modified>
</cp:coreProperties>
</file>