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4"/>
  </p:notesMasterIdLst>
  <p:handoutMasterIdLst>
    <p:handoutMasterId r:id="rId65"/>
  </p:handoutMasterIdLst>
  <p:sldIdLst>
    <p:sldId id="437" r:id="rId2"/>
    <p:sldId id="436" r:id="rId3"/>
    <p:sldId id="438" r:id="rId4"/>
    <p:sldId id="356" r:id="rId5"/>
    <p:sldId id="378" r:id="rId6"/>
    <p:sldId id="381" r:id="rId7"/>
    <p:sldId id="382" r:id="rId8"/>
    <p:sldId id="379" r:id="rId9"/>
    <p:sldId id="380" r:id="rId10"/>
    <p:sldId id="439" r:id="rId11"/>
    <p:sldId id="440" r:id="rId12"/>
    <p:sldId id="441" r:id="rId13"/>
    <p:sldId id="442" r:id="rId14"/>
    <p:sldId id="457" r:id="rId15"/>
    <p:sldId id="444" r:id="rId16"/>
    <p:sldId id="445" r:id="rId17"/>
    <p:sldId id="446" r:id="rId18"/>
    <p:sldId id="447" r:id="rId19"/>
    <p:sldId id="448" r:id="rId20"/>
    <p:sldId id="359" r:id="rId21"/>
    <p:sldId id="387" r:id="rId22"/>
    <p:sldId id="389" r:id="rId23"/>
    <p:sldId id="391" r:id="rId24"/>
    <p:sldId id="393" r:id="rId25"/>
    <p:sldId id="394" r:id="rId26"/>
    <p:sldId id="360" r:id="rId27"/>
    <p:sldId id="397" r:id="rId28"/>
    <p:sldId id="427" r:id="rId29"/>
    <p:sldId id="456" r:id="rId30"/>
    <p:sldId id="398" r:id="rId31"/>
    <p:sldId id="361" r:id="rId32"/>
    <p:sldId id="400" r:id="rId33"/>
    <p:sldId id="403" r:id="rId34"/>
    <p:sldId id="404" r:id="rId35"/>
    <p:sldId id="362" r:id="rId36"/>
    <p:sldId id="405" r:id="rId37"/>
    <p:sldId id="363" r:id="rId38"/>
    <p:sldId id="406" r:id="rId39"/>
    <p:sldId id="449" r:id="rId40"/>
    <p:sldId id="425" r:id="rId41"/>
    <p:sldId id="450" r:id="rId42"/>
    <p:sldId id="408" r:id="rId43"/>
    <p:sldId id="366" r:id="rId44"/>
    <p:sldId id="409" r:id="rId45"/>
    <p:sldId id="410" r:id="rId46"/>
    <p:sldId id="451" r:id="rId47"/>
    <p:sldId id="412" r:id="rId48"/>
    <p:sldId id="428" r:id="rId49"/>
    <p:sldId id="369" r:id="rId50"/>
    <p:sldId id="418" r:id="rId51"/>
    <p:sldId id="413" r:id="rId52"/>
    <p:sldId id="414" r:id="rId53"/>
    <p:sldId id="416" r:id="rId54"/>
    <p:sldId id="370" r:id="rId55"/>
    <p:sldId id="422" r:id="rId56"/>
    <p:sldId id="420" r:id="rId57"/>
    <p:sldId id="453" r:id="rId58"/>
    <p:sldId id="454" r:id="rId59"/>
    <p:sldId id="455" r:id="rId60"/>
    <p:sldId id="435" r:id="rId61"/>
    <p:sldId id="429" r:id="rId62"/>
    <p:sldId id="452"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385" autoAdjust="0"/>
  </p:normalViewPr>
  <p:slideViewPr>
    <p:cSldViewPr>
      <p:cViewPr varScale="1">
        <p:scale>
          <a:sx n="49" d="100"/>
          <a:sy n="49" d="100"/>
        </p:scale>
        <p:origin x="44" y="232"/>
      </p:cViewPr>
      <p:guideLst>
        <p:guide orient="horz" pos="2160"/>
        <p:guide pos="2880"/>
      </p:guideLst>
    </p:cSldViewPr>
  </p:slideViewPr>
  <p:outlineViewPr>
    <p:cViewPr>
      <p:scale>
        <a:sx n="33" d="100"/>
        <a:sy n="33" d="100"/>
      </p:scale>
      <p:origin x="0" y="-40336"/>
    </p:cViewPr>
  </p:outlineViewPr>
  <p:notesTextViewPr>
    <p:cViewPr>
      <p:scale>
        <a:sx n="100" d="100"/>
        <a:sy n="100" d="100"/>
      </p:scale>
      <p:origin x="0" y="0"/>
    </p:cViewPr>
  </p:notesTextViewPr>
  <p:sorterViewPr>
    <p:cViewPr>
      <p:scale>
        <a:sx n="66" d="100"/>
        <a:sy n="66" d="100"/>
      </p:scale>
      <p:origin x="0" y="39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6FCBC75-35C1-4E25-934C-05C76323C744}" type="datetimeFigureOut">
              <a:rPr lang="en-US" altLang="en-US"/>
              <a:pPr/>
              <a:t>5/22/2020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899F904-38BF-46BB-B388-9371F466A556}" type="slidenum">
              <a:rPr lang="en-US" altLang="en-US"/>
              <a:pPr/>
              <a:t>‹#›</a:t>
            </a:fld>
            <a:endParaRPr lang="en-US" altLang="en-US"/>
          </a:p>
        </p:txBody>
      </p:sp>
    </p:spTree>
    <p:extLst>
      <p:ext uri="{BB962C8B-B14F-4D97-AF65-F5344CB8AC3E}">
        <p14:creationId xmlns:p14="http://schemas.microsoft.com/office/powerpoint/2010/main" val="3724452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531161C-707E-408C-96A5-B6FBB7D5DC79}" type="datetimeFigureOut">
              <a:rPr lang="en-US" altLang="en-US"/>
              <a:pPr/>
              <a:t>5/22/2020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35FFB0F-73E7-4856-A062-0F79409F6CAA}" type="slidenum">
              <a:rPr lang="en-US" altLang="en-US"/>
              <a:pPr/>
              <a:t>‹#›</a:t>
            </a:fld>
            <a:endParaRPr lang="en-US" altLang="en-US"/>
          </a:p>
        </p:txBody>
      </p:sp>
    </p:spTree>
    <p:extLst>
      <p:ext uri="{BB962C8B-B14F-4D97-AF65-F5344CB8AC3E}">
        <p14:creationId xmlns:p14="http://schemas.microsoft.com/office/powerpoint/2010/main" val="225062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course will follow the order of the course text, though some chapters will be given more focus than other chapters.</a:t>
            </a:r>
            <a:endParaRPr lang="en-US" dirty="0"/>
          </a:p>
        </p:txBody>
      </p:sp>
      <p:sp>
        <p:nvSpPr>
          <p:cNvPr id="4" name="Slide Number Placeholder 3"/>
          <p:cNvSpPr>
            <a:spLocks noGrp="1"/>
          </p:cNvSpPr>
          <p:nvPr>
            <p:ph type="sldNum" sz="quarter" idx="10"/>
          </p:nvPr>
        </p:nvSpPr>
        <p:spPr/>
        <p:txBody>
          <a:bodyPr/>
          <a:lstStyle/>
          <a:p>
            <a:fld id="{135FFB0F-73E7-4856-A062-0F79409F6CAA}" type="slidenum">
              <a:rPr lang="en-US" altLang="en-US" smtClean="0"/>
              <a:pPr/>
              <a:t>1</a:t>
            </a:fld>
            <a:endParaRPr lang="en-US" altLang="en-US"/>
          </a:p>
        </p:txBody>
      </p:sp>
    </p:spTree>
    <p:extLst>
      <p:ext uri="{BB962C8B-B14F-4D97-AF65-F5344CB8AC3E}">
        <p14:creationId xmlns:p14="http://schemas.microsoft.com/office/powerpoint/2010/main" val="22182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dark web is often used for sale of</a:t>
            </a:r>
            <a:r>
              <a:rPr lang="en-US" baseline="0" dirty="0"/>
              <a:t> information.</a:t>
            </a:r>
            <a:endParaRPr lang="en-US" dirty="0"/>
          </a:p>
        </p:txBody>
      </p:sp>
      <p:sp>
        <p:nvSpPr>
          <p:cNvPr id="4" name="Slide Number Placeholder 3"/>
          <p:cNvSpPr>
            <a:spLocks noGrp="1"/>
          </p:cNvSpPr>
          <p:nvPr>
            <p:ph type="sldNum" sz="quarter" idx="10"/>
          </p:nvPr>
        </p:nvSpPr>
        <p:spPr/>
        <p:txBody>
          <a:bodyPr/>
          <a:lstStyle/>
          <a:p>
            <a:fld id="{135FFB0F-73E7-4856-A062-0F79409F6CAA}" type="slidenum">
              <a:rPr lang="en-US" altLang="en-US" smtClean="0"/>
              <a:pPr/>
              <a:t>50</a:t>
            </a:fld>
            <a:endParaRPr lang="en-US" altLang="en-US"/>
          </a:p>
        </p:txBody>
      </p:sp>
    </p:spTree>
    <p:extLst>
      <p:ext uri="{BB962C8B-B14F-4D97-AF65-F5344CB8AC3E}">
        <p14:creationId xmlns:p14="http://schemas.microsoft.com/office/powerpoint/2010/main" val="233224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420561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2</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3</a:t>
            </a:fld>
            <a:endParaRPr lang="en-US"/>
          </a:p>
        </p:txBody>
      </p:sp>
    </p:spTree>
    <p:extLst>
      <p:ext uri="{BB962C8B-B14F-4D97-AF65-F5344CB8AC3E}">
        <p14:creationId xmlns:p14="http://schemas.microsoft.com/office/powerpoint/2010/main" val="342520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FFB0F-73E7-4856-A062-0F79409F6CAA}" type="slidenum">
              <a:rPr lang="en-US" altLang="en-US" smtClean="0"/>
              <a:pPr/>
              <a:t>4</a:t>
            </a:fld>
            <a:endParaRPr lang="en-US" altLang="en-US"/>
          </a:p>
        </p:txBody>
      </p:sp>
    </p:spTree>
    <p:extLst>
      <p:ext uri="{BB962C8B-B14F-4D97-AF65-F5344CB8AC3E}">
        <p14:creationId xmlns:p14="http://schemas.microsoft.com/office/powerpoint/2010/main" val="105569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vulnerability is a weakness in the system.</a:t>
            </a:r>
          </a:p>
          <a:p>
            <a:r>
              <a:rPr lang="en-US" dirty="0"/>
              <a:t>A threat is the harm or loss that could happen to a system. Interception, interruption, modification, and fabrication are examples of threats.</a:t>
            </a:r>
          </a:p>
          <a:p>
            <a:r>
              <a:rPr lang="en-US" dirty="0"/>
              <a:t>An attack is the exploitation of a vulnerability to execute a threat</a:t>
            </a:r>
            <a:endParaRPr lang="en-CA" dirty="0"/>
          </a:p>
        </p:txBody>
      </p:sp>
      <p:sp>
        <p:nvSpPr>
          <p:cNvPr id="4" name="Slide Number Placeholder 3"/>
          <p:cNvSpPr>
            <a:spLocks noGrp="1"/>
          </p:cNvSpPr>
          <p:nvPr>
            <p:ph type="sldNum" sz="quarter" idx="5"/>
          </p:nvPr>
        </p:nvSpPr>
        <p:spPr/>
        <p:txBody>
          <a:bodyPr/>
          <a:lstStyle/>
          <a:p>
            <a:fld id="{135FFB0F-73E7-4856-A062-0F79409F6CAA}" type="slidenum">
              <a:rPr lang="en-US" altLang="en-US" smtClean="0"/>
              <a:pPr/>
              <a:t>8</a:t>
            </a:fld>
            <a:endParaRPr lang="en-US" altLang="en-US"/>
          </a:p>
        </p:txBody>
      </p:sp>
    </p:spTree>
    <p:extLst>
      <p:ext uri="{BB962C8B-B14F-4D97-AF65-F5344CB8AC3E}">
        <p14:creationId xmlns:p14="http://schemas.microsoft.com/office/powerpoint/2010/main" val="85100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35FFB0F-73E7-4856-A062-0F79409F6CAA}" type="slidenum">
              <a:rPr lang="en-US" altLang="en-US" smtClean="0"/>
              <a:pPr/>
              <a:t>26</a:t>
            </a:fld>
            <a:endParaRPr lang="en-US" altLang="en-US"/>
          </a:p>
        </p:txBody>
      </p:sp>
    </p:spTree>
    <p:extLst>
      <p:ext uri="{BB962C8B-B14F-4D97-AF65-F5344CB8AC3E}">
        <p14:creationId xmlns:p14="http://schemas.microsoft.com/office/powerpoint/2010/main" val="351159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classification considers malware propagation/ spreading method.</a:t>
            </a:r>
          </a:p>
        </p:txBody>
      </p:sp>
      <p:sp>
        <p:nvSpPr>
          <p:cNvPr id="4" name="Slide Number Placeholder 3"/>
          <p:cNvSpPr>
            <a:spLocks noGrp="1"/>
          </p:cNvSpPr>
          <p:nvPr>
            <p:ph type="sldNum" sz="quarter" idx="5"/>
          </p:nvPr>
        </p:nvSpPr>
        <p:spPr/>
        <p:txBody>
          <a:bodyPr/>
          <a:lstStyle/>
          <a:p>
            <a:fld id="{135FFB0F-73E7-4856-A062-0F79409F6CAA}" type="slidenum">
              <a:rPr lang="en-US" altLang="en-US" smtClean="0"/>
              <a:pPr/>
              <a:t>29</a:t>
            </a:fld>
            <a:endParaRPr lang="en-US" altLang="en-US"/>
          </a:p>
        </p:txBody>
      </p:sp>
    </p:spTree>
    <p:extLst>
      <p:ext uri="{BB962C8B-B14F-4D97-AF65-F5344CB8AC3E}">
        <p14:creationId xmlns:p14="http://schemas.microsoft.com/office/powerpoint/2010/main" val="288927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itchFamily="34" charset="-128"/>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6959962-8E5B-432F-AE3D-B2D113309911}" type="slidenum">
              <a:rPr lang="en-US" altLang="en-US" sz="1200">
                <a:latin typeface="Calibri" pitchFamily="34" charset="0"/>
              </a:rPr>
              <a:pPr eaLnBrk="1" hangingPunct="1"/>
              <a:t>36</a:t>
            </a:fld>
            <a:endParaRPr lang="en-US" altLang="en-US" sz="1200">
              <a:latin typeface="Calibri" pitchFamily="34" charset="0"/>
            </a:endParaRPr>
          </a:p>
        </p:txBody>
      </p:sp>
    </p:spTree>
    <p:extLst>
      <p:ext uri="{BB962C8B-B14F-4D97-AF65-F5344CB8AC3E}">
        <p14:creationId xmlns:p14="http://schemas.microsoft.com/office/powerpoint/2010/main" val="50309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itchFamily="34"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39B3051-D475-47AF-A8F4-0F01B12AEB62}" type="slidenum">
              <a:rPr lang="en-US" altLang="en-US" sz="1200">
                <a:latin typeface="Calibri" pitchFamily="34" charset="0"/>
              </a:rPr>
              <a:pPr eaLnBrk="1" hangingPunct="1"/>
              <a:t>37</a:t>
            </a:fld>
            <a:endParaRPr lang="en-US" altLang="en-US" sz="1200">
              <a:latin typeface="Calibri" pitchFamily="34" charset="0"/>
            </a:endParaRPr>
          </a:p>
        </p:txBody>
      </p:sp>
    </p:spTree>
    <p:extLst>
      <p:ext uri="{BB962C8B-B14F-4D97-AF65-F5344CB8AC3E}">
        <p14:creationId xmlns:p14="http://schemas.microsoft.com/office/powerpoint/2010/main" val="1649598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Freeform 7"/>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fld id="{47FC176C-88BF-47E4-9FE9-D61CD5B81CC4}" type="datetime1">
              <a:rPr lang="en-US" altLang="en-US"/>
              <a:pPr/>
              <a:t>5/22/2020</a:t>
            </a:fld>
            <a:endParaRPr lang="en-US" alt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lstStyle>
          <a:p>
            <a:fld id="{43EE2E8D-D14E-4626-A434-79C5284E8285}" type="slidenum">
              <a:rPr lang="en-US" altLang="en-US"/>
              <a:pPr/>
              <a:t>‹#›</a:t>
            </a:fld>
            <a:endParaRPr lang="en-US" altLang="en-US"/>
          </a:p>
        </p:txBody>
      </p:sp>
    </p:spTree>
    <p:extLst>
      <p:ext uri="{BB962C8B-B14F-4D97-AF65-F5344CB8AC3E}">
        <p14:creationId xmlns:p14="http://schemas.microsoft.com/office/powerpoint/2010/main" val="62115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AC67348-DB84-48EA-A2FA-7C71AD1A9807}" type="datetime1">
              <a:rPr lang="en-US" altLang="en-US"/>
              <a:pPr/>
              <a:t>5/22/2020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B07305B3-DDA9-4B0C-AD82-4C3955ABA959}" type="slidenum">
              <a:rPr lang="en-US" altLang="en-US"/>
              <a:pPr/>
              <a:t>‹#›</a:t>
            </a:fld>
            <a:endParaRPr lang="en-US" altLang="en-US"/>
          </a:p>
        </p:txBody>
      </p:sp>
    </p:spTree>
    <p:extLst>
      <p:ext uri="{BB962C8B-B14F-4D97-AF65-F5344CB8AC3E}">
        <p14:creationId xmlns:p14="http://schemas.microsoft.com/office/powerpoint/2010/main" val="119549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3026613A-68E1-4A61-9309-86668489B240}" type="datetime1">
              <a:rPr lang="en-US" altLang="en-US"/>
              <a:pPr/>
              <a:t>5/22/2020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6AA734CD-2444-4FC4-AF58-BF63ACE0829B}" type="slidenum">
              <a:rPr lang="en-US" altLang="en-US"/>
              <a:pPr/>
              <a:t>‹#›</a:t>
            </a:fld>
            <a:endParaRPr lang="en-US" altLang="en-US"/>
          </a:p>
        </p:txBody>
      </p:sp>
    </p:spTree>
    <p:extLst>
      <p:ext uri="{BB962C8B-B14F-4D97-AF65-F5344CB8AC3E}">
        <p14:creationId xmlns:p14="http://schemas.microsoft.com/office/powerpoint/2010/main" val="342276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lstStyle>
          <a:p>
            <a:fld id="{38986D88-8CC8-489C-A6EE-4DABF4269165}" type="slidenum">
              <a:rPr lang="en-US" altLang="en-US"/>
              <a:pPr/>
              <a:t>‹#›</a:t>
            </a:fld>
            <a:endParaRPr lang="en-US" altLang="en-US"/>
          </a:p>
        </p:txBody>
      </p:sp>
    </p:spTree>
    <p:extLst>
      <p:ext uri="{BB962C8B-B14F-4D97-AF65-F5344CB8AC3E}">
        <p14:creationId xmlns:p14="http://schemas.microsoft.com/office/powerpoint/2010/main" val="51388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5" name="Chevron 7"/>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lstStyle>
          <a:p>
            <a:fld id="{E6CE8D30-66A8-4E57-9613-2625159A1AAC}" type="slidenum">
              <a:rPr lang="en-US" altLang="en-US"/>
              <a:pPr/>
              <a:t>‹#›</a:t>
            </a:fld>
            <a:endParaRPr lang="en-US" altLang="en-US"/>
          </a:p>
        </p:txBody>
      </p:sp>
    </p:spTree>
    <p:extLst>
      <p:ext uri="{BB962C8B-B14F-4D97-AF65-F5344CB8AC3E}">
        <p14:creationId xmlns:p14="http://schemas.microsoft.com/office/powerpoint/2010/main" val="28535250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C7354451-3CBB-493B-A767-24A12DF257E1}" type="datetime1">
              <a:rPr lang="en-US" altLang="en-US"/>
              <a:pPr/>
              <a:t>5/22/2020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B350A3FE-8F02-4579-BC9D-1AA4966AEA36}" type="slidenum">
              <a:rPr lang="en-US" altLang="en-US"/>
              <a:pPr/>
              <a:t>‹#›</a:t>
            </a:fld>
            <a:endParaRPr lang="en-US" altLang="en-US"/>
          </a:p>
        </p:txBody>
      </p:sp>
    </p:spTree>
    <p:extLst>
      <p:ext uri="{BB962C8B-B14F-4D97-AF65-F5344CB8AC3E}">
        <p14:creationId xmlns:p14="http://schemas.microsoft.com/office/powerpoint/2010/main" val="5421307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B1B7E7A-2482-4C53-B77A-7E1EC329EF7F}" type="datetime1">
              <a:rPr lang="en-US" altLang="en-US"/>
              <a:pPr/>
              <a:t>5/22/2020</a:t>
            </a:fld>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lstStyle>
          <a:p>
            <a:fld id="{8B38FDB3-7122-4D38-81F5-862A00750169}" type="slidenum">
              <a:rPr lang="en-US" altLang="en-US"/>
              <a:pPr/>
              <a:t>‹#›</a:t>
            </a:fld>
            <a:endParaRPr lang="en-US" altLang="en-US"/>
          </a:p>
        </p:txBody>
      </p:sp>
    </p:spTree>
    <p:extLst>
      <p:ext uri="{BB962C8B-B14F-4D97-AF65-F5344CB8AC3E}">
        <p14:creationId xmlns:p14="http://schemas.microsoft.com/office/powerpoint/2010/main" val="405728552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DCCBBE9-CF98-4049-A17E-1CD04FCD976F}" type="datetime1">
              <a:rPr lang="en-US" altLang="en-US"/>
              <a:pPr/>
              <a:t>5/22/2020</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lstStyle>
          <a:p>
            <a:fld id="{267956C9-E72A-409F-9AD2-0A68E5D9D0C8}" type="slidenum">
              <a:rPr lang="en-US" altLang="en-US"/>
              <a:pPr/>
              <a:t>‹#›</a:t>
            </a:fld>
            <a:endParaRPr lang="en-US" altLang="en-US"/>
          </a:p>
        </p:txBody>
      </p:sp>
    </p:spTree>
    <p:extLst>
      <p:ext uri="{BB962C8B-B14F-4D97-AF65-F5344CB8AC3E}">
        <p14:creationId xmlns:p14="http://schemas.microsoft.com/office/powerpoint/2010/main" val="22020586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36DA890-6D7B-4CA0-8772-B386921ED9AF}" type="datetime1">
              <a:rPr lang="en-US" altLang="en-US"/>
              <a:pPr/>
              <a:t>5/22/2020</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fld id="{8BA7F4FF-ED5B-4D2E-9990-6EC5D6924A18}" type="slidenum">
              <a:rPr lang="en-US" altLang="en-US"/>
              <a:pPr/>
              <a:t>‹#›</a:t>
            </a:fld>
            <a:endParaRPr lang="en-US" altLang="en-US"/>
          </a:p>
        </p:txBody>
      </p:sp>
    </p:spTree>
    <p:extLst>
      <p:ext uri="{BB962C8B-B14F-4D97-AF65-F5344CB8AC3E}">
        <p14:creationId xmlns:p14="http://schemas.microsoft.com/office/powerpoint/2010/main" val="251517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3A4DFD3-316C-4128-852E-EEDDFE092B01}" type="datetime1">
              <a:rPr lang="en-US" altLang="en-US"/>
              <a:pPr/>
              <a:t>5/22/2020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7AF2EFA2-C698-4F5C-86BB-38A5B5BBB407}" type="slidenum">
              <a:rPr lang="en-US" altLang="en-US"/>
              <a:pPr/>
              <a:t>‹#›</a:t>
            </a:fld>
            <a:endParaRPr lang="en-US" altLang="en-US"/>
          </a:p>
        </p:txBody>
      </p:sp>
    </p:spTree>
    <p:extLst>
      <p:ext uri="{BB962C8B-B14F-4D97-AF65-F5344CB8AC3E}">
        <p14:creationId xmlns:p14="http://schemas.microsoft.com/office/powerpoint/2010/main" val="73321374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6" name="Freeform 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9"/>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10" name="Chevron 12"/>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dirty="0">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58C3E0FD-2112-40F3-AAF7-4B9928C19747}" type="datetime1">
              <a:rPr lang="en-US" altLang="en-US"/>
              <a:pPr/>
              <a:t>5/22/2020</a:t>
            </a:fld>
            <a:endParaRPr lang="en-US" alt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lvl1pPr>
          </a:lstStyle>
          <a:p>
            <a:fld id="{0C156651-6942-4721-9B16-AF521A3DE34F}" type="slidenum">
              <a:rPr lang="en-US" altLang="en-US"/>
              <a:pPr/>
              <a:t>‹#›</a:t>
            </a:fld>
            <a:endParaRPr lang="en-US" altLang="en-US"/>
          </a:p>
        </p:txBody>
      </p:sp>
    </p:spTree>
    <p:extLst>
      <p:ext uri="{BB962C8B-B14F-4D97-AF65-F5344CB8AC3E}">
        <p14:creationId xmlns:p14="http://schemas.microsoft.com/office/powerpoint/2010/main" val="22280297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fld id="{51BA1062-A952-4DFE-A019-87A77571E397}" type="datetime1">
              <a:rPr lang="en-US" altLang="en-US"/>
              <a:pPr/>
              <a:t>5/22/2020</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charset="0"/>
                <a:ea typeface="ＭＳ Ｐゴシック" charset="0"/>
                <a:cs typeface="+mn-cs"/>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fld id="{D6AC8FF8-EE53-45EC-B220-28916F2764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31" r:id="rId7"/>
    <p:sldLayoutId id="2147483740" r:id="rId8"/>
    <p:sldLayoutId id="2147483741" r:id="rId9"/>
    <p:sldLayoutId id="2147483732" r:id="rId10"/>
    <p:sldLayoutId id="214748373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charset="0"/>
          <a:cs typeface="ＭＳ Ｐゴシック" charset="0"/>
        </a:defRPr>
      </a:lvl1pPr>
      <a:lvl2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2pPr>
      <a:lvl3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3pPr>
      <a:lvl4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4pPr>
      <a:lvl5pPr algn="l" rtl="0" eaLnBrk="0" fontAlgn="base" hangingPunct="0">
        <a:spcBef>
          <a:spcPct val="0"/>
        </a:spcBef>
        <a:spcAft>
          <a:spcPct val="0"/>
        </a:spcAft>
        <a:defRPr sz="4100" b="1">
          <a:solidFill>
            <a:schemeClr val="tx2"/>
          </a:solidFill>
          <a:latin typeface="Lucida Sans Unicode" charset="0"/>
          <a:ea typeface="ＭＳ Ｐゴシック" charset="0"/>
          <a:cs typeface="ＭＳ Ｐゴシック" charset="0"/>
        </a:defRPr>
      </a:lvl5pPr>
      <a:lvl6pPr marL="457200" algn="l" rtl="0" fontAlgn="base">
        <a:spcBef>
          <a:spcPct val="0"/>
        </a:spcBef>
        <a:spcAft>
          <a:spcPct val="0"/>
        </a:spcAft>
        <a:defRPr sz="4100" b="1">
          <a:solidFill>
            <a:schemeClr val="tx2"/>
          </a:solidFill>
          <a:latin typeface="Lucida Sans Unicode" charset="0"/>
          <a:ea typeface="ＭＳ Ｐゴシック" charset="0"/>
        </a:defRPr>
      </a:lvl6pPr>
      <a:lvl7pPr marL="914400" algn="l" rtl="0" fontAlgn="base">
        <a:spcBef>
          <a:spcPct val="0"/>
        </a:spcBef>
        <a:spcAft>
          <a:spcPct val="0"/>
        </a:spcAft>
        <a:defRPr sz="4100" b="1">
          <a:solidFill>
            <a:schemeClr val="tx2"/>
          </a:solidFill>
          <a:latin typeface="Lucida Sans Unicode" charset="0"/>
          <a:ea typeface="ＭＳ Ｐゴシック" charset="0"/>
        </a:defRPr>
      </a:lvl7pPr>
      <a:lvl8pPr marL="1371600" algn="l" rtl="0" fontAlgn="base">
        <a:spcBef>
          <a:spcPct val="0"/>
        </a:spcBef>
        <a:spcAft>
          <a:spcPct val="0"/>
        </a:spcAft>
        <a:defRPr sz="4100" b="1">
          <a:solidFill>
            <a:schemeClr val="tx2"/>
          </a:solidFill>
          <a:latin typeface="Lucida Sans Unicode" charset="0"/>
          <a:ea typeface="ＭＳ Ｐゴシック" charset="0"/>
        </a:defRPr>
      </a:lvl8pPr>
      <a:lvl9pPr marL="1828800" algn="l" rtl="0" fontAlgn="base">
        <a:spcBef>
          <a:spcPct val="0"/>
        </a:spcBef>
        <a:spcAft>
          <a:spcPct val="0"/>
        </a:spcAft>
        <a:defRPr sz="4100" b="1">
          <a:solidFill>
            <a:schemeClr val="tx2"/>
          </a:solidFill>
          <a:latin typeface="Lucida Sans Unicode" charset="0"/>
          <a:ea typeface="ＭＳ Ｐゴシック"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ＭＳ Ｐゴシック" charset="0"/>
          <a:cs typeface="ＭＳ Ｐゴシック" charset="0"/>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ＭＳ Ｐゴシック" charset="0"/>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ＭＳ Ｐゴシック" charset="0"/>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ＭＳ Ｐゴシック" charset="0"/>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ＭＳ Ｐゴシック" charset="0"/>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2007_cyberattacks_on_Estonia" TargetMode="External"/><Relationship Id="rId2" Type="http://schemas.openxmlformats.org/officeDocument/2006/relationships/hyperlink" Target="http://en.wikipedia.org/wiki/Stuxnet" TargetMode="External"/><Relationship Id="rId1" Type="http://schemas.openxmlformats.org/officeDocument/2006/relationships/slideLayout" Target="../slideLayouts/slideLayout2.xml"/><Relationship Id="rId5" Type="http://schemas.openxmlformats.org/officeDocument/2006/relationships/hyperlink" Target="http://www.newyorker.com/magazine/2014/06/09/spy-vs-spy-3" TargetMode="External"/><Relationship Id="rId4" Type="http://schemas.openxmlformats.org/officeDocument/2006/relationships/hyperlink" Target="http://en.wikipedia.org/wiki/Edward_Snowde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bwMode="auto">
          <a:solidFill>
            <a:schemeClr val="accent1">
              <a:alpha val="50195"/>
            </a:schemeClr>
          </a:solidFill>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090AFD0A-388F-4056-B32F-EC42BD61D6EB}" type="slidenum">
              <a:rPr lang="en-US" smtClean="0">
                <a:solidFill>
                  <a:schemeClr val="bg1"/>
                </a:solidFill>
                <a:latin typeface="Lucida Sans Unicode" pitchFamily="34" charset="0"/>
              </a:rPr>
              <a:pPr eaLnBrk="1" hangingPunct="1"/>
              <a:t>1</a:t>
            </a:fld>
            <a:endParaRPr lang="en-US" dirty="0">
              <a:solidFill>
                <a:schemeClr val="bg1"/>
              </a:solidFill>
              <a:latin typeface="Lucida Sans Unicode" pitchFamily="34" charset="0"/>
            </a:endParaRPr>
          </a:p>
        </p:txBody>
      </p:sp>
      <p:pic>
        <p:nvPicPr>
          <p:cNvPr id="14340" name="Picture 2" descr="In chapter 1 we learn about threat environment. The following chapters can be divided to three categories: Plan, protect, and respond. These three form a cycle, as after responding to an attack you need to update you plans. Planning and policy are discussed in chapter 2. Chapters 3 to 9 discuss different aspects of protecting the system: cryptography, secure networks, access control, firewall, host hardening, application security, and data protection. Finally, in section 10 we will discuss incident response."/>
          <p:cNvPicPr>
            <a:picLocks noChangeAspect="1" noChangeArrowheads="1"/>
          </p:cNvPicPr>
          <p:nvPr/>
        </p:nvPicPr>
        <p:blipFill>
          <a:blip r:embed="rId3">
            <a:extLst>
              <a:ext uri="{28A0092B-C50C-407E-A947-70E740481C1C}">
                <a14:useLocalDpi xmlns:a14="http://schemas.microsoft.com/office/drawing/2010/main" val="0"/>
              </a:ext>
            </a:extLst>
          </a:blip>
          <a:srcRect l="3333" t="10001" r="13333" b="3078"/>
          <a:stretch>
            <a:fillRect/>
          </a:stretch>
        </p:blipFill>
        <p:spPr bwMode="auto">
          <a:xfrm>
            <a:off x="304800" y="1122363"/>
            <a:ext cx="8534400" cy="482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a:extLst>
              <a:ext uri="{C183D7F6-B498-43B3-948B-1728B52AA6E4}">
                <adec:decorative xmlns:adec="http://schemas.microsoft.com/office/drawing/2017/decorative" val="1"/>
              </a:ext>
            </a:extLst>
          </p:cNvPr>
          <p:cNvSpPr/>
          <p:nvPr/>
        </p:nvSpPr>
        <p:spPr>
          <a:xfrm>
            <a:off x="3962400" y="2181225"/>
            <a:ext cx="1066800" cy="13096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Title 2"/>
          <p:cNvSpPr>
            <a:spLocks noGrp="1"/>
          </p:cNvSpPr>
          <p:nvPr>
            <p:ph type="title"/>
          </p:nvPr>
        </p:nvSpPr>
        <p:spPr>
          <a:xfrm>
            <a:off x="457200" y="274638"/>
            <a:ext cx="8229600" cy="944562"/>
          </a:xfrm>
        </p:spPr>
        <p:txBody>
          <a:bodyPr/>
          <a:lstStyle/>
          <a:p>
            <a:pPr>
              <a:defRPr/>
            </a:pPr>
            <a:r>
              <a:rPr lang="en-US" dirty="0"/>
              <a:t>Course Text</a:t>
            </a:r>
          </a:p>
        </p:txBody>
      </p:sp>
    </p:spTree>
    <p:extLst>
      <p:ext uri="{BB962C8B-B14F-4D97-AF65-F5344CB8AC3E}">
        <p14:creationId xmlns:p14="http://schemas.microsoft.com/office/powerpoint/2010/main" val="70093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a:r>
              <a:rPr lang="en-US" b="1" dirty="0"/>
              <a:t>Sony Corporation</a:t>
            </a:r>
          </a:p>
          <a:p>
            <a:pPr lvl="1" eaLnBrk="1"/>
            <a:r>
              <a:rPr lang="en-US" dirty="0"/>
              <a:t>Japanese multinational corporation founded in 1946 that focuses on electronics, games, entertainment, and financial services </a:t>
            </a:r>
          </a:p>
          <a:p>
            <a:pPr lvl="1" eaLnBrk="1"/>
            <a:r>
              <a:rPr lang="en-US" dirty="0"/>
              <a:t>Employs about 146,300 people and has annual revenues of about $72.3 billion </a:t>
            </a:r>
          </a:p>
          <a:p>
            <a:pPr lvl="1" eaLnBrk="1"/>
            <a:r>
              <a:rPr lang="en-US" dirty="0"/>
              <a:t>Sony is widely known for its televisions, digital imaging, audio/video hardware, PCs, semiconductors, electronic components, and gaming platform. </a:t>
            </a:r>
          </a:p>
        </p:txBody>
      </p:sp>
      <p:sp>
        <p:nvSpPr>
          <p:cNvPr id="23555" name="Slide Number Placeholder 3"/>
          <p:cNvSpPr>
            <a:spLocks noGrp="1"/>
          </p:cNvSpPr>
          <p:nvPr>
            <p:ph type="sldNum" sz="quarter" idx="11"/>
          </p:nvPr>
        </p:nvSpPr>
        <p:spPr bwMode="auto">
          <a:xfrm>
            <a:off x="0" y="6248400"/>
            <a:ext cx="9144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0AF090E2-E24D-4FD8-94D0-7D58F167E118}"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49663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First Attack</a:t>
            </a:r>
          </a:p>
          <a:p>
            <a:pPr lvl="1" eaLnBrk="1"/>
            <a:r>
              <a:rPr lang="en-US" dirty="0"/>
              <a:t>April 17-19, 2011</a:t>
            </a:r>
          </a:p>
          <a:p>
            <a:pPr lvl="1" eaLnBrk="1"/>
            <a:r>
              <a:rPr lang="en-US" dirty="0"/>
              <a:t>Attacks happened a few weeks after the large earthquake, tsunami, and reactor meltdowns</a:t>
            </a:r>
          </a:p>
          <a:p>
            <a:pPr lvl="1" eaLnBrk="1" hangingPunct="1"/>
            <a:r>
              <a:rPr lang="en-US" dirty="0"/>
              <a:t>Used </a:t>
            </a:r>
            <a:r>
              <a:rPr lang="en-US" i="1" dirty="0"/>
              <a:t>SQL injection </a:t>
            </a:r>
            <a:r>
              <a:rPr lang="en-US" dirty="0"/>
              <a:t>to steal 77 million accounts</a:t>
            </a:r>
          </a:p>
          <a:p>
            <a:pPr lvl="1" eaLnBrk="1" hangingPunct="1"/>
            <a:r>
              <a:rPr lang="en-US" dirty="0"/>
              <a:t>Turned off access to PlayStation Network (PSN)</a:t>
            </a:r>
          </a:p>
          <a:p>
            <a:pPr lvl="1" eaLnBrk="1" hangingPunct="1"/>
            <a:r>
              <a:rPr lang="en-US" dirty="0"/>
              <a:t>Publicly acknowledges intrusion a week after the intrusion, on April 26</a:t>
            </a:r>
            <a:r>
              <a:rPr lang="en-US" baseline="30000" dirty="0"/>
              <a:t>th</a:t>
            </a:r>
            <a:endParaRPr lang="en-US" dirty="0"/>
          </a:p>
          <a:p>
            <a:pPr lvl="1" eaLnBrk="1" hangingPunct="1"/>
            <a:r>
              <a:rPr lang="en-US" dirty="0"/>
              <a:t>CEO, Kazuo Hirai, issues public apology</a:t>
            </a:r>
          </a:p>
          <a:p>
            <a:pPr lvl="1" eaLnBrk="1" hangingPunct="1"/>
            <a:r>
              <a:rPr lang="en-US" dirty="0"/>
              <a:t>Hacking group “Anonymous” is suspected</a:t>
            </a:r>
          </a:p>
        </p:txBody>
      </p:sp>
      <p:sp>
        <p:nvSpPr>
          <p:cNvPr id="25603" name="Slide Number Placeholder 3"/>
          <p:cNvSpPr>
            <a:spLocks noGrp="1"/>
          </p:cNvSpPr>
          <p:nvPr>
            <p:ph type="sldNum" sz="quarter" idx="11"/>
          </p:nvPr>
        </p:nvSpPr>
        <p:spPr bwMode="auto">
          <a:xfrm>
            <a:off x="0" y="6248400"/>
            <a:ext cx="8382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165679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Second Attack</a:t>
            </a:r>
          </a:p>
          <a:p>
            <a:pPr lvl="1" eaLnBrk="1"/>
            <a:r>
              <a:rPr lang="en-US" dirty="0"/>
              <a:t>May 1</a:t>
            </a:r>
            <a:r>
              <a:rPr lang="en-US" baseline="30000" dirty="0"/>
              <a:t>st</a:t>
            </a:r>
            <a:r>
              <a:rPr lang="en-US" dirty="0"/>
              <a:t>, 2011 – Sony Online Entertainment</a:t>
            </a:r>
          </a:p>
          <a:p>
            <a:pPr lvl="1" eaLnBrk="1" hangingPunct="1"/>
            <a:r>
              <a:rPr lang="en-US" dirty="0"/>
              <a:t>Similar </a:t>
            </a:r>
            <a:r>
              <a:rPr lang="en-US" i="1" dirty="0"/>
              <a:t>SQL injection</a:t>
            </a:r>
            <a:r>
              <a:rPr lang="en-US" dirty="0"/>
              <a:t> attack used to steal additional 24.6 million accounts</a:t>
            </a:r>
          </a:p>
          <a:p>
            <a:pPr lvl="1" eaLnBrk="1" hangingPunct="1"/>
            <a:r>
              <a:rPr lang="en-US" dirty="0"/>
              <a:t>Turned off access to all Sony Online Entertainment servers</a:t>
            </a:r>
          </a:p>
          <a:p>
            <a:pPr lvl="1" eaLnBrk="1" hangingPunct="1"/>
            <a:r>
              <a:rPr lang="en-US" dirty="0"/>
              <a:t>CEO, Kazuo Hirai, issues written response to US Congress (May 4</a:t>
            </a:r>
            <a:r>
              <a:rPr lang="en-US" baseline="30000" dirty="0"/>
              <a:t>th</a:t>
            </a:r>
            <a:r>
              <a:rPr lang="en-US" dirty="0"/>
              <a:t>) about steps to prevent future attacks</a:t>
            </a:r>
          </a:p>
          <a:p>
            <a:pPr lvl="1" eaLnBrk="1" hangingPunct="1"/>
            <a:r>
              <a:rPr lang="en-US" dirty="0"/>
              <a:t>Some PSN services start to come online on May 15</a:t>
            </a:r>
            <a:r>
              <a:rPr lang="en-US" baseline="30000" dirty="0"/>
              <a:t>th</a:t>
            </a:r>
            <a:endParaRPr lang="en-US" dirty="0"/>
          </a:p>
        </p:txBody>
      </p:sp>
      <p:sp>
        <p:nvSpPr>
          <p:cNvPr id="25603" name="Slide Number Placeholder 3"/>
          <p:cNvSpPr>
            <a:spLocks noGrp="1"/>
          </p:cNvSpPr>
          <p:nvPr>
            <p:ph type="sldNum" sz="quarter" idx="11"/>
          </p:nvPr>
        </p:nvSpPr>
        <p:spPr bwMode="auto">
          <a:xfrm>
            <a:off x="0" y="6248400"/>
            <a:ext cx="9144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7099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81138"/>
            <a:ext cx="8229600" cy="4843462"/>
          </a:xfrm>
        </p:spPr>
        <p:txBody>
          <a:bodyPr/>
          <a:lstStyle/>
          <a:p>
            <a:pPr eaLnBrk="1"/>
            <a:r>
              <a:rPr lang="en-US" b="1" dirty="0"/>
              <a:t>The Third Attack</a:t>
            </a:r>
          </a:p>
          <a:p>
            <a:pPr lvl="1" eaLnBrk="1"/>
            <a:r>
              <a:rPr lang="en-US" dirty="0"/>
              <a:t>June 2</a:t>
            </a:r>
            <a:r>
              <a:rPr lang="en-US" baseline="30000" dirty="0"/>
              <a:t>nd</a:t>
            </a:r>
            <a:r>
              <a:rPr lang="en-US" dirty="0"/>
              <a:t>, 2011 – SonyPictures.com</a:t>
            </a:r>
          </a:p>
          <a:p>
            <a:pPr lvl="1" eaLnBrk="1" hangingPunct="1"/>
            <a:r>
              <a:rPr lang="en-US" dirty="0"/>
              <a:t>Similar </a:t>
            </a:r>
            <a:r>
              <a:rPr lang="en-US" i="1" dirty="0"/>
              <a:t>SQL injection </a:t>
            </a:r>
            <a:r>
              <a:rPr lang="en-US" dirty="0"/>
              <a:t>attack used to steal additional 1 million accounts</a:t>
            </a:r>
          </a:p>
          <a:p>
            <a:pPr lvl="1" eaLnBrk="1" hangingPunct="1"/>
            <a:r>
              <a:rPr lang="en-US" dirty="0"/>
              <a:t>SonyPictures.com is immediately shut down</a:t>
            </a:r>
          </a:p>
          <a:p>
            <a:pPr lvl="1" eaLnBrk="1" hangingPunct="1"/>
            <a:r>
              <a:rPr lang="en-US" dirty="0"/>
              <a:t>Hacking group </a:t>
            </a:r>
            <a:r>
              <a:rPr lang="en-US" dirty="0" err="1"/>
              <a:t>LulzSec</a:t>
            </a:r>
            <a:r>
              <a:rPr lang="en-US" dirty="0"/>
              <a:t> claims responsibility and issues press statement</a:t>
            </a:r>
          </a:p>
        </p:txBody>
      </p:sp>
      <p:sp>
        <p:nvSpPr>
          <p:cNvPr id="25603" name="Slide Number Placeholder 3"/>
          <p:cNvSpPr>
            <a:spLocks noGrp="1"/>
          </p:cNvSpPr>
          <p:nvPr>
            <p:ph type="sldNum" sz="quarter" idx="11"/>
          </p:nvPr>
        </p:nvSpPr>
        <p:spPr bwMode="auto">
          <a:xfrm>
            <a:off x="0" y="6248400"/>
            <a:ext cx="8382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3843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D95A40-7B74-4682-A019-0B12256A58AB}"/>
              </a:ext>
            </a:extLst>
          </p:cNvPr>
          <p:cNvSpPr>
            <a:spLocks noGrp="1"/>
          </p:cNvSpPr>
          <p:nvPr>
            <p:ph idx="1"/>
          </p:nvPr>
        </p:nvSpPr>
        <p:spPr>
          <a:xfrm>
            <a:off x="457200" y="1481138"/>
            <a:ext cx="8229600" cy="3624262"/>
          </a:xfrm>
        </p:spPr>
        <p:txBody>
          <a:bodyPr/>
          <a:lstStyle/>
          <a:p>
            <a:pPr marL="109537" indent="0">
              <a:buNone/>
            </a:pPr>
            <a:r>
              <a:rPr lang="en-US" sz="1800" dirty="0">
                <a:latin typeface="Arial" pitchFamily="34" charset="0"/>
                <a:ea typeface="ＭＳ Ｐゴシック" pitchFamily="34" charset="-128"/>
                <a:cs typeface="+mn-cs"/>
              </a:rPr>
              <a:t>“Greetings folks. We're </a:t>
            </a:r>
            <a:r>
              <a:rPr lang="en-US" sz="1800" dirty="0" err="1">
                <a:latin typeface="Arial" pitchFamily="34" charset="0"/>
                <a:ea typeface="ＭＳ Ｐゴシック" pitchFamily="34" charset="-128"/>
                <a:cs typeface="+mn-cs"/>
              </a:rPr>
              <a:t>LulzSec</a:t>
            </a:r>
            <a:r>
              <a:rPr lang="en-US" sz="1800" dirty="0">
                <a:latin typeface="Arial" pitchFamily="34" charset="0"/>
                <a:ea typeface="ＭＳ Ｐゴシック" pitchFamily="34" charset="-128"/>
                <a:cs typeface="+mn-cs"/>
              </a:rPr>
              <a:t>, and welcome to </a:t>
            </a:r>
            <a:r>
              <a:rPr lang="en-US" sz="1800" dirty="0" err="1">
                <a:latin typeface="Arial" pitchFamily="34" charset="0"/>
                <a:ea typeface="ＭＳ Ｐゴシック" pitchFamily="34" charset="-128"/>
                <a:cs typeface="+mn-cs"/>
              </a:rPr>
              <a:t>Sownage</a:t>
            </a:r>
            <a:r>
              <a:rPr lang="en-US" sz="1800" dirty="0">
                <a:latin typeface="Arial" pitchFamily="34" charset="0"/>
                <a:ea typeface="ＭＳ Ｐゴシック" pitchFamily="34" charset="-128"/>
                <a:cs typeface="+mn-cs"/>
              </a:rPr>
              <a:t>. Enclosed you will find various collections of data stolen from internal Sony networks and websites, all of which we accessed easily and without the need for outside support or money</a:t>
            </a:r>
            <a:r>
              <a:rPr lang="en-US" sz="1800" dirty="0"/>
              <a:t>.</a:t>
            </a:r>
            <a:endParaRPr lang="en-US" dirty="0"/>
          </a:p>
          <a:p>
            <a:pPr marL="109537" indent="0">
              <a:buNone/>
            </a:pPr>
            <a:r>
              <a:rPr lang="en-US" sz="1800" dirty="0">
                <a:latin typeface="Arial" panose="020B0604020202020204" pitchFamily="34" charset="0"/>
                <a:cs typeface="Arial" panose="020B0604020202020204" pitchFamily="34" charset="0"/>
              </a:rPr>
              <a:t>We recently broke into SonyPictures.com and compromised over 1,000,000 users' personal information, including passwords, email addresses, home addresses, dates of birth, and all Sony opt-in data associated with their accounts. Among other things, we also compromised all admin details of Sony Pictures (including passwords) along with 75,000 ‘music codes’ and 3.5 million ‘music coupons’.”</a:t>
            </a:r>
          </a:p>
          <a:p>
            <a:pPr marL="109537" indent="0">
              <a:buNone/>
            </a:pPr>
            <a:endParaRPr lang="en-CA" dirty="0"/>
          </a:p>
        </p:txBody>
      </p:sp>
      <p:sp>
        <p:nvSpPr>
          <p:cNvPr id="4" name="Footer Placeholder 3">
            <a:extLst>
              <a:ext uri="{FF2B5EF4-FFF2-40B4-BE49-F238E27FC236}">
                <a16:creationId xmlns:a16="http://schemas.microsoft.com/office/drawing/2014/main" id="{06E80986-669C-496E-A2CA-B0CD71A5E611}"/>
              </a:ext>
            </a:extLst>
          </p:cNvPr>
          <p:cNvSpPr>
            <a:spLocks noGrp="1"/>
          </p:cNvSpPr>
          <p:nvPr>
            <p:ph type="ftr" sz="quarter" idx="10"/>
          </p:nvPr>
        </p:nvSpPr>
        <p:spPr/>
        <p:txBody>
          <a:bodyPr/>
          <a:lstStyle/>
          <a:p>
            <a:pPr>
              <a:defRPr/>
            </a:pPr>
            <a:r>
              <a:rPr lang="en-US"/>
              <a:t>Copyright Pearson Prentice-Hall 2010</a:t>
            </a:r>
          </a:p>
        </p:txBody>
      </p:sp>
      <p:sp>
        <p:nvSpPr>
          <p:cNvPr id="5" name="Slide Number Placeholder 4">
            <a:extLst>
              <a:ext uri="{FF2B5EF4-FFF2-40B4-BE49-F238E27FC236}">
                <a16:creationId xmlns:a16="http://schemas.microsoft.com/office/drawing/2014/main" id="{0A5DF5E1-D1FE-48CB-951A-25E7564AAC49}"/>
              </a:ext>
            </a:extLst>
          </p:cNvPr>
          <p:cNvSpPr>
            <a:spLocks noGrp="1"/>
          </p:cNvSpPr>
          <p:nvPr>
            <p:ph type="sldNum" sz="quarter" idx="11"/>
          </p:nvPr>
        </p:nvSpPr>
        <p:spPr>
          <a:xfrm>
            <a:off x="0" y="6248400"/>
            <a:ext cx="914400" cy="365125"/>
          </a:xfrm>
        </p:spPr>
        <p:txBody>
          <a:bodyPr/>
          <a:lstStyle/>
          <a:p>
            <a:r>
              <a:rPr lang="en-US" altLang="en-US" dirty="0"/>
              <a:t>1-</a:t>
            </a:r>
            <a:fld id="{38986D88-8CC8-489C-A6EE-4DABF4269165}" type="slidenum">
              <a:rPr lang="en-US" altLang="en-US" smtClean="0"/>
              <a:pPr/>
              <a:t>14</a:t>
            </a:fld>
            <a:endParaRPr lang="en-US" altLang="en-US" dirty="0"/>
          </a:p>
        </p:txBody>
      </p:sp>
      <p:sp>
        <p:nvSpPr>
          <p:cNvPr id="6" name="Title 4">
            <a:extLst>
              <a:ext uri="{FF2B5EF4-FFF2-40B4-BE49-F238E27FC236}">
                <a16:creationId xmlns:a16="http://schemas.microsoft.com/office/drawing/2014/main" id="{789C3433-2A91-4B57-995C-6A289E604048}"/>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70837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SQL</a:t>
            </a:r>
            <a:r>
              <a:rPr lang="en-US" dirty="0"/>
              <a:t> </a:t>
            </a:r>
            <a:r>
              <a:rPr lang="en-US" b="1" dirty="0"/>
              <a:t>injection</a:t>
            </a:r>
            <a:r>
              <a:rPr lang="en-US" dirty="0"/>
              <a:t> is an attack that involves sending </a:t>
            </a:r>
            <a:r>
              <a:rPr lang="en-US" i="1" dirty="0"/>
              <a:t>modified</a:t>
            </a:r>
            <a:r>
              <a:rPr lang="en-US" dirty="0"/>
              <a:t> SQL statements to a web application that will, in turn, modify a database. </a:t>
            </a:r>
          </a:p>
          <a:p>
            <a:r>
              <a:rPr lang="en-US" dirty="0"/>
              <a:t>Attackers can send </a:t>
            </a:r>
            <a:r>
              <a:rPr lang="en-US" i="1" dirty="0"/>
              <a:t>unexpected</a:t>
            </a:r>
            <a:r>
              <a:rPr lang="en-US" dirty="0"/>
              <a:t> </a:t>
            </a:r>
            <a:r>
              <a:rPr lang="en-US" i="1" dirty="0"/>
              <a:t>input</a:t>
            </a:r>
            <a:r>
              <a:rPr lang="en-US" dirty="0"/>
              <a:t> through their web browser which will enable them to read from, write to, and even delete entire databases.</a:t>
            </a:r>
          </a:p>
        </p:txBody>
      </p:sp>
      <p:sp>
        <p:nvSpPr>
          <p:cNvPr id="3" name="Title 2"/>
          <p:cNvSpPr>
            <a:spLocks noGrp="1"/>
          </p:cNvSpPr>
          <p:nvPr>
            <p:ph type="title"/>
          </p:nvPr>
        </p:nvSpPr>
        <p:spPr/>
        <p:txBody>
          <a:bodyPr>
            <a:normAutofit/>
          </a:bodyPr>
          <a:lstStyle/>
          <a:p>
            <a:r>
              <a:rPr lang="en-US" dirty="0"/>
              <a:t>1.1: The Sony Data Breaches</a:t>
            </a:r>
          </a:p>
        </p:txBody>
      </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95552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p>
        </p:txBody>
      </p:sp>
      <p:pic>
        <p:nvPicPr>
          <p:cNvPr id="201730" name="Picture 2" descr="A screenshot of a social media post&#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l="21240" t="38364" r="14925" b="24754"/>
          <a:stretch>
            <a:fillRect/>
          </a:stretch>
        </p:blipFill>
        <p:spPr bwMode="auto">
          <a:xfrm>
            <a:off x="2362200" y="2695575"/>
            <a:ext cx="3781425"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1" descr="A login interface with username set to &quot;boyle02&quot; and password to &quot;12345678&quot;. "/>
          <p:cNvSpPr>
            <a:spLocks noGrp="1"/>
          </p:cNvSpPr>
          <p:nvPr>
            <p:ph idx="1"/>
          </p:nvPr>
        </p:nvSpPr>
        <p:spPr>
          <a:xfrm>
            <a:off x="609600" y="1524000"/>
            <a:ext cx="8229600" cy="4267200"/>
          </a:xfrm>
        </p:spPr>
        <p:txBody>
          <a:bodyPr/>
          <a:lstStyle/>
          <a:p>
            <a:pPr eaLnBrk="1"/>
            <a:r>
              <a:rPr lang="en-US" b="1" dirty="0"/>
              <a:t>SQL statement below shows parameters passed to a database for a </a:t>
            </a:r>
            <a:r>
              <a:rPr lang="en-US" b="1" i="1" dirty="0"/>
              <a:t>legitimate</a:t>
            </a:r>
            <a:r>
              <a:rPr lang="en-US" b="1" dirty="0"/>
              <a:t> login</a:t>
            </a:r>
          </a:p>
          <a:p>
            <a:pPr eaLnBrk="1"/>
            <a:endParaRPr lang="en-US" b="1" dirty="0"/>
          </a:p>
          <a:p>
            <a:pPr eaLnBrk="1"/>
            <a:endParaRPr lang="en-US" b="1" dirty="0"/>
          </a:p>
          <a:p>
            <a:pPr eaLnBrk="1"/>
            <a:endParaRPr lang="en-US" sz="1500" dirty="0"/>
          </a:p>
          <a:p>
            <a:pPr eaLnBrk="1"/>
            <a:r>
              <a:rPr lang="en-US" sz="1500" dirty="0"/>
              <a:t>SELECT FROM Users WHERE username=‘</a:t>
            </a:r>
            <a:r>
              <a:rPr lang="en-US" sz="1500" b="1" dirty="0"/>
              <a:t>boyle02</a:t>
            </a:r>
            <a:r>
              <a:rPr lang="en-US" sz="1500" dirty="0"/>
              <a:t>’ AND password=‘</a:t>
            </a:r>
            <a:r>
              <a:rPr lang="en-US" sz="1500" b="1" dirty="0"/>
              <a:t>12345678</a:t>
            </a:r>
            <a:r>
              <a:rPr lang="en-US" sz="1500" dirty="0"/>
              <a:t>’;</a:t>
            </a:r>
          </a:p>
        </p:txBody>
      </p:sp>
      <p:sp>
        <p:nvSpPr>
          <p:cNvPr id="5"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03579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3"/>
          <p:cNvSpPr>
            <a:spLocks noGrp="1"/>
          </p:cNvSpPr>
          <p:nvPr>
            <p:ph type="title"/>
          </p:nvPr>
        </p:nvSpPr>
        <p:spPr/>
        <p:txBody>
          <a:bodyPr/>
          <a:lstStyle/>
          <a:p>
            <a:r>
              <a:rPr lang="en-US" dirty="0"/>
              <a:t>1.1: The Sony Data Breaches</a:t>
            </a:r>
          </a:p>
        </p:txBody>
      </p:sp>
      <p:sp>
        <p:nvSpPr>
          <p:cNvPr id="6" name="Content Placeholder 1"/>
          <p:cNvSpPr>
            <a:spLocks noGrp="1"/>
          </p:cNvSpPr>
          <p:nvPr>
            <p:ph idx="1"/>
          </p:nvPr>
        </p:nvSpPr>
        <p:spPr>
          <a:xfrm>
            <a:off x="609600" y="1524000"/>
            <a:ext cx="8382000" cy="3962400"/>
          </a:xfrm>
        </p:spPr>
        <p:txBody>
          <a:bodyPr/>
          <a:lstStyle/>
          <a:p>
            <a:pPr eaLnBrk="1"/>
            <a:r>
              <a:rPr lang="en-US" b="1" dirty="0"/>
              <a:t>Malformed SQL statement below shows SQL injection by passing </a:t>
            </a:r>
            <a:r>
              <a:rPr lang="en-US" b="1" i="1" dirty="0"/>
              <a:t>unexpected</a:t>
            </a:r>
            <a:r>
              <a:rPr lang="en-US" b="1" dirty="0"/>
              <a:t> parameters through a Web interface</a:t>
            </a:r>
          </a:p>
          <a:p>
            <a:pPr eaLnBrk="1"/>
            <a:r>
              <a:rPr lang="en-US" b="1" dirty="0"/>
              <a:t>Will </a:t>
            </a:r>
            <a:r>
              <a:rPr lang="en-US" b="1" i="1" dirty="0"/>
              <a:t>always</a:t>
            </a:r>
            <a:r>
              <a:rPr lang="en-US" b="1" dirty="0"/>
              <a:t> return a true value</a:t>
            </a:r>
          </a:p>
          <a:p>
            <a:pPr eaLnBrk="1"/>
            <a:endParaRPr lang="en-US" b="1" dirty="0"/>
          </a:p>
          <a:p>
            <a:pPr eaLnBrk="1"/>
            <a:endParaRPr lang="en-US" b="1" dirty="0"/>
          </a:p>
          <a:p>
            <a:pPr eaLnBrk="1"/>
            <a:endParaRPr lang="en-US" sz="1500" dirty="0"/>
          </a:p>
          <a:p>
            <a:pPr eaLnBrk="1"/>
            <a:r>
              <a:rPr lang="en-US" sz="1450" dirty="0"/>
              <a:t>SELECT FROM Users WHERE username=‘</a:t>
            </a:r>
            <a:r>
              <a:rPr lang="en-US" sz="1450" b="1" dirty="0"/>
              <a:t>boyle02</a:t>
            </a:r>
            <a:r>
              <a:rPr lang="en-US" sz="1450" dirty="0"/>
              <a:t>’ AND password=‘</a:t>
            </a:r>
            <a:r>
              <a:rPr lang="en-US" sz="1450" b="1" dirty="0"/>
              <a:t>whatever’ or 1=1--</a:t>
            </a:r>
            <a:r>
              <a:rPr lang="en-US" sz="1450" dirty="0"/>
              <a:t>’;</a:t>
            </a:r>
          </a:p>
        </p:txBody>
      </p:sp>
      <p:pic>
        <p:nvPicPr>
          <p:cNvPr id="5" name="Picture 3" descr="A login interface with username set to &quot;boyle02&quot; and password to &quot;whatever apostrophe or 1 = 1 dash dash&quot;. "/>
          <p:cNvPicPr>
            <a:picLocks noChangeAspect="1" noChangeArrowheads="1"/>
          </p:cNvPicPr>
          <p:nvPr/>
        </p:nvPicPr>
        <p:blipFill>
          <a:blip r:embed="rId2" cstate="print">
            <a:extLst>
              <a:ext uri="{28A0092B-C50C-407E-A947-70E740481C1C}">
                <a14:useLocalDpi xmlns:a14="http://schemas.microsoft.com/office/drawing/2010/main" val="0"/>
              </a:ext>
            </a:extLst>
          </a:blip>
          <a:srcRect l="22273" t="43663" r="13779" b="19032"/>
          <a:stretch>
            <a:fillRect/>
          </a:stretch>
        </p:blipFill>
        <p:spPr bwMode="auto">
          <a:xfrm>
            <a:off x="2667000" y="3733800"/>
            <a:ext cx="3803650" cy="1198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59350435-9B1E-44A5-9364-BF91954752EF}"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5163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a:lnSpc>
                <a:spcPct val="90000"/>
              </a:lnSpc>
            </a:pPr>
            <a:r>
              <a:rPr lang="en-US" b="1" dirty="0"/>
              <a:t>The attackers</a:t>
            </a:r>
          </a:p>
          <a:p>
            <a:pPr lvl="1" eaLnBrk="1">
              <a:lnSpc>
                <a:spcPct val="90000"/>
              </a:lnSpc>
            </a:pPr>
            <a:r>
              <a:rPr lang="en-US" dirty="0"/>
              <a:t>Members of both </a:t>
            </a:r>
            <a:r>
              <a:rPr lang="en-US" dirty="0" err="1"/>
              <a:t>LulzSec</a:t>
            </a:r>
            <a:r>
              <a:rPr lang="en-US" dirty="0"/>
              <a:t> and Anonymous are involved</a:t>
            </a:r>
          </a:p>
          <a:p>
            <a:pPr lvl="1" eaLnBrk="1">
              <a:lnSpc>
                <a:spcPct val="90000"/>
              </a:lnSpc>
            </a:pPr>
            <a:r>
              <a:rPr lang="en-US" dirty="0"/>
              <a:t>Just before attacks on Sony, Anonymous announced the launch of operation “#</a:t>
            </a:r>
            <a:r>
              <a:rPr lang="en-US" dirty="0" err="1"/>
              <a:t>OpSony</a:t>
            </a:r>
            <a:r>
              <a:rPr lang="en-US" dirty="0"/>
              <a:t>” for lawsuits against George </a:t>
            </a:r>
            <a:r>
              <a:rPr lang="en-US" dirty="0" err="1"/>
              <a:t>Hotz</a:t>
            </a:r>
            <a:endParaRPr lang="en-US" dirty="0"/>
          </a:p>
          <a:p>
            <a:pPr lvl="1" eaLnBrk="1" hangingPunct="1">
              <a:lnSpc>
                <a:spcPct val="90000"/>
              </a:lnSpc>
            </a:pPr>
            <a:r>
              <a:rPr lang="en-US" dirty="0"/>
              <a:t>George </a:t>
            </a:r>
            <a:r>
              <a:rPr lang="en-US" dirty="0" err="1"/>
              <a:t>Hotz</a:t>
            </a:r>
            <a:r>
              <a:rPr lang="en-US" dirty="0"/>
              <a:t> was being sued by Sony for </a:t>
            </a:r>
            <a:r>
              <a:rPr lang="en-US" dirty="0" err="1"/>
              <a:t>jailbreaking</a:t>
            </a:r>
            <a:r>
              <a:rPr lang="en-US" dirty="0"/>
              <a:t> PlayStation 3</a:t>
            </a:r>
          </a:p>
          <a:p>
            <a:pPr lvl="1" eaLnBrk="1" hangingPunct="1">
              <a:lnSpc>
                <a:spcPct val="90000"/>
              </a:lnSpc>
            </a:pPr>
            <a:r>
              <a:rPr lang="en-US" dirty="0"/>
              <a:t>Cody </a:t>
            </a:r>
            <a:r>
              <a:rPr lang="en-US" dirty="0" err="1"/>
              <a:t>Kretsinger</a:t>
            </a:r>
            <a:r>
              <a:rPr lang="en-US" dirty="0"/>
              <a:t> was arrested on Sept. 22, 2011 and pled guilty for his involvement in the Sony attacks</a:t>
            </a:r>
          </a:p>
          <a:p>
            <a:pPr lvl="1" eaLnBrk="1" hangingPunct="1">
              <a:lnSpc>
                <a:spcPct val="90000"/>
              </a:lnSpc>
            </a:pPr>
            <a:r>
              <a:rPr lang="en-US" dirty="0"/>
              <a:t>Hector </a:t>
            </a:r>
            <a:r>
              <a:rPr lang="en-US" dirty="0" err="1"/>
              <a:t>Monsegur</a:t>
            </a:r>
            <a:r>
              <a:rPr lang="en-US" dirty="0"/>
              <a:t>, facing 122 years in prison, was key informant who identified other attackers</a:t>
            </a:r>
          </a:p>
        </p:txBody>
      </p:sp>
      <p:sp>
        <p:nvSpPr>
          <p:cNvPr id="28675" name="Slide Number Placeholder 3"/>
          <p:cNvSpPr>
            <a:spLocks noGrp="1"/>
          </p:cNvSpPr>
          <p:nvPr>
            <p:ph type="sldNum" sz="quarter" idx="11"/>
          </p:nvPr>
        </p:nvSpPr>
        <p:spPr bwMode="auto">
          <a:xfrm>
            <a:off x="0" y="6248400"/>
            <a:ext cx="8382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311412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a:t>The Fall-Out: Lawsuits and Investigations</a:t>
            </a:r>
          </a:p>
          <a:p>
            <a:pPr lvl="1" eaLnBrk="1" hangingPunct="1">
              <a:lnSpc>
                <a:spcPct val="90000"/>
              </a:lnSpc>
            </a:pPr>
            <a:r>
              <a:rPr lang="en-US" dirty="0"/>
              <a:t>Sony offered 1 year of free identify theft services, month of free gaming, and a few free games from a limited selection</a:t>
            </a:r>
          </a:p>
          <a:p>
            <a:pPr lvl="1" eaLnBrk="1" hangingPunct="1">
              <a:lnSpc>
                <a:spcPct val="90000"/>
              </a:lnSpc>
            </a:pPr>
            <a:r>
              <a:rPr lang="en-US" dirty="0"/>
              <a:t>To date, no known credit fraud directly tied to the Sony data breaches</a:t>
            </a:r>
          </a:p>
          <a:p>
            <a:pPr lvl="1" eaLnBrk="1" hangingPunct="1">
              <a:lnSpc>
                <a:spcPct val="90000"/>
              </a:lnSpc>
            </a:pPr>
            <a:r>
              <a:rPr lang="en-US" dirty="0"/>
              <a:t>Fined $395,000 by UK because “security measures were simply not good enough”</a:t>
            </a:r>
          </a:p>
          <a:p>
            <a:pPr lvl="1" eaLnBrk="1" hangingPunct="1">
              <a:lnSpc>
                <a:spcPct val="90000"/>
              </a:lnSpc>
            </a:pPr>
            <a:r>
              <a:rPr lang="en-US" dirty="0"/>
              <a:t>Sony estimates losses at $171 million</a:t>
            </a:r>
          </a:p>
          <a:p>
            <a:pPr lvl="1" eaLnBrk="1" hangingPunct="1">
              <a:lnSpc>
                <a:spcPct val="90000"/>
              </a:lnSpc>
            </a:pPr>
            <a:r>
              <a:rPr lang="en-US" dirty="0"/>
              <a:t>Difficult to estimate damage to Sony’s reputation</a:t>
            </a:r>
          </a:p>
        </p:txBody>
      </p:sp>
      <p:sp>
        <p:nvSpPr>
          <p:cNvPr id="28675" name="Slide Number Placeholder 3"/>
          <p:cNvSpPr>
            <a:spLocks noGrp="1"/>
          </p:cNvSpPr>
          <p:nvPr>
            <p:ph type="sldNum" sz="quarter" idx="11"/>
          </p:nvPr>
        </p:nvSpPr>
        <p:spPr bwMode="auto">
          <a:xfrm>
            <a:off x="0" y="6248400"/>
            <a:ext cx="9144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B714876-844F-45A7-ADCE-16A313E8145D}"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1.1: The Sony Data Breaches</a:t>
            </a:r>
          </a:p>
        </p:txBody>
      </p:sp>
    </p:spTree>
    <p:extLst>
      <p:ext uri="{BB962C8B-B14F-4D97-AF65-F5344CB8AC3E}">
        <p14:creationId xmlns:p14="http://schemas.microsoft.com/office/powerpoint/2010/main" val="49256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1</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The Threat Environment</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cs typeface="Lucida Sans Unicode" pitchFamily="34" charset="0"/>
              </a:rPr>
              <a:t>Corporate Computer Security, 4</a:t>
            </a:r>
            <a:r>
              <a:rPr lang="en-US" sz="3200" baseline="30000" dirty="0">
                <a:cs typeface="Lucida Sans Unicode" pitchFamily="34" charset="0"/>
              </a:rPr>
              <a:t>th</a:t>
            </a:r>
            <a:r>
              <a:rPr lang="en-US" sz="3200" dirty="0">
                <a:cs typeface="Lucida Sans Unicode" pitchFamily="34" charset="0"/>
              </a:rPr>
              <a:t> Edition </a:t>
            </a:r>
          </a:p>
          <a:p>
            <a:pPr algn="ctr" fontAlgn="auto">
              <a:spcAft>
                <a:spcPts val="0"/>
              </a:spcAft>
              <a:defRPr/>
            </a:pPr>
            <a:r>
              <a:rPr lang="en-US" sz="2800" dirty="0">
                <a:cs typeface="Lucida Sans Unicode" pitchFamily="34" charset="0"/>
              </a:rPr>
              <a:t>Randall J. Boyle &amp; Raymond R. Panko</a:t>
            </a:r>
          </a:p>
        </p:txBody>
      </p:sp>
    </p:spTree>
    <p:extLst>
      <p:ext uri="{BB962C8B-B14F-4D97-AF65-F5344CB8AC3E}">
        <p14:creationId xmlns:p14="http://schemas.microsoft.com/office/powerpoint/2010/main" val="304212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9698" name="Content Placeholder 1"/>
          <p:cNvSpPr>
            <a:spLocks noGrp="1"/>
          </p:cNvSpPr>
          <p:nvPr>
            <p:ph idx="1"/>
          </p:nvPr>
        </p:nvSpPr>
        <p:spPr/>
        <p:txBody>
          <a:bodyPr/>
          <a:lstStyle/>
          <a:p>
            <a:pPr eaLnBrk="1"/>
            <a:r>
              <a:rPr lang="en-US" altLang="en-US" b="1" dirty="0">
                <a:ea typeface="ＭＳ Ｐゴシック" pitchFamily="34" charset="-128"/>
              </a:rPr>
              <a:t>Employees and Ex-Employees Are Dangerous</a:t>
            </a:r>
          </a:p>
          <a:p>
            <a:pPr lvl="1" eaLnBrk="1"/>
            <a:r>
              <a:rPr lang="en-US" altLang="en-US" dirty="0">
                <a:ea typeface="ＭＳ Ｐゴシック" pitchFamily="34" charset="-128"/>
              </a:rPr>
              <a:t>Dangerous because</a:t>
            </a:r>
          </a:p>
          <a:p>
            <a:pPr lvl="2" eaLnBrk="1"/>
            <a:r>
              <a:rPr lang="en-US" altLang="en-US" dirty="0">
                <a:ea typeface="ＭＳ Ｐゴシック" pitchFamily="34" charset="-128"/>
              </a:rPr>
              <a:t>They have knowledge of internal systems</a:t>
            </a:r>
          </a:p>
          <a:p>
            <a:pPr lvl="2" eaLnBrk="1"/>
            <a:r>
              <a:rPr lang="en-US" altLang="en-US" dirty="0">
                <a:ea typeface="ＭＳ Ｐゴシック" pitchFamily="34" charset="-128"/>
              </a:rPr>
              <a:t>They often have the permissions to access systems</a:t>
            </a:r>
          </a:p>
          <a:p>
            <a:pPr lvl="2" eaLnBrk="1"/>
            <a:r>
              <a:rPr lang="en-US" altLang="en-US" dirty="0">
                <a:ea typeface="ＭＳ Ｐゴシック" pitchFamily="34" charset="-128"/>
              </a:rPr>
              <a:t>They often know how to avoid detection</a:t>
            </a:r>
          </a:p>
          <a:p>
            <a:pPr lvl="2" eaLnBrk="1"/>
            <a:r>
              <a:rPr lang="en-US" altLang="en-US" dirty="0">
                <a:ea typeface="ＭＳ Ｐゴシック" pitchFamily="34" charset="-128"/>
              </a:rPr>
              <a:t>Employees generally are trusted</a:t>
            </a:r>
          </a:p>
          <a:p>
            <a:pPr lvl="1" eaLnBrk="1"/>
            <a:r>
              <a:rPr lang="en-US" altLang="en-US" dirty="0">
                <a:ea typeface="ＭＳ Ｐゴシック" pitchFamily="34" charset="-128"/>
              </a:rPr>
              <a:t>IT and especially IT security professionals are the greatest employee threats</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2969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A70156C5-352C-4BF6-BC96-B58A3F380FEB}" type="slidenum">
              <a:rPr lang="en-US" altLang="en-US" sz="2000" smtClean="0">
                <a:solidFill>
                  <a:schemeClr val="bg1"/>
                </a:solidFill>
                <a:latin typeface="Lucida Sans Unicode" pitchFamily="34" charset="0"/>
              </a:rPr>
              <a:pPr eaLnBrk="1" hangingPunct="1"/>
              <a:t>20</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0722" name="Content Placeholder 1"/>
          <p:cNvSpPr>
            <a:spLocks noGrp="1"/>
          </p:cNvSpPr>
          <p:nvPr>
            <p:ph idx="1"/>
          </p:nvPr>
        </p:nvSpPr>
        <p:spPr>
          <a:xfrm>
            <a:off x="457200" y="1752600"/>
            <a:ext cx="8229600" cy="4254500"/>
          </a:xfrm>
        </p:spPr>
        <p:txBody>
          <a:bodyPr/>
          <a:lstStyle/>
          <a:p>
            <a:pPr eaLnBrk="1"/>
            <a:r>
              <a:rPr lang="en-US" altLang="en-US" b="1" dirty="0">
                <a:ea typeface="ＭＳ Ｐゴシック" pitchFamily="34" charset="-128"/>
              </a:rPr>
              <a:t>Employee Sabotage</a:t>
            </a:r>
          </a:p>
          <a:p>
            <a:pPr lvl="1" eaLnBrk="1"/>
            <a:r>
              <a:rPr lang="en-US" altLang="en-US" dirty="0">
                <a:ea typeface="ＭＳ Ｐゴシック" pitchFamily="34" charset="-128"/>
              </a:rPr>
              <a:t>Destruction of hardware, software, or data</a:t>
            </a:r>
          </a:p>
          <a:p>
            <a:pPr lvl="1" eaLnBrk="1"/>
            <a:r>
              <a:rPr lang="en-US" altLang="en-US" dirty="0">
                <a:ea typeface="ＭＳ Ｐゴシック" pitchFamily="34" charset="-128"/>
              </a:rPr>
              <a:t>Plant time bomb or logic bomb on computer</a:t>
            </a:r>
          </a:p>
          <a:p>
            <a:pPr eaLnBrk="1"/>
            <a:r>
              <a:rPr lang="en-US" altLang="en-US" b="1" dirty="0">
                <a:ea typeface="ＭＳ Ｐゴシック" pitchFamily="34" charset="-128"/>
              </a:rPr>
              <a:t>Employee Hacking</a:t>
            </a:r>
          </a:p>
          <a:p>
            <a:pPr lvl="1" eaLnBrk="1"/>
            <a:r>
              <a:rPr lang="en-US" altLang="en-US" dirty="0">
                <a:ea typeface="ＭＳ Ｐゴシック" pitchFamily="34" charset="-128"/>
              </a:rPr>
              <a:t>Hacking is intentionally accessing a computer resource without authorization or in excess of authorization</a:t>
            </a:r>
          </a:p>
          <a:p>
            <a:pPr lvl="1" eaLnBrk="1"/>
            <a:r>
              <a:rPr lang="en-US" altLang="en-US" dirty="0">
                <a:ea typeface="ＭＳ Ｐゴシック" pitchFamily="34" charset="-128"/>
              </a:rPr>
              <a:t>Authorization is the key</a:t>
            </a:r>
          </a:p>
        </p:txBody>
      </p:sp>
      <p:sp>
        <p:nvSpPr>
          <p:cNvPr id="3072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7770997B-92C9-4E25-9059-7D16A3E9AAFA}" type="slidenum">
              <a:rPr lang="en-US" altLang="en-US" sz="2000" smtClean="0">
                <a:solidFill>
                  <a:schemeClr val="bg1"/>
                </a:solidFill>
                <a:latin typeface="Lucida Sans Unicode" pitchFamily="34" charset="0"/>
              </a:rPr>
              <a:pPr eaLnBrk="1" hangingPunct="1"/>
              <a:t>21</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1746" name="Content Placeholder 1"/>
          <p:cNvSpPr>
            <a:spLocks noGrp="1"/>
          </p:cNvSpPr>
          <p:nvPr>
            <p:ph idx="1"/>
          </p:nvPr>
        </p:nvSpPr>
        <p:spPr>
          <a:xfrm>
            <a:off x="457200" y="1600200"/>
            <a:ext cx="8229600" cy="4178300"/>
          </a:xfrm>
        </p:spPr>
        <p:txBody>
          <a:bodyPr/>
          <a:lstStyle/>
          <a:p>
            <a:pPr eaLnBrk="1"/>
            <a:r>
              <a:rPr lang="en-US" altLang="en-US" b="1" dirty="0">
                <a:ea typeface="ＭＳ Ｐゴシック" pitchFamily="34" charset="-128"/>
              </a:rPr>
              <a:t>Employee Financial Theft</a:t>
            </a:r>
          </a:p>
          <a:p>
            <a:pPr lvl="1" eaLnBrk="1"/>
            <a:r>
              <a:rPr lang="en-US" altLang="en-US" dirty="0">
                <a:ea typeface="ＭＳ Ｐゴシック" pitchFamily="34" charset="-128"/>
              </a:rPr>
              <a:t>Misappropriation of assets</a:t>
            </a:r>
          </a:p>
          <a:p>
            <a:pPr lvl="1" eaLnBrk="1" hangingPunct="1"/>
            <a:r>
              <a:rPr lang="en-US" altLang="en-US" dirty="0">
                <a:ea typeface="ＭＳ Ｐゴシック" pitchFamily="34" charset="-128"/>
              </a:rPr>
              <a:t>Theft of money</a:t>
            </a:r>
          </a:p>
          <a:p>
            <a:pPr eaLnBrk="1"/>
            <a:r>
              <a:rPr lang="en-US" altLang="en-US" b="1" dirty="0">
                <a:ea typeface="ＭＳ Ｐゴシック" pitchFamily="34" charset="-128"/>
              </a:rPr>
              <a:t>Employee Theft of Intellectual Property (IP)</a:t>
            </a:r>
          </a:p>
          <a:p>
            <a:pPr lvl="1" eaLnBrk="1"/>
            <a:r>
              <a:rPr lang="en-US" altLang="en-US" dirty="0">
                <a:ea typeface="ＭＳ Ｐゴシック" pitchFamily="34" charset="-128"/>
              </a:rPr>
              <a:t>Copyrights and patents (formally protected)</a:t>
            </a:r>
          </a:p>
          <a:p>
            <a:pPr lvl="1" eaLnBrk="1"/>
            <a:r>
              <a:rPr lang="en-US" altLang="en-US" dirty="0">
                <a:ea typeface="ＭＳ Ｐゴシック" pitchFamily="34" charset="-128"/>
              </a:rPr>
              <a:t>Trade secrets: plans, product formulations, business processes, and other info that a company wishes to keep secret from competitors</a:t>
            </a:r>
          </a:p>
        </p:txBody>
      </p:sp>
      <p:sp>
        <p:nvSpPr>
          <p:cNvPr id="31747" name="Slide Number Placeholder 3"/>
          <p:cNvSpPr>
            <a:spLocks noGrp="1"/>
          </p:cNvSpPr>
          <p:nvPr>
            <p:ph type="sldNum" sz="quarter" idx="11"/>
          </p:nvPr>
        </p:nvSpPr>
        <p:spPr bwMode="auto">
          <a:xfrm>
            <a:off x="-1" y="6248400"/>
            <a:ext cx="82475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9549552A-3E2A-44B6-A6CE-4939A49C6AE3}" type="slidenum">
              <a:rPr lang="en-US" altLang="en-US" sz="2000" smtClean="0">
                <a:solidFill>
                  <a:schemeClr val="bg1"/>
                </a:solidFill>
                <a:latin typeface="Lucida Sans Unicode" pitchFamily="34" charset="0"/>
              </a:rPr>
              <a:pPr eaLnBrk="1" hangingPunct="1"/>
              <a:t>22</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2770" name="Content Placeholder 1"/>
          <p:cNvSpPr>
            <a:spLocks noGrp="1"/>
          </p:cNvSpPr>
          <p:nvPr>
            <p:ph idx="1"/>
          </p:nvPr>
        </p:nvSpPr>
        <p:spPr>
          <a:xfrm>
            <a:off x="457200" y="1828800"/>
            <a:ext cx="8229600" cy="4178300"/>
          </a:xfrm>
        </p:spPr>
        <p:txBody>
          <a:bodyPr/>
          <a:lstStyle/>
          <a:p>
            <a:pPr eaLnBrk="1">
              <a:lnSpc>
                <a:spcPct val="90000"/>
              </a:lnSpc>
            </a:pPr>
            <a:r>
              <a:rPr lang="en-US" altLang="en-US" b="1" dirty="0">
                <a:ea typeface="ＭＳ Ｐゴシック" pitchFamily="34" charset="-128"/>
              </a:rPr>
              <a:t>Employee Extortion</a:t>
            </a:r>
          </a:p>
          <a:p>
            <a:pPr lvl="1" eaLnBrk="1">
              <a:lnSpc>
                <a:spcPct val="90000"/>
              </a:lnSpc>
            </a:pPr>
            <a:r>
              <a:rPr lang="en-US" altLang="en-US" dirty="0">
                <a:ea typeface="ＭＳ Ｐゴシック" pitchFamily="34" charset="-128"/>
              </a:rPr>
              <a:t>Perpetrator tries to obtain money or other goods by threatening to take actions that would be against the victim</a:t>
            </a:r>
            <a:r>
              <a:rPr lang="ja-JP" altLang="en-US" dirty="0">
                <a:ea typeface="ＭＳ Ｐゴシック" pitchFamily="34" charset="-128"/>
              </a:rPr>
              <a:t>’</a:t>
            </a:r>
            <a:r>
              <a:rPr lang="en-US" altLang="ja-JP" dirty="0">
                <a:ea typeface="ＭＳ Ｐゴシック" pitchFamily="34" charset="-128"/>
              </a:rPr>
              <a:t>s interest </a:t>
            </a:r>
          </a:p>
          <a:p>
            <a:pPr eaLnBrk="1">
              <a:lnSpc>
                <a:spcPct val="90000"/>
              </a:lnSpc>
            </a:pPr>
            <a:r>
              <a:rPr lang="en-US" altLang="en-US" b="1" dirty="0">
                <a:ea typeface="ＭＳ Ｐゴシック" pitchFamily="34" charset="-128"/>
              </a:rPr>
              <a:t>Sexual or Racial Harassment of Other Employees</a:t>
            </a:r>
          </a:p>
          <a:p>
            <a:pPr lvl="1" eaLnBrk="1">
              <a:lnSpc>
                <a:spcPct val="90000"/>
              </a:lnSpc>
            </a:pPr>
            <a:r>
              <a:rPr lang="en-US" altLang="en-US" dirty="0">
                <a:ea typeface="ＭＳ Ｐゴシック" pitchFamily="34" charset="-128"/>
              </a:rPr>
              <a:t>Via e-mail</a:t>
            </a:r>
          </a:p>
          <a:p>
            <a:pPr lvl="1" eaLnBrk="1">
              <a:lnSpc>
                <a:spcPct val="90000"/>
              </a:lnSpc>
            </a:pPr>
            <a:r>
              <a:rPr lang="en-US" altLang="en-US" dirty="0">
                <a:ea typeface="ＭＳ Ｐゴシック" pitchFamily="34" charset="-128"/>
              </a:rPr>
              <a:t>Displaying pornographic material</a:t>
            </a:r>
          </a:p>
          <a:p>
            <a:pPr lvl="1" eaLnBrk="1">
              <a:lnSpc>
                <a:spcPct val="90000"/>
              </a:lnSpc>
            </a:pPr>
            <a:r>
              <a:rPr lang="en-US" altLang="en-US" dirty="0">
                <a:ea typeface="ＭＳ Ｐゴシック" pitchFamily="34" charset="-128"/>
              </a:rPr>
              <a:t>…</a:t>
            </a:r>
          </a:p>
          <a:p>
            <a:pPr lvl="1" eaLnBrk="1" hangingPunct="1">
              <a:lnSpc>
                <a:spcPct val="90000"/>
              </a:lnSpc>
            </a:pPr>
            <a:endParaRPr lang="en-US" altLang="en-US" dirty="0">
              <a:ea typeface="ＭＳ Ｐゴシック" pitchFamily="34" charset="-128"/>
            </a:endParaRPr>
          </a:p>
        </p:txBody>
      </p:sp>
      <p:sp>
        <p:nvSpPr>
          <p:cNvPr id="32771"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2650FEC8-437A-4B82-B875-1CE20F47316B}" type="slidenum">
              <a:rPr lang="en-US" altLang="en-US" sz="2000" smtClean="0">
                <a:solidFill>
                  <a:schemeClr val="bg1"/>
                </a:solidFill>
                <a:latin typeface="Lucida Sans Unicode" pitchFamily="34" charset="0"/>
              </a:rPr>
              <a:pPr eaLnBrk="1" hangingPunct="1"/>
              <a:t>23</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3794" name="Content Placeholder 1"/>
          <p:cNvSpPr>
            <a:spLocks noGrp="1"/>
          </p:cNvSpPr>
          <p:nvPr>
            <p:ph idx="1"/>
          </p:nvPr>
        </p:nvSpPr>
        <p:spPr>
          <a:xfrm>
            <a:off x="457200" y="1752600"/>
            <a:ext cx="8229600" cy="4254500"/>
          </a:xfrm>
        </p:spPr>
        <p:txBody>
          <a:bodyPr/>
          <a:lstStyle/>
          <a:p>
            <a:pPr eaLnBrk="1"/>
            <a:r>
              <a:rPr lang="en-US" altLang="en-US" b="1">
                <a:ea typeface="ＭＳ Ｐゴシック" pitchFamily="34" charset="-128"/>
              </a:rPr>
              <a:t>Internet Abuse</a:t>
            </a:r>
          </a:p>
          <a:p>
            <a:pPr lvl="1" eaLnBrk="1"/>
            <a:r>
              <a:rPr lang="en-US" altLang="en-US">
                <a:ea typeface="ＭＳ Ｐゴシック" pitchFamily="34" charset="-128"/>
              </a:rPr>
              <a:t>Downloading pornography, which can lead to sexual harassment lawsuits and viruses</a:t>
            </a:r>
          </a:p>
          <a:p>
            <a:pPr lvl="1" eaLnBrk="1"/>
            <a:r>
              <a:rPr lang="en-US" altLang="en-US">
                <a:ea typeface="ＭＳ Ｐゴシック" pitchFamily="34" charset="-128"/>
              </a:rPr>
              <a:t>Downloading pirated software, music, and video, which can lead to copyright violation penalties</a:t>
            </a:r>
          </a:p>
          <a:p>
            <a:pPr lvl="1" eaLnBrk="1"/>
            <a:r>
              <a:rPr lang="en-US" altLang="en-US">
                <a:ea typeface="ＭＳ Ｐゴシック" pitchFamily="34" charset="-128"/>
              </a:rPr>
              <a:t>Excessive personal use of the Internet at work</a:t>
            </a:r>
          </a:p>
          <a:p>
            <a:pPr lvl="1" eaLnBrk="1" hangingPunct="1"/>
            <a:endParaRPr lang="en-US" altLang="en-US">
              <a:ea typeface="ＭＳ Ｐゴシック" pitchFamily="34" charset="-128"/>
            </a:endParaRPr>
          </a:p>
        </p:txBody>
      </p:sp>
      <p:sp>
        <p:nvSpPr>
          <p:cNvPr id="33795"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64360DB6-92B0-47B5-894F-FA3AA7C6CBEA}" type="slidenum">
              <a:rPr lang="en-US" altLang="en-US" sz="2000" smtClean="0">
                <a:solidFill>
                  <a:schemeClr val="bg1"/>
                </a:solidFill>
                <a:latin typeface="Lucida Sans Unicode" pitchFamily="34" charset="0"/>
              </a:rPr>
              <a:pPr eaLnBrk="1" hangingPunct="1"/>
              <a:t>24</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4818" name="Content Placeholder 1"/>
          <p:cNvSpPr>
            <a:spLocks noGrp="1"/>
          </p:cNvSpPr>
          <p:nvPr>
            <p:ph idx="1"/>
          </p:nvPr>
        </p:nvSpPr>
        <p:spPr>
          <a:xfrm>
            <a:off x="457200" y="1905000"/>
            <a:ext cx="8229600" cy="4102100"/>
          </a:xfrm>
        </p:spPr>
        <p:txBody>
          <a:bodyPr/>
          <a:lstStyle/>
          <a:p>
            <a:pPr eaLnBrk="1"/>
            <a:r>
              <a:rPr lang="en-US" altLang="en-US" b="1">
                <a:ea typeface="ＭＳ Ｐゴシック" pitchFamily="34" charset="-128"/>
              </a:rPr>
              <a:t>Carelessness</a:t>
            </a:r>
          </a:p>
          <a:p>
            <a:pPr lvl="1" eaLnBrk="1"/>
            <a:r>
              <a:rPr lang="en-US" altLang="en-US">
                <a:ea typeface="ＭＳ Ｐゴシック" pitchFamily="34" charset="-128"/>
              </a:rPr>
              <a:t>Loss of computers or data media containing sensitive information</a:t>
            </a:r>
          </a:p>
          <a:p>
            <a:pPr lvl="1" eaLnBrk="1"/>
            <a:r>
              <a:rPr lang="en-US" altLang="en-US">
                <a:ea typeface="ＭＳ Ｐゴシック" pitchFamily="34" charset="-128"/>
              </a:rPr>
              <a:t>Careless leading to the theft of such information</a:t>
            </a:r>
          </a:p>
          <a:p>
            <a:pPr eaLnBrk="1"/>
            <a:r>
              <a:rPr lang="en-US" altLang="en-US" b="1">
                <a:ea typeface="ＭＳ Ｐゴシック" pitchFamily="34" charset="-128"/>
              </a:rPr>
              <a:t>Other </a:t>
            </a:r>
            <a:r>
              <a:rPr lang="ja-JP" altLang="en-US" b="1">
                <a:ea typeface="ＭＳ Ｐゴシック" pitchFamily="34" charset="-128"/>
              </a:rPr>
              <a:t>“</a:t>
            </a:r>
            <a:r>
              <a:rPr lang="en-US" altLang="ja-JP" b="1">
                <a:ea typeface="ＭＳ Ｐゴシック" pitchFamily="34" charset="-128"/>
              </a:rPr>
              <a:t>Internal</a:t>
            </a:r>
            <a:r>
              <a:rPr lang="ja-JP" altLang="en-US" b="1">
                <a:ea typeface="ＭＳ Ｐゴシック" pitchFamily="34" charset="-128"/>
              </a:rPr>
              <a:t>”</a:t>
            </a:r>
            <a:r>
              <a:rPr lang="en-US" altLang="ja-JP" b="1">
                <a:ea typeface="ＭＳ Ｐゴシック" pitchFamily="34" charset="-128"/>
              </a:rPr>
              <a:t> Attackers</a:t>
            </a:r>
          </a:p>
          <a:p>
            <a:pPr lvl="1" eaLnBrk="1"/>
            <a:r>
              <a:rPr lang="en-US" altLang="en-US">
                <a:ea typeface="ＭＳ Ｐゴシック" pitchFamily="34" charset="-128"/>
              </a:rPr>
              <a:t>Contract workers</a:t>
            </a:r>
          </a:p>
          <a:p>
            <a:pPr lvl="1" eaLnBrk="1"/>
            <a:r>
              <a:rPr lang="en-US" altLang="en-US">
                <a:ea typeface="ＭＳ Ｐゴシック" pitchFamily="34" charset="-128"/>
              </a:rPr>
              <a:t>Workers in contracting companies</a:t>
            </a:r>
          </a:p>
          <a:p>
            <a:pPr lvl="1" eaLnBrk="1" hangingPunct="1"/>
            <a:endParaRPr lang="en-US" altLang="en-US">
              <a:ea typeface="ＭＳ Ｐゴシック" pitchFamily="34" charset="-128"/>
            </a:endParaRPr>
          </a:p>
        </p:txBody>
      </p:sp>
      <p:sp>
        <p:nvSpPr>
          <p:cNvPr id="3481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ED9DB6E-D703-4336-9907-7205DFBB1A00}" type="slidenum">
              <a:rPr lang="en-US" altLang="en-US" sz="2000" smtClean="0">
                <a:solidFill>
                  <a:schemeClr val="bg1"/>
                </a:solidFill>
                <a:latin typeface="Lucida Sans Unicode" pitchFamily="34" charset="0"/>
              </a:rPr>
              <a:pPr eaLnBrk="1" hangingPunct="1"/>
              <a:t>25</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1.2: Employee and Ex-Employee Threats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5842" name="Content Placeholder 1"/>
          <p:cNvSpPr>
            <a:spLocks noGrp="1"/>
          </p:cNvSpPr>
          <p:nvPr>
            <p:ph idx="1"/>
          </p:nvPr>
        </p:nvSpPr>
        <p:spPr>
          <a:xfrm>
            <a:off x="457200" y="1676400"/>
            <a:ext cx="8229600" cy="4330700"/>
          </a:xfrm>
        </p:spPr>
        <p:txBody>
          <a:bodyPr/>
          <a:lstStyle/>
          <a:p>
            <a:pPr eaLnBrk="1"/>
            <a:r>
              <a:rPr lang="en-US" altLang="en-US" b="1">
                <a:ea typeface="ＭＳ Ｐゴシック" pitchFamily="34" charset="-128"/>
              </a:rPr>
              <a:t>Malware</a:t>
            </a:r>
          </a:p>
          <a:p>
            <a:pPr lvl="1" eaLnBrk="1"/>
            <a:r>
              <a:rPr lang="en-US" altLang="en-US">
                <a:ea typeface="ＭＳ Ｐゴシック" pitchFamily="34" charset="-128"/>
              </a:rPr>
              <a:t>A generic name for any </a:t>
            </a:r>
            <a:r>
              <a:rPr lang="ja-JP" altLang="en-US">
                <a:ea typeface="ＭＳ Ｐゴシック" pitchFamily="34" charset="-128"/>
              </a:rPr>
              <a:t>“</a:t>
            </a:r>
            <a:r>
              <a:rPr lang="en-US" altLang="ja-JP">
                <a:ea typeface="ＭＳ Ｐゴシック" pitchFamily="34" charset="-128"/>
              </a:rPr>
              <a:t>evil software</a:t>
            </a:r>
            <a:r>
              <a:rPr lang="ja-JP" altLang="en-US">
                <a:ea typeface="ＭＳ Ｐゴシック" pitchFamily="34" charset="-128"/>
              </a:rPr>
              <a:t>”</a:t>
            </a:r>
            <a:endParaRPr lang="en-US" altLang="ja-JP">
              <a:ea typeface="ＭＳ Ｐゴシック" pitchFamily="34" charset="-128"/>
            </a:endParaRPr>
          </a:p>
          <a:p>
            <a:pPr eaLnBrk="1"/>
            <a:r>
              <a:rPr lang="en-US" altLang="en-US" b="1">
                <a:ea typeface="ＭＳ Ｐゴシック" pitchFamily="34" charset="-128"/>
              </a:rPr>
              <a:t>Viruses</a:t>
            </a:r>
          </a:p>
          <a:p>
            <a:pPr lvl="1" eaLnBrk="1"/>
            <a:r>
              <a:rPr lang="en-US" altLang="en-US">
                <a:ea typeface="ＭＳ Ｐゴシック" pitchFamily="34" charset="-128"/>
              </a:rPr>
              <a:t>Programs that attach themselves to legitimate programs on the victim</a:t>
            </a:r>
            <a:r>
              <a:rPr lang="ja-JP" altLang="en-US">
                <a:ea typeface="ＭＳ Ｐゴシック" pitchFamily="34" charset="-128"/>
              </a:rPr>
              <a:t>’</a:t>
            </a:r>
            <a:r>
              <a:rPr lang="en-US" altLang="ja-JP">
                <a:ea typeface="ＭＳ Ｐゴシック" pitchFamily="34" charset="-128"/>
              </a:rPr>
              <a:t>s machine</a:t>
            </a:r>
          </a:p>
          <a:p>
            <a:pPr lvl="1" eaLnBrk="1"/>
            <a:r>
              <a:rPr lang="en-US" altLang="en-US">
                <a:ea typeface="ＭＳ Ｐゴシック" pitchFamily="34" charset="-128"/>
              </a:rPr>
              <a:t>Spread today primarily by e-mail</a:t>
            </a:r>
          </a:p>
          <a:p>
            <a:pPr lvl="1" eaLnBrk="1"/>
            <a:r>
              <a:rPr lang="en-US" altLang="en-US">
                <a:ea typeface="ＭＳ Ｐゴシック" pitchFamily="34" charset="-128"/>
              </a:rPr>
              <a:t>Also by instant messaging, file transfers, etc.</a:t>
            </a:r>
          </a:p>
          <a:p>
            <a:pPr lvl="1" eaLnBrk="1" hangingPunct="1"/>
            <a:endParaRPr lang="en-US" altLang="en-US">
              <a:ea typeface="ＭＳ Ｐゴシック" pitchFamily="34" charset="-128"/>
            </a:endParaRPr>
          </a:p>
        </p:txBody>
      </p:sp>
      <p:sp>
        <p:nvSpPr>
          <p:cNvPr id="3584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F9F9A5E-92C5-4ED3-82A9-3DEC7D55E315}" type="slidenum">
              <a:rPr lang="en-US" altLang="en-US" sz="2000" smtClean="0">
                <a:solidFill>
                  <a:schemeClr val="bg1"/>
                </a:solidFill>
                <a:latin typeface="Lucida Sans Unicode" pitchFamily="34" charset="0"/>
              </a:rPr>
              <a:pPr eaLnBrk="1" hangingPunct="1"/>
              <a:t>26</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457200" y="274638"/>
            <a:ext cx="8305800" cy="1143000"/>
          </a:xfrm>
        </p:spPr>
        <p:txBody>
          <a:bodyPr>
            <a:normAutofit/>
          </a:bodyPr>
          <a:lstStyle/>
          <a:p>
            <a:pPr eaLnBrk="1" fontAlgn="auto" hangingPunct="1">
              <a:spcAft>
                <a:spcPts val="0"/>
              </a:spcAft>
              <a:defRPr/>
            </a:pPr>
            <a:r>
              <a:rPr lang="en-US" sz="3200" dirty="0">
                <a:ea typeface="+mj-ea"/>
                <a:cs typeface="+mj-cs"/>
              </a:rPr>
              <a:t>1.3: Classic Malware: Viruses and Worms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6866" name="Content Placeholder 1"/>
          <p:cNvSpPr>
            <a:spLocks noGrp="1"/>
          </p:cNvSpPr>
          <p:nvPr>
            <p:ph idx="1"/>
          </p:nvPr>
        </p:nvSpPr>
        <p:spPr>
          <a:xfrm>
            <a:off x="457200" y="1828800"/>
            <a:ext cx="8229600" cy="4178300"/>
          </a:xfrm>
        </p:spPr>
        <p:txBody>
          <a:bodyPr/>
          <a:lstStyle/>
          <a:p>
            <a:pPr eaLnBrk="1"/>
            <a:r>
              <a:rPr lang="en-US" altLang="en-US" b="1">
                <a:ea typeface="ＭＳ Ｐゴシック" pitchFamily="34" charset="-128"/>
              </a:rPr>
              <a:t>Worms</a:t>
            </a:r>
          </a:p>
          <a:p>
            <a:pPr lvl="1" eaLnBrk="1"/>
            <a:r>
              <a:rPr lang="en-US" altLang="en-US">
                <a:ea typeface="ＭＳ Ｐゴシック" pitchFamily="34" charset="-128"/>
              </a:rPr>
              <a:t>Full programs that do not attach themselves to other programs</a:t>
            </a:r>
          </a:p>
          <a:p>
            <a:pPr lvl="1" eaLnBrk="1"/>
            <a:r>
              <a:rPr lang="en-US" altLang="en-US">
                <a:ea typeface="ＭＳ Ｐゴシック" pitchFamily="34" charset="-128"/>
              </a:rPr>
              <a:t>Like viruses, can spread by e-mail, instant messaging, and file transfers</a:t>
            </a:r>
          </a:p>
        </p:txBody>
      </p:sp>
      <p:sp>
        <p:nvSpPr>
          <p:cNvPr id="36867"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BF4B40E-9C09-467B-B036-B1CA92CFA38B}" type="slidenum">
              <a:rPr lang="en-US" altLang="en-US" sz="2000" smtClean="0">
                <a:solidFill>
                  <a:schemeClr val="bg1"/>
                </a:solidFill>
                <a:latin typeface="Lucida Sans Unicode" pitchFamily="34" charset="0"/>
              </a:rPr>
              <a:pPr eaLnBrk="1" hangingPunct="1"/>
              <a:t>27</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457200" y="274638"/>
            <a:ext cx="8382000" cy="1143000"/>
          </a:xfrm>
        </p:spPr>
        <p:txBody>
          <a:bodyPr>
            <a:normAutofit/>
          </a:bodyPr>
          <a:lstStyle/>
          <a:p>
            <a:pPr eaLnBrk="1" fontAlgn="auto" hangingPunct="1">
              <a:spcAft>
                <a:spcPts val="0"/>
              </a:spcAft>
              <a:defRPr/>
            </a:pPr>
            <a:r>
              <a:rPr lang="en-US" sz="3200" dirty="0">
                <a:ea typeface="+mj-ea"/>
                <a:cs typeface="+mj-cs"/>
              </a:rPr>
              <a:t>1.3: Classic Malware: Viruses and Worms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7890" name="Content Placeholder 1"/>
          <p:cNvSpPr>
            <a:spLocks noGrp="1"/>
          </p:cNvSpPr>
          <p:nvPr>
            <p:ph idx="1"/>
          </p:nvPr>
        </p:nvSpPr>
        <p:spPr>
          <a:xfrm>
            <a:off x="457200" y="1752600"/>
            <a:ext cx="8229600" cy="4254500"/>
          </a:xfrm>
        </p:spPr>
        <p:txBody>
          <a:bodyPr/>
          <a:lstStyle/>
          <a:p>
            <a:pPr eaLnBrk="1"/>
            <a:r>
              <a:rPr lang="en-US" altLang="en-US" b="1" dirty="0">
                <a:ea typeface="ＭＳ Ｐゴシック" pitchFamily="34" charset="-128"/>
              </a:rPr>
              <a:t>Worms</a:t>
            </a:r>
          </a:p>
          <a:p>
            <a:pPr lvl="1" eaLnBrk="1">
              <a:spcBef>
                <a:spcPts val="1800"/>
              </a:spcBef>
            </a:pPr>
            <a:r>
              <a:rPr lang="en-US" altLang="en-US" dirty="0">
                <a:ea typeface="ＭＳ Ｐゴシック" pitchFamily="34" charset="-128"/>
              </a:rPr>
              <a:t>In addition, </a:t>
            </a:r>
            <a:r>
              <a:rPr lang="en-US" altLang="en-US" i="1" dirty="0">
                <a:ea typeface="ＭＳ Ｐゴシック" pitchFamily="34" charset="-128"/>
              </a:rPr>
              <a:t>direct-propagation </a:t>
            </a:r>
            <a:r>
              <a:rPr lang="en-US" altLang="en-US" dirty="0">
                <a:ea typeface="ＭＳ Ｐゴシック" pitchFamily="34" charset="-128"/>
              </a:rPr>
              <a:t>worms can jump from one computer to another without human intervention on the receiving computer</a:t>
            </a:r>
          </a:p>
          <a:p>
            <a:pPr lvl="1" eaLnBrk="1">
              <a:spcBef>
                <a:spcPts val="1800"/>
              </a:spcBef>
            </a:pPr>
            <a:r>
              <a:rPr lang="en-US" altLang="en-US" sz="2200" dirty="0">
                <a:ea typeface="ＭＳ Ｐゴシック" pitchFamily="34" charset="-128"/>
              </a:rPr>
              <a:t>Computer must have a vulnerability for direct propagation to work</a:t>
            </a:r>
          </a:p>
          <a:p>
            <a:pPr lvl="1" eaLnBrk="1">
              <a:spcBef>
                <a:spcPts val="1800"/>
              </a:spcBef>
            </a:pPr>
            <a:r>
              <a:rPr lang="en-US" altLang="en-US" dirty="0">
                <a:ea typeface="ＭＳ Ｐゴシック" pitchFamily="34" charset="-128"/>
              </a:rPr>
              <a:t>Direct-propagation worms can spread extremely rapidly because they do not have to wait for users to act</a:t>
            </a:r>
          </a:p>
          <a:p>
            <a:pPr lvl="1" eaLnBrk="1" hangingPunct="1"/>
            <a:endParaRPr lang="en-US" altLang="en-US" dirty="0">
              <a:ea typeface="ＭＳ Ｐゴシック" pitchFamily="34" charset="-128"/>
            </a:endParaRPr>
          </a:p>
        </p:txBody>
      </p:sp>
      <p:sp>
        <p:nvSpPr>
          <p:cNvPr id="37891"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038057E-6B88-4AEA-8199-FA6B446917ED}" type="slidenum">
              <a:rPr lang="en-US" altLang="en-US" sz="2000" smtClean="0">
                <a:solidFill>
                  <a:schemeClr val="bg1"/>
                </a:solidFill>
                <a:latin typeface="Lucida Sans Unicode" pitchFamily="34" charset="0"/>
              </a:rPr>
              <a:pPr eaLnBrk="1" hangingPunct="1"/>
              <a:t>28</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457200" y="274638"/>
            <a:ext cx="8382000" cy="1143000"/>
          </a:xfrm>
        </p:spPr>
        <p:txBody>
          <a:bodyPr>
            <a:normAutofit/>
          </a:bodyPr>
          <a:lstStyle/>
          <a:p>
            <a:pPr eaLnBrk="1" fontAlgn="auto" hangingPunct="1">
              <a:spcAft>
                <a:spcPts val="0"/>
              </a:spcAft>
              <a:defRPr/>
            </a:pPr>
            <a:r>
              <a:rPr lang="en-US" sz="3200" dirty="0">
                <a:ea typeface="+mj-ea"/>
                <a:cs typeface="+mj-cs"/>
              </a:rPr>
              <a:t>1.3: Classic Malware: Viruses and Worms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584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F9F9A5E-92C5-4ED3-82A9-3DEC7D55E315}" type="slidenum">
              <a:rPr lang="en-US" altLang="en-US" sz="2000" smtClean="0">
                <a:solidFill>
                  <a:schemeClr val="bg1"/>
                </a:solidFill>
                <a:latin typeface="Lucida Sans Unicode" pitchFamily="34" charset="0"/>
              </a:rPr>
              <a:pPr eaLnBrk="1" hangingPunct="1"/>
              <a:t>29</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457200" y="274638"/>
            <a:ext cx="8305800" cy="1143000"/>
          </a:xfrm>
        </p:spPr>
        <p:txBody>
          <a:bodyPr>
            <a:normAutofit/>
          </a:bodyPr>
          <a:lstStyle/>
          <a:p>
            <a:pPr eaLnBrk="1" fontAlgn="auto" hangingPunct="1">
              <a:spcAft>
                <a:spcPts val="0"/>
              </a:spcAft>
              <a:defRPr/>
            </a:pPr>
            <a:r>
              <a:rPr lang="en-US" sz="3200" dirty="0">
                <a:ea typeface="+mj-ea"/>
                <a:cs typeface="+mj-cs"/>
              </a:rPr>
              <a:t>1.3: Viruses, Worms, and Trojans</a:t>
            </a:r>
          </a:p>
        </p:txBody>
      </p:sp>
      <p:graphicFrame>
        <p:nvGraphicFramePr>
          <p:cNvPr id="3" name="Table 3">
            <a:extLst>
              <a:ext uri="{FF2B5EF4-FFF2-40B4-BE49-F238E27FC236}">
                <a16:creationId xmlns:a16="http://schemas.microsoft.com/office/drawing/2014/main" id="{EB235DCB-D30A-402F-B9FC-7C7D9DC9B928}"/>
              </a:ext>
            </a:extLst>
          </p:cNvPr>
          <p:cNvGraphicFramePr>
            <a:graphicFrameLocks noGrp="1"/>
          </p:cNvGraphicFramePr>
          <p:nvPr>
            <p:extLst>
              <p:ext uri="{D42A27DB-BD31-4B8C-83A1-F6EECF244321}">
                <p14:modId xmlns:p14="http://schemas.microsoft.com/office/powerpoint/2010/main" val="3428152548"/>
              </p:ext>
            </p:extLst>
          </p:nvPr>
        </p:nvGraphicFramePr>
        <p:xfrm>
          <a:off x="304800" y="1397000"/>
          <a:ext cx="8382001" cy="4520068"/>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7014751"/>
                    </a:ext>
                  </a:extLst>
                </a:gridCol>
                <a:gridCol w="2209800">
                  <a:extLst>
                    <a:ext uri="{9D8B030D-6E8A-4147-A177-3AD203B41FA5}">
                      <a16:colId xmlns:a16="http://schemas.microsoft.com/office/drawing/2014/main" val="3672297366"/>
                    </a:ext>
                  </a:extLst>
                </a:gridCol>
                <a:gridCol w="2514600">
                  <a:extLst>
                    <a:ext uri="{9D8B030D-6E8A-4147-A177-3AD203B41FA5}">
                      <a16:colId xmlns:a16="http://schemas.microsoft.com/office/drawing/2014/main" val="821065388"/>
                    </a:ext>
                  </a:extLst>
                </a:gridCol>
                <a:gridCol w="2133601">
                  <a:extLst>
                    <a:ext uri="{9D8B030D-6E8A-4147-A177-3AD203B41FA5}">
                      <a16:colId xmlns:a16="http://schemas.microsoft.com/office/drawing/2014/main" val="2909109193"/>
                    </a:ext>
                  </a:extLst>
                </a:gridCol>
              </a:tblGrid>
              <a:tr h="403414">
                <a:tc>
                  <a:txBody>
                    <a:bodyPr/>
                    <a:lstStyle/>
                    <a:p>
                      <a:r>
                        <a:rPr lang="en-CA" dirty="0"/>
                        <a:t>Action</a:t>
                      </a:r>
                    </a:p>
                  </a:txBody>
                  <a:tcPr/>
                </a:tc>
                <a:tc>
                  <a:txBody>
                    <a:bodyPr/>
                    <a:lstStyle/>
                    <a:p>
                      <a:r>
                        <a:rPr lang="en-CA" dirty="0"/>
                        <a:t>Virus</a:t>
                      </a:r>
                    </a:p>
                  </a:txBody>
                  <a:tcPr/>
                </a:tc>
                <a:tc>
                  <a:txBody>
                    <a:bodyPr/>
                    <a:lstStyle/>
                    <a:p>
                      <a:r>
                        <a:rPr lang="en-CA" dirty="0"/>
                        <a:t>Worm</a:t>
                      </a:r>
                    </a:p>
                  </a:txBody>
                  <a:tcPr/>
                </a:tc>
                <a:tc>
                  <a:txBody>
                    <a:bodyPr/>
                    <a:lstStyle/>
                    <a:p>
                      <a:r>
                        <a:rPr lang="en-US" dirty="0"/>
                        <a:t>Trojan</a:t>
                      </a:r>
                      <a:endParaRPr lang="en-CA" dirty="0"/>
                    </a:p>
                  </a:txBody>
                  <a:tcPr/>
                </a:tc>
                <a:extLst>
                  <a:ext uri="{0D108BD9-81ED-4DB2-BD59-A6C34878D82A}">
                    <a16:rowId xmlns:a16="http://schemas.microsoft.com/office/drawing/2014/main" val="2829623005"/>
                  </a:ext>
                </a:extLst>
              </a:tr>
              <a:tr h="1293135">
                <a:tc>
                  <a:txBody>
                    <a:bodyPr/>
                    <a:lstStyle/>
                    <a:p>
                      <a:r>
                        <a:rPr lang="en-CA" dirty="0"/>
                        <a:t>What does it do?</a:t>
                      </a:r>
                    </a:p>
                  </a:txBody>
                  <a:tcPr/>
                </a:tc>
                <a:tc>
                  <a:txBody>
                    <a:bodyPr/>
                    <a:lstStyle/>
                    <a:p>
                      <a:r>
                        <a:rPr lang="en-CA" dirty="0"/>
                        <a:t>Inserts Malicious code into a program or data file</a:t>
                      </a:r>
                    </a:p>
                  </a:txBody>
                  <a:tcPr/>
                </a:tc>
                <a:tc>
                  <a:txBody>
                    <a:bodyPr/>
                    <a:lstStyle/>
                    <a:p>
                      <a:r>
                        <a:rPr lang="en-CA" dirty="0"/>
                        <a:t>Exploits vulnerabilities in an application or operating system</a:t>
                      </a:r>
                    </a:p>
                  </a:txBody>
                  <a:tcPr/>
                </a:tc>
                <a:tc>
                  <a:txBody>
                    <a:bodyPr/>
                    <a:lstStyle/>
                    <a:p>
                      <a:r>
                        <a:rPr lang="en-US" dirty="0"/>
                        <a:t>Malicious code is hidden</a:t>
                      </a:r>
                      <a:r>
                        <a:rPr lang="en-US" baseline="0" dirty="0"/>
                        <a:t> in a desirable program</a:t>
                      </a:r>
                      <a:endParaRPr lang="en-CA" dirty="0"/>
                    </a:p>
                  </a:txBody>
                  <a:tcPr/>
                </a:tc>
                <a:extLst>
                  <a:ext uri="{0D108BD9-81ED-4DB2-BD59-A6C34878D82A}">
                    <a16:rowId xmlns:a16="http://schemas.microsoft.com/office/drawing/2014/main" val="2832203108"/>
                  </a:ext>
                </a:extLst>
              </a:tr>
              <a:tr h="994719">
                <a:tc>
                  <a:txBody>
                    <a:bodyPr/>
                    <a:lstStyle/>
                    <a:p>
                      <a:r>
                        <a:rPr lang="en-CA" dirty="0"/>
                        <a:t>How does it spread to other computers?</a:t>
                      </a:r>
                    </a:p>
                  </a:txBody>
                  <a:tcPr/>
                </a:tc>
                <a:tc>
                  <a:txBody>
                    <a:bodyPr/>
                    <a:lstStyle/>
                    <a:p>
                      <a:r>
                        <a:rPr lang="en-CA" dirty="0"/>
                        <a:t>User transfers infected files to other devices</a:t>
                      </a:r>
                    </a:p>
                  </a:txBody>
                  <a:tcPr/>
                </a:tc>
                <a:tc>
                  <a:txBody>
                    <a:bodyPr/>
                    <a:lstStyle/>
                    <a:p>
                      <a:r>
                        <a:rPr lang="en-CA" dirty="0"/>
                        <a:t>Uses a network to travel from one computer to another</a:t>
                      </a:r>
                    </a:p>
                  </a:txBody>
                  <a:tcPr/>
                </a:tc>
                <a:tc>
                  <a:txBody>
                    <a:bodyPr/>
                    <a:lstStyle/>
                    <a:p>
                      <a:r>
                        <a:rPr lang="en-US" dirty="0"/>
                        <a:t>User downloads</a:t>
                      </a:r>
                      <a:r>
                        <a:rPr lang="en-US" baseline="0" dirty="0"/>
                        <a:t> the program believing it is safe</a:t>
                      </a:r>
                      <a:endParaRPr lang="en-CA" dirty="0"/>
                    </a:p>
                  </a:txBody>
                  <a:tcPr/>
                </a:tc>
                <a:extLst>
                  <a:ext uri="{0D108BD9-81ED-4DB2-BD59-A6C34878D82A}">
                    <a16:rowId xmlns:a16="http://schemas.microsoft.com/office/drawing/2014/main" val="133990555"/>
                  </a:ext>
                </a:extLst>
              </a:tr>
              <a:tr h="403414">
                <a:tc>
                  <a:txBody>
                    <a:bodyPr/>
                    <a:lstStyle/>
                    <a:p>
                      <a:r>
                        <a:rPr lang="en-CA" dirty="0"/>
                        <a:t>Does it infect files?</a:t>
                      </a:r>
                    </a:p>
                  </a:txBody>
                  <a:tcPr/>
                </a:tc>
                <a:tc>
                  <a:txBody>
                    <a:bodyPr/>
                    <a:lstStyle/>
                    <a:p>
                      <a:r>
                        <a:rPr lang="en-CA" dirty="0"/>
                        <a:t>Yes</a:t>
                      </a:r>
                    </a:p>
                  </a:txBody>
                  <a:tcPr/>
                </a:tc>
                <a:tc>
                  <a:txBody>
                    <a:bodyPr/>
                    <a:lstStyle/>
                    <a:p>
                      <a:r>
                        <a:rPr lang="en-CA" dirty="0"/>
                        <a:t>No</a:t>
                      </a:r>
                    </a:p>
                  </a:txBody>
                  <a:tcPr/>
                </a:tc>
                <a:tc>
                  <a:txBody>
                    <a:bodyPr/>
                    <a:lstStyle/>
                    <a:p>
                      <a:r>
                        <a:rPr lang="en-US" dirty="0"/>
                        <a:t>No</a:t>
                      </a:r>
                      <a:r>
                        <a:rPr lang="en-US" baseline="0" dirty="0"/>
                        <a:t> (not by itself)</a:t>
                      </a:r>
                      <a:endParaRPr lang="en-CA" dirty="0"/>
                    </a:p>
                  </a:txBody>
                  <a:tcPr/>
                </a:tc>
                <a:extLst>
                  <a:ext uri="{0D108BD9-81ED-4DB2-BD59-A6C34878D82A}">
                    <a16:rowId xmlns:a16="http://schemas.microsoft.com/office/drawing/2014/main" val="3208100471"/>
                  </a:ext>
                </a:extLst>
              </a:tr>
              <a:tr h="994719">
                <a:tc>
                  <a:txBody>
                    <a:bodyPr/>
                    <a:lstStyle/>
                    <a:p>
                      <a:r>
                        <a:rPr lang="en-CA" dirty="0"/>
                        <a:t>Requires User action?</a:t>
                      </a:r>
                    </a:p>
                  </a:txBody>
                  <a:tcPr/>
                </a:tc>
                <a:tc>
                  <a:txBody>
                    <a:bodyPr/>
                    <a:lstStyle/>
                    <a:p>
                      <a:r>
                        <a:rPr lang="en-CA" dirty="0"/>
                        <a:t>Yes</a:t>
                      </a:r>
                    </a:p>
                  </a:txBody>
                  <a:tcPr/>
                </a:tc>
                <a:tc>
                  <a:txBody>
                    <a:bodyPr/>
                    <a:lstStyle/>
                    <a:p>
                      <a:r>
                        <a:rPr lang="en-CA" dirty="0"/>
                        <a:t>No</a:t>
                      </a:r>
                    </a:p>
                  </a:txBody>
                  <a:tcPr/>
                </a:tc>
                <a:tc>
                  <a:txBody>
                    <a:bodyPr/>
                    <a:lstStyle/>
                    <a:p>
                      <a:r>
                        <a:rPr lang="en-US" dirty="0"/>
                        <a:t>Yes</a:t>
                      </a:r>
                      <a:endParaRPr lang="en-CA" dirty="0"/>
                    </a:p>
                  </a:txBody>
                  <a:tcPr/>
                </a:tc>
                <a:extLst>
                  <a:ext uri="{0D108BD9-81ED-4DB2-BD59-A6C34878D82A}">
                    <a16:rowId xmlns:a16="http://schemas.microsoft.com/office/drawing/2014/main" val="327611571"/>
                  </a:ext>
                </a:extLst>
              </a:tr>
            </a:tbl>
          </a:graphicData>
        </a:graphic>
      </p:graphicFrame>
    </p:spTree>
    <p:extLst>
      <p:ext uri="{BB962C8B-B14F-4D97-AF65-F5344CB8AC3E}">
        <p14:creationId xmlns:p14="http://schemas.microsoft.com/office/powerpoint/2010/main" val="63631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lnSpc>
                <a:spcPct val="80000"/>
              </a:lnSpc>
            </a:pPr>
            <a:r>
              <a:rPr lang="en-US" sz="2100" dirty="0"/>
              <a:t>Introduction &amp; Terminology</a:t>
            </a:r>
          </a:p>
          <a:p>
            <a:pPr>
              <a:lnSpc>
                <a:spcPct val="80000"/>
              </a:lnSpc>
            </a:pPr>
            <a:r>
              <a:rPr lang="en-US" sz="2100" dirty="0"/>
              <a:t>Employees and Ex-employees Threats</a:t>
            </a:r>
          </a:p>
          <a:p>
            <a:pPr>
              <a:lnSpc>
                <a:spcPct val="80000"/>
              </a:lnSpc>
            </a:pPr>
            <a:r>
              <a:rPr lang="en-US" sz="2100" dirty="0"/>
              <a:t>Malware</a:t>
            </a:r>
          </a:p>
          <a:p>
            <a:pPr>
              <a:lnSpc>
                <a:spcPct val="80000"/>
              </a:lnSpc>
            </a:pPr>
            <a:r>
              <a:rPr lang="en-US" sz="2100" dirty="0"/>
              <a:t>Hackers and Attacks</a:t>
            </a:r>
          </a:p>
          <a:p>
            <a:pPr>
              <a:lnSpc>
                <a:spcPct val="80000"/>
              </a:lnSpc>
            </a:pPr>
            <a:r>
              <a:rPr lang="en-US" sz="2100" dirty="0"/>
              <a:t>Criminals </a:t>
            </a:r>
          </a:p>
          <a:p>
            <a:pPr>
              <a:lnSpc>
                <a:spcPct val="80000"/>
              </a:lnSpc>
            </a:pPr>
            <a:r>
              <a:rPr lang="en-US" sz="2100" dirty="0"/>
              <a:t>Competitor Threats</a:t>
            </a:r>
          </a:p>
          <a:p>
            <a:pPr>
              <a:lnSpc>
                <a:spcPct val="80000"/>
              </a:lnSpc>
            </a:pPr>
            <a:r>
              <a:rPr lang="en-US" sz="2100" dirty="0" err="1"/>
              <a:t>Cyberwar</a:t>
            </a:r>
            <a:r>
              <a:rPr lang="en-US" sz="2100" dirty="0"/>
              <a:t> and </a:t>
            </a:r>
            <a:r>
              <a:rPr lang="en-US" sz="2100" dirty="0" err="1"/>
              <a:t>Cyberterror</a:t>
            </a:r>
            <a:endParaRPr lang="en-US" sz="2100" dirty="0"/>
          </a:p>
          <a:p>
            <a:pPr>
              <a:lnSpc>
                <a:spcPct val="80000"/>
              </a:lnSpc>
            </a:pPr>
            <a:endParaRPr lang="en-US" sz="2100" dirty="0"/>
          </a:p>
        </p:txBody>
      </p:sp>
      <p:sp>
        <p:nvSpPr>
          <p:cNvPr id="8" name="Title 7"/>
          <p:cNvSpPr>
            <a:spLocks noGrp="1"/>
          </p:cNvSpPr>
          <p:nvPr>
            <p:ph type="title"/>
          </p:nvPr>
        </p:nvSpPr>
        <p:spPr/>
        <p:txBody>
          <a:bodyPr/>
          <a:lstStyle/>
          <a:p>
            <a:pPr>
              <a:defRPr/>
            </a:pPr>
            <a:r>
              <a:rPr lang="en-US" dirty="0"/>
              <a:t>Content</a:t>
            </a:r>
          </a:p>
        </p:txBody>
      </p:sp>
      <p:sp>
        <p:nvSpPr>
          <p:cNvPr id="5"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8F1A6860-7498-4695-BC87-B7CCCA7B3B85}" type="slidenum">
              <a:rPr lang="en-US" smtClean="0">
                <a:solidFill>
                  <a:schemeClr val="bg1"/>
                </a:solidFill>
                <a:latin typeface="Lucida Sans Unicode" pitchFamily="34" charset="0"/>
              </a:rPr>
              <a:pPr eaLnBrk="1" hangingPunct="1"/>
              <a:t>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228079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8914" name="Content Placeholder 1"/>
          <p:cNvSpPr>
            <a:spLocks noGrp="1"/>
          </p:cNvSpPr>
          <p:nvPr>
            <p:ph idx="1"/>
          </p:nvPr>
        </p:nvSpPr>
        <p:spPr>
          <a:xfrm>
            <a:off x="457200" y="1676400"/>
            <a:ext cx="8229600" cy="4330700"/>
          </a:xfrm>
        </p:spPr>
        <p:txBody>
          <a:bodyPr/>
          <a:lstStyle/>
          <a:p>
            <a:pPr eaLnBrk="1">
              <a:lnSpc>
                <a:spcPct val="90000"/>
              </a:lnSpc>
            </a:pPr>
            <a:r>
              <a:rPr lang="en-US" altLang="en-US" b="1" dirty="0">
                <a:ea typeface="ＭＳ Ｐゴシック" pitchFamily="34" charset="-128"/>
              </a:rPr>
              <a:t>Blended Threats</a:t>
            </a:r>
          </a:p>
          <a:p>
            <a:pPr lvl="1" eaLnBrk="1">
              <a:lnSpc>
                <a:spcPct val="90000"/>
              </a:lnSpc>
            </a:pPr>
            <a:r>
              <a:rPr lang="en-US" altLang="en-US" dirty="0">
                <a:ea typeface="ＭＳ Ｐゴシック" pitchFamily="34" charset="-128"/>
              </a:rPr>
              <a:t>Malware propagates in several ways—like worms, viruses, compromised webpages containing mobile code, etc.</a:t>
            </a:r>
          </a:p>
          <a:p>
            <a:pPr eaLnBrk="1">
              <a:lnSpc>
                <a:spcPct val="90000"/>
              </a:lnSpc>
            </a:pPr>
            <a:r>
              <a:rPr lang="en-US" altLang="en-US" b="1" dirty="0">
                <a:ea typeface="ＭＳ Ｐゴシック" pitchFamily="34" charset="-128"/>
              </a:rPr>
              <a:t>Payloads</a:t>
            </a:r>
          </a:p>
          <a:p>
            <a:pPr lvl="1" eaLnBrk="1">
              <a:lnSpc>
                <a:spcPct val="90000"/>
              </a:lnSpc>
            </a:pPr>
            <a:r>
              <a:rPr lang="en-US" altLang="en-US" dirty="0">
                <a:ea typeface="ＭＳ Ｐゴシック" pitchFamily="34" charset="-128"/>
              </a:rPr>
              <a:t>Pieces of code that do damage</a:t>
            </a:r>
          </a:p>
          <a:p>
            <a:pPr lvl="1" eaLnBrk="1">
              <a:lnSpc>
                <a:spcPct val="90000"/>
              </a:lnSpc>
            </a:pPr>
            <a:r>
              <a:rPr lang="en-US" altLang="en-US" dirty="0">
                <a:ea typeface="ＭＳ Ｐゴシック" pitchFamily="34" charset="-128"/>
              </a:rPr>
              <a:t>Implemented by viruses and worms after propagation</a:t>
            </a:r>
          </a:p>
          <a:p>
            <a:pPr lvl="1" eaLnBrk="1">
              <a:lnSpc>
                <a:spcPct val="90000"/>
              </a:lnSpc>
            </a:pPr>
            <a:r>
              <a:rPr lang="en-US" altLang="en-US" dirty="0">
                <a:ea typeface="ＭＳ Ｐゴシック" pitchFamily="34" charset="-128"/>
              </a:rPr>
              <a:t>Malicious payloads are designed to do heavy damage</a:t>
            </a:r>
          </a:p>
          <a:p>
            <a:pPr lvl="1" eaLnBrk="1" hangingPunct="1">
              <a:lnSpc>
                <a:spcPct val="90000"/>
              </a:lnSpc>
            </a:pPr>
            <a:endParaRPr lang="en-US" altLang="en-US" dirty="0">
              <a:ea typeface="ＭＳ Ｐゴシック" pitchFamily="34" charset="-128"/>
            </a:endParaRPr>
          </a:p>
        </p:txBody>
      </p:sp>
      <p:sp>
        <p:nvSpPr>
          <p:cNvPr id="38915"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A49CBE9E-F821-4508-97E6-43BDED0DEEEB}" type="slidenum">
              <a:rPr lang="en-US" altLang="en-US" sz="2000" smtClean="0">
                <a:solidFill>
                  <a:schemeClr val="bg1"/>
                </a:solidFill>
                <a:latin typeface="Lucida Sans Unicode" pitchFamily="34" charset="0"/>
              </a:rPr>
              <a:pPr eaLnBrk="1" hangingPunct="1"/>
              <a:t>30</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457200" y="274638"/>
            <a:ext cx="8382000" cy="1143000"/>
          </a:xfrm>
        </p:spPr>
        <p:txBody>
          <a:bodyPr>
            <a:normAutofit/>
          </a:bodyPr>
          <a:lstStyle/>
          <a:p>
            <a:pPr eaLnBrk="1" fontAlgn="auto" hangingPunct="1">
              <a:spcAft>
                <a:spcPts val="0"/>
              </a:spcAft>
              <a:defRPr/>
            </a:pPr>
            <a:r>
              <a:rPr lang="en-US" sz="3200" dirty="0">
                <a:ea typeface="+mj-ea"/>
                <a:cs typeface="+mj-cs"/>
              </a:rPr>
              <a:t>1.3: Classic Malware: Viruses and Worms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39938" name="Content Placeholder 1"/>
          <p:cNvSpPr>
            <a:spLocks noGrp="1"/>
          </p:cNvSpPr>
          <p:nvPr>
            <p:ph idx="1"/>
          </p:nvPr>
        </p:nvSpPr>
        <p:spPr/>
        <p:txBody>
          <a:bodyPr/>
          <a:lstStyle/>
          <a:p>
            <a:pPr eaLnBrk="1"/>
            <a:r>
              <a:rPr lang="en-US" altLang="en-US" b="1" dirty="0">
                <a:ea typeface="ＭＳ Ｐゴシック" pitchFamily="34" charset="-128"/>
              </a:rPr>
              <a:t>Nonmobile Malware</a:t>
            </a:r>
          </a:p>
          <a:p>
            <a:pPr lvl="1" eaLnBrk="1"/>
            <a:r>
              <a:rPr lang="en-US" altLang="en-US" dirty="0">
                <a:ea typeface="ＭＳ Ｐゴシック" pitchFamily="34" charset="-128"/>
              </a:rPr>
              <a:t>Must be placed on the user</a:t>
            </a:r>
            <a:r>
              <a:rPr lang="ja-JP" altLang="en-US" dirty="0">
                <a:ea typeface="ＭＳ Ｐゴシック" pitchFamily="34" charset="-128"/>
              </a:rPr>
              <a:t>’</a:t>
            </a:r>
            <a:r>
              <a:rPr lang="en-US" altLang="ja-JP" dirty="0">
                <a:ea typeface="ＭＳ Ｐゴシック" pitchFamily="34" charset="-128"/>
              </a:rPr>
              <a:t>s computer through one of a growing number of attack techniques</a:t>
            </a:r>
          </a:p>
          <a:p>
            <a:pPr lvl="1" eaLnBrk="1"/>
            <a:r>
              <a:rPr lang="en-US" altLang="en-US" dirty="0">
                <a:ea typeface="ＭＳ Ｐゴシック" pitchFamily="34" charset="-128"/>
              </a:rPr>
              <a:t>Placed on computer by hackers</a:t>
            </a:r>
          </a:p>
          <a:p>
            <a:pPr lvl="1" eaLnBrk="1"/>
            <a:r>
              <a:rPr lang="en-US" altLang="en-US" dirty="0">
                <a:ea typeface="ＭＳ Ｐゴシック" pitchFamily="34" charset="-128"/>
              </a:rPr>
              <a:t>Placed on computer by virus or worm as part of its payload</a:t>
            </a:r>
          </a:p>
          <a:p>
            <a:pPr lvl="1" eaLnBrk="1"/>
            <a:r>
              <a:rPr lang="en-US" altLang="en-US" dirty="0">
                <a:ea typeface="ＭＳ Ｐゴシック" pitchFamily="34" charset="-128"/>
              </a:rPr>
              <a:t>The victim can be enticed to download the program from a website or FTP site</a:t>
            </a:r>
          </a:p>
          <a:p>
            <a:pPr lvl="1" eaLnBrk="1"/>
            <a:r>
              <a:rPr lang="en-US" altLang="en-US" dirty="0">
                <a:ea typeface="ＭＳ Ｐゴシック" pitchFamily="34" charset="-128"/>
              </a:rPr>
              <a:t>Mobile code executed on a webpage can download the nonmobile malware</a:t>
            </a:r>
          </a:p>
          <a:p>
            <a:pPr lvl="1" eaLnBrk="1" hangingPunct="1"/>
            <a:endParaRPr lang="en-US" altLang="en-US" dirty="0">
              <a:ea typeface="ＭＳ Ｐゴシック" pitchFamily="34" charset="-128"/>
            </a:endParaRPr>
          </a:p>
        </p:txBody>
      </p:sp>
      <p:sp>
        <p:nvSpPr>
          <p:cNvPr id="3993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2DE9E8C2-E364-40A2-9186-D4B653A127E8}" type="slidenum">
              <a:rPr lang="en-US" altLang="en-US" sz="2000" smtClean="0">
                <a:solidFill>
                  <a:schemeClr val="bg1"/>
                </a:solidFill>
                <a:latin typeface="Lucida Sans Unicode" pitchFamily="34" charset="0"/>
              </a:rPr>
              <a:pPr eaLnBrk="1" hangingPunct="1"/>
              <a:t>31</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Trojan Horses and Rootkits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0962" name="Content Placeholder 1"/>
          <p:cNvSpPr>
            <a:spLocks noGrp="1"/>
          </p:cNvSpPr>
          <p:nvPr>
            <p:ph idx="1"/>
          </p:nvPr>
        </p:nvSpPr>
        <p:spPr>
          <a:xfrm>
            <a:off x="457200" y="1481138"/>
            <a:ext cx="8229600" cy="4691062"/>
          </a:xfrm>
        </p:spPr>
        <p:txBody>
          <a:bodyPr/>
          <a:lstStyle/>
          <a:p>
            <a:pPr eaLnBrk="1"/>
            <a:r>
              <a:rPr lang="en-US" altLang="en-US" b="1">
                <a:ea typeface="ＭＳ Ｐゴシック" pitchFamily="34" charset="-128"/>
              </a:rPr>
              <a:t>Trojan Horses</a:t>
            </a:r>
          </a:p>
          <a:p>
            <a:pPr lvl="1" eaLnBrk="1"/>
            <a:r>
              <a:rPr lang="en-US" altLang="en-US">
                <a:ea typeface="ＭＳ Ｐゴシック" pitchFamily="34" charset="-128"/>
              </a:rPr>
              <a:t>A program that replaces an existing system file, taking its name</a:t>
            </a:r>
          </a:p>
          <a:p>
            <a:pPr eaLnBrk="1"/>
            <a:r>
              <a:rPr lang="en-US" altLang="en-US" b="1">
                <a:ea typeface="ＭＳ Ｐゴシック" pitchFamily="34" charset="-128"/>
              </a:rPr>
              <a:t>Trojan Horses</a:t>
            </a:r>
          </a:p>
          <a:p>
            <a:pPr lvl="1" eaLnBrk="1" hangingPunct="1"/>
            <a:r>
              <a:rPr lang="en-US" altLang="en-US">
                <a:ea typeface="ＭＳ Ｐゴシック" pitchFamily="34" charset="-128"/>
              </a:rPr>
              <a:t>Remote Access Trojans (RATs)</a:t>
            </a:r>
          </a:p>
          <a:p>
            <a:pPr lvl="2" eaLnBrk="1" hangingPunct="1"/>
            <a:r>
              <a:rPr lang="en-US" altLang="en-US">
                <a:ea typeface="ＭＳ Ｐゴシック" pitchFamily="34" charset="-128"/>
              </a:rPr>
              <a:t>Remotely control the victim</a:t>
            </a:r>
            <a:r>
              <a:rPr lang="ja-JP" altLang="en-US">
                <a:ea typeface="ＭＳ Ｐゴシック" pitchFamily="34" charset="-128"/>
              </a:rPr>
              <a:t>’</a:t>
            </a:r>
            <a:r>
              <a:rPr lang="en-US" altLang="ja-JP">
                <a:ea typeface="ＭＳ Ｐゴシック" pitchFamily="34" charset="-128"/>
              </a:rPr>
              <a:t>s PC</a:t>
            </a:r>
          </a:p>
          <a:p>
            <a:pPr lvl="1" eaLnBrk="1"/>
            <a:r>
              <a:rPr lang="en-US" altLang="en-US">
                <a:ea typeface="ＭＳ Ｐゴシック" pitchFamily="34" charset="-128"/>
              </a:rPr>
              <a:t>Downloaders</a:t>
            </a:r>
          </a:p>
          <a:p>
            <a:pPr lvl="2" eaLnBrk="1"/>
            <a:r>
              <a:rPr lang="en-US" altLang="en-US">
                <a:ea typeface="ＭＳ Ｐゴシック" pitchFamily="34" charset="-128"/>
              </a:rPr>
              <a:t>Small Trojan horses that download larger Trojan horses after the downloader is installed</a:t>
            </a:r>
          </a:p>
          <a:p>
            <a:pPr eaLnBrk="1" hangingPunct="1"/>
            <a:endParaRPr lang="en-US" altLang="en-US">
              <a:ea typeface="ＭＳ Ｐゴシック" pitchFamily="34" charset="-128"/>
            </a:endParaRPr>
          </a:p>
          <a:p>
            <a:pPr lvl="1" eaLnBrk="1" hangingPunct="1"/>
            <a:endParaRPr lang="en-US" altLang="en-US">
              <a:ea typeface="ＭＳ Ｐゴシック" pitchFamily="34" charset="-128"/>
            </a:endParaRPr>
          </a:p>
        </p:txBody>
      </p:sp>
      <p:sp>
        <p:nvSpPr>
          <p:cNvPr id="4096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5D6B1CD-E44C-4F16-83F4-C58FE1FE7CA4}" type="slidenum">
              <a:rPr lang="en-US" altLang="en-US" sz="2000" smtClean="0">
                <a:solidFill>
                  <a:schemeClr val="bg1"/>
                </a:solidFill>
                <a:latin typeface="Lucida Sans Unicode" pitchFamily="34" charset="0"/>
              </a:rPr>
              <a:pPr eaLnBrk="1" hangingPunct="1"/>
              <a:t>32</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Trojan Horses and Rootkits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1986" name="Content Placeholder 1"/>
          <p:cNvSpPr>
            <a:spLocks noGrp="1"/>
          </p:cNvSpPr>
          <p:nvPr>
            <p:ph idx="1"/>
          </p:nvPr>
        </p:nvSpPr>
        <p:spPr>
          <a:xfrm>
            <a:off x="457200" y="1481138"/>
            <a:ext cx="8229600" cy="4919662"/>
          </a:xfrm>
        </p:spPr>
        <p:txBody>
          <a:bodyPr/>
          <a:lstStyle/>
          <a:p>
            <a:pPr eaLnBrk="1"/>
            <a:r>
              <a:rPr lang="en-US" altLang="en-US" b="1">
                <a:ea typeface="ＭＳ Ｐゴシック" pitchFamily="34" charset="-128"/>
              </a:rPr>
              <a:t>Trojan Horses</a:t>
            </a:r>
          </a:p>
          <a:p>
            <a:pPr lvl="1" eaLnBrk="1"/>
            <a:r>
              <a:rPr lang="en-US" altLang="en-US" sz="2400" b="1">
                <a:ea typeface="ＭＳ Ｐゴシック" pitchFamily="34" charset="-128"/>
              </a:rPr>
              <a:t>Spyware</a:t>
            </a:r>
          </a:p>
          <a:p>
            <a:pPr lvl="2" eaLnBrk="1"/>
            <a:r>
              <a:rPr lang="en-US" altLang="en-US">
                <a:ea typeface="ＭＳ Ｐゴシック" pitchFamily="34" charset="-128"/>
              </a:rPr>
              <a:t>Programs that gather information about you and make it available to the adversary</a:t>
            </a:r>
          </a:p>
          <a:p>
            <a:pPr lvl="2" eaLnBrk="1"/>
            <a:r>
              <a:rPr lang="en-US" altLang="en-US">
                <a:ea typeface="ＭＳ Ｐゴシック" pitchFamily="34" charset="-128"/>
              </a:rPr>
              <a:t>Cookies that store too much sensitive personal information</a:t>
            </a:r>
          </a:p>
          <a:p>
            <a:pPr lvl="2" eaLnBrk="1"/>
            <a:r>
              <a:rPr lang="en-US" altLang="en-US">
                <a:ea typeface="ＭＳ Ｐゴシック" pitchFamily="34" charset="-128"/>
              </a:rPr>
              <a:t>Keystroke loggers</a:t>
            </a:r>
          </a:p>
          <a:p>
            <a:pPr lvl="2" eaLnBrk="1"/>
            <a:r>
              <a:rPr lang="en-US" altLang="en-US">
                <a:ea typeface="ＭＳ Ｐゴシック" pitchFamily="34" charset="-128"/>
              </a:rPr>
              <a:t>Password-stealing spyware</a:t>
            </a:r>
          </a:p>
          <a:p>
            <a:pPr lvl="2" eaLnBrk="1"/>
            <a:r>
              <a:rPr lang="en-US" altLang="en-US">
                <a:ea typeface="ＭＳ Ｐゴシック" pitchFamily="34" charset="-128"/>
              </a:rPr>
              <a:t>Data mining spyware</a:t>
            </a:r>
          </a:p>
          <a:p>
            <a:pPr lvl="1" eaLnBrk="1" hangingPunct="1"/>
            <a:endParaRPr lang="en-US" altLang="en-US">
              <a:ea typeface="ＭＳ Ｐゴシック" pitchFamily="34" charset="-128"/>
            </a:endParaRPr>
          </a:p>
        </p:txBody>
      </p:sp>
      <p:sp>
        <p:nvSpPr>
          <p:cNvPr id="41987"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561500C5-BFA2-4E81-8FEF-DD1002889D78}" type="slidenum">
              <a:rPr lang="en-US" altLang="en-US" sz="2000" smtClean="0">
                <a:solidFill>
                  <a:schemeClr val="bg1"/>
                </a:solidFill>
                <a:latin typeface="Lucida Sans Unicode" pitchFamily="34" charset="0"/>
              </a:rPr>
              <a:pPr eaLnBrk="1" hangingPunct="1"/>
              <a:t>33</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Trojan Horses and Rootkits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3010" name="Content Placeholder 1"/>
          <p:cNvSpPr>
            <a:spLocks noGrp="1"/>
          </p:cNvSpPr>
          <p:nvPr>
            <p:ph idx="1"/>
          </p:nvPr>
        </p:nvSpPr>
        <p:spPr/>
        <p:txBody>
          <a:bodyPr/>
          <a:lstStyle/>
          <a:p>
            <a:pPr eaLnBrk="1"/>
            <a:r>
              <a:rPr lang="en-US" altLang="en-US" b="1">
                <a:ea typeface="ＭＳ Ｐゴシック" pitchFamily="34" charset="-128"/>
              </a:rPr>
              <a:t>Trojan Horses</a:t>
            </a:r>
          </a:p>
          <a:p>
            <a:pPr lvl="1" eaLnBrk="1"/>
            <a:r>
              <a:rPr lang="en-US" altLang="en-US" sz="2400" b="1">
                <a:ea typeface="ＭＳ Ｐゴシック" pitchFamily="34" charset="-128"/>
              </a:rPr>
              <a:t>Rootkits</a:t>
            </a:r>
          </a:p>
          <a:p>
            <a:pPr lvl="2" eaLnBrk="1">
              <a:spcBef>
                <a:spcPts val="1200"/>
              </a:spcBef>
            </a:pPr>
            <a:r>
              <a:rPr lang="en-US" altLang="en-US">
                <a:ea typeface="ＭＳ Ｐゴシック" pitchFamily="34" charset="-128"/>
              </a:rPr>
              <a:t>Take control of the super user account (root, administrator, etc.)</a:t>
            </a:r>
          </a:p>
          <a:p>
            <a:pPr lvl="2" eaLnBrk="1">
              <a:spcBef>
                <a:spcPts val="1200"/>
              </a:spcBef>
            </a:pPr>
            <a:r>
              <a:rPr lang="en-US" altLang="en-US">
                <a:ea typeface="ＭＳ Ｐゴシック" pitchFamily="34" charset="-128"/>
              </a:rPr>
              <a:t>Can hide themselves from file system detection</a:t>
            </a:r>
          </a:p>
          <a:p>
            <a:pPr lvl="2" eaLnBrk="1">
              <a:spcBef>
                <a:spcPts val="1200"/>
              </a:spcBef>
            </a:pPr>
            <a:r>
              <a:rPr lang="en-US" altLang="en-US">
                <a:ea typeface="ＭＳ Ｐゴシック" pitchFamily="34" charset="-128"/>
              </a:rPr>
              <a:t>Can hide malware from detection</a:t>
            </a:r>
          </a:p>
          <a:p>
            <a:pPr lvl="2" eaLnBrk="1">
              <a:spcBef>
                <a:spcPts val="1200"/>
              </a:spcBef>
            </a:pPr>
            <a:r>
              <a:rPr lang="en-US" altLang="en-US">
                <a:ea typeface="ＭＳ Ｐゴシック" pitchFamily="34" charset="-128"/>
              </a:rPr>
              <a:t>Extremely difficult to detect (ordinary antivirus programs find few rootkits)</a:t>
            </a:r>
          </a:p>
        </p:txBody>
      </p:sp>
      <p:sp>
        <p:nvSpPr>
          <p:cNvPr id="43011" name="Slide Number Placeholder 3"/>
          <p:cNvSpPr>
            <a:spLocks noGrp="1"/>
          </p:cNvSpPr>
          <p:nvPr>
            <p:ph type="sldNum" sz="quarter" idx="11"/>
          </p:nvPr>
        </p:nvSpPr>
        <p:spPr bwMode="auto">
          <a:xfrm>
            <a:off x="0" y="6248400"/>
            <a:ext cx="914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1BE54BA4-418E-4F4F-9896-F6A8460E6A1C}" type="slidenum">
              <a:rPr lang="en-US" altLang="en-US" sz="2000" smtClean="0">
                <a:solidFill>
                  <a:schemeClr val="bg1"/>
                </a:solidFill>
                <a:latin typeface="Lucida Sans Unicode" pitchFamily="34" charset="0"/>
              </a:rPr>
              <a:pPr eaLnBrk="1" hangingPunct="1"/>
              <a:t>34</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Trojan Horses and Rootkits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4034" name="Content Placeholder 1"/>
          <p:cNvSpPr>
            <a:spLocks noGrp="1"/>
          </p:cNvSpPr>
          <p:nvPr>
            <p:ph idx="1"/>
          </p:nvPr>
        </p:nvSpPr>
        <p:spPr/>
        <p:txBody>
          <a:bodyPr/>
          <a:lstStyle/>
          <a:p>
            <a:pPr eaLnBrk="1"/>
            <a:r>
              <a:rPr lang="en-US" altLang="en-US" b="1">
                <a:ea typeface="ＭＳ Ｐゴシック" pitchFamily="34" charset="-128"/>
              </a:rPr>
              <a:t>Mobile Code</a:t>
            </a:r>
          </a:p>
          <a:p>
            <a:pPr lvl="1" eaLnBrk="1"/>
            <a:r>
              <a:rPr lang="en-US" altLang="en-US">
                <a:ea typeface="ＭＳ Ｐゴシック" pitchFamily="34" charset="-128"/>
              </a:rPr>
              <a:t>Executable code on a webpage</a:t>
            </a:r>
          </a:p>
          <a:p>
            <a:pPr lvl="1" eaLnBrk="1"/>
            <a:r>
              <a:rPr lang="en-US" altLang="en-US">
                <a:ea typeface="ＭＳ Ｐゴシック" pitchFamily="34" charset="-128"/>
              </a:rPr>
              <a:t>Code is executed automatically when the webpage is downloaded</a:t>
            </a:r>
          </a:p>
          <a:p>
            <a:pPr lvl="1" eaLnBrk="1"/>
            <a:r>
              <a:rPr lang="en-US" altLang="en-US">
                <a:ea typeface="ＭＳ Ｐゴシック" pitchFamily="34" charset="-128"/>
              </a:rPr>
              <a:t>Javascript, Microsoft Active-X controls, etc.</a:t>
            </a:r>
          </a:p>
          <a:p>
            <a:pPr lvl="1" eaLnBrk="1"/>
            <a:r>
              <a:rPr lang="en-US" altLang="en-US">
                <a:ea typeface="ＭＳ Ｐゴシック" pitchFamily="34" charset="-128"/>
              </a:rPr>
              <a:t>Can do damage if computer has vulnerability</a:t>
            </a:r>
          </a:p>
          <a:p>
            <a:pPr lvl="1" eaLnBrk="1" hangingPunct="1"/>
            <a:endParaRPr lang="en-US" altLang="en-US">
              <a:ea typeface="ＭＳ Ｐゴシック" pitchFamily="34" charset="-128"/>
            </a:endParaRPr>
          </a:p>
        </p:txBody>
      </p:sp>
      <p:sp>
        <p:nvSpPr>
          <p:cNvPr id="44035"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B23872D-7823-4C98-A9AB-474820378DD7}" type="slidenum">
              <a:rPr lang="en-US" altLang="en-US" sz="2000" smtClean="0">
                <a:solidFill>
                  <a:schemeClr val="bg1"/>
                </a:solidFill>
                <a:latin typeface="Lucida Sans Unicode" pitchFamily="34" charset="0"/>
              </a:rPr>
              <a:pPr eaLnBrk="1" hangingPunct="1"/>
              <a:t>35</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Other Malware Attacks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5058" name="Content Placeholder 1"/>
          <p:cNvSpPr>
            <a:spLocks noGrp="1"/>
          </p:cNvSpPr>
          <p:nvPr>
            <p:ph idx="1"/>
          </p:nvPr>
        </p:nvSpPr>
        <p:spPr>
          <a:xfrm>
            <a:off x="457200" y="1481138"/>
            <a:ext cx="8229600" cy="5072062"/>
          </a:xfrm>
        </p:spPr>
        <p:txBody>
          <a:bodyPr/>
          <a:lstStyle/>
          <a:p>
            <a:pPr eaLnBrk="1"/>
            <a:r>
              <a:rPr lang="en-US" altLang="en-US" b="1">
                <a:ea typeface="ＭＳ Ｐゴシック" pitchFamily="34" charset="-128"/>
              </a:rPr>
              <a:t>Social Engineering in Malware</a:t>
            </a:r>
          </a:p>
          <a:p>
            <a:pPr lvl="1" eaLnBrk="1"/>
            <a:r>
              <a:rPr lang="en-US" altLang="en-US">
                <a:ea typeface="ＭＳ Ｐゴシック" pitchFamily="34" charset="-128"/>
              </a:rPr>
              <a:t>Social engineering is attempting to trick users into doing something that goes against security policies</a:t>
            </a:r>
          </a:p>
          <a:p>
            <a:pPr lvl="1" eaLnBrk="1"/>
            <a:r>
              <a:rPr lang="en-US" altLang="en-US">
                <a:ea typeface="ＭＳ Ｐゴシック" pitchFamily="34" charset="-128"/>
              </a:rPr>
              <a:t>Several types of malware use social engineering</a:t>
            </a:r>
          </a:p>
          <a:p>
            <a:pPr lvl="2" eaLnBrk="1">
              <a:spcBef>
                <a:spcPts val="1200"/>
              </a:spcBef>
            </a:pPr>
            <a:r>
              <a:rPr lang="en-US" altLang="en-US">
                <a:ea typeface="ＭＳ Ｐゴシック" pitchFamily="34" charset="-128"/>
              </a:rPr>
              <a:t>Spam</a:t>
            </a:r>
          </a:p>
          <a:p>
            <a:pPr lvl="2" eaLnBrk="1">
              <a:spcBef>
                <a:spcPts val="1200"/>
              </a:spcBef>
            </a:pPr>
            <a:r>
              <a:rPr lang="en-US" altLang="en-US">
                <a:ea typeface="ＭＳ Ｐゴシック" pitchFamily="34" charset="-128"/>
              </a:rPr>
              <a:t>Phishing</a:t>
            </a:r>
          </a:p>
          <a:p>
            <a:pPr lvl="2" eaLnBrk="1">
              <a:spcBef>
                <a:spcPts val="1200"/>
              </a:spcBef>
            </a:pPr>
            <a:r>
              <a:rPr lang="en-US" altLang="en-US">
                <a:ea typeface="ＭＳ Ｐゴシック" pitchFamily="34" charset="-128"/>
              </a:rPr>
              <a:t>Spear phishing (aimed at individuals or specific groups)</a:t>
            </a:r>
          </a:p>
          <a:p>
            <a:pPr lvl="2" eaLnBrk="1">
              <a:spcBef>
                <a:spcPts val="1200"/>
              </a:spcBef>
            </a:pPr>
            <a:r>
              <a:rPr lang="en-US" altLang="en-US">
                <a:ea typeface="ＭＳ Ｐゴシック" pitchFamily="34" charset="-128"/>
              </a:rPr>
              <a:t>Hoaxes</a:t>
            </a:r>
          </a:p>
          <a:p>
            <a:pPr eaLnBrk="1" hangingPunct="1"/>
            <a:endParaRPr lang="en-US" altLang="en-US">
              <a:ea typeface="ＭＳ Ｐゴシック" pitchFamily="34" charset="-128"/>
            </a:endParaRPr>
          </a:p>
          <a:p>
            <a:pPr lvl="1" eaLnBrk="1" hangingPunct="1"/>
            <a:endParaRPr lang="en-US" altLang="en-US">
              <a:ea typeface="ＭＳ Ｐゴシック" pitchFamily="34" charset="-128"/>
            </a:endParaRPr>
          </a:p>
        </p:txBody>
      </p:sp>
      <p:sp>
        <p:nvSpPr>
          <p:cNvPr id="4505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27E1AE37-5E0E-4908-BE80-04B8AA8F3509}" type="slidenum">
              <a:rPr lang="en-US" altLang="en-US" sz="2000" smtClean="0">
                <a:solidFill>
                  <a:schemeClr val="bg1"/>
                </a:solidFill>
                <a:latin typeface="Lucida Sans Unicode" pitchFamily="34" charset="0"/>
              </a:rPr>
              <a:pPr eaLnBrk="1" hangingPunct="1"/>
              <a:t>36</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1.3: Other Malware Attacks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7106" name="Content Placeholder 1"/>
          <p:cNvSpPr>
            <a:spLocks noGrp="1"/>
          </p:cNvSpPr>
          <p:nvPr>
            <p:ph idx="1"/>
          </p:nvPr>
        </p:nvSpPr>
        <p:spPr>
          <a:xfrm>
            <a:off x="457200" y="1905000"/>
            <a:ext cx="8229600" cy="4102100"/>
          </a:xfrm>
        </p:spPr>
        <p:txBody>
          <a:bodyPr/>
          <a:lstStyle/>
          <a:p>
            <a:pPr eaLnBrk="1"/>
            <a:r>
              <a:rPr lang="en-US" altLang="en-US" b="1">
                <a:ea typeface="ＭＳ Ｐゴシック" pitchFamily="34" charset="-128"/>
              </a:rPr>
              <a:t>Traditional Hackers</a:t>
            </a:r>
          </a:p>
          <a:p>
            <a:pPr lvl="1" eaLnBrk="1"/>
            <a:r>
              <a:rPr lang="en-US" altLang="en-US">
                <a:ea typeface="ＭＳ Ｐゴシック" pitchFamily="34" charset="-128"/>
              </a:rPr>
              <a:t>Motivated by thrill, validation of skills, sense of power</a:t>
            </a:r>
          </a:p>
          <a:p>
            <a:pPr lvl="1" eaLnBrk="1"/>
            <a:r>
              <a:rPr lang="en-US" altLang="en-US">
                <a:ea typeface="ＭＳ Ｐゴシック" pitchFamily="34" charset="-128"/>
              </a:rPr>
              <a:t>Motivated to increase reputation among other hackers</a:t>
            </a:r>
          </a:p>
          <a:p>
            <a:pPr lvl="1" eaLnBrk="1"/>
            <a:r>
              <a:rPr lang="en-US" altLang="en-US">
                <a:ea typeface="ＭＳ Ｐゴシック" pitchFamily="34" charset="-128"/>
              </a:rPr>
              <a:t>Often do damage as a byproduct</a:t>
            </a:r>
          </a:p>
          <a:p>
            <a:pPr lvl="1" eaLnBrk="1"/>
            <a:r>
              <a:rPr lang="en-US" altLang="en-US">
                <a:ea typeface="ＭＳ Ｐゴシック" pitchFamily="34" charset="-128"/>
              </a:rPr>
              <a:t>Often engage in petty crime</a:t>
            </a:r>
          </a:p>
          <a:p>
            <a:pPr lvl="1" eaLnBrk="1" hangingPunct="1"/>
            <a:endParaRPr lang="en-US" altLang="en-US">
              <a:ea typeface="ＭＳ Ｐゴシック" pitchFamily="34" charset="-128"/>
            </a:endParaRPr>
          </a:p>
        </p:txBody>
      </p:sp>
      <p:sp>
        <p:nvSpPr>
          <p:cNvPr id="47107"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3E4257D-16E6-42BC-A096-E285678563ED}" type="slidenum">
              <a:rPr lang="en-US" altLang="en-US" sz="2000" smtClean="0">
                <a:solidFill>
                  <a:schemeClr val="bg1"/>
                </a:solidFill>
                <a:latin typeface="Lucida Sans Unicode" pitchFamily="34" charset="0"/>
              </a:rPr>
              <a:pPr eaLnBrk="1" hangingPunct="1"/>
              <a:t>37</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a:xfrm>
            <a:off x="533400" y="381000"/>
            <a:ext cx="8610600" cy="1143000"/>
          </a:xfrm>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49154" name="Content Placeholder 1"/>
          <p:cNvSpPr>
            <a:spLocks noGrp="1"/>
          </p:cNvSpPr>
          <p:nvPr>
            <p:ph idx="1"/>
          </p:nvPr>
        </p:nvSpPr>
        <p:spPr>
          <a:xfrm>
            <a:off x="457200" y="1905000"/>
            <a:ext cx="8229600" cy="4102100"/>
          </a:xfrm>
        </p:spPr>
        <p:txBody>
          <a:bodyPr/>
          <a:lstStyle/>
          <a:p>
            <a:pPr eaLnBrk="1"/>
            <a:r>
              <a:rPr lang="en-US" altLang="en-US" b="1" dirty="0">
                <a:ea typeface="ＭＳ Ｐゴシック" pitchFamily="34" charset="-128"/>
              </a:rPr>
              <a:t>Anatomy of a Hack</a:t>
            </a:r>
          </a:p>
          <a:p>
            <a:pPr lvl="1" eaLnBrk="1"/>
            <a:r>
              <a:rPr lang="en-US" altLang="en-US" dirty="0">
                <a:ea typeface="ＭＳ Ｐゴシック" pitchFamily="34" charset="-128"/>
              </a:rPr>
              <a:t>Reconnaissance probes (Figure 1-11)</a:t>
            </a:r>
          </a:p>
          <a:p>
            <a:pPr lvl="2" eaLnBrk="1"/>
            <a:r>
              <a:rPr lang="en-US" altLang="en-US" dirty="0">
                <a:ea typeface="ＭＳ Ｐゴシック" pitchFamily="34" charset="-128"/>
              </a:rPr>
              <a:t>IP address scans to identify possible victims</a:t>
            </a:r>
          </a:p>
          <a:p>
            <a:pPr lvl="2" eaLnBrk="1"/>
            <a:r>
              <a:rPr lang="en-US" altLang="en-US" dirty="0">
                <a:ea typeface="ＭＳ Ｐゴシック" pitchFamily="34" charset="-128"/>
              </a:rPr>
              <a:t>Port scans to learn which services are open on each potential victim host</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49155"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7258ADE1-F3B8-4393-BAEB-E81C7F05DEA9}" type="slidenum">
              <a:rPr lang="en-US" altLang="en-US" sz="2000" smtClean="0">
                <a:solidFill>
                  <a:schemeClr val="bg1"/>
                </a:solidFill>
                <a:latin typeface="Lucida Sans Unicode" pitchFamily="34" charset="0"/>
              </a:rPr>
              <a:pPr eaLnBrk="1" hangingPunct="1"/>
              <a:t>38</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1"/>
          </p:nvPr>
        </p:nvSpPr>
        <p:spPr bwMode="auto">
          <a:xfrm>
            <a:off x="0" y="6248400"/>
            <a:ext cx="9906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DA39579-ABED-4EBC-9892-9514F05AFE20}" type="slidenum">
              <a:rPr lang="en-US" smtClean="0">
                <a:solidFill>
                  <a:schemeClr val="bg1"/>
                </a:solidFill>
                <a:latin typeface="Lucida Sans Unicode" pitchFamily="34" charset="0"/>
              </a:rPr>
              <a:pPr eaLnBrk="1" hangingPunct="1"/>
              <a:t>39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1.4: </a:t>
            </a:r>
            <a:r>
              <a:rPr lang="en-US" dirty="0"/>
              <a:t>Probe and Exploit Attack Packets</a:t>
            </a:r>
          </a:p>
        </p:txBody>
      </p:sp>
      <p:pic>
        <p:nvPicPr>
          <p:cNvPr id="53253" name="Picture 6" descr="An attacker sends a ping to an IP address to see if that address is used by any machine. The attacker the scans the ports on a machine to identify the running applications on that machine. Based on this information, the attacker plans their exploit."/>
          <p:cNvPicPr>
            <a:picLocks noChangeAspect="1" noChangeArrowheads="1"/>
          </p:cNvPicPr>
          <p:nvPr/>
        </p:nvPicPr>
        <p:blipFill>
          <a:blip r:embed="rId2">
            <a:extLst>
              <a:ext uri="{28A0092B-C50C-407E-A947-70E740481C1C}">
                <a14:useLocalDpi xmlns:a14="http://schemas.microsoft.com/office/drawing/2010/main" val="0"/>
              </a:ext>
            </a:extLst>
          </a:blip>
          <a:srcRect l="9344" t="11333" r="10123" b="4668"/>
          <a:stretch>
            <a:fillRect/>
          </a:stretch>
        </p:blipFill>
        <p:spPr bwMode="auto">
          <a:xfrm>
            <a:off x="1295400" y="1423988"/>
            <a:ext cx="6705600" cy="466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7538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7410" name="Content Placeholder 1"/>
          <p:cNvSpPr>
            <a:spLocks noGrp="1"/>
          </p:cNvSpPr>
          <p:nvPr>
            <p:ph idx="1"/>
          </p:nvPr>
        </p:nvSpPr>
        <p:spPr>
          <a:xfrm>
            <a:off x="457200" y="1600200"/>
            <a:ext cx="8229600" cy="4406900"/>
          </a:xfrm>
        </p:spPr>
        <p:txBody>
          <a:bodyPr/>
          <a:lstStyle/>
          <a:p>
            <a:pPr eaLnBrk="1"/>
            <a:r>
              <a:rPr lang="en-US" altLang="en-US" b="1">
                <a:ea typeface="ＭＳ Ｐゴシック" pitchFamily="34" charset="-128"/>
              </a:rPr>
              <a:t>The Threat Environment</a:t>
            </a:r>
          </a:p>
          <a:p>
            <a:pPr lvl="1" eaLnBrk="1"/>
            <a:r>
              <a:rPr lang="en-US" altLang="en-US">
                <a:ea typeface="ＭＳ Ｐゴシック" pitchFamily="34" charset="-128"/>
              </a:rPr>
              <a:t>The threat environment consists of the types of attackers and attacks that companies face</a:t>
            </a:r>
          </a:p>
        </p:txBody>
      </p:sp>
      <p:sp>
        <p:nvSpPr>
          <p:cNvPr id="17411"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7B306AD5-93E0-40D2-AAD1-B1BEC3A1446A}" type="slidenum">
              <a:rPr lang="en-US" altLang="en-US" sz="2000" smtClean="0">
                <a:solidFill>
                  <a:schemeClr val="bg1"/>
                </a:solidFill>
                <a:latin typeface="Lucida Sans Unicode" pitchFamily="34" charset="0"/>
              </a:rPr>
              <a:pPr eaLnBrk="1" hangingPunct="1"/>
              <a:t>4</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51202" name="Content Placeholder 1"/>
          <p:cNvSpPr>
            <a:spLocks noGrp="1"/>
          </p:cNvSpPr>
          <p:nvPr>
            <p:ph idx="1"/>
          </p:nvPr>
        </p:nvSpPr>
        <p:spPr>
          <a:xfrm>
            <a:off x="457200" y="1905000"/>
            <a:ext cx="8229600" cy="4102100"/>
          </a:xfrm>
        </p:spPr>
        <p:txBody>
          <a:bodyPr/>
          <a:lstStyle/>
          <a:p>
            <a:pPr eaLnBrk="1"/>
            <a:r>
              <a:rPr lang="en-US" altLang="en-US" b="1">
                <a:ea typeface="ＭＳ Ｐゴシック" pitchFamily="34" charset="-128"/>
              </a:rPr>
              <a:t>Anatomy of a Hack</a:t>
            </a:r>
          </a:p>
          <a:p>
            <a:pPr lvl="1" eaLnBrk="1"/>
            <a:r>
              <a:rPr lang="en-US" altLang="en-US">
                <a:ea typeface="ＭＳ Ｐゴシック" pitchFamily="34" charset="-128"/>
              </a:rPr>
              <a:t>The exploit</a:t>
            </a:r>
          </a:p>
          <a:p>
            <a:pPr lvl="2" eaLnBrk="1"/>
            <a:r>
              <a:rPr lang="en-US" altLang="en-US">
                <a:ea typeface="ＭＳ Ｐゴシック" pitchFamily="34" charset="-128"/>
              </a:rPr>
              <a:t>The specific attack method that the attacker uses to break into the computer is called the attacker’</a:t>
            </a:r>
            <a:r>
              <a:rPr lang="en-US" altLang="ja-JP">
                <a:ea typeface="ＭＳ Ｐゴシック" pitchFamily="34" charset="-128"/>
              </a:rPr>
              <a:t>s exploit</a:t>
            </a:r>
          </a:p>
          <a:p>
            <a:pPr lvl="2" eaLnBrk="1"/>
            <a:r>
              <a:rPr lang="en-US" altLang="en-US">
                <a:ea typeface="ＭＳ Ｐゴシック" pitchFamily="34" charset="-128"/>
              </a:rPr>
              <a:t>The act of implementing the exploit is called exploiting the host</a:t>
            </a:r>
          </a:p>
          <a:p>
            <a:pPr eaLnBrk="1" hangingPunct="1"/>
            <a:endParaRPr lang="en-US" altLang="en-US">
              <a:ea typeface="ＭＳ Ｐゴシック" pitchFamily="34" charset="-128"/>
            </a:endParaRPr>
          </a:p>
          <a:p>
            <a:pPr lvl="1" eaLnBrk="1" hangingPunct="1"/>
            <a:endParaRPr lang="en-US" altLang="en-US">
              <a:ea typeface="ＭＳ Ｐゴシック" pitchFamily="34" charset="-128"/>
            </a:endParaRPr>
          </a:p>
        </p:txBody>
      </p:sp>
      <p:sp>
        <p:nvSpPr>
          <p:cNvPr id="5120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52AE4321-DAE7-4754-B3D8-EC9978C0D239}" type="slidenum">
              <a:rPr lang="en-US" altLang="en-US" sz="2000" smtClean="0">
                <a:solidFill>
                  <a:schemeClr val="bg1"/>
                </a:solidFill>
                <a:latin typeface="Lucida Sans Unicode" pitchFamily="34" charset="0"/>
              </a:rPr>
              <a:pPr eaLnBrk="1" hangingPunct="1"/>
              <a:t>40</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1"/>
          </p:nvPr>
        </p:nvSpPr>
        <p:spPr bwMode="auto">
          <a:xfrm>
            <a:off x="0" y="6248400"/>
            <a:ext cx="10668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C8605AE2-2298-4DF2-9A06-A997C561ED17}" type="slidenum">
              <a:rPr lang="en-US" smtClean="0">
                <a:solidFill>
                  <a:schemeClr val="bg1"/>
                </a:solidFill>
                <a:latin typeface="Lucida Sans Unicode" pitchFamily="34" charset="0"/>
              </a:rPr>
              <a:pPr eaLnBrk="1" hangingPunct="1"/>
              <a:t>41</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1.4: </a:t>
            </a:r>
            <a:r>
              <a:rPr lang="en-US" dirty="0"/>
              <a:t>Source IP Address Spoofing</a:t>
            </a:r>
          </a:p>
        </p:txBody>
      </p:sp>
      <p:pic>
        <p:nvPicPr>
          <p:cNvPr id="55301" name="Picture 6" descr="An attacker can modify the senders IP address on a packet so that the reply from the receiver is sent to that IP address."/>
          <p:cNvPicPr>
            <a:picLocks noChangeAspect="1" noChangeArrowheads="1"/>
          </p:cNvPicPr>
          <p:nvPr/>
        </p:nvPicPr>
        <p:blipFill>
          <a:blip r:embed="rId2">
            <a:extLst>
              <a:ext uri="{28A0092B-C50C-407E-A947-70E740481C1C}">
                <a14:useLocalDpi xmlns:a14="http://schemas.microsoft.com/office/drawing/2010/main" val="0"/>
              </a:ext>
            </a:extLst>
          </a:blip>
          <a:srcRect l="6638" t="10338" r="1978" b="6163"/>
          <a:stretch>
            <a:fillRect/>
          </a:stretch>
        </p:blipFill>
        <p:spPr bwMode="auto">
          <a:xfrm>
            <a:off x="587375" y="1295400"/>
            <a:ext cx="7794625"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29946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 name="Content Placeholder 1"/>
          <p:cNvSpPr>
            <a:spLocks noGrp="1"/>
          </p:cNvSpPr>
          <p:nvPr>
            <p:ph idx="1"/>
          </p:nvPr>
        </p:nvSpPr>
        <p:spPr>
          <a:xfrm>
            <a:off x="457200" y="1646238"/>
            <a:ext cx="8229600" cy="4525962"/>
          </a:xfrm>
        </p:spPr>
        <p:txBody>
          <a:bodyPr>
            <a:normAutofit lnSpcReduction="10000"/>
          </a:bodyPr>
          <a:lstStyle/>
          <a:p>
            <a:pPr marL="365760" indent="-256032" eaLnBrk="1" fontAlgn="auto">
              <a:spcAft>
                <a:spcPts val="0"/>
              </a:spcAft>
              <a:buFont typeface="Wingdings 3"/>
              <a:buChar char=""/>
              <a:defRPr/>
            </a:pPr>
            <a:r>
              <a:rPr lang="en-US" b="1" dirty="0">
                <a:ea typeface="+mn-ea"/>
                <a:cs typeface="+mn-cs"/>
              </a:rPr>
              <a:t>Chain of attack computers (Figure 1-13)</a:t>
            </a:r>
          </a:p>
          <a:p>
            <a:pPr marL="621792" lvl="1" eaLnBrk="1" fontAlgn="auto">
              <a:spcAft>
                <a:spcPts val="0"/>
              </a:spcAft>
              <a:buFont typeface="Verdana"/>
              <a:buChar char="◦"/>
              <a:defRPr/>
            </a:pPr>
            <a:r>
              <a:rPr lang="en-US" dirty="0">
                <a:ea typeface="+mn-ea"/>
              </a:rPr>
              <a:t>The attacker attacks through a chain of victim computers</a:t>
            </a:r>
          </a:p>
          <a:p>
            <a:pPr marL="621792" lvl="1" eaLnBrk="1" fontAlgn="auto">
              <a:spcAft>
                <a:spcPts val="0"/>
              </a:spcAft>
              <a:buFont typeface="Verdana"/>
              <a:buChar char="◦"/>
              <a:defRPr/>
            </a:pPr>
            <a:r>
              <a:rPr lang="en-US" dirty="0">
                <a:ea typeface="+mn-ea"/>
              </a:rPr>
              <a:t>Probe and exploit packets contain the source IP address of the last computer in the chain</a:t>
            </a:r>
          </a:p>
          <a:p>
            <a:pPr marL="621792" lvl="1" eaLnBrk="1" fontAlgn="auto">
              <a:spcAft>
                <a:spcPts val="0"/>
              </a:spcAft>
              <a:buFont typeface="Verdana"/>
              <a:buChar char="◦"/>
              <a:defRPr/>
            </a:pPr>
            <a:r>
              <a:rPr lang="en-US" dirty="0">
                <a:ea typeface="+mn-ea"/>
              </a:rPr>
              <a:t>The final attack computer receives replies and passes them back to the attacker</a:t>
            </a:r>
          </a:p>
          <a:p>
            <a:pPr marL="621792" lvl="1" eaLnBrk="1" fontAlgn="auto">
              <a:spcAft>
                <a:spcPts val="0"/>
              </a:spcAft>
              <a:buFont typeface="Verdana"/>
              <a:buChar char="◦"/>
              <a:defRPr/>
            </a:pPr>
            <a:r>
              <a:rPr lang="en-US" dirty="0">
                <a:ea typeface="+mn-ea"/>
              </a:rPr>
              <a:t>Often, the victim can trace the attack back to the final attack computer</a:t>
            </a:r>
          </a:p>
          <a:p>
            <a:pPr marL="621792" lvl="1" eaLnBrk="1" fontAlgn="auto">
              <a:spcAft>
                <a:spcPts val="0"/>
              </a:spcAft>
              <a:buFont typeface="Verdana"/>
              <a:buChar char="◦"/>
              <a:defRPr/>
            </a:pPr>
            <a:r>
              <a:rPr lang="en-US" dirty="0">
                <a:ea typeface="+mn-ea"/>
              </a:rPr>
              <a:t>But the attack usually can only be traced back a few computers more</a:t>
            </a:r>
          </a:p>
          <a:p>
            <a:pPr marL="365760" indent="-256032" eaLnBrk="1" fontAlgn="auto" hangingPunct="1">
              <a:spcAft>
                <a:spcPts val="0"/>
              </a:spcAft>
              <a:buFont typeface="Wingdings 3"/>
              <a:buChar char=""/>
              <a:defRPr/>
            </a:pPr>
            <a:endParaRPr lang="en-US" dirty="0">
              <a:ea typeface="+mn-ea"/>
              <a:cs typeface="+mn-cs"/>
            </a:endParaRPr>
          </a:p>
          <a:p>
            <a:pPr marL="621792" lvl="1" eaLnBrk="1" fontAlgn="auto" hangingPunct="1">
              <a:spcAft>
                <a:spcPts val="0"/>
              </a:spcAft>
              <a:buFont typeface="Verdana"/>
              <a:buChar char="◦"/>
              <a:defRPr/>
            </a:pPr>
            <a:endParaRPr lang="en-US" dirty="0">
              <a:ea typeface="+mn-ea"/>
            </a:endParaRPr>
          </a:p>
        </p:txBody>
      </p:sp>
      <p:sp>
        <p:nvSpPr>
          <p:cNvPr id="53251"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73DF6CC1-5137-4FDE-8E0F-B4D32EF96185}" type="slidenum">
              <a:rPr lang="en-US" altLang="en-US" sz="2000" smtClean="0">
                <a:solidFill>
                  <a:schemeClr val="bg1"/>
                </a:solidFill>
                <a:latin typeface="Lucida Sans Unicode" pitchFamily="34" charset="0"/>
              </a:rPr>
              <a:pPr eaLnBrk="1" hangingPunct="1"/>
              <a:t>42</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54274"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9BF32999-C186-494A-AD68-565020577CA6}" type="slidenum">
              <a:rPr lang="en-US" altLang="en-US" sz="2000" smtClean="0">
                <a:solidFill>
                  <a:schemeClr val="bg1"/>
                </a:solidFill>
                <a:latin typeface="Lucida Sans Unicode" pitchFamily="34" charset="0"/>
              </a:rPr>
              <a:pPr eaLnBrk="1" hangingPunct="1"/>
              <a:t>43</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Chain of Attack Computers</a:t>
            </a:r>
          </a:p>
        </p:txBody>
      </p:sp>
      <p:pic>
        <p:nvPicPr>
          <p:cNvPr id="54276" name="Picture 13" descr="The attacker uses a chain of compromised machines to attack a target. This makes tracing the attack to the attacker much ha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28125"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914400" y="3886200"/>
            <a:ext cx="3962400" cy="2743200"/>
          </a:xfrm>
          <a:prstGeom prst="rect">
            <a:avLst/>
          </a:prstGeom>
          <a:gradFill rotWithShape="1">
            <a:gsLst>
              <a:gs pos="0">
                <a:srgbClr val="95D4EE"/>
              </a:gs>
              <a:gs pos="64999">
                <a:srgbClr val="C9ECFD"/>
              </a:gs>
              <a:gs pos="100000">
                <a:srgbClr val="D6F3FF"/>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nchor="ctr"/>
          <a:lstStyle/>
          <a:p>
            <a:pPr algn="ctr" fontAlgn="auto">
              <a:spcBef>
                <a:spcPts val="0"/>
              </a:spcBef>
              <a:spcAft>
                <a:spcPts val="0"/>
              </a:spcAft>
              <a:defRPr/>
            </a:pPr>
            <a:r>
              <a:rPr lang="en-US" dirty="0">
                <a:solidFill>
                  <a:schemeClr val="dk1"/>
                </a:solidFill>
                <a:latin typeface="+mn-lt"/>
                <a:ea typeface="+mn-ea"/>
              </a:rPr>
              <a:t>For probes whose replies must</a:t>
            </a:r>
          </a:p>
          <a:p>
            <a:pPr algn="ctr" fontAlgn="auto">
              <a:spcBef>
                <a:spcPts val="0"/>
              </a:spcBef>
              <a:spcAft>
                <a:spcPts val="0"/>
              </a:spcAft>
              <a:defRPr/>
            </a:pPr>
            <a:r>
              <a:rPr lang="en-US" dirty="0">
                <a:solidFill>
                  <a:schemeClr val="dk1"/>
                </a:solidFill>
                <a:latin typeface="+mn-lt"/>
                <a:ea typeface="+mn-ea"/>
              </a:rPr>
              <a:t>be received, attacker sends</a:t>
            </a:r>
          </a:p>
          <a:p>
            <a:pPr algn="ctr" fontAlgn="auto">
              <a:spcBef>
                <a:spcPts val="0"/>
              </a:spcBef>
              <a:spcAft>
                <a:spcPts val="0"/>
              </a:spcAft>
              <a:defRPr/>
            </a:pPr>
            <a:r>
              <a:rPr lang="en-US" dirty="0">
                <a:solidFill>
                  <a:schemeClr val="dk1"/>
                </a:solidFill>
                <a:latin typeface="+mn-lt"/>
                <a:ea typeface="+mn-ea"/>
              </a:rPr>
              <a:t>probes through a chain of</a:t>
            </a:r>
          </a:p>
          <a:p>
            <a:pPr algn="ctr" fontAlgn="auto">
              <a:spcBef>
                <a:spcPts val="0"/>
              </a:spcBef>
              <a:spcAft>
                <a:spcPts val="0"/>
              </a:spcAft>
              <a:defRPr/>
            </a:pPr>
            <a:r>
              <a:rPr lang="en-US" dirty="0">
                <a:solidFill>
                  <a:schemeClr val="dk1"/>
                </a:solidFill>
                <a:latin typeface="+mn-lt"/>
                <a:ea typeface="+mn-ea"/>
              </a:rPr>
              <a:t>attack computers.</a:t>
            </a:r>
          </a:p>
          <a:p>
            <a:pPr algn="ctr" fontAlgn="auto">
              <a:spcBef>
                <a:spcPts val="600"/>
              </a:spcBef>
              <a:spcAft>
                <a:spcPts val="0"/>
              </a:spcAft>
              <a:defRPr/>
            </a:pPr>
            <a:r>
              <a:rPr lang="en-US" dirty="0">
                <a:solidFill>
                  <a:schemeClr val="dk1"/>
                </a:solidFill>
                <a:latin typeface="+mn-lt"/>
                <a:ea typeface="+mn-ea"/>
              </a:rPr>
              <a:t>Victim only knows the identity</a:t>
            </a:r>
          </a:p>
          <a:p>
            <a:pPr algn="ctr" fontAlgn="auto">
              <a:spcBef>
                <a:spcPts val="0"/>
              </a:spcBef>
              <a:spcAft>
                <a:spcPts val="0"/>
              </a:spcAft>
              <a:defRPr/>
            </a:pPr>
            <a:r>
              <a:rPr lang="en-US" dirty="0">
                <a:solidFill>
                  <a:schemeClr val="dk1"/>
                </a:solidFill>
                <a:latin typeface="+mn-lt"/>
                <a:ea typeface="+mn-ea"/>
              </a:rPr>
              <a:t>of the last compromised host</a:t>
            </a:r>
          </a:p>
          <a:p>
            <a:pPr algn="ctr" fontAlgn="auto">
              <a:spcBef>
                <a:spcPts val="0"/>
              </a:spcBef>
              <a:spcAft>
                <a:spcPts val="0"/>
              </a:spcAft>
              <a:defRPr/>
            </a:pPr>
            <a:r>
              <a:rPr lang="en-US" dirty="0">
                <a:solidFill>
                  <a:schemeClr val="dk1"/>
                </a:solidFill>
                <a:latin typeface="+mn-lt"/>
                <a:ea typeface="+mn-ea"/>
              </a:rPr>
              <a:t>(123.125.33.101)</a:t>
            </a:r>
          </a:p>
          <a:p>
            <a:pPr algn="ctr" fontAlgn="auto">
              <a:spcBef>
                <a:spcPts val="600"/>
              </a:spcBef>
              <a:spcAft>
                <a:spcPts val="0"/>
              </a:spcAft>
              <a:defRPr/>
            </a:pPr>
            <a:r>
              <a:rPr lang="en-US" dirty="0">
                <a:solidFill>
                  <a:schemeClr val="dk1"/>
                </a:solidFill>
                <a:latin typeface="+mn-lt"/>
                <a:ea typeface="+mn-ea"/>
              </a:rPr>
              <a:t>Not that of the attacker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 name="Content Placeholder 1"/>
          <p:cNvSpPr>
            <a:spLocks noGrp="1"/>
          </p:cNvSpPr>
          <p:nvPr>
            <p:ph idx="1"/>
          </p:nvPr>
        </p:nvSpPr>
        <p:spPr>
          <a:xfrm>
            <a:off x="457200" y="1646238"/>
            <a:ext cx="8229600" cy="4525962"/>
          </a:xfrm>
        </p:spPr>
        <p:txBody>
          <a:bodyPr>
            <a:normAutofit lnSpcReduction="10000"/>
          </a:bodyPr>
          <a:lstStyle/>
          <a:p>
            <a:pPr marL="365760" indent="-256032" eaLnBrk="1" fontAlgn="auto">
              <a:spcAft>
                <a:spcPts val="0"/>
              </a:spcAft>
              <a:buFont typeface="Wingdings 3"/>
              <a:buChar char=""/>
              <a:defRPr/>
            </a:pPr>
            <a:r>
              <a:rPr lang="en-US" b="1" dirty="0">
                <a:ea typeface="+mn-ea"/>
                <a:cs typeface="+mn-cs"/>
              </a:rPr>
              <a:t>Social Engineering</a:t>
            </a:r>
          </a:p>
          <a:p>
            <a:pPr marL="621792" lvl="1" eaLnBrk="1" fontAlgn="auto">
              <a:spcAft>
                <a:spcPts val="0"/>
              </a:spcAft>
              <a:buFont typeface="Verdana"/>
              <a:buChar char="◦"/>
              <a:defRPr/>
            </a:pPr>
            <a:r>
              <a:rPr lang="en-US" dirty="0">
                <a:ea typeface="+mn-ea"/>
              </a:rPr>
              <a:t>Social engineering is often used in hacking</a:t>
            </a:r>
          </a:p>
          <a:p>
            <a:pPr marL="859536" lvl="2" eaLnBrk="1" fontAlgn="auto">
              <a:spcAft>
                <a:spcPts val="0"/>
              </a:spcAft>
              <a:buFont typeface="Wingdings 2"/>
              <a:buChar char=""/>
              <a:defRPr/>
            </a:pPr>
            <a:r>
              <a:rPr lang="en-US" dirty="0">
                <a:ea typeface="+mn-ea"/>
              </a:rPr>
              <a:t>Call and ask for passwords and other confidential information</a:t>
            </a:r>
          </a:p>
          <a:p>
            <a:pPr marL="859536" lvl="2" eaLnBrk="1" fontAlgn="auto">
              <a:spcAft>
                <a:spcPts val="0"/>
              </a:spcAft>
              <a:buFont typeface="Wingdings 2"/>
              <a:buChar char=""/>
              <a:defRPr/>
            </a:pPr>
            <a:r>
              <a:rPr lang="en-US" dirty="0">
                <a:ea typeface="+mn-ea"/>
              </a:rPr>
              <a:t>E-mail attack messages with attractive subjects</a:t>
            </a:r>
          </a:p>
          <a:p>
            <a:pPr marL="859536" lvl="2" eaLnBrk="1" fontAlgn="auto">
              <a:spcAft>
                <a:spcPts val="0"/>
              </a:spcAft>
              <a:buFont typeface="Wingdings 2"/>
              <a:buChar char=""/>
              <a:defRPr/>
            </a:pPr>
            <a:r>
              <a:rPr lang="en-US" dirty="0">
                <a:ea typeface="+mn-ea"/>
              </a:rPr>
              <a:t>Piggybacking</a:t>
            </a:r>
          </a:p>
          <a:p>
            <a:pPr marL="859536" lvl="2" eaLnBrk="1" fontAlgn="auto">
              <a:spcAft>
                <a:spcPts val="0"/>
              </a:spcAft>
              <a:buFont typeface="Wingdings 2"/>
              <a:buChar char=""/>
              <a:defRPr/>
            </a:pPr>
            <a:r>
              <a:rPr lang="en-US" dirty="0">
                <a:ea typeface="+mn-ea"/>
              </a:rPr>
              <a:t>Shoulder surfing</a:t>
            </a:r>
          </a:p>
          <a:p>
            <a:pPr marL="859536" lvl="2" eaLnBrk="1" fontAlgn="auto">
              <a:spcAft>
                <a:spcPts val="0"/>
              </a:spcAft>
              <a:buFont typeface="Wingdings 2"/>
              <a:buChar char=""/>
              <a:defRPr/>
            </a:pPr>
            <a:r>
              <a:rPr lang="en-US" dirty="0">
                <a:ea typeface="+mn-ea"/>
              </a:rPr>
              <a:t>Pretexting</a:t>
            </a:r>
          </a:p>
          <a:p>
            <a:pPr marL="859536" lvl="2" eaLnBrk="1" fontAlgn="auto">
              <a:spcAft>
                <a:spcPts val="0"/>
              </a:spcAft>
              <a:buFont typeface="Wingdings 2"/>
              <a:buChar char=""/>
              <a:defRPr/>
            </a:pPr>
            <a:r>
              <a:rPr lang="en-US" dirty="0">
                <a:ea typeface="+mn-ea"/>
              </a:rPr>
              <a:t>Etc.</a:t>
            </a:r>
          </a:p>
          <a:p>
            <a:pPr marL="621792" lvl="1" eaLnBrk="1" fontAlgn="auto">
              <a:spcAft>
                <a:spcPts val="0"/>
              </a:spcAft>
              <a:buFont typeface="Verdana"/>
              <a:buChar char="◦"/>
              <a:defRPr/>
            </a:pPr>
            <a:r>
              <a:rPr lang="en-US" dirty="0">
                <a:ea typeface="+mn-ea"/>
              </a:rPr>
              <a:t>Often successful because it focuses on human weaknesses instead of technological weaknesses</a:t>
            </a:r>
          </a:p>
          <a:p>
            <a:pPr marL="365760" indent="-256032" eaLnBrk="1" fontAlgn="auto" hangingPunct="1">
              <a:spcAft>
                <a:spcPts val="0"/>
              </a:spcAft>
              <a:buFont typeface="Wingdings 3"/>
              <a:buChar char=""/>
              <a:defRPr/>
            </a:pPr>
            <a:endParaRPr lang="en-US" dirty="0">
              <a:ea typeface="+mn-ea"/>
              <a:cs typeface="+mn-cs"/>
            </a:endParaRPr>
          </a:p>
          <a:p>
            <a:pPr marL="621792" lvl="1" eaLnBrk="1" fontAlgn="auto" hangingPunct="1">
              <a:spcAft>
                <a:spcPts val="0"/>
              </a:spcAft>
              <a:buFont typeface="Verdana"/>
              <a:buChar char="◦"/>
              <a:defRPr/>
            </a:pPr>
            <a:endParaRPr lang="en-US" dirty="0">
              <a:ea typeface="+mn-ea"/>
            </a:endParaRPr>
          </a:p>
        </p:txBody>
      </p:sp>
      <p:sp>
        <p:nvSpPr>
          <p:cNvPr id="5529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F407D3F7-AE36-49DC-8412-BA3DEE789036}" type="slidenum">
              <a:rPr lang="en-US" altLang="en-US" sz="2000" smtClean="0">
                <a:solidFill>
                  <a:schemeClr val="bg1"/>
                </a:solidFill>
                <a:latin typeface="Lucida Sans Unicode" pitchFamily="34" charset="0"/>
              </a:rPr>
              <a:pPr eaLnBrk="1" hangingPunct="1"/>
              <a:t>44</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56322" name="Content Placeholder 1"/>
          <p:cNvSpPr>
            <a:spLocks noGrp="1"/>
          </p:cNvSpPr>
          <p:nvPr>
            <p:ph idx="1"/>
          </p:nvPr>
        </p:nvSpPr>
        <p:spPr>
          <a:xfrm>
            <a:off x="457200" y="1722438"/>
            <a:ext cx="8229600" cy="4525962"/>
          </a:xfrm>
        </p:spPr>
        <p:txBody>
          <a:bodyPr/>
          <a:lstStyle/>
          <a:p>
            <a:pPr eaLnBrk="1"/>
            <a:r>
              <a:rPr lang="en-US" altLang="en-US" b="1" dirty="0">
                <a:ea typeface="ＭＳ Ｐゴシック" pitchFamily="34" charset="-128"/>
              </a:rPr>
              <a:t>Denial-of-Service (</a:t>
            </a:r>
            <a:r>
              <a:rPr lang="en-US" altLang="en-US" b="1" dirty="0" err="1">
                <a:ea typeface="ＭＳ Ｐゴシック" pitchFamily="34" charset="-128"/>
              </a:rPr>
              <a:t>DoS</a:t>
            </a:r>
            <a:r>
              <a:rPr lang="en-US" altLang="en-US" b="1" dirty="0">
                <a:ea typeface="ＭＳ Ｐゴシック" pitchFamily="34" charset="-128"/>
              </a:rPr>
              <a:t>) Attacks</a:t>
            </a:r>
          </a:p>
          <a:p>
            <a:pPr lvl="1" eaLnBrk="1"/>
            <a:r>
              <a:rPr lang="en-US" altLang="en-US" dirty="0">
                <a:ea typeface="ＭＳ Ｐゴシック" pitchFamily="34" charset="-128"/>
              </a:rPr>
              <a:t>Make a server or entire network unavailable to legitimate users</a:t>
            </a:r>
          </a:p>
          <a:p>
            <a:pPr lvl="1" eaLnBrk="1"/>
            <a:r>
              <a:rPr lang="en-US" altLang="en-US" dirty="0">
                <a:ea typeface="ＭＳ Ｐゴシック" pitchFamily="34" charset="-128"/>
              </a:rPr>
              <a:t>Typically send a flood of attack messages to the victim</a:t>
            </a:r>
          </a:p>
          <a:p>
            <a:pPr lvl="1" eaLnBrk="1"/>
            <a:r>
              <a:rPr lang="en-US" altLang="en-US" dirty="0">
                <a:ea typeface="ＭＳ Ｐゴシック" pitchFamily="34" charset="-128"/>
              </a:rPr>
              <a:t>Distributed </a:t>
            </a:r>
            <a:r>
              <a:rPr lang="en-US" altLang="en-US" dirty="0" err="1">
                <a:ea typeface="ＭＳ Ｐゴシック" pitchFamily="34" charset="-128"/>
              </a:rPr>
              <a:t>DoS</a:t>
            </a:r>
            <a:r>
              <a:rPr lang="en-US" altLang="en-US" dirty="0">
                <a:ea typeface="ＭＳ Ｐゴシック" pitchFamily="34" charset="-128"/>
              </a:rPr>
              <a:t> (</a:t>
            </a:r>
            <a:r>
              <a:rPr lang="en-US" altLang="en-US" dirty="0" err="1">
                <a:ea typeface="ＭＳ Ｐゴシック" pitchFamily="34" charset="-128"/>
              </a:rPr>
              <a:t>DDoS</a:t>
            </a:r>
            <a:r>
              <a:rPr lang="en-US" altLang="en-US" dirty="0">
                <a:ea typeface="ＭＳ Ｐゴシック" pitchFamily="34" charset="-128"/>
              </a:rPr>
              <a:t>) Attacks (Figure 1-15)</a:t>
            </a:r>
          </a:p>
          <a:p>
            <a:pPr lvl="2" eaLnBrk="1"/>
            <a:r>
              <a:rPr lang="en-US" altLang="en-US" dirty="0">
                <a:ea typeface="ＭＳ Ｐゴシック" pitchFamily="34" charset="-128"/>
              </a:rPr>
              <a:t>Bots flood the victim with attack packets</a:t>
            </a:r>
          </a:p>
          <a:p>
            <a:pPr lvl="2" eaLnBrk="1"/>
            <a:r>
              <a:rPr lang="en-US" altLang="en-US" dirty="0">
                <a:ea typeface="ＭＳ Ｐゴシック" pitchFamily="34" charset="-128"/>
              </a:rPr>
              <a:t>Attacker controls the bot</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5632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8C4D82BF-AD58-4680-B5BC-877C52D60BA7}" type="slidenum">
              <a:rPr lang="en-US" altLang="en-US" sz="2000" smtClean="0">
                <a:solidFill>
                  <a:schemeClr val="bg1"/>
                </a:solidFill>
                <a:latin typeface="Lucida Sans Unicode" pitchFamily="34" charset="0"/>
              </a:rPr>
              <a:pPr eaLnBrk="1" hangingPunct="1"/>
              <a:t>45</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1"/>
          </p:nvPr>
        </p:nvSpPr>
        <p:spPr bwMode="auto">
          <a:xfrm>
            <a:off x="0" y="6248400"/>
            <a:ext cx="10668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431777C2-5952-4E1F-A196-4D924906D0F0}" type="slidenum">
              <a:rPr lang="en-US" smtClean="0">
                <a:solidFill>
                  <a:schemeClr val="bg1"/>
                </a:solidFill>
                <a:latin typeface="Lucida Sans Unicode" pitchFamily="34" charset="0"/>
              </a:rPr>
              <a:pPr eaLnBrk="1" hangingPunct="1"/>
              <a:t>46</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1.4: Distributed Denial-of-Service (DDoS) Flooding Attack</a:t>
            </a:r>
          </a:p>
        </p:txBody>
      </p:sp>
      <p:pic>
        <p:nvPicPr>
          <p:cNvPr id="60421" name="Picture 6" descr="If the attacker has control over many other compromised systems, i.e., bots, they can use these bots to flood the victim with attack packets at a larger scale. This is the called a distributed denial of service (DDoS) attack."/>
          <p:cNvPicPr>
            <a:picLocks noChangeAspect="1" noChangeArrowheads="1"/>
          </p:cNvPicPr>
          <p:nvPr/>
        </p:nvPicPr>
        <p:blipFill>
          <a:blip r:embed="rId2">
            <a:extLst>
              <a:ext uri="{28A0092B-C50C-407E-A947-70E740481C1C}">
                <a14:useLocalDpi xmlns:a14="http://schemas.microsoft.com/office/drawing/2010/main" val="0"/>
              </a:ext>
            </a:extLst>
          </a:blip>
          <a:srcRect l="5617" t="11133" r="2489" b="12041"/>
          <a:stretch>
            <a:fillRect/>
          </a:stretch>
        </p:blipFill>
        <p:spPr bwMode="auto">
          <a:xfrm>
            <a:off x="457200" y="1566863"/>
            <a:ext cx="809307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315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0418" name="Content Placeholder 1"/>
          <p:cNvSpPr>
            <a:spLocks noGrp="1"/>
          </p:cNvSpPr>
          <p:nvPr>
            <p:ph idx="1"/>
          </p:nvPr>
        </p:nvSpPr>
        <p:spPr>
          <a:xfrm>
            <a:off x="457200" y="1752600"/>
            <a:ext cx="8229600" cy="4572000"/>
          </a:xfrm>
        </p:spPr>
        <p:txBody>
          <a:bodyPr/>
          <a:lstStyle/>
          <a:p>
            <a:pPr eaLnBrk="1"/>
            <a:r>
              <a:rPr lang="en-US" altLang="en-US" b="1">
                <a:ea typeface="ＭＳ Ｐゴシック" pitchFamily="34" charset="-128"/>
              </a:rPr>
              <a:t>Skill Levels</a:t>
            </a:r>
          </a:p>
          <a:p>
            <a:pPr lvl="1" eaLnBrk="1"/>
            <a:r>
              <a:rPr lang="en-US" altLang="en-US">
                <a:ea typeface="ＭＳ Ｐゴシック" pitchFamily="34" charset="-128"/>
              </a:rPr>
              <a:t>Expert attackers are characterized by strong technical skills and dogged persistence</a:t>
            </a:r>
          </a:p>
          <a:p>
            <a:pPr lvl="1" eaLnBrk="1"/>
            <a:r>
              <a:rPr lang="en-US" altLang="en-US">
                <a:ea typeface="ＭＳ Ｐゴシック" pitchFamily="34" charset="-128"/>
              </a:rPr>
              <a:t>Expert attackers create hacker scripts to automate some of their work</a:t>
            </a:r>
          </a:p>
          <a:p>
            <a:pPr lvl="1" eaLnBrk="1"/>
            <a:r>
              <a:rPr lang="en-US" altLang="en-US">
                <a:ea typeface="ＭＳ Ｐゴシック" pitchFamily="34" charset="-128"/>
              </a:rPr>
              <a:t>Scripts are also available for writing viruses and other malicious software</a:t>
            </a:r>
          </a:p>
          <a:p>
            <a:pPr lvl="1" eaLnBrk="1" hangingPunct="1"/>
            <a:endParaRPr lang="en-US" altLang="en-US">
              <a:ea typeface="ＭＳ Ｐゴシック" pitchFamily="34" charset="-128"/>
            </a:endParaRPr>
          </a:p>
        </p:txBody>
      </p:sp>
      <p:sp>
        <p:nvSpPr>
          <p:cNvPr id="6041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2A1C562F-C58C-40D3-8A67-238B3B23AB77}" type="slidenum">
              <a:rPr lang="en-US" altLang="en-US" sz="2000" smtClean="0">
                <a:solidFill>
                  <a:schemeClr val="bg1"/>
                </a:solidFill>
                <a:latin typeface="Lucida Sans Unicode" pitchFamily="34" charset="0"/>
              </a:rPr>
              <a:pPr eaLnBrk="1" hangingPunct="1"/>
              <a:t>47</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1442" name="Content Placeholder 1"/>
          <p:cNvSpPr>
            <a:spLocks noGrp="1"/>
          </p:cNvSpPr>
          <p:nvPr>
            <p:ph idx="1"/>
          </p:nvPr>
        </p:nvSpPr>
        <p:spPr>
          <a:xfrm>
            <a:off x="457200" y="1828800"/>
            <a:ext cx="8229600" cy="4495800"/>
          </a:xfrm>
        </p:spPr>
        <p:txBody>
          <a:bodyPr/>
          <a:lstStyle/>
          <a:p>
            <a:pPr eaLnBrk="1"/>
            <a:r>
              <a:rPr lang="en-US" altLang="en-US" b="1">
                <a:ea typeface="ＭＳ Ｐゴシック" pitchFamily="34" charset="-128"/>
              </a:rPr>
              <a:t>Skill Levels</a:t>
            </a:r>
          </a:p>
          <a:p>
            <a:pPr lvl="1" eaLnBrk="1"/>
            <a:r>
              <a:rPr lang="en-US" altLang="en-US">
                <a:ea typeface="ＭＳ Ｐゴシック" pitchFamily="34" charset="-128"/>
              </a:rPr>
              <a:t>Script kiddies use these scripts to make attacks</a:t>
            </a:r>
          </a:p>
          <a:p>
            <a:pPr lvl="1" eaLnBrk="1"/>
            <a:r>
              <a:rPr lang="en-US" altLang="en-US">
                <a:ea typeface="ＭＳ Ｐゴシック" pitchFamily="34" charset="-128"/>
              </a:rPr>
              <a:t>Script kiddies have low technical skills</a:t>
            </a:r>
          </a:p>
          <a:p>
            <a:pPr lvl="1" eaLnBrk="1"/>
            <a:r>
              <a:rPr lang="en-US" altLang="en-US">
                <a:ea typeface="ＭＳ Ｐゴシック" pitchFamily="34" charset="-128"/>
              </a:rPr>
              <a:t>Script kiddies are dangerous because of their large numbers</a:t>
            </a:r>
          </a:p>
          <a:p>
            <a:pPr eaLnBrk="1" hangingPunct="1"/>
            <a:endParaRPr lang="en-US" altLang="en-US">
              <a:ea typeface="ＭＳ Ｐゴシック" pitchFamily="34" charset="-128"/>
            </a:endParaRPr>
          </a:p>
          <a:p>
            <a:pPr lvl="1" eaLnBrk="1" hangingPunct="1"/>
            <a:endParaRPr lang="en-US" altLang="en-US">
              <a:ea typeface="ＭＳ Ｐゴシック" pitchFamily="34" charset="-128"/>
            </a:endParaRPr>
          </a:p>
        </p:txBody>
      </p:sp>
      <p:sp>
        <p:nvSpPr>
          <p:cNvPr id="61443"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CE20CE82-D9BD-43C8-AE47-254C917CD293}" type="slidenum">
              <a:rPr lang="en-US" altLang="en-US" sz="2000" smtClean="0">
                <a:solidFill>
                  <a:schemeClr val="bg1"/>
                </a:solidFill>
                <a:latin typeface="Lucida Sans Unicode" pitchFamily="34" charset="0"/>
              </a:rPr>
              <a:pPr eaLnBrk="1" hangingPunct="1"/>
              <a:t>48</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1.4: Traditional External Attackers: Hackers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2466"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56DF3A20-3EAE-49B4-9B99-0CEF9CE4AA5D}" type="slidenum">
              <a:rPr lang="en-US" altLang="en-US" sz="2000" smtClean="0">
                <a:solidFill>
                  <a:schemeClr val="bg1"/>
                </a:solidFill>
                <a:latin typeface="Lucida Sans Unicode" pitchFamily="34" charset="0"/>
              </a:rPr>
              <a:pPr eaLnBrk="1" hangingPunct="1"/>
              <a:t>49</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1.5: The Criminal Era</a:t>
            </a:r>
          </a:p>
        </p:txBody>
      </p:sp>
      <p:sp>
        <p:nvSpPr>
          <p:cNvPr id="62468" name="Content Placeholder 5"/>
          <p:cNvSpPr>
            <a:spLocks noGrp="1"/>
          </p:cNvSpPr>
          <p:nvPr>
            <p:ph idx="1"/>
          </p:nvPr>
        </p:nvSpPr>
        <p:spPr>
          <a:xfrm>
            <a:off x="457200" y="1600200"/>
            <a:ext cx="8229600" cy="4406900"/>
          </a:xfrm>
        </p:spPr>
        <p:txBody>
          <a:bodyPr/>
          <a:lstStyle/>
          <a:p>
            <a:pPr eaLnBrk="1"/>
            <a:r>
              <a:rPr lang="en-US" altLang="en-US" dirty="0">
                <a:ea typeface="ＭＳ Ｐゴシック" pitchFamily="34" charset="-128"/>
              </a:rPr>
              <a:t>Today, </a:t>
            </a:r>
            <a:r>
              <a:rPr lang="en-US" altLang="en-US" i="1" dirty="0">
                <a:ea typeface="ＭＳ Ｐゴシック" pitchFamily="34" charset="-128"/>
              </a:rPr>
              <a:t>most</a:t>
            </a:r>
            <a:r>
              <a:rPr lang="en-US" altLang="en-US" dirty="0">
                <a:ea typeface="ＭＳ Ｐゴシック" pitchFamily="34" charset="-128"/>
              </a:rPr>
              <a:t> attackers are career criminals with traditional criminal motives</a:t>
            </a:r>
          </a:p>
          <a:p>
            <a:pPr eaLnBrk="1"/>
            <a:r>
              <a:rPr lang="en-US" altLang="en-US" dirty="0">
                <a:ea typeface="ＭＳ Ｐゴシック" pitchFamily="34" charset="-128"/>
              </a:rPr>
              <a:t>Adapt traditional criminal attack strategies to IT attacks (fraud, etc.)</a:t>
            </a:r>
          </a:p>
          <a:p>
            <a:pPr lvl="1" eaLnBrk="1"/>
            <a:endParaRPr lang="en-US" altLang="en-US" dirty="0">
              <a:ea typeface="ＭＳ Ｐゴシック" pitchFamily="34" charset="-128"/>
            </a:endParaRPr>
          </a:p>
          <a:p>
            <a:pPr eaLnBrk="1" hangingPunct="1"/>
            <a:endParaRPr lang="en-US" altLang="en-US" dirty="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8434" name="Content Placeholder 1"/>
          <p:cNvSpPr>
            <a:spLocks noGrp="1"/>
          </p:cNvSpPr>
          <p:nvPr>
            <p:ph idx="1"/>
          </p:nvPr>
        </p:nvSpPr>
        <p:spPr/>
        <p:txBody>
          <a:bodyPr/>
          <a:lstStyle/>
          <a:p>
            <a:pPr eaLnBrk="1"/>
            <a:r>
              <a:rPr lang="en-US" altLang="en-US" b="1" dirty="0">
                <a:ea typeface="ＭＳ Ｐゴシック" pitchFamily="34" charset="-128"/>
              </a:rPr>
              <a:t>Security Goals (CIA)</a:t>
            </a:r>
          </a:p>
          <a:p>
            <a:pPr lvl="1" eaLnBrk="1"/>
            <a:r>
              <a:rPr lang="en-US" altLang="en-US" dirty="0">
                <a:ea typeface="ＭＳ Ｐゴシック" pitchFamily="34" charset="-128"/>
              </a:rPr>
              <a:t>Confidentiality</a:t>
            </a:r>
          </a:p>
          <a:p>
            <a:pPr lvl="2" eaLnBrk="1">
              <a:spcBef>
                <a:spcPts val="1200"/>
              </a:spcBef>
            </a:pPr>
            <a:r>
              <a:rPr lang="en-US" altLang="en-US" dirty="0">
                <a:ea typeface="ＭＳ Ｐゴシック" pitchFamily="34" charset="-128"/>
              </a:rPr>
              <a:t>Confidentiality means that unauthorized people cannot read sensitive information, either while it is on a computer or while it is traveling across a network</a:t>
            </a:r>
          </a:p>
        </p:txBody>
      </p:sp>
      <p:sp>
        <p:nvSpPr>
          <p:cNvPr id="18435"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2D08366C-07E9-4F75-AF21-A9C1F9110A39}" type="slidenum">
              <a:rPr lang="en-US" altLang="en-US" sz="2000" smtClean="0">
                <a:solidFill>
                  <a:schemeClr val="bg1"/>
                </a:solidFill>
                <a:latin typeface="Lucida Sans Unicode" pitchFamily="34" charset="0"/>
              </a:rPr>
              <a:pPr eaLnBrk="1" hangingPunct="1"/>
              <a:t>5</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3490"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67579BCB-7C68-449A-A484-716DC63C56BD}" type="slidenum">
              <a:rPr lang="en-US" altLang="en-US" sz="2000" smtClean="0">
                <a:solidFill>
                  <a:schemeClr val="bg1"/>
                </a:solidFill>
                <a:latin typeface="Lucida Sans Unicode" pitchFamily="34" charset="0"/>
              </a:rPr>
              <a:pPr eaLnBrk="1" hangingPunct="1"/>
              <a:t>50</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1.5: The Criminal Era</a:t>
            </a:r>
          </a:p>
        </p:txBody>
      </p:sp>
      <p:sp>
        <p:nvSpPr>
          <p:cNvPr id="63492" name="Content Placeholder 5"/>
          <p:cNvSpPr>
            <a:spLocks noGrp="1"/>
          </p:cNvSpPr>
          <p:nvPr>
            <p:ph idx="1"/>
          </p:nvPr>
        </p:nvSpPr>
        <p:spPr/>
        <p:txBody>
          <a:bodyPr/>
          <a:lstStyle/>
          <a:p>
            <a:pPr eaLnBrk="1"/>
            <a:r>
              <a:rPr lang="en-US" altLang="en-US" dirty="0">
                <a:ea typeface="ＭＳ Ｐゴシック" pitchFamily="34" charset="-128"/>
              </a:rPr>
              <a:t>Many cybercrime gangs are international</a:t>
            </a:r>
          </a:p>
          <a:p>
            <a:pPr lvl="1" eaLnBrk="1"/>
            <a:r>
              <a:rPr lang="en-US" altLang="en-US" dirty="0">
                <a:ea typeface="ＭＳ Ｐゴシック" pitchFamily="34" charset="-128"/>
              </a:rPr>
              <a:t>Makes prosecution difficult</a:t>
            </a:r>
          </a:p>
          <a:p>
            <a:pPr lvl="1" eaLnBrk="1"/>
            <a:r>
              <a:rPr lang="en-US" altLang="en-US" dirty="0">
                <a:ea typeface="ＭＳ Ｐゴシック" pitchFamily="34" charset="-128"/>
              </a:rPr>
              <a:t>Dupe citizens of a country into being </a:t>
            </a:r>
            <a:r>
              <a:rPr lang="en-US" altLang="en-US" dirty="0" err="1">
                <a:ea typeface="ＭＳ Ｐゴシック" pitchFamily="34" charset="-128"/>
              </a:rPr>
              <a:t>transshippers</a:t>
            </a:r>
            <a:r>
              <a:rPr lang="en-US" altLang="en-US" dirty="0">
                <a:ea typeface="ＭＳ Ｐゴシック" pitchFamily="34" charset="-128"/>
              </a:rPr>
              <a:t> of fraudulently purchased goods to the attacker in another country</a:t>
            </a:r>
          </a:p>
          <a:p>
            <a:pPr eaLnBrk="1"/>
            <a:r>
              <a:rPr lang="en-US" altLang="en-US" dirty="0">
                <a:ea typeface="ＭＳ Ｐゴシック" pitchFamily="34" charset="-128"/>
              </a:rPr>
              <a:t>Cybercriminals use black market forums</a:t>
            </a:r>
          </a:p>
          <a:p>
            <a:pPr lvl="1" eaLnBrk="1"/>
            <a:r>
              <a:rPr lang="en-US" altLang="en-US" dirty="0">
                <a:ea typeface="ＭＳ Ｐゴシック" pitchFamily="34" charset="-128"/>
              </a:rPr>
              <a:t>Credit card numbers and identity information</a:t>
            </a:r>
          </a:p>
          <a:p>
            <a:pPr lvl="1" eaLnBrk="1"/>
            <a:r>
              <a:rPr lang="en-US" altLang="en-US" dirty="0">
                <a:ea typeface="ＭＳ Ｐゴシック" pitchFamily="34" charset="-128"/>
              </a:rPr>
              <a:t>Vulnerabilities</a:t>
            </a:r>
          </a:p>
          <a:p>
            <a:pPr lvl="1" eaLnBrk="1"/>
            <a:r>
              <a:rPr lang="en-US" altLang="en-US" dirty="0">
                <a:ea typeface="ＭＳ Ｐゴシック" pitchFamily="34" charset="-128"/>
              </a:rPr>
              <a:t>Exploit software (often with update contracts)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4514"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CA1D7A1E-08AF-434E-9B74-8ECD4E24551F}" type="slidenum">
              <a:rPr lang="en-US" altLang="en-US" sz="2000" smtClean="0">
                <a:solidFill>
                  <a:schemeClr val="bg1"/>
                </a:solidFill>
                <a:latin typeface="Lucida Sans Unicode" pitchFamily="34" charset="0"/>
              </a:rPr>
              <a:pPr eaLnBrk="1" hangingPunct="1"/>
              <a:t>51</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1.5: The Criminal Era</a:t>
            </a:r>
          </a:p>
        </p:txBody>
      </p:sp>
      <p:sp>
        <p:nvSpPr>
          <p:cNvPr id="64516" name="Content Placeholder 5"/>
          <p:cNvSpPr>
            <a:spLocks noGrp="1"/>
          </p:cNvSpPr>
          <p:nvPr>
            <p:ph idx="1"/>
          </p:nvPr>
        </p:nvSpPr>
        <p:spPr/>
        <p:txBody>
          <a:bodyPr/>
          <a:lstStyle/>
          <a:p>
            <a:pPr eaLnBrk="1"/>
            <a:r>
              <a:rPr lang="en-US" altLang="en-US" b="1" dirty="0">
                <a:ea typeface="ＭＳ Ｐゴシック" pitchFamily="34" charset="-128"/>
              </a:rPr>
              <a:t>Fraud</a:t>
            </a:r>
          </a:p>
          <a:p>
            <a:pPr lvl="1" eaLnBrk="1"/>
            <a:r>
              <a:rPr lang="en-US" altLang="en-US" dirty="0">
                <a:ea typeface="ＭＳ Ｐゴシック" pitchFamily="34" charset="-128"/>
              </a:rPr>
              <a:t>In fraud, the attacker deceives the victim into doing something against the victim</a:t>
            </a:r>
            <a:r>
              <a:rPr lang="ja-JP" altLang="en-US" dirty="0">
                <a:ea typeface="ＭＳ Ｐゴシック" pitchFamily="34" charset="-128"/>
              </a:rPr>
              <a:t>’</a:t>
            </a:r>
            <a:r>
              <a:rPr lang="en-US" altLang="ja-JP" dirty="0">
                <a:ea typeface="ＭＳ Ｐゴシック" pitchFamily="34" charset="-128"/>
              </a:rPr>
              <a:t>s financial self-interest</a:t>
            </a:r>
          </a:p>
          <a:p>
            <a:pPr lvl="1" eaLnBrk="1"/>
            <a:r>
              <a:rPr lang="en-US" altLang="en-US" dirty="0">
                <a:ea typeface="ＭＳ Ｐゴシック" pitchFamily="34" charset="-128"/>
              </a:rPr>
              <a:t>Criminals are learning to conduct traditional frauds and new frauds over networks</a:t>
            </a:r>
          </a:p>
          <a:p>
            <a:pPr lvl="1" eaLnBrk="1"/>
            <a:r>
              <a:rPr lang="en-US" altLang="en-US" dirty="0">
                <a:ea typeface="ＭＳ Ｐゴシック" pitchFamily="34" charset="-128"/>
              </a:rPr>
              <a:t>Also, new types of fraud, such as </a:t>
            </a:r>
            <a:r>
              <a:rPr lang="en-US" altLang="en-US" i="1" dirty="0">
                <a:ea typeface="ＭＳ Ｐゴシック" pitchFamily="34" charset="-128"/>
              </a:rPr>
              <a:t>click fraud</a:t>
            </a:r>
          </a:p>
          <a:p>
            <a:pPr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5538"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958D556C-5CC0-423D-B0D5-718AEE46BE1E}" type="slidenum">
              <a:rPr lang="en-US" altLang="en-US" sz="2000" smtClean="0">
                <a:solidFill>
                  <a:schemeClr val="bg1"/>
                </a:solidFill>
                <a:latin typeface="Lucida Sans Unicode" pitchFamily="34" charset="0"/>
              </a:rPr>
              <a:pPr eaLnBrk="1" hangingPunct="1"/>
              <a:t>52</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1.5: The Criminal Era</a:t>
            </a:r>
          </a:p>
        </p:txBody>
      </p:sp>
      <p:sp>
        <p:nvSpPr>
          <p:cNvPr id="65540" name="Content Placeholder 5"/>
          <p:cNvSpPr>
            <a:spLocks noGrp="1"/>
          </p:cNvSpPr>
          <p:nvPr>
            <p:ph idx="1"/>
          </p:nvPr>
        </p:nvSpPr>
        <p:spPr>
          <a:xfrm>
            <a:off x="457200" y="1600200"/>
            <a:ext cx="8229600" cy="4406900"/>
          </a:xfrm>
        </p:spPr>
        <p:txBody>
          <a:bodyPr/>
          <a:lstStyle/>
          <a:p>
            <a:pPr eaLnBrk="1"/>
            <a:r>
              <a:rPr lang="en-US" altLang="en-US" b="1">
                <a:ea typeface="ＭＳ Ｐゴシック" pitchFamily="34" charset="-128"/>
              </a:rPr>
              <a:t>Financial and Intellectual Property Theft</a:t>
            </a:r>
          </a:p>
          <a:p>
            <a:pPr lvl="1" eaLnBrk="1"/>
            <a:r>
              <a:rPr lang="en-US" altLang="en-US">
                <a:ea typeface="ＭＳ Ｐゴシック" pitchFamily="34" charset="-128"/>
              </a:rPr>
              <a:t>Steal money or intellectual property they can sell to other criminals or to competitors</a:t>
            </a:r>
          </a:p>
          <a:p>
            <a:pPr eaLnBrk="1"/>
            <a:r>
              <a:rPr lang="en-US" altLang="en-US" b="1">
                <a:ea typeface="ＭＳ Ｐゴシック" pitchFamily="34" charset="-128"/>
              </a:rPr>
              <a:t>Extortion</a:t>
            </a:r>
          </a:p>
          <a:p>
            <a:pPr lvl="1" eaLnBrk="1"/>
            <a:r>
              <a:rPr lang="en-US" altLang="en-US">
                <a:ea typeface="ＭＳ Ｐゴシック" pitchFamily="34" charset="-128"/>
              </a:rPr>
              <a:t>Threaten a DoS attack or threaten to release stolen information unless the victim pays the attacker</a:t>
            </a:r>
          </a:p>
          <a:p>
            <a:pPr eaLnBrk="1" hangingPunct="1"/>
            <a:endParaRPr lang="en-US" altLang="en-US">
              <a:ea typeface="ＭＳ Ｐゴシック" pitchFamily="34" charset="-128"/>
            </a:endParaRPr>
          </a:p>
          <a:p>
            <a:pPr eaLnBrk="1" hangingPunct="1"/>
            <a:endParaRPr lang="en-US" altLang="en-US">
              <a:ea typeface="ＭＳ Ｐゴシック"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6562"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7C2FF35E-71D3-4525-9E47-CAFFFFDCE169}" type="slidenum">
              <a:rPr lang="en-US" altLang="en-US" sz="2000" smtClean="0">
                <a:solidFill>
                  <a:schemeClr val="bg1"/>
                </a:solidFill>
                <a:latin typeface="Lucida Sans Unicode" pitchFamily="34" charset="0"/>
              </a:rPr>
              <a:pPr eaLnBrk="1" hangingPunct="1"/>
              <a:t>53</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1.5: The Criminal Era</a:t>
            </a:r>
          </a:p>
        </p:txBody>
      </p:sp>
      <p:sp>
        <p:nvSpPr>
          <p:cNvPr id="66564" name="Content Placeholder 5"/>
          <p:cNvSpPr>
            <a:spLocks noGrp="1"/>
          </p:cNvSpPr>
          <p:nvPr>
            <p:ph idx="1"/>
          </p:nvPr>
        </p:nvSpPr>
        <p:spPr/>
        <p:txBody>
          <a:bodyPr/>
          <a:lstStyle/>
          <a:p>
            <a:pPr eaLnBrk="1"/>
            <a:r>
              <a:rPr lang="en-US" altLang="en-US" b="1">
                <a:ea typeface="ＭＳ Ｐゴシック" pitchFamily="34" charset="-128"/>
              </a:rPr>
              <a:t>Stealing Sensitive Data about Customers and Employees</a:t>
            </a:r>
          </a:p>
          <a:p>
            <a:pPr lvl="1" eaLnBrk="1"/>
            <a:r>
              <a:rPr lang="en-US" altLang="en-US">
                <a:ea typeface="ＭＳ Ｐゴシック" pitchFamily="34" charset="-128"/>
              </a:rPr>
              <a:t>Carding (credit card number theft)</a:t>
            </a:r>
          </a:p>
          <a:p>
            <a:pPr lvl="1" eaLnBrk="1"/>
            <a:r>
              <a:rPr lang="en-US" altLang="en-US">
                <a:ea typeface="ＭＳ Ｐゴシック" pitchFamily="34" charset="-128"/>
              </a:rPr>
              <a:t>Bank account theft</a:t>
            </a:r>
          </a:p>
          <a:p>
            <a:pPr lvl="1" eaLnBrk="1"/>
            <a:r>
              <a:rPr lang="en-US" altLang="en-US">
                <a:ea typeface="ＭＳ Ｐゴシック" pitchFamily="34" charset="-128"/>
              </a:rPr>
              <a:t>Online stock account theft</a:t>
            </a:r>
          </a:p>
          <a:p>
            <a:pPr lvl="1" eaLnBrk="1"/>
            <a:r>
              <a:rPr lang="en-US" altLang="en-US">
                <a:ea typeface="ＭＳ Ｐゴシック" pitchFamily="34" charset="-128"/>
              </a:rPr>
              <a:t>Identity theft</a:t>
            </a:r>
          </a:p>
          <a:p>
            <a:pPr lvl="2" eaLnBrk="1"/>
            <a:r>
              <a:rPr lang="en-US" altLang="en-US">
                <a:ea typeface="ＭＳ Ｐゴシック" pitchFamily="34" charset="-128"/>
              </a:rPr>
              <a:t>Steal enough identity information to represent the victim in large transactions, such as buying a car or even a house</a:t>
            </a:r>
          </a:p>
          <a:p>
            <a:pPr eaLnBrk="1" hangingPunct="1"/>
            <a:endParaRPr lang="en-US" altLang="en-US">
              <a:ea typeface="ＭＳ Ｐゴシック" pitchFamily="34" charset="-128"/>
            </a:endParaRPr>
          </a:p>
          <a:p>
            <a:pPr eaLnBrk="1" hangingPunct="1"/>
            <a:endParaRPr lang="en-US" altLang="en-US">
              <a:ea typeface="ＭＳ Ｐゴシック"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8610" name="Content Placeholder 1"/>
          <p:cNvSpPr>
            <a:spLocks noGrp="1"/>
          </p:cNvSpPr>
          <p:nvPr>
            <p:ph idx="1"/>
          </p:nvPr>
        </p:nvSpPr>
        <p:spPr/>
        <p:txBody>
          <a:bodyPr/>
          <a:lstStyle/>
          <a:p>
            <a:pPr eaLnBrk="1"/>
            <a:r>
              <a:rPr lang="en-US" altLang="en-US" b="1" dirty="0">
                <a:ea typeface="ＭＳ Ｐゴシック" pitchFamily="34" charset="-128"/>
              </a:rPr>
              <a:t>Commercial Espionage</a:t>
            </a:r>
          </a:p>
          <a:p>
            <a:pPr lvl="1" eaLnBrk="1"/>
            <a:r>
              <a:rPr lang="en-US" altLang="en-US" dirty="0">
                <a:ea typeface="ＭＳ Ｐゴシック" pitchFamily="34" charset="-128"/>
              </a:rPr>
              <a:t>Attacks on confidentiality</a:t>
            </a:r>
          </a:p>
          <a:p>
            <a:pPr lvl="1" eaLnBrk="1"/>
            <a:r>
              <a:rPr lang="en-US" altLang="en-US" dirty="0">
                <a:ea typeface="ＭＳ Ｐゴシック" pitchFamily="34" charset="-128"/>
              </a:rPr>
              <a:t>Public information gathering</a:t>
            </a:r>
          </a:p>
          <a:p>
            <a:pPr lvl="2" eaLnBrk="1"/>
            <a:r>
              <a:rPr lang="en-US" altLang="en-US" dirty="0">
                <a:ea typeface="ＭＳ Ｐゴシック" pitchFamily="34" charset="-128"/>
              </a:rPr>
              <a:t>Company website and public documents</a:t>
            </a:r>
          </a:p>
          <a:p>
            <a:pPr lvl="2" eaLnBrk="1"/>
            <a:r>
              <a:rPr lang="en-US" altLang="en-US" dirty="0">
                <a:ea typeface="ＭＳ Ｐゴシック" pitchFamily="34" charset="-128"/>
              </a:rPr>
              <a:t>Facebook pages of employees, etc.</a:t>
            </a:r>
          </a:p>
          <a:p>
            <a:pPr lvl="1" eaLnBrk="1"/>
            <a:r>
              <a:rPr lang="en-US" altLang="en-US" dirty="0">
                <a:ea typeface="ＭＳ Ｐゴシック" pitchFamily="34" charset="-128"/>
              </a:rPr>
              <a:t>Trade secret espionage</a:t>
            </a:r>
          </a:p>
          <a:p>
            <a:pPr lvl="2" eaLnBrk="1"/>
            <a:r>
              <a:rPr lang="en-US" altLang="en-US" dirty="0">
                <a:ea typeface="ＭＳ Ｐゴシック" pitchFamily="34" charset="-128"/>
              </a:rPr>
              <a:t>May only be litigated if a company has provided reasonable protection for those secrets</a:t>
            </a:r>
          </a:p>
          <a:p>
            <a:pPr lvl="2" eaLnBrk="1"/>
            <a:r>
              <a:rPr lang="en-US" altLang="en-US" dirty="0">
                <a:ea typeface="ＭＳ Ｐゴシック" pitchFamily="34" charset="-128"/>
              </a:rPr>
              <a:t>Reasonableness reflects the sensitivity of the secret and industry security practices</a:t>
            </a:r>
          </a:p>
          <a:p>
            <a:pPr lvl="1" eaLnBrk="1"/>
            <a:endParaRPr lang="en-US" altLang="en-US" dirty="0">
              <a:ea typeface="ＭＳ Ｐゴシック" pitchFamily="34" charset="-128"/>
            </a:endParaRP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68611"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5025AE34-8352-46B6-8E13-375A9BDD46BB}" type="slidenum">
              <a:rPr lang="en-US" altLang="en-US" sz="2000" smtClean="0">
                <a:solidFill>
                  <a:schemeClr val="bg1"/>
                </a:solidFill>
                <a:latin typeface="Lucida Sans Unicode" pitchFamily="34" charset="0"/>
              </a:rPr>
              <a:pPr eaLnBrk="1" hangingPunct="1"/>
              <a:t>54</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1.6: Competitor Threats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69634" name="Content Placeholder 1"/>
          <p:cNvSpPr>
            <a:spLocks noGrp="1"/>
          </p:cNvSpPr>
          <p:nvPr>
            <p:ph idx="1"/>
          </p:nvPr>
        </p:nvSpPr>
        <p:spPr/>
        <p:txBody>
          <a:bodyPr/>
          <a:lstStyle/>
          <a:p>
            <a:pPr eaLnBrk="1"/>
            <a:r>
              <a:rPr lang="en-US" altLang="en-US" b="1" dirty="0">
                <a:ea typeface="ＭＳ Ｐゴシック" pitchFamily="34" charset="-128"/>
              </a:rPr>
              <a:t>Commercial Espionage</a:t>
            </a:r>
          </a:p>
          <a:p>
            <a:pPr lvl="1" eaLnBrk="1"/>
            <a:r>
              <a:rPr lang="en-US" altLang="en-US" dirty="0">
                <a:ea typeface="ＭＳ Ｐゴシック" pitchFamily="34" charset="-128"/>
              </a:rPr>
              <a:t>Trade secret theft approaches</a:t>
            </a:r>
          </a:p>
          <a:p>
            <a:pPr lvl="2" eaLnBrk="1"/>
            <a:r>
              <a:rPr lang="en-US" altLang="en-US" dirty="0">
                <a:ea typeface="ＭＳ Ｐゴシック" pitchFamily="34" charset="-128"/>
              </a:rPr>
              <a:t>Theft through interception, hacking, and other traditional cybercrimes</a:t>
            </a:r>
          </a:p>
          <a:p>
            <a:pPr lvl="2" eaLnBrk="1"/>
            <a:r>
              <a:rPr lang="en-US" altLang="en-US" dirty="0">
                <a:ea typeface="ＭＳ Ｐゴシック" pitchFamily="34" charset="-128"/>
              </a:rPr>
              <a:t>Bribe an employee</a:t>
            </a:r>
          </a:p>
          <a:p>
            <a:pPr lvl="2" eaLnBrk="1"/>
            <a:r>
              <a:rPr lang="en-US" altLang="en-US" dirty="0">
                <a:ea typeface="ＭＳ Ｐゴシック" pitchFamily="34" charset="-128"/>
              </a:rPr>
              <a:t>Hire your ex-employee and soliciting or accept trade secrets</a:t>
            </a:r>
          </a:p>
          <a:p>
            <a:pPr lvl="1" eaLnBrk="1"/>
            <a:r>
              <a:rPr lang="en-US" altLang="en-US" dirty="0">
                <a:ea typeface="ＭＳ Ｐゴシック" pitchFamily="34" charset="-128"/>
              </a:rPr>
              <a:t>National intelligence agencies engage in commercial espionage</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69635"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02F340A9-8682-4CDB-8A10-5CBA29C10A1E}" type="slidenum">
              <a:rPr lang="en-US" altLang="en-US" sz="2000" smtClean="0">
                <a:solidFill>
                  <a:schemeClr val="bg1"/>
                </a:solidFill>
                <a:latin typeface="Lucida Sans Unicode" pitchFamily="34" charset="0"/>
              </a:rPr>
              <a:pPr eaLnBrk="1" hangingPunct="1"/>
              <a:t>55</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1.6: Competitor Threats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70658" name="Content Placeholder 1"/>
          <p:cNvSpPr>
            <a:spLocks noGrp="1"/>
          </p:cNvSpPr>
          <p:nvPr>
            <p:ph idx="1"/>
          </p:nvPr>
        </p:nvSpPr>
        <p:spPr>
          <a:xfrm>
            <a:off x="457200" y="1600200"/>
            <a:ext cx="8229600" cy="4406900"/>
          </a:xfrm>
        </p:spPr>
        <p:txBody>
          <a:bodyPr/>
          <a:lstStyle/>
          <a:p>
            <a:pPr eaLnBrk="1"/>
            <a:r>
              <a:rPr lang="en-US" altLang="en-US" b="1" dirty="0">
                <a:ea typeface="ＭＳ Ｐゴシック" pitchFamily="34" charset="-128"/>
              </a:rPr>
              <a:t>Denial-of-Service Attacks by Competitors</a:t>
            </a:r>
          </a:p>
          <a:p>
            <a:pPr lvl="1" eaLnBrk="1"/>
            <a:r>
              <a:rPr lang="en-US" altLang="en-US" dirty="0">
                <a:ea typeface="ＭＳ Ｐゴシック" pitchFamily="34" charset="-128"/>
              </a:rPr>
              <a:t>Attacks on </a:t>
            </a:r>
            <a:r>
              <a:rPr lang="en-US" altLang="en-US" i="1" dirty="0">
                <a:ea typeface="ＭＳ Ｐゴシック" pitchFamily="34" charset="-128"/>
              </a:rPr>
              <a:t>availability</a:t>
            </a:r>
          </a:p>
          <a:p>
            <a:pPr lvl="1" eaLnBrk="1"/>
            <a:r>
              <a:rPr lang="en-US" altLang="en-US" dirty="0">
                <a:ea typeface="ＭＳ Ｐゴシック" pitchFamily="34" charset="-128"/>
              </a:rPr>
              <a:t>Rare but can be devastating</a:t>
            </a:r>
          </a:p>
          <a:p>
            <a:pPr eaLnBrk="1" hangingPunct="1"/>
            <a:endParaRPr lang="en-US" altLang="en-US" dirty="0">
              <a:ea typeface="ＭＳ Ｐゴシック" pitchFamily="34" charset="-128"/>
            </a:endParaRPr>
          </a:p>
          <a:p>
            <a:pPr lvl="1" eaLnBrk="1" hangingPunct="1"/>
            <a:endParaRPr lang="en-US" altLang="en-US" dirty="0">
              <a:ea typeface="ＭＳ Ｐゴシック" pitchFamily="34" charset="-128"/>
            </a:endParaRPr>
          </a:p>
        </p:txBody>
      </p:sp>
      <p:sp>
        <p:nvSpPr>
          <p:cNvPr id="70659" name="Slide Number Placeholder 3"/>
          <p:cNvSpPr>
            <a:spLocks noGrp="1"/>
          </p:cNvSpPr>
          <p:nvPr>
            <p:ph type="sldNum" sz="quarter" idx="11"/>
          </p:nvPr>
        </p:nvSpPr>
        <p:spPr bwMode="auto">
          <a:xfrm>
            <a:off x="0" y="6248400"/>
            <a:ext cx="8382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66E23571-5E29-4C45-A471-DD6771256350}" type="slidenum">
              <a:rPr lang="en-US" altLang="en-US" sz="2000" smtClean="0">
                <a:solidFill>
                  <a:schemeClr val="bg1"/>
                </a:solidFill>
                <a:latin typeface="Lucida Sans Unicode" pitchFamily="34" charset="0"/>
              </a:rPr>
              <a:pPr eaLnBrk="1" hangingPunct="1"/>
              <a:t>56</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ea typeface="+mj-ea"/>
                <a:cs typeface="+mj-cs"/>
              </a:rPr>
              <a:t>1.6: Competitor Threats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457200" y="1676400"/>
            <a:ext cx="8229600" cy="4330700"/>
          </a:xfrm>
        </p:spPr>
        <p:txBody>
          <a:bodyPr/>
          <a:lstStyle/>
          <a:p>
            <a:pPr eaLnBrk="1"/>
            <a:r>
              <a:rPr lang="en-US" b="1"/>
              <a:t>Cyberwar and Cyberterror</a:t>
            </a:r>
          </a:p>
          <a:p>
            <a:pPr lvl="1" eaLnBrk="1"/>
            <a:r>
              <a:rPr lang="en-US"/>
              <a:t>Attacks by national governments (cyberwar)</a:t>
            </a:r>
          </a:p>
          <a:p>
            <a:pPr lvl="1" eaLnBrk="1"/>
            <a:r>
              <a:rPr lang="en-US"/>
              <a:t>Attacks by organized terrorists (cyberterror)</a:t>
            </a:r>
          </a:p>
          <a:p>
            <a:pPr lvl="1" eaLnBrk="1"/>
            <a:r>
              <a:rPr lang="en-US"/>
              <a:t>Nightmare threats</a:t>
            </a:r>
          </a:p>
          <a:p>
            <a:pPr lvl="1" eaLnBrk="1"/>
            <a:r>
              <a:rPr lang="en-US"/>
              <a:t>Potential for far greater attacks than those caused by criminal attackers</a:t>
            </a:r>
          </a:p>
          <a:p>
            <a:pPr eaLnBrk="1" hangingPunct="1"/>
            <a:endParaRPr lang="en-US"/>
          </a:p>
          <a:p>
            <a:pPr lvl="1" eaLnBrk="1" hangingPunct="1"/>
            <a:endParaRPr lang="en-US"/>
          </a:p>
        </p:txBody>
      </p:sp>
      <p:sp>
        <p:nvSpPr>
          <p:cNvPr id="71683" name="Slide Number Placeholder 3"/>
          <p:cNvSpPr>
            <a:spLocks noGrp="1"/>
          </p:cNvSpPr>
          <p:nvPr>
            <p:ph type="sldNum" sz="quarter" idx="11"/>
          </p:nvPr>
        </p:nvSpPr>
        <p:spPr bwMode="auto">
          <a:xfrm>
            <a:off x="0" y="6248400"/>
            <a:ext cx="9906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9FDBAAB7-9D26-49A0-A28F-7926B638D749}" type="slidenum">
              <a:rPr lang="en-US" smtClean="0">
                <a:solidFill>
                  <a:schemeClr val="bg1"/>
                </a:solidFill>
                <a:latin typeface="Lucida Sans Unicode" pitchFamily="34" charset="0"/>
              </a:rPr>
              <a:pPr eaLnBrk="1" hangingPunct="1"/>
              <a:t>57</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1.7: </a:t>
            </a:r>
            <a:r>
              <a:rPr lang="en-US" sz="3200" dirty="0" err="1"/>
              <a:t>Cyberwar</a:t>
            </a:r>
            <a:r>
              <a:rPr lang="en-US" sz="3200" dirty="0"/>
              <a:t> and Cyberterror</a:t>
            </a:r>
          </a:p>
        </p:txBody>
      </p:sp>
    </p:spTree>
    <p:extLst>
      <p:ext uri="{BB962C8B-B14F-4D97-AF65-F5344CB8AC3E}">
        <p14:creationId xmlns:p14="http://schemas.microsoft.com/office/powerpoint/2010/main" val="415100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eaLnBrk="1"/>
            <a:r>
              <a:rPr lang="en-US" b="1" dirty="0"/>
              <a:t>Cyberwar</a:t>
            </a:r>
          </a:p>
          <a:p>
            <a:pPr lvl="1" eaLnBrk="1"/>
            <a:r>
              <a:rPr lang="en-US" dirty="0"/>
              <a:t>Computer-based attacks by national governments </a:t>
            </a:r>
          </a:p>
          <a:p>
            <a:pPr lvl="1" eaLnBrk="1"/>
            <a:r>
              <a:rPr lang="en-US" dirty="0"/>
              <a:t>Espionage</a:t>
            </a:r>
          </a:p>
          <a:p>
            <a:pPr lvl="1" eaLnBrk="1"/>
            <a:r>
              <a:rPr lang="en-US" dirty="0"/>
              <a:t>Cyber-only attacks to damage financial and communication infrastructure</a:t>
            </a:r>
          </a:p>
          <a:p>
            <a:pPr lvl="1" eaLnBrk="1"/>
            <a:r>
              <a:rPr lang="en-US" dirty="0"/>
              <a:t>To augment conventional physical attacks</a:t>
            </a:r>
          </a:p>
          <a:p>
            <a:pPr lvl="2" eaLnBrk="1"/>
            <a:r>
              <a:rPr lang="en-US" dirty="0"/>
              <a:t>Attack IT infrastructure along with physical attacks (or in place of physical attacks)</a:t>
            </a:r>
          </a:p>
          <a:p>
            <a:pPr lvl="2" eaLnBrk="1"/>
            <a:r>
              <a:rPr lang="en-US" dirty="0"/>
              <a:t>Paralyze enemy command and control</a:t>
            </a:r>
          </a:p>
          <a:p>
            <a:pPr lvl="2" eaLnBrk="1"/>
            <a:r>
              <a:rPr lang="en-US" dirty="0"/>
              <a:t>Engage in propaganda attacks</a:t>
            </a:r>
          </a:p>
          <a:p>
            <a:pPr eaLnBrk="1" hangingPunct="1"/>
            <a:endParaRPr lang="en-US" dirty="0"/>
          </a:p>
          <a:p>
            <a:pPr lvl="1" eaLnBrk="1" hangingPunct="1"/>
            <a:endParaRPr lang="en-US" dirty="0"/>
          </a:p>
        </p:txBody>
      </p:sp>
      <p:sp>
        <p:nvSpPr>
          <p:cNvPr id="72707" name="Slide Number Placeholder 3"/>
          <p:cNvSpPr>
            <a:spLocks noGrp="1"/>
          </p:cNvSpPr>
          <p:nvPr>
            <p:ph type="sldNum" sz="quarter" idx="11"/>
          </p:nvPr>
        </p:nvSpPr>
        <p:spPr bwMode="auto">
          <a:xfrm>
            <a:off x="0" y="6248400"/>
            <a:ext cx="9144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61A2CE75-552A-404F-9D23-9F0F75AEA8B4}" type="slidenum">
              <a:rPr lang="en-US" smtClean="0">
                <a:solidFill>
                  <a:schemeClr val="bg1"/>
                </a:solidFill>
                <a:latin typeface="Lucida Sans Unicode" pitchFamily="34" charset="0"/>
              </a:rPr>
              <a:pPr eaLnBrk="1" hangingPunct="1"/>
              <a:t>58</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1.7: </a:t>
            </a:r>
            <a:r>
              <a:rPr lang="en-US" sz="3200" dirty="0" err="1"/>
              <a:t>Cyberwar</a:t>
            </a:r>
            <a:r>
              <a:rPr lang="en-US" sz="3200" dirty="0"/>
              <a:t> and Cyberterror</a:t>
            </a:r>
          </a:p>
        </p:txBody>
      </p:sp>
    </p:spTree>
    <p:extLst>
      <p:ext uri="{BB962C8B-B14F-4D97-AF65-F5344CB8AC3E}">
        <p14:creationId xmlns:p14="http://schemas.microsoft.com/office/powerpoint/2010/main" val="29588817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p:txBody>
          <a:bodyPr/>
          <a:lstStyle/>
          <a:p>
            <a:pPr eaLnBrk="1"/>
            <a:r>
              <a:rPr lang="en-US" b="1"/>
              <a:t>Cyberterror</a:t>
            </a:r>
          </a:p>
          <a:p>
            <a:pPr lvl="1" eaLnBrk="1"/>
            <a:r>
              <a:rPr lang="en-US"/>
              <a:t>Attacks by terrorists or terrorist groups</a:t>
            </a:r>
          </a:p>
          <a:p>
            <a:pPr lvl="1" eaLnBrk="1"/>
            <a:r>
              <a:rPr lang="en-US"/>
              <a:t>May attack IT resources directly</a:t>
            </a:r>
          </a:p>
          <a:p>
            <a:pPr lvl="1" eaLnBrk="1"/>
            <a:r>
              <a:rPr lang="en-US"/>
              <a:t>Use the Internet for recruitment and coordination</a:t>
            </a:r>
          </a:p>
          <a:p>
            <a:pPr lvl="1" eaLnBrk="1"/>
            <a:r>
              <a:rPr lang="en-US"/>
              <a:t>Use the Internet to augment physical attacks</a:t>
            </a:r>
          </a:p>
          <a:p>
            <a:pPr lvl="2" eaLnBrk="1"/>
            <a:r>
              <a:rPr lang="en-US"/>
              <a:t>Disrupt communication among first responders </a:t>
            </a:r>
          </a:p>
          <a:p>
            <a:pPr lvl="2" eaLnBrk="1"/>
            <a:r>
              <a:rPr lang="en-US"/>
              <a:t>Use cyberattacks to increase terror in physical attacks</a:t>
            </a:r>
          </a:p>
          <a:p>
            <a:pPr lvl="1" eaLnBrk="1"/>
            <a:r>
              <a:rPr lang="en-US"/>
              <a:t>Turn to computer crime to fund their attacks</a:t>
            </a:r>
          </a:p>
          <a:p>
            <a:pPr eaLnBrk="1" hangingPunct="1"/>
            <a:endParaRPr lang="en-US"/>
          </a:p>
          <a:p>
            <a:pPr lvl="1" eaLnBrk="1" hangingPunct="1"/>
            <a:endParaRPr lang="en-US"/>
          </a:p>
        </p:txBody>
      </p:sp>
      <p:sp>
        <p:nvSpPr>
          <p:cNvPr id="73731" name="Slide Number Placeholder 3"/>
          <p:cNvSpPr>
            <a:spLocks noGrp="1"/>
          </p:cNvSpPr>
          <p:nvPr>
            <p:ph type="sldNum" sz="quarter" idx="11"/>
          </p:nvPr>
        </p:nvSpPr>
        <p:spPr bwMode="auto">
          <a:xfrm>
            <a:off x="0" y="6248400"/>
            <a:ext cx="990600" cy="365125"/>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8D11D4BF-5AEF-4C56-ACBE-C4942CDDC4E3}" type="slidenum">
              <a:rPr lang="en-US" smtClean="0">
                <a:solidFill>
                  <a:schemeClr val="bg1"/>
                </a:solidFill>
                <a:latin typeface="Lucida Sans Unicode" pitchFamily="34" charset="0"/>
              </a:rPr>
              <a:pPr eaLnBrk="1" hangingPunct="1"/>
              <a:t>59</a:t>
            </a:fld>
            <a:endParaRPr lang="en-US" dirty="0">
              <a:solidFill>
                <a:schemeClr val="bg1"/>
              </a:solidFill>
              <a:latin typeface="Lucida Sans Unicode" pitchFamily="34"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3200" dirty="0"/>
              <a:t>1.7: </a:t>
            </a:r>
            <a:r>
              <a:rPr lang="en-US" sz="3200" dirty="0" err="1"/>
              <a:t>Cyberwar</a:t>
            </a:r>
            <a:r>
              <a:rPr lang="en-US" sz="3200" dirty="0"/>
              <a:t> and Cyberterror</a:t>
            </a:r>
          </a:p>
        </p:txBody>
      </p:sp>
    </p:spTree>
    <p:extLst>
      <p:ext uri="{BB962C8B-B14F-4D97-AF65-F5344CB8AC3E}">
        <p14:creationId xmlns:p14="http://schemas.microsoft.com/office/powerpoint/2010/main" val="75156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19458" name="Content Placeholder 1"/>
          <p:cNvSpPr>
            <a:spLocks noGrp="1"/>
          </p:cNvSpPr>
          <p:nvPr>
            <p:ph idx="1"/>
          </p:nvPr>
        </p:nvSpPr>
        <p:spPr>
          <a:xfrm>
            <a:off x="457200" y="1570038"/>
            <a:ext cx="8229600" cy="4525962"/>
          </a:xfrm>
        </p:spPr>
        <p:txBody>
          <a:bodyPr/>
          <a:lstStyle/>
          <a:p>
            <a:pPr eaLnBrk="1"/>
            <a:r>
              <a:rPr lang="en-US" altLang="en-US" b="1">
                <a:ea typeface="ＭＳ Ｐゴシック" pitchFamily="34" charset="-128"/>
              </a:rPr>
              <a:t>Security Goals</a:t>
            </a:r>
          </a:p>
          <a:p>
            <a:pPr lvl="1" eaLnBrk="1"/>
            <a:r>
              <a:rPr lang="en-US" altLang="en-US">
                <a:ea typeface="ＭＳ Ｐゴシック" pitchFamily="34" charset="-128"/>
              </a:rPr>
              <a:t>Integrity</a:t>
            </a:r>
          </a:p>
          <a:p>
            <a:pPr lvl="2" eaLnBrk="1">
              <a:spcBef>
                <a:spcPts val="1200"/>
              </a:spcBef>
            </a:pPr>
            <a:r>
              <a:rPr lang="en-US" altLang="en-US">
                <a:ea typeface="ＭＳ Ｐゴシック" pitchFamily="34" charset="-128"/>
              </a:rPr>
              <a:t>Integrity means that attackers cannot change or destroy information, either while it is on a computer or while it is traveling across a network. Or, at least, if information is changed or destroyed, then the receiver can detect the change or restore destroyed data.</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482C66CE-C8E3-40E5-AD90-742DD863C6CD}" type="slidenum">
              <a:rPr lang="en-US" altLang="en-US" sz="2000" smtClean="0">
                <a:solidFill>
                  <a:schemeClr val="bg1"/>
                </a:solidFill>
                <a:latin typeface="Lucida Sans Unicode" pitchFamily="34" charset="0"/>
              </a:rPr>
              <a:pPr eaLnBrk="1" hangingPunct="1"/>
              <a:t>6</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Content Placeholder 1"/>
          <p:cNvSpPr>
            <a:spLocks noGrp="1"/>
          </p:cNvSpPr>
          <p:nvPr>
            <p:ph idx="1"/>
          </p:nvPr>
        </p:nvSpPr>
        <p:spPr/>
        <p:txBody>
          <a:bodyPr/>
          <a:lstStyle/>
          <a:p>
            <a:r>
              <a:rPr lang="en-US" altLang="en-US">
                <a:ea typeface="ＭＳ Ｐゴシック" pitchFamily="34" charset="-128"/>
                <a:hlinkClick r:id="rId2"/>
              </a:rPr>
              <a:t>Stuxnet</a:t>
            </a:r>
            <a:endParaRPr lang="en-US" altLang="en-US">
              <a:ea typeface="ＭＳ Ｐゴシック" pitchFamily="34" charset="-128"/>
            </a:endParaRPr>
          </a:p>
          <a:p>
            <a:r>
              <a:rPr lang="en-US" altLang="en-US">
                <a:ea typeface="ＭＳ Ｐゴシック" pitchFamily="34" charset="-128"/>
                <a:hlinkClick r:id="rId3"/>
              </a:rPr>
              <a:t>2007 Cyberattacks on Estonia</a:t>
            </a:r>
            <a:endParaRPr lang="en-US" altLang="en-US">
              <a:ea typeface="ＭＳ Ｐゴシック" pitchFamily="34" charset="-128"/>
            </a:endParaRPr>
          </a:p>
          <a:p>
            <a:r>
              <a:rPr lang="en-US" altLang="en-US">
                <a:ea typeface="ＭＳ Ｐゴシック" pitchFamily="34" charset="-128"/>
                <a:hlinkClick r:id="rId4"/>
              </a:rPr>
              <a:t>Insider Threat: Edward Snowden</a:t>
            </a:r>
            <a:endParaRPr lang="en-US" altLang="en-US">
              <a:ea typeface="ＭＳ Ｐゴシック" pitchFamily="34" charset="-128"/>
            </a:endParaRPr>
          </a:p>
          <a:p>
            <a:r>
              <a:rPr lang="en-US" altLang="en-US">
                <a:ea typeface="ＭＳ Ｐゴシック" pitchFamily="34" charset="-128"/>
                <a:hlinkClick r:id="rId5"/>
              </a:rPr>
              <a:t>Economic Espionage</a:t>
            </a:r>
            <a:endParaRPr lang="en-US" altLang="en-US">
              <a:ea typeface="ＭＳ Ｐゴシック" pitchFamily="34" charset="-128"/>
            </a:endParaRPr>
          </a:p>
        </p:txBody>
      </p:sp>
      <p:sp>
        <p:nvSpPr>
          <p:cNvPr id="3" name="Title 2"/>
          <p:cNvSpPr>
            <a:spLocks noGrp="1"/>
          </p:cNvSpPr>
          <p:nvPr>
            <p:ph type="title"/>
          </p:nvPr>
        </p:nvSpPr>
        <p:spPr/>
        <p:txBody>
          <a:bodyPr/>
          <a:lstStyle/>
          <a:p>
            <a:pPr>
              <a:defRPr/>
            </a:pPr>
            <a:r>
              <a:rPr lang="en-US" dirty="0"/>
              <a:t>Different Attacks</a:t>
            </a:r>
          </a:p>
        </p:txBody>
      </p:sp>
      <p:sp>
        <p:nvSpPr>
          <p:cNvPr id="5" name="Slide Number Placeholder 4"/>
          <p:cNvSpPr>
            <a:spLocks noGrp="1"/>
          </p:cNvSpPr>
          <p:nvPr>
            <p:ph type="sldNum" sz="quarter" idx="11"/>
          </p:nvPr>
        </p:nvSpPr>
        <p:spPr>
          <a:xfrm>
            <a:off x="0" y="6248400"/>
            <a:ext cx="838200" cy="365125"/>
          </a:xfr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3BEA540E-91A6-4F70-87BC-816894960391}" type="slidenum">
              <a:rPr lang="en-US" altLang="en-US" sz="2000" smtClean="0">
                <a:solidFill>
                  <a:schemeClr val="bg1"/>
                </a:solidFill>
                <a:latin typeface="Lucida Sans Unicode" pitchFamily="34" charset="0"/>
              </a:rPr>
              <a:pPr eaLnBrk="1" hangingPunct="1"/>
              <a:t>60</a:t>
            </a:fld>
            <a:endParaRPr lang="en-US" altLang="en-US" sz="2000" dirty="0">
              <a:solidFill>
                <a:schemeClr val="bg1"/>
              </a:solidFill>
              <a:latin typeface="Lucida Sans Unicode"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ea typeface="+mj-ea"/>
                <a:cs typeface="+mj-cs"/>
              </a:rPr>
              <a:t>The End</a:t>
            </a:r>
          </a:p>
        </p:txBody>
      </p:sp>
      <p:sp>
        <p:nvSpPr>
          <p:cNvPr id="74754" name="Slide Number Placeholder 3"/>
          <p:cNvSpPr>
            <a:spLocks noGrp="1"/>
          </p:cNvSpPr>
          <p:nvPr>
            <p:ph type="sldNum" sz="quarter" idx="12"/>
          </p:nvPr>
        </p:nvSpPr>
        <p:spPr bwMode="auto">
          <a:xfrm>
            <a:off x="76199" y="6096000"/>
            <a:ext cx="990601"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solidFill>
                  <a:srgbClr val="FFFFFF"/>
                </a:solidFill>
                <a:latin typeface="Lucida Sans Unicode" pitchFamily="34" charset="0"/>
              </a:rPr>
              <a:t>1-</a:t>
            </a:r>
            <a:fld id="{B74113F7-3A95-4144-8EA5-00B994DC6940}" type="slidenum">
              <a:rPr lang="en-US" altLang="en-US" smtClean="0">
                <a:solidFill>
                  <a:srgbClr val="FFFFFF"/>
                </a:solidFill>
                <a:latin typeface="Lucida Sans Unicode" pitchFamily="34" charset="0"/>
              </a:rPr>
              <a:pPr eaLnBrk="1" hangingPunct="1"/>
              <a:t>61</a:t>
            </a:fld>
            <a:endParaRPr lang="en-US" altLang="en-US" dirty="0">
              <a:solidFill>
                <a:srgbClr val="FFFFFF"/>
              </a:solidFill>
              <a:latin typeface="Lucida Sans Unicode" pitchFamily="34" charset="0"/>
            </a:endParaRPr>
          </a:p>
        </p:txBody>
      </p:sp>
    </p:spTree>
  </p:cSld>
  <p:clrMapOvr>
    <a:masterClrMapping/>
  </p:clrMapOvr>
  <p:transition>
    <p:wedge/>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
        <p:nvSpPr>
          <p:cNvPr id="2" name="Title 1">
            <a:extLst>
              <a:ext uri="{FF2B5EF4-FFF2-40B4-BE49-F238E27FC236}">
                <a16:creationId xmlns:a16="http://schemas.microsoft.com/office/drawing/2014/main" id="{107B118D-F355-4610-85EC-2CED6F6464D0}"/>
              </a:ext>
            </a:extLst>
          </p:cNvPr>
          <p:cNvSpPr>
            <a:spLocks noGrp="1"/>
          </p:cNvSpPr>
          <p:nvPr>
            <p:ph type="ctrTitle"/>
          </p:nvPr>
        </p:nvSpPr>
        <p:spPr>
          <a:xfrm>
            <a:off x="685800" y="5715000"/>
            <a:ext cx="7772400" cy="914400"/>
          </a:xfrm>
        </p:spPr>
        <p:txBody>
          <a:bodyPr>
            <a:normAutofit/>
          </a:bodyPr>
          <a:lstStyle/>
          <a:p>
            <a:r>
              <a:rPr lang="en-CA" dirty="0">
                <a:solidFill>
                  <a:schemeClr val="bg1"/>
                </a:solidFill>
              </a:rPr>
              <a:t>Copy Right Statement</a:t>
            </a:r>
          </a:p>
        </p:txBody>
      </p:sp>
    </p:spTree>
    <p:extLst>
      <p:ext uri="{BB962C8B-B14F-4D97-AF65-F5344CB8AC3E}">
        <p14:creationId xmlns:p14="http://schemas.microsoft.com/office/powerpoint/2010/main" val="31793947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0482" name="Content Placeholder 1"/>
          <p:cNvSpPr>
            <a:spLocks noGrp="1"/>
          </p:cNvSpPr>
          <p:nvPr>
            <p:ph idx="1"/>
          </p:nvPr>
        </p:nvSpPr>
        <p:spPr/>
        <p:txBody>
          <a:bodyPr/>
          <a:lstStyle/>
          <a:p>
            <a:pPr eaLnBrk="1"/>
            <a:r>
              <a:rPr lang="en-US" altLang="en-US" b="1">
                <a:ea typeface="ＭＳ Ｐゴシック" pitchFamily="34" charset="-128"/>
              </a:rPr>
              <a:t>Security Goals</a:t>
            </a:r>
            <a:endParaRPr lang="en-US" altLang="en-US">
              <a:ea typeface="ＭＳ Ｐゴシック" pitchFamily="34" charset="-128"/>
            </a:endParaRPr>
          </a:p>
          <a:p>
            <a:pPr lvl="1" eaLnBrk="1"/>
            <a:r>
              <a:rPr lang="en-US" altLang="en-US">
                <a:ea typeface="ＭＳ Ｐゴシック" pitchFamily="34" charset="-128"/>
              </a:rPr>
              <a:t>Availability</a:t>
            </a:r>
          </a:p>
          <a:p>
            <a:pPr lvl="2" eaLnBrk="1">
              <a:spcBef>
                <a:spcPts val="1200"/>
              </a:spcBef>
            </a:pPr>
            <a:r>
              <a:rPr lang="en-US" altLang="en-US">
                <a:ea typeface="ＭＳ Ｐゴシック" pitchFamily="34" charset="-128"/>
              </a:rPr>
              <a:t>Availability means that people who are authorized to use information are not prevented from doing so</a:t>
            </a:r>
          </a:p>
          <a:p>
            <a:pPr eaLnBrk="1" hangingPunct="1"/>
            <a:endParaRPr lang="en-US" altLang="en-US">
              <a:ea typeface="ＭＳ Ｐゴシック" pitchFamily="34" charset="-128"/>
            </a:endParaRPr>
          </a:p>
        </p:txBody>
      </p:sp>
      <p:sp>
        <p:nvSpPr>
          <p:cNvPr id="20483"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D2D03148-BB1E-490F-A613-FAFDEB465203}" type="slidenum">
              <a:rPr lang="en-US" altLang="en-US" sz="2000" smtClean="0">
                <a:solidFill>
                  <a:schemeClr val="bg1"/>
                </a:solidFill>
                <a:latin typeface="Lucida Sans Unicode" pitchFamily="34" charset="0"/>
              </a:rPr>
              <a:pPr eaLnBrk="1" hangingPunct="1"/>
              <a:t>7</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latin typeface="Lucida Sans Unicode" pitchFamily="34" charset="0"/>
              </a:rPr>
              <a:t>Copyright Pearson Prentice-Hall 2010</a:t>
            </a:r>
          </a:p>
        </p:txBody>
      </p:sp>
      <p:sp>
        <p:nvSpPr>
          <p:cNvPr id="21506" name="Content Placeholder 1"/>
          <p:cNvSpPr>
            <a:spLocks noGrp="1"/>
          </p:cNvSpPr>
          <p:nvPr>
            <p:ph idx="1"/>
          </p:nvPr>
        </p:nvSpPr>
        <p:spPr/>
        <p:txBody>
          <a:bodyPr/>
          <a:lstStyle/>
          <a:p>
            <a:pPr eaLnBrk="1"/>
            <a:r>
              <a:rPr lang="en-US" altLang="en-US" b="1" dirty="0">
                <a:ea typeface="ＭＳ Ｐゴシック" pitchFamily="34" charset="-128"/>
              </a:rPr>
              <a:t>Vulnerability</a:t>
            </a:r>
          </a:p>
          <a:p>
            <a:pPr eaLnBrk="1"/>
            <a:r>
              <a:rPr lang="en-US" altLang="en-US" b="1" dirty="0">
                <a:ea typeface="ＭＳ Ｐゴシック" pitchFamily="34" charset="-128"/>
              </a:rPr>
              <a:t>Threats</a:t>
            </a:r>
          </a:p>
          <a:p>
            <a:pPr eaLnBrk="1"/>
            <a:r>
              <a:rPr lang="en-US" altLang="en-US" b="1" dirty="0">
                <a:ea typeface="ＭＳ Ｐゴシック" pitchFamily="34" charset="-128"/>
              </a:rPr>
              <a:t>Compromises</a:t>
            </a:r>
          </a:p>
          <a:p>
            <a:pPr lvl="1" eaLnBrk="1"/>
            <a:r>
              <a:rPr lang="en-US" altLang="en-US" dirty="0">
                <a:ea typeface="ＭＳ Ｐゴシック" pitchFamily="34" charset="-128"/>
              </a:rPr>
              <a:t>Successful attacks</a:t>
            </a:r>
          </a:p>
          <a:p>
            <a:pPr lvl="1" eaLnBrk="1"/>
            <a:r>
              <a:rPr lang="en-US" altLang="en-US" dirty="0">
                <a:ea typeface="ＭＳ Ｐゴシック" pitchFamily="34" charset="-128"/>
              </a:rPr>
              <a:t>Also called </a:t>
            </a:r>
            <a:r>
              <a:rPr lang="en-US" altLang="en-US" i="1" dirty="0">
                <a:ea typeface="ＭＳ Ｐゴシック" pitchFamily="34" charset="-128"/>
              </a:rPr>
              <a:t>incidents </a:t>
            </a:r>
            <a:r>
              <a:rPr lang="en-US" altLang="en-US" dirty="0">
                <a:ea typeface="ＭＳ Ｐゴシック" pitchFamily="34" charset="-128"/>
              </a:rPr>
              <a:t>or </a:t>
            </a:r>
            <a:r>
              <a:rPr lang="en-US" altLang="en-US" i="1" dirty="0">
                <a:ea typeface="ＭＳ Ｐゴシック" pitchFamily="34" charset="-128"/>
              </a:rPr>
              <a:t>breaches</a:t>
            </a:r>
          </a:p>
          <a:p>
            <a:pPr eaLnBrk="1"/>
            <a:endParaRPr lang="en-US" altLang="en-US" dirty="0">
              <a:ea typeface="ＭＳ Ｐゴシック" pitchFamily="34" charset="-128"/>
            </a:endParaRPr>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E40EFF24-8CF9-46C5-A841-C6A143DF48E9}" type="slidenum">
              <a:rPr lang="en-US" altLang="en-US" sz="2000" smtClean="0">
                <a:solidFill>
                  <a:schemeClr val="bg1"/>
                </a:solidFill>
                <a:latin typeface="Lucida Sans Unicode" pitchFamily="34" charset="0"/>
              </a:rPr>
              <a:pPr eaLnBrk="1" hangingPunct="1"/>
              <a:t>8</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a:r>
              <a:rPr lang="en-US" altLang="en-US" b="1" dirty="0">
                <a:ea typeface="ＭＳ Ｐゴシック" pitchFamily="34" charset="-128"/>
              </a:rPr>
              <a:t>Countermeasures</a:t>
            </a:r>
          </a:p>
          <a:p>
            <a:pPr lvl="1" eaLnBrk="1"/>
            <a:r>
              <a:rPr lang="en-US" altLang="en-US" dirty="0">
                <a:ea typeface="ＭＳ Ｐゴシック" pitchFamily="34" charset="-128"/>
              </a:rPr>
              <a:t>Tools used to thwart attacks</a:t>
            </a:r>
          </a:p>
          <a:p>
            <a:pPr lvl="1" eaLnBrk="1"/>
            <a:r>
              <a:rPr lang="en-US" altLang="en-US" dirty="0">
                <a:ea typeface="ＭＳ Ｐゴシック" pitchFamily="34" charset="-128"/>
              </a:rPr>
              <a:t>Also called </a:t>
            </a:r>
            <a:r>
              <a:rPr lang="en-US" altLang="en-US" i="1" dirty="0">
                <a:ea typeface="ＭＳ Ｐゴシック" pitchFamily="34" charset="-128"/>
              </a:rPr>
              <a:t>safeguards</a:t>
            </a:r>
            <a:r>
              <a:rPr lang="en-US" altLang="en-US" dirty="0">
                <a:ea typeface="ＭＳ Ｐゴシック" pitchFamily="34" charset="-128"/>
              </a:rPr>
              <a:t>, </a:t>
            </a:r>
            <a:r>
              <a:rPr lang="en-US" altLang="en-US" i="1" dirty="0">
                <a:ea typeface="ＭＳ Ｐゴシック" pitchFamily="34" charset="-128"/>
              </a:rPr>
              <a:t>protections</a:t>
            </a:r>
            <a:r>
              <a:rPr lang="en-US" altLang="en-US" dirty="0">
                <a:ea typeface="ＭＳ Ｐゴシック" pitchFamily="34" charset="-128"/>
              </a:rPr>
              <a:t>, and </a:t>
            </a:r>
            <a:r>
              <a:rPr lang="en-US" altLang="en-US" i="1" dirty="0">
                <a:ea typeface="ＭＳ Ｐゴシック" pitchFamily="34" charset="-128"/>
              </a:rPr>
              <a:t>controls</a:t>
            </a:r>
          </a:p>
          <a:p>
            <a:pPr lvl="1" eaLnBrk="1"/>
            <a:r>
              <a:rPr lang="en-US" altLang="en-US" dirty="0">
                <a:ea typeface="ＭＳ Ｐゴシック" pitchFamily="34" charset="-128"/>
              </a:rPr>
              <a:t>Types of countermeasures</a:t>
            </a:r>
          </a:p>
          <a:p>
            <a:pPr lvl="2" eaLnBrk="1"/>
            <a:r>
              <a:rPr lang="en-US" altLang="en-US" dirty="0">
                <a:ea typeface="ＭＳ Ｐゴシック" pitchFamily="34" charset="-128"/>
              </a:rPr>
              <a:t>Preventative</a:t>
            </a:r>
          </a:p>
          <a:p>
            <a:pPr lvl="2" eaLnBrk="1"/>
            <a:r>
              <a:rPr lang="en-US" altLang="en-US" dirty="0">
                <a:ea typeface="ＭＳ Ｐゴシック" pitchFamily="34" charset="-128"/>
              </a:rPr>
              <a:t>Deterring</a:t>
            </a:r>
          </a:p>
          <a:p>
            <a:pPr lvl="2" eaLnBrk="1"/>
            <a:r>
              <a:rPr lang="en-US" altLang="en-US" dirty="0">
                <a:ea typeface="ＭＳ Ｐゴシック" pitchFamily="34" charset="-128"/>
              </a:rPr>
              <a:t>Deflective </a:t>
            </a:r>
          </a:p>
          <a:p>
            <a:pPr lvl="2" eaLnBrk="1"/>
            <a:r>
              <a:rPr lang="en-US" altLang="en-US" dirty="0">
                <a:ea typeface="ＭＳ Ｐゴシック" pitchFamily="34" charset="-128"/>
              </a:rPr>
              <a:t>Detective</a:t>
            </a:r>
          </a:p>
          <a:p>
            <a:pPr lvl="2" eaLnBrk="1"/>
            <a:r>
              <a:rPr lang="en-US" altLang="en-US" dirty="0">
                <a:ea typeface="ＭＳ Ｐゴシック" pitchFamily="34" charset="-128"/>
              </a:rPr>
              <a:t>Corrective</a:t>
            </a:r>
          </a:p>
          <a:p>
            <a:pPr eaLnBrk="1" hangingPunct="1"/>
            <a:endParaRPr lang="en-US" altLang="en-US" dirty="0">
              <a:ea typeface="ＭＳ Ｐゴシック" pitchFamily="34" charset="-128"/>
            </a:endParaRPr>
          </a:p>
        </p:txBody>
      </p:sp>
      <p:sp>
        <p:nvSpPr>
          <p:cNvPr id="22531"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solidFill>
                  <a:schemeClr val="bg1"/>
                </a:solidFill>
                <a:latin typeface="Lucida Sans Unicode" pitchFamily="34" charset="0"/>
              </a:rPr>
              <a:t>1-</a:t>
            </a:r>
            <a:fld id="{9C7DDCD3-4EF1-4E90-A45E-2D178D095A5B}" type="slidenum">
              <a:rPr lang="en-US" altLang="en-US" sz="2000" smtClean="0">
                <a:solidFill>
                  <a:schemeClr val="bg1"/>
                </a:solidFill>
                <a:latin typeface="Lucida Sans Unicode" pitchFamily="34" charset="0"/>
              </a:rPr>
              <a:pPr eaLnBrk="1" hangingPunct="1"/>
              <a:t>9</a:t>
            </a:fld>
            <a:endParaRPr lang="en-US" altLang="en-US" sz="2000" dirty="0">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ea typeface="+mj-ea"/>
                <a:cs typeface="+mj-cs"/>
              </a:rPr>
              <a:t>1-1: Basic Security Terminology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2210</TotalTime>
  <Words>3021</Words>
  <Application>Microsoft Office PowerPoint</Application>
  <PresentationFormat>On-screen Show (4:3)</PresentationFormat>
  <Paragraphs>493</Paragraphs>
  <Slides>62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Lucida Sans Unicode</vt:lpstr>
      <vt:lpstr>Tahoma</vt:lpstr>
      <vt:lpstr>Verdana</vt:lpstr>
      <vt:lpstr>Wingdings 2</vt:lpstr>
      <vt:lpstr>Wingdings 3</vt:lpstr>
      <vt:lpstr>Concourse</vt:lpstr>
      <vt:lpstr>Course Text</vt:lpstr>
      <vt:lpstr>The Threat Environment</vt:lpstr>
      <vt:lpstr>Content</vt:lpstr>
      <vt:lpstr>1-1: Basic Security Terminology</vt:lpstr>
      <vt:lpstr>1-1: Basic Security Terminology</vt:lpstr>
      <vt:lpstr>1-1: Basic Security Terminology</vt:lpstr>
      <vt:lpstr>1-1: Basic Security Terminology</vt:lpstr>
      <vt:lpstr>1-1: Basic Security Terminology</vt:lpstr>
      <vt:lpstr>1-1: Basic Security Terminology</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1.1: The Sony Data Breaches</vt:lpstr>
      <vt:lpstr>1.2: Employee and Ex-Employee Threats</vt:lpstr>
      <vt:lpstr>1.2: Employee and Ex-Employee Threats</vt:lpstr>
      <vt:lpstr>1.2: Employee and Ex-Employee Threats</vt:lpstr>
      <vt:lpstr>1.2: Employee and Ex-Employee Threats</vt:lpstr>
      <vt:lpstr>1.2: Employee and Ex-Employee Threats</vt:lpstr>
      <vt:lpstr>1.2: Employee and Ex-Employee Threats</vt:lpstr>
      <vt:lpstr>1.3: Classic Malware: Viruses and Worms</vt:lpstr>
      <vt:lpstr>1.3: Classic Malware: Viruses and Worms</vt:lpstr>
      <vt:lpstr>1.3: Classic Malware: Viruses and Worms</vt:lpstr>
      <vt:lpstr>1.3: Viruses, Worms, and Trojans</vt:lpstr>
      <vt:lpstr>1.3: Classic Malware: Viruses and Worms</vt:lpstr>
      <vt:lpstr>1.3: Trojan Horses and Rootkits</vt:lpstr>
      <vt:lpstr>1.3: Trojan Horses and Rootkits</vt:lpstr>
      <vt:lpstr>1.3: Trojan Horses and Rootkits</vt:lpstr>
      <vt:lpstr>1.3: Trojan Horses and Rootkits</vt:lpstr>
      <vt:lpstr>1.3: Other Malware Attacks</vt:lpstr>
      <vt:lpstr>1.3: Other Malware Attacks</vt:lpstr>
      <vt:lpstr>1.4: Traditional External Attackers: Hackers</vt:lpstr>
      <vt:lpstr>1.4: Traditional External Attackers: Hackers</vt:lpstr>
      <vt:lpstr>1.4: Probe and Exploit Attack Packets</vt:lpstr>
      <vt:lpstr>1.4: Traditional External Attackers: Hackers</vt:lpstr>
      <vt:lpstr>1.4: Source IP Address Spoofing</vt:lpstr>
      <vt:lpstr>1.4: Traditional External Attackers: Hackers</vt:lpstr>
      <vt:lpstr>1.4: Chain of Attack Computers</vt:lpstr>
      <vt:lpstr>1.4: Traditional External Attackers: Hackers</vt:lpstr>
      <vt:lpstr>1.4: Traditional External Attackers: Hackers</vt:lpstr>
      <vt:lpstr>1.4: Distributed Denial-of-Service (DDoS) Flooding Attack</vt:lpstr>
      <vt:lpstr>1.4: Traditional External Attackers: Hackers</vt:lpstr>
      <vt:lpstr>1.4: Traditional External Attackers: Hackers</vt:lpstr>
      <vt:lpstr>1.5: The Criminal Era</vt:lpstr>
      <vt:lpstr>1.5: The Criminal Era</vt:lpstr>
      <vt:lpstr>1.5: The Criminal Era</vt:lpstr>
      <vt:lpstr>1.5: The Criminal Era</vt:lpstr>
      <vt:lpstr>1.5: The Criminal Era</vt:lpstr>
      <vt:lpstr>1.6: Competitor Threats</vt:lpstr>
      <vt:lpstr>1.6: Competitor Threats</vt:lpstr>
      <vt:lpstr>1.6: Competitor Threats</vt:lpstr>
      <vt:lpstr>1.7: Cyberwar and Cyberterror</vt:lpstr>
      <vt:lpstr>1.7: Cyberwar and Cyberterror</vt:lpstr>
      <vt:lpstr>1.7: Cyberwar and Cyberterror</vt:lpstr>
      <vt:lpstr>Different Attacks</vt:lpstr>
      <vt:lpstr>The End</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238</cp:revision>
  <dcterms:created xsi:type="dcterms:W3CDTF">2009-03-16T04:19:02Z</dcterms:created>
  <dcterms:modified xsi:type="dcterms:W3CDTF">2020-05-22T18:14:51Z</dcterms:modified>
</cp:coreProperties>
</file>