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36" r:id="rId2"/>
  </p:sldMasterIdLst>
  <p:notesMasterIdLst>
    <p:notesMasterId r:id="rId22"/>
  </p:notesMasterIdLst>
  <p:handoutMasterIdLst>
    <p:handoutMasterId r:id="rId23"/>
  </p:handoutMasterIdLst>
  <p:sldIdLst>
    <p:sldId id="479" r:id="rId3"/>
    <p:sldId id="467" r:id="rId4"/>
    <p:sldId id="480" r:id="rId5"/>
    <p:sldId id="471" r:id="rId6"/>
    <p:sldId id="356" r:id="rId7"/>
    <p:sldId id="357" r:id="rId8"/>
    <p:sldId id="358" r:id="rId9"/>
    <p:sldId id="359" r:id="rId10"/>
    <p:sldId id="377" r:id="rId11"/>
    <p:sldId id="360" r:id="rId12"/>
    <p:sldId id="361" r:id="rId13"/>
    <p:sldId id="362" r:id="rId14"/>
    <p:sldId id="378" r:id="rId15"/>
    <p:sldId id="379" r:id="rId16"/>
    <p:sldId id="380" r:id="rId17"/>
    <p:sldId id="381" r:id="rId18"/>
    <p:sldId id="363" r:id="rId19"/>
    <p:sldId id="384" r:id="rId20"/>
    <p:sldId id="46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7" autoAdjust="0"/>
    <p:restoredTop sz="86385" autoAdjust="0"/>
  </p:normalViewPr>
  <p:slideViewPr>
    <p:cSldViewPr>
      <p:cViewPr varScale="1">
        <p:scale>
          <a:sx n="91" d="100"/>
          <a:sy n="91" d="100"/>
        </p:scale>
        <p:origin x="90" y="246"/>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1FC6CCD-B6E0-4473-B651-A7E1627CDBC5}" type="datetimeFigureOut">
              <a:rPr lang="en-US"/>
              <a:pPr/>
              <a:t>5/22/2020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D55780-806F-447E-A679-7C0084AE5BD1}" type="slidenum">
              <a:rPr lang="en-US"/>
              <a:pPr/>
              <a:t>‹#›</a:t>
            </a:fld>
            <a:endParaRPr lang="en-US"/>
          </a:p>
        </p:txBody>
      </p:sp>
    </p:spTree>
    <p:extLst>
      <p:ext uri="{BB962C8B-B14F-4D97-AF65-F5344CB8AC3E}">
        <p14:creationId xmlns:p14="http://schemas.microsoft.com/office/powerpoint/2010/main" val="2614712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DF714C1-9152-49C6-9034-066D4A45D0B2}" type="datetimeFigureOut">
              <a:rPr lang="en-US"/>
              <a:pPr/>
              <a:t>5/22/2020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201ABA3-5850-4176-82DF-6C2FD2BC67D3}" type="slidenum">
              <a:rPr lang="en-US"/>
              <a:pPr/>
              <a:t>‹#›</a:t>
            </a:fld>
            <a:endParaRPr lang="en-US"/>
          </a:p>
        </p:txBody>
      </p:sp>
    </p:spTree>
    <p:extLst>
      <p:ext uri="{BB962C8B-B14F-4D97-AF65-F5344CB8AC3E}">
        <p14:creationId xmlns:p14="http://schemas.microsoft.com/office/powerpoint/2010/main" val="156661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should plan should cover the entire life cycle of a system, not just the development.</a:t>
            </a:r>
            <a:endParaRPr lang="en-CA" dirty="0"/>
          </a:p>
        </p:txBody>
      </p:sp>
      <p:sp>
        <p:nvSpPr>
          <p:cNvPr id="4" name="Slide Number Placeholder 3"/>
          <p:cNvSpPr>
            <a:spLocks noGrp="1"/>
          </p:cNvSpPr>
          <p:nvPr>
            <p:ph type="sldNum" sz="quarter" idx="5"/>
          </p:nvPr>
        </p:nvSpPr>
        <p:spPr/>
        <p:txBody>
          <a:bodyPr/>
          <a:lstStyle/>
          <a:p>
            <a:fld id="{5201ABA3-5850-4176-82DF-6C2FD2BC67D3}" type="slidenum">
              <a:rPr lang="en-US" smtClean="0"/>
              <a:pPr/>
              <a:t>11</a:t>
            </a:fld>
            <a:endParaRPr lang="en-US"/>
          </a:p>
        </p:txBody>
      </p:sp>
    </p:spTree>
    <p:extLst>
      <p:ext uri="{BB962C8B-B14F-4D97-AF65-F5344CB8AC3E}">
        <p14:creationId xmlns:p14="http://schemas.microsoft.com/office/powerpoint/2010/main" val="172916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6AD69AE6-793A-4324-A355-A998C4091393}" type="datetime1">
              <a:rPr lang="en-US"/>
              <a:pPr/>
              <a:t>5/22/2020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30908209-9501-42BB-9976-CBED97FF0261}" type="slidenum">
              <a:rPr lang="en-US"/>
              <a:pPr/>
              <a:t>‹#›</a:t>
            </a:fld>
            <a:endParaRPr lang="en-US"/>
          </a:p>
        </p:txBody>
      </p:sp>
    </p:spTree>
    <p:extLst>
      <p:ext uri="{BB962C8B-B14F-4D97-AF65-F5344CB8AC3E}">
        <p14:creationId xmlns:p14="http://schemas.microsoft.com/office/powerpoint/2010/main" val="23538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7C3E182C-C014-4D97-94A1-564C8A972789}" type="datetime1">
              <a:rPr lang="en-US"/>
              <a:pPr/>
              <a:t>5/22/2020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ABD1B432-1C50-4329-8F2B-F1A03EBC0C64}" type="slidenum">
              <a:rPr lang="en-US"/>
              <a:pPr/>
              <a:t>‹#›</a:t>
            </a:fld>
            <a:endParaRPr lang="en-US"/>
          </a:p>
        </p:txBody>
      </p:sp>
    </p:spTree>
    <p:extLst>
      <p:ext uri="{BB962C8B-B14F-4D97-AF65-F5344CB8AC3E}">
        <p14:creationId xmlns:p14="http://schemas.microsoft.com/office/powerpoint/2010/main" val="144043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4BC698F-554C-420E-9EB5-184940D9D188}" type="datetime1">
              <a:rPr lang="en-US"/>
              <a:pPr/>
              <a:t>5/22/2020</a:t>
            </a:fld>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F008F5FB-E32E-4E56-826F-7FB5EFEAD9DD}" type="slidenum">
              <a:rPr lang="en-US"/>
              <a:pPr/>
              <a:t>‹#›</a:t>
            </a:fld>
            <a:endParaRPr lang="en-US"/>
          </a:p>
        </p:txBody>
      </p:sp>
    </p:spTree>
    <p:extLst>
      <p:ext uri="{BB962C8B-B14F-4D97-AF65-F5344CB8AC3E}">
        <p14:creationId xmlns:p14="http://schemas.microsoft.com/office/powerpoint/2010/main" val="346951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5/22/2020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1-</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5/22/2020</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solidFill>
                  <a:prstClr val="white"/>
                </a:solidFill>
              </a:rPr>
              <a:pPr/>
              <a:t>5/22/2020</a:t>
            </a:fld>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5/22/2020</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5/22/2020</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lvl4pPr>
              <a:defRPr sz="2100"/>
            </a:lvl4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lvl1pPr>
              <a:defRPr sz="3600"/>
            </a:lvl1pPr>
            <a:extLst/>
          </a:lstStyle>
          <a:p>
            <a:r>
              <a:rPr lang="en-US" dirty="0"/>
              <a:t>Click to edit Master title style</a:t>
            </a:r>
          </a:p>
        </p:txBody>
      </p:sp>
      <p:sp>
        <p:nvSpPr>
          <p:cNvPr id="2" name="TextBox 1"/>
          <p:cNvSpPr txBox="1"/>
          <p:nvPr userDrawn="1"/>
        </p:nvSpPr>
        <p:spPr>
          <a:xfrm>
            <a:off x="491067" y="64346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12025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Tree>
    <p:extLst>
      <p:ext uri="{BB962C8B-B14F-4D97-AF65-F5344CB8AC3E}">
        <p14:creationId xmlns:p14="http://schemas.microsoft.com/office/powerpoint/2010/main" val="33765785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7F45F70F-115E-4ACA-9ABE-73F5130CF42D}" type="datetime1">
              <a:rPr lang="en-US"/>
              <a:pPr/>
              <a:t>5/22/2020</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1EC4A919-6B17-46D1-8FF2-571300722687}" type="slidenum">
              <a:rPr lang="en-US"/>
              <a:pPr/>
              <a:t>‹#›</a:t>
            </a:fld>
            <a:endParaRPr lang="en-US"/>
          </a:p>
        </p:txBody>
      </p:sp>
    </p:spTree>
    <p:extLst>
      <p:ext uri="{BB962C8B-B14F-4D97-AF65-F5344CB8AC3E}">
        <p14:creationId xmlns:p14="http://schemas.microsoft.com/office/powerpoint/2010/main" val="229864297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8"/>
          <p:cNvSpPr>
            <a:spLocks noGrp="1"/>
          </p:cNvSpPr>
          <p:nvPr>
            <p:ph type="sldNum" sz="quarter" idx="11"/>
          </p:nvPr>
        </p:nvSpPr>
        <p:spPr>
          <a:xfrm>
            <a:off x="8647113" y="6408738"/>
            <a:ext cx="366712" cy="365125"/>
          </a:xfrm>
          <a:prstGeom prst="rect">
            <a:avLst/>
          </a:prstGeom>
        </p:spPr>
        <p:txBody>
          <a:bodyPr/>
          <a:lstStyle>
            <a:lvl1pPr>
              <a:defRPr/>
            </a:lvl1pPr>
          </a:lstStyle>
          <a:p>
            <a:fld id="{E307D3DF-0A13-4180-99D2-EC2E3DA2B720}" type="slidenum">
              <a:rPr lang="en-US"/>
              <a:pPr/>
              <a:t>‹#›</a:t>
            </a:fld>
            <a:endParaRPr lang="en-US"/>
          </a:p>
        </p:txBody>
      </p:sp>
      <p:sp>
        <p:nvSpPr>
          <p:cNvPr id="10" name="Footer Placeholder 4"/>
          <p:cNvSpPr txBox="1">
            <a:spLocks/>
          </p:cNvSpPr>
          <p:nvPr userDrawn="1"/>
        </p:nvSpPr>
        <p:spPr>
          <a:xfrm>
            <a:off x="6477000" y="6477000"/>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1"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srgbClr val="000000"/>
                </a:solidFill>
              </a:rPr>
              <a:t>2-</a:t>
            </a:r>
            <a:fld id="{7D785FC4-ADB5-4CA4-B73B-AD0DBC290A94}"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681844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0544C8EB-061D-4F22-922B-8ACFD9F66AAB}" type="datetime1">
              <a:rPr lang="en-US"/>
              <a:pPr/>
              <a:t>5/22/2020</a:t>
            </a:fld>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1F3BE669-E351-45A2-9BBD-45F859A4A3FA}" type="slidenum">
              <a:rPr lang="en-US"/>
              <a:pPr/>
              <a:t>‹#›</a:t>
            </a:fld>
            <a:endParaRPr lang="en-US"/>
          </a:p>
        </p:txBody>
      </p:sp>
    </p:spTree>
    <p:extLst>
      <p:ext uri="{BB962C8B-B14F-4D97-AF65-F5344CB8AC3E}">
        <p14:creationId xmlns:p14="http://schemas.microsoft.com/office/powerpoint/2010/main" val="286420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C316E999-2927-4F9D-8873-6F4A2F734276}" type="datetime1">
              <a:rPr lang="en-US"/>
              <a:pPr/>
              <a:t>5/22/2020</a:t>
            </a:fld>
            <a:endParaRPr lang="en-US"/>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693D098E-70DC-410C-95FA-96B5FF16CD5F}" type="slidenum">
              <a:rPr lang="en-US"/>
              <a:pPr/>
              <a:t>‹#›</a:t>
            </a:fld>
            <a:endParaRPr lang="en-US"/>
          </a:p>
        </p:txBody>
      </p:sp>
    </p:spTree>
    <p:extLst>
      <p:ext uri="{BB962C8B-B14F-4D97-AF65-F5344CB8AC3E}">
        <p14:creationId xmlns:p14="http://schemas.microsoft.com/office/powerpoint/2010/main" val="218951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F61DCC4-E734-4CA5-B9A2-1A6973FD3D8E}" type="datetime1">
              <a:rPr lang="en-US"/>
              <a:pPr/>
              <a:t>5/22/2020</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E08000BA-B952-4878-B2A8-29E0F4BE6D53}"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247083944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AB4B1E5D-FCB7-4411-9495-0EB959F2E441}" type="datetime1">
              <a:rPr lang="en-US"/>
              <a:pPr/>
              <a:t>5/22/2020</a:t>
            </a:fld>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5D3C7403-B8BA-4E3D-9E52-2D901C90D21E}"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428363060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17" name="Slide Number Placeholder 5"/>
          <p:cNvSpPr txBox="1">
            <a:spLocks/>
          </p:cNvSpPr>
          <p:nvPr userDrawn="1"/>
        </p:nvSpPr>
        <p:spPr>
          <a:xfrm>
            <a:off x="152400" y="6248400"/>
            <a:ext cx="1066800" cy="381000"/>
          </a:xfrm>
          <a:prstGeom prst="rect">
            <a:avLst/>
          </a:prstGeom>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2-</a:t>
            </a:r>
            <a:fld id="{7D785FC4-ADB5-4CA4-B73B-AD0DBC290A94}" type="slidenum">
              <a:rPr lang="en-US" smtClean="0"/>
              <a:pPr/>
              <a:t>‹#›</a:t>
            </a:fld>
            <a:endParaRPr lang="en-US" dirty="0"/>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0198F-8591-0745-B99A-C93548B6B5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descr="In this chapter, we focus on the planning security."/>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ounded Rectangle 6">
            <a:extLst>
              <a:ext uri="{C183D7F6-B498-43B3-948B-1728B52AA6E4}">
                <adec:decorative xmlns:adec="http://schemas.microsoft.com/office/drawing/2017/decorative" val="1"/>
              </a:ext>
            </a:extLst>
          </p:cNvPr>
          <p:cNvSpPr/>
          <p:nvPr/>
        </p:nvSpPr>
        <p:spPr>
          <a:xfrm>
            <a:off x="2628900" y="1165225"/>
            <a:ext cx="1158875"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32F1E81-8391-4C9F-8B56-EEB6DC8551F0}"/>
              </a:ext>
            </a:extLst>
          </p:cNvPr>
          <p:cNvSpPr>
            <a:spLocks noGrp="1"/>
          </p:cNvSpPr>
          <p:nvPr>
            <p:ph type="title"/>
          </p:nvPr>
        </p:nvSpPr>
        <p:spPr/>
        <p:txBody>
          <a:bodyPr/>
          <a:lstStyle/>
          <a:p>
            <a:r>
              <a:rPr lang="en-US" dirty="0"/>
              <a:t>Chapter 2</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34865A-8067-42D9-A768-45C2C029CE58}" type="slidenum">
              <a:rPr lang="en-US">
                <a:solidFill>
                  <a:schemeClr val="bg1"/>
                </a:solidFill>
                <a:latin typeface="Lucida Sans Unicode" pitchFamily="34" charset="0"/>
              </a:rPr>
              <a:pPr eaLnBrk="1" hangingPunct="1"/>
              <a:t>10</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a:t>2.1: The Plan-Protect-Respond Cycle for Security Management</a:t>
            </a:r>
          </a:p>
        </p:txBody>
      </p:sp>
      <p:sp>
        <p:nvSpPr>
          <p:cNvPr id="35844" name="TextBox 5"/>
          <p:cNvSpPr txBox="1">
            <a:spLocks noChangeArrowheads="1"/>
          </p:cNvSpPr>
          <p:nvPr/>
        </p:nvSpPr>
        <p:spPr bwMode="auto">
          <a:xfrm>
            <a:off x="1295400" y="5715000"/>
            <a:ext cx="6629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Lucida Sans Unicode" pitchFamily="34" charset="0"/>
              </a:rPr>
              <a:t>Dominates security management thinking</a:t>
            </a:r>
          </a:p>
        </p:txBody>
      </p:sp>
      <p:pic>
        <p:nvPicPr>
          <p:cNvPr id="35846" name="Picture 7" descr="Plan, protect, and respond form  a cycle, and we need to keep repeating these steps."/>
          <p:cNvPicPr>
            <a:picLocks noChangeAspect="1" noChangeArrowheads="1"/>
          </p:cNvPicPr>
          <p:nvPr/>
        </p:nvPicPr>
        <p:blipFill>
          <a:blip r:embed="rId2">
            <a:extLst>
              <a:ext uri="{28A0092B-C50C-407E-A947-70E740481C1C}">
                <a14:useLocalDpi xmlns:a14="http://schemas.microsoft.com/office/drawing/2010/main" val="0"/>
              </a:ext>
            </a:extLst>
          </a:blip>
          <a:srcRect l="4013" t="9543" r="1694" b="4573"/>
          <a:stretch>
            <a:fillRect/>
          </a:stretch>
        </p:blipFill>
        <p:spPr bwMode="auto">
          <a:xfrm>
            <a:off x="762000" y="1370013"/>
            <a:ext cx="7696200" cy="442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C9186A-8F9F-4754-ACBA-D441968A8B3B}" type="slidenum">
              <a:rPr lang="en-US">
                <a:solidFill>
                  <a:schemeClr val="bg1"/>
                </a:solidFill>
                <a:latin typeface="Lucida Sans Unicode" pitchFamily="34" charset="0"/>
              </a:rPr>
              <a:pPr eaLnBrk="1" hangingPunct="1"/>
              <a:t>11</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Systems Life Cycle</a:t>
            </a:r>
          </a:p>
        </p:txBody>
      </p:sp>
      <p:sp>
        <p:nvSpPr>
          <p:cNvPr id="36868" name="TextBox 5"/>
          <p:cNvSpPr txBox="1">
            <a:spLocks noChangeArrowheads="1"/>
          </p:cNvSpPr>
          <p:nvPr/>
        </p:nvSpPr>
        <p:spPr bwMode="auto">
          <a:xfrm>
            <a:off x="1066800" y="5257800"/>
            <a:ext cx="7620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latin typeface="Lucida Sans Unicode" pitchFamily="34" charset="0"/>
              </a:rPr>
              <a:t>The systems life cycle goes beyond the SDLC, to include operational use. SLC thinking is critical in security.</a:t>
            </a:r>
          </a:p>
        </p:txBody>
      </p:sp>
      <p:pic>
        <p:nvPicPr>
          <p:cNvPr id="36870" name="Picture 7" descr="A system's life cycle, for example a software's life cycle, can be divided to two parts: Development and operational use. The first part is called systems development life cycle."/>
          <p:cNvPicPr>
            <a:picLocks noChangeAspect="1" noChangeArrowheads="1"/>
          </p:cNvPicPr>
          <p:nvPr/>
        </p:nvPicPr>
        <p:blipFill>
          <a:blip r:embed="rId3">
            <a:extLst>
              <a:ext uri="{28A0092B-C50C-407E-A947-70E740481C1C}">
                <a14:useLocalDpi xmlns:a14="http://schemas.microsoft.com/office/drawing/2010/main" val="0"/>
              </a:ext>
            </a:extLst>
          </a:blip>
          <a:srcRect l="3511" t="9543" r="1694" b="10934"/>
          <a:stretch>
            <a:fillRect/>
          </a:stretch>
        </p:blipFill>
        <p:spPr bwMode="auto">
          <a:xfrm>
            <a:off x="685800" y="1146175"/>
            <a:ext cx="7772400"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pPr eaLnBrk="1"/>
            <a:r>
              <a:rPr lang="en-US" b="1" dirty="0"/>
              <a:t>Vision</a:t>
            </a:r>
          </a:p>
          <a:p>
            <a:pPr lvl="1" eaLnBrk="1"/>
            <a:r>
              <a:rPr lang="en-US" dirty="0"/>
              <a:t>Your understanding about your role with respect to your company, its employees, and the outside world drives everything else</a:t>
            </a:r>
          </a:p>
          <a:p>
            <a:pPr eaLnBrk="1" hangingPunct="1"/>
            <a:endParaRPr lang="en-US" dirty="0"/>
          </a:p>
          <a:p>
            <a:pPr lvl="1" eaLnBrk="1" hangingPunct="1"/>
            <a:endParaRPr lang="en-US" dirty="0"/>
          </a:p>
        </p:txBody>
      </p:sp>
      <p:sp>
        <p:nvSpPr>
          <p:cNvPr id="24579"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E8150B-5FAF-4E27-9FFB-66585D02D4A4}" type="slidenum">
              <a:rPr lang="en-US">
                <a:solidFill>
                  <a:schemeClr val="bg1"/>
                </a:solidFill>
                <a:latin typeface="Lucida Sans Unicode" pitchFamily="34" charset="0"/>
              </a:rPr>
              <a:pPr eaLnBrk="1" hangingPunct="1"/>
              <a:t>12</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a:lnSpc>
                <a:spcPct val="90000"/>
              </a:lnSpc>
            </a:pPr>
            <a:r>
              <a:rPr lang="en-US" b="1" dirty="0"/>
              <a:t>Security as an Enabler</a:t>
            </a:r>
          </a:p>
          <a:p>
            <a:pPr lvl="1" eaLnBrk="1">
              <a:lnSpc>
                <a:spcPct val="90000"/>
              </a:lnSpc>
            </a:pPr>
            <a:r>
              <a:rPr lang="en-US" dirty="0"/>
              <a:t>Security is often thought of as a preventer</a:t>
            </a:r>
          </a:p>
          <a:p>
            <a:pPr lvl="1" eaLnBrk="1">
              <a:lnSpc>
                <a:spcPct val="90000"/>
              </a:lnSpc>
            </a:pPr>
            <a:r>
              <a:rPr lang="en-US" dirty="0"/>
              <a:t>But security is also an enabler</a:t>
            </a:r>
          </a:p>
          <a:p>
            <a:pPr lvl="1" eaLnBrk="1">
              <a:lnSpc>
                <a:spcPct val="90000"/>
              </a:lnSpc>
            </a:pPr>
            <a:r>
              <a:rPr lang="en-US" dirty="0"/>
              <a:t>A company with good security can do things otherwise impossible</a:t>
            </a:r>
          </a:p>
          <a:p>
            <a:pPr lvl="2" eaLnBrk="1">
              <a:lnSpc>
                <a:spcPct val="90000"/>
              </a:lnSpc>
            </a:pPr>
            <a:r>
              <a:rPr lang="en-US" dirty="0"/>
              <a:t>Engage in interorganizational systems with other firms</a:t>
            </a:r>
          </a:p>
          <a:p>
            <a:pPr lvl="2" eaLnBrk="1">
              <a:lnSpc>
                <a:spcPct val="90000"/>
              </a:lnSpc>
            </a:pPr>
            <a:r>
              <a:rPr lang="en-US" dirty="0"/>
              <a:t>Can use SNMP SET commands to manage systems remotely</a:t>
            </a:r>
          </a:p>
          <a:p>
            <a:pPr lvl="1" eaLnBrk="1">
              <a:lnSpc>
                <a:spcPct val="90000"/>
              </a:lnSpc>
            </a:pPr>
            <a:r>
              <a:rPr lang="en-US" dirty="0"/>
              <a:t>Must get in early on projects to reduce inconvenience</a:t>
            </a:r>
          </a:p>
          <a:p>
            <a:pPr lvl="1" eaLnBrk="1" hangingPunct="1">
              <a:lnSpc>
                <a:spcPct val="90000"/>
              </a:lnSpc>
            </a:pPr>
            <a:endParaRPr lang="en-US" dirty="0"/>
          </a:p>
        </p:txBody>
      </p:sp>
      <p:sp>
        <p:nvSpPr>
          <p:cNvPr id="2560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C79C2F-F064-4DD1-BF0B-E1D29A07DF91}" type="slidenum">
              <a:rPr lang="en-US">
                <a:solidFill>
                  <a:schemeClr val="bg1"/>
                </a:solidFill>
                <a:latin typeface="Lucida Sans Unicode" pitchFamily="34" charset="0"/>
              </a:rPr>
              <a:pPr eaLnBrk="1" hangingPunct="1"/>
              <a:t>13</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pPr eaLnBrk="1"/>
            <a:r>
              <a:rPr lang="en-US" b="1" dirty="0"/>
              <a:t>Positive Vision of Users</a:t>
            </a:r>
          </a:p>
          <a:p>
            <a:pPr lvl="1" eaLnBrk="1"/>
            <a:r>
              <a:rPr lang="en-US" dirty="0"/>
              <a:t>Must not view users as malicious or stupid</a:t>
            </a:r>
          </a:p>
          <a:p>
            <a:pPr lvl="1" eaLnBrk="1"/>
            <a:r>
              <a:rPr lang="en-US" dirty="0"/>
              <a:t>Stupid means poorly trained, and that is security’s fault</a:t>
            </a:r>
          </a:p>
          <a:p>
            <a:pPr lvl="1" eaLnBrk="1"/>
            <a:r>
              <a:rPr lang="en-US" dirty="0"/>
              <a:t>Must have zero tolerance for negative views of users</a:t>
            </a:r>
          </a:p>
          <a:p>
            <a:pPr lvl="1" eaLnBrk="1"/>
            <a:endParaRPr lang="en-US" sz="1000" dirty="0"/>
          </a:p>
          <a:p>
            <a:pPr eaLnBrk="1"/>
            <a:r>
              <a:rPr lang="en-US" b="1" dirty="0"/>
              <a:t>Cannot Be Effective Unless Users Work with You</a:t>
            </a:r>
          </a:p>
          <a:p>
            <a:pPr lvl="1" eaLnBrk="1"/>
            <a:r>
              <a:rPr lang="en-US" dirty="0"/>
              <a:t>Consultation, consultation, consultation</a:t>
            </a:r>
          </a:p>
          <a:p>
            <a:pPr lvl="1" eaLnBrk="1" hangingPunct="1"/>
            <a:endParaRPr lang="en-US" dirty="0"/>
          </a:p>
          <a:p>
            <a:pPr lvl="1" eaLnBrk="1"/>
            <a:endParaRPr lang="en-US" dirty="0"/>
          </a:p>
          <a:p>
            <a:pPr eaLnBrk="1" hangingPunct="1"/>
            <a:endParaRPr lang="en-US" dirty="0"/>
          </a:p>
          <a:p>
            <a:pPr lvl="1" eaLnBrk="1" hangingPunct="1"/>
            <a:endParaRPr lang="en-US" dirty="0"/>
          </a:p>
        </p:txBody>
      </p:sp>
      <p:sp>
        <p:nvSpPr>
          <p:cNvPr id="2662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1D7675-A416-4A37-8F69-35CCA0C25B81}" type="slidenum">
              <a:rPr lang="en-US">
                <a:solidFill>
                  <a:schemeClr val="bg1"/>
                </a:solidFill>
                <a:latin typeface="Lucida Sans Unicode" pitchFamily="34" charset="0"/>
              </a:rPr>
              <a:pPr eaLnBrk="1" hangingPunct="1"/>
              <a:t>14</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pPr eaLnBrk="1"/>
            <a:r>
              <a:rPr lang="en-US" b="1" dirty="0"/>
              <a:t>Should Not View Security as Police or Military Force</a:t>
            </a:r>
          </a:p>
          <a:p>
            <a:pPr lvl="1" eaLnBrk="1"/>
            <a:r>
              <a:rPr lang="en-US" dirty="0"/>
              <a:t>Creates a negative view of users</a:t>
            </a:r>
          </a:p>
          <a:p>
            <a:pPr lvl="1" eaLnBrk="1"/>
            <a:r>
              <a:rPr lang="en-US" dirty="0"/>
              <a:t>Police merely punish, they do not prevent crime; security must prevent attacks</a:t>
            </a:r>
          </a:p>
          <a:p>
            <a:pPr lvl="1" eaLnBrk="1"/>
            <a:r>
              <a:rPr lang="en-US" dirty="0"/>
              <a:t>Military can use fatal force; security cannot even punish (HR does that)</a:t>
            </a:r>
          </a:p>
          <a:p>
            <a:pPr eaLnBrk="1" hangingPunct="1"/>
            <a:endParaRPr lang="en-US" dirty="0"/>
          </a:p>
          <a:p>
            <a:pPr lvl="1" eaLnBrk="1" hangingPunct="1"/>
            <a:endParaRPr lang="en-US" dirty="0"/>
          </a:p>
        </p:txBody>
      </p:sp>
      <p:sp>
        <p:nvSpPr>
          <p:cNvPr id="2765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4949F4-73BB-43F2-960A-6D3D650BE919}" type="slidenum">
              <a:rPr lang="en-US">
                <a:solidFill>
                  <a:schemeClr val="bg1"/>
                </a:solidFill>
                <a:latin typeface="Lucida Sans Unicode" pitchFamily="34" charset="0"/>
              </a:rPr>
              <a:pPr eaLnBrk="1" hangingPunct="1"/>
              <a:t>15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pPr eaLnBrk="1"/>
            <a:r>
              <a:rPr lang="en-US" b="1" dirty="0"/>
              <a:t>Cannot Be Effective Unless Users Work with You</a:t>
            </a:r>
          </a:p>
          <a:p>
            <a:pPr lvl="1" eaLnBrk="1"/>
            <a:r>
              <a:rPr lang="en-US" dirty="0"/>
              <a:t>Consultation, consultation, consultation</a:t>
            </a:r>
          </a:p>
          <a:p>
            <a:pPr lvl="1" eaLnBrk="1" hangingPunct="1"/>
            <a:endParaRPr lang="en-US" dirty="0"/>
          </a:p>
        </p:txBody>
      </p:sp>
      <p:sp>
        <p:nvSpPr>
          <p:cNvPr id="2867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891350-BD3B-47A3-823A-F91ADF428F43}" type="slidenum">
              <a:rPr lang="en-US">
                <a:solidFill>
                  <a:schemeClr val="bg1"/>
                </a:solidFill>
                <a:latin typeface="Lucida Sans Unicode" pitchFamily="34" charset="0"/>
              </a:rPr>
              <a:pPr eaLnBrk="1" hangingPunct="1"/>
              <a:t>16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Vision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eaLnBrk="1" fontAlgn="auto">
              <a:spcAft>
                <a:spcPts val="0"/>
              </a:spcAft>
              <a:buFont typeface="Wingdings 3"/>
              <a:buChar char=""/>
              <a:defRPr/>
            </a:pPr>
            <a:r>
              <a:rPr lang="en-US" b="1" dirty="0"/>
              <a:t>Identify Current IT Security Gaps</a:t>
            </a:r>
          </a:p>
          <a:p>
            <a:pPr marL="365760" indent="-256032" eaLnBrk="1" fontAlgn="auto">
              <a:spcAft>
                <a:spcPts val="0"/>
              </a:spcAft>
              <a:buFont typeface="Wingdings 3"/>
              <a:buChar char=""/>
              <a:defRPr/>
            </a:pPr>
            <a:r>
              <a:rPr lang="en-US" b="1" dirty="0"/>
              <a:t>Identify Driving Forces</a:t>
            </a:r>
          </a:p>
          <a:p>
            <a:pPr marL="621792" lvl="1" eaLnBrk="1" fontAlgn="auto">
              <a:spcAft>
                <a:spcPts val="0"/>
              </a:spcAft>
              <a:buFont typeface="Verdana"/>
              <a:buChar char="◦"/>
              <a:defRPr/>
            </a:pPr>
            <a:r>
              <a:rPr lang="en-US" dirty="0"/>
              <a:t>The threat environment</a:t>
            </a:r>
          </a:p>
          <a:p>
            <a:pPr marL="621792" lvl="1" eaLnBrk="1" fontAlgn="auto">
              <a:spcAft>
                <a:spcPts val="0"/>
              </a:spcAft>
              <a:buFont typeface="Verdana"/>
              <a:buChar char="◦"/>
              <a:defRPr/>
            </a:pPr>
            <a:r>
              <a:rPr lang="en-US" dirty="0"/>
              <a:t>Compliance laws and regulations</a:t>
            </a:r>
          </a:p>
          <a:p>
            <a:pPr marL="621792" lvl="1" eaLnBrk="1" fontAlgn="auto">
              <a:spcAft>
                <a:spcPts val="0"/>
              </a:spcAft>
              <a:buFont typeface="Verdana"/>
              <a:buChar char="◦"/>
              <a:defRPr/>
            </a:pPr>
            <a:r>
              <a:rPr lang="en-US" dirty="0"/>
              <a:t>Corporate structure changes, such as mergers</a:t>
            </a:r>
          </a:p>
          <a:p>
            <a:pPr marL="365760" indent="-256032" eaLnBrk="1" fontAlgn="auto">
              <a:spcAft>
                <a:spcPts val="0"/>
              </a:spcAft>
              <a:buFont typeface="Wingdings 3"/>
              <a:buChar char=""/>
              <a:defRPr/>
            </a:pPr>
            <a:r>
              <a:rPr lang="en-US" b="1" dirty="0"/>
              <a:t>Identify Corporate Resources Needing Protection</a:t>
            </a:r>
          </a:p>
          <a:p>
            <a:pPr marL="621792" lvl="1" eaLnBrk="1" fontAlgn="auto">
              <a:spcAft>
                <a:spcPts val="0"/>
              </a:spcAft>
              <a:buFont typeface="Verdana"/>
              <a:buChar char="◦"/>
              <a:defRPr/>
            </a:pPr>
            <a:r>
              <a:rPr lang="en-US" dirty="0"/>
              <a:t>Enumerate all resources</a:t>
            </a:r>
          </a:p>
          <a:p>
            <a:pPr marL="621792" lvl="1" eaLnBrk="1" fontAlgn="auto">
              <a:spcAft>
                <a:spcPts val="0"/>
              </a:spcAft>
              <a:buFont typeface="Verdana"/>
              <a:buChar char="◦"/>
              <a:defRPr/>
            </a:pPr>
            <a:r>
              <a:rPr lang="en-US" dirty="0"/>
              <a:t>Rate each by sensitivity</a:t>
            </a:r>
          </a:p>
        </p:txBody>
      </p:sp>
      <p:sp>
        <p:nvSpPr>
          <p:cNvPr id="3072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D3A1E9-9352-419A-B6E1-42C5D4861E4B}" type="slidenum">
              <a:rPr lang="en-US">
                <a:solidFill>
                  <a:schemeClr val="bg1"/>
                </a:solidFill>
                <a:latin typeface="Lucida Sans Unicode" pitchFamily="34" charset="0"/>
              </a:rPr>
              <a:pPr eaLnBrk="1" hangingPunct="1"/>
              <a:t>17</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Strategic IT Security Planning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a:r>
              <a:rPr lang="en-US" b="1"/>
              <a:t>Develop Remediation Plans</a:t>
            </a:r>
          </a:p>
          <a:p>
            <a:pPr lvl="1" eaLnBrk="1"/>
            <a:r>
              <a:rPr lang="en-US"/>
              <a:t>Develop a remediation plan for all security gaps</a:t>
            </a:r>
          </a:p>
          <a:p>
            <a:pPr lvl="1" eaLnBrk="1" hangingPunct="1"/>
            <a:r>
              <a:rPr lang="en-US"/>
              <a:t>Develop a remediation plan for every resource unless it is well protected</a:t>
            </a:r>
          </a:p>
          <a:p>
            <a:pPr eaLnBrk="1"/>
            <a:r>
              <a:rPr lang="en-US" b="1"/>
              <a:t>Develop an Investment Portfolio</a:t>
            </a:r>
          </a:p>
          <a:p>
            <a:pPr lvl="1" eaLnBrk="1"/>
            <a:r>
              <a:rPr lang="en-US"/>
              <a:t>You cannot close all gaps immediately</a:t>
            </a:r>
          </a:p>
          <a:p>
            <a:pPr lvl="1" eaLnBrk="1"/>
            <a:r>
              <a:rPr lang="en-US"/>
              <a:t>Choose projects that will provide the largest returns</a:t>
            </a:r>
          </a:p>
          <a:p>
            <a:pPr lvl="1" eaLnBrk="1"/>
            <a:r>
              <a:rPr lang="en-US"/>
              <a:t>Implement these</a:t>
            </a:r>
          </a:p>
        </p:txBody>
      </p:sp>
      <p:sp>
        <p:nvSpPr>
          <p:cNvPr id="3174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571BEF-0B56-4A71-89DD-29A4755DFDA9}" type="slidenum">
              <a:rPr lang="en-US">
                <a:solidFill>
                  <a:schemeClr val="bg1"/>
                </a:solidFill>
                <a:latin typeface="Lucida Sans Unicode" pitchFamily="34" charset="0"/>
              </a:rPr>
              <a:pPr eaLnBrk="1" hangingPunct="1"/>
              <a:t>18</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Strategic IT Security Planning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05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30052"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  </a:t>
            </a:r>
          </a:p>
        </p:txBody>
      </p:sp>
      <p:sp>
        <p:nvSpPr>
          <p:cNvPr id="2" name="Title 1">
            <a:extLst>
              <a:ext uri="{FF2B5EF4-FFF2-40B4-BE49-F238E27FC236}">
                <a16:creationId xmlns:a16="http://schemas.microsoft.com/office/drawing/2014/main" id="{8B14AA68-0892-4578-90E9-30355539548E}"/>
              </a:ext>
            </a:extLst>
          </p:cNvPr>
          <p:cNvSpPr>
            <a:spLocks noGrp="1"/>
          </p:cNvSpPr>
          <p:nvPr>
            <p:ph type="ctrTitle"/>
          </p:nvPr>
        </p:nvSpPr>
        <p:spPr>
          <a:xfrm>
            <a:off x="685800" y="5611809"/>
            <a:ext cx="7772400" cy="1069975"/>
          </a:xfrm>
        </p:spPr>
        <p:txBody>
          <a:bodyPr>
            <a:normAutofit/>
          </a:bodyPr>
          <a:lstStyle/>
          <a:p>
            <a:r>
              <a:rPr lang="en-US" dirty="0">
                <a:solidFill>
                  <a:schemeClr val="bg1"/>
                </a:solidFill>
              </a:rPr>
              <a:t>Copy Right Statement</a:t>
            </a:r>
            <a:endParaRPr lang="en-CA"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57200" y="1295400"/>
            <a:ext cx="8229600" cy="4711700"/>
          </a:xfrm>
        </p:spPr>
        <p:txBody>
          <a:bodyPr/>
          <a:lstStyle/>
          <a:p>
            <a:pPr eaLnBrk="1" hangingPunct="1"/>
            <a:r>
              <a:rPr lang="en-US" dirty="0"/>
              <a:t>The first chapter focused on threats</a:t>
            </a:r>
          </a:p>
          <a:p>
            <a:pPr eaLnBrk="1" hangingPunct="1"/>
            <a:r>
              <a:rPr lang="en-US" dirty="0"/>
              <a:t>The rest of the book focuses on defense</a:t>
            </a:r>
          </a:p>
          <a:p>
            <a:pPr eaLnBrk="1" hangingPunct="1"/>
            <a:r>
              <a:rPr lang="en-US" dirty="0"/>
              <a:t>Today, we will see that defensive thinking is build around the plan-protect-respond cycle</a:t>
            </a:r>
          </a:p>
          <a:p>
            <a:pPr eaLnBrk="1" hangingPunct="1"/>
            <a:r>
              <a:rPr lang="en-US" dirty="0"/>
              <a:t>Chapters 3 to 9 focus on protection</a:t>
            </a:r>
          </a:p>
          <a:p>
            <a:pPr eaLnBrk="1" hangingPunct="1"/>
            <a:r>
              <a:rPr lang="en-US" dirty="0"/>
              <a:t>Chapter 10 focuses on response</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Orientation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2</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
        <p:nvSpPr>
          <p:cNvPr id="6" name="Title 1"/>
          <p:cNvSpPr txBox="1">
            <a:spLocks noGrp="1"/>
          </p:cNvSpPr>
          <p:nvPr>
            <p:ph type="title" idx="4294967295"/>
          </p:nvPr>
        </p:nvSpPr>
        <p:spPr>
          <a:xfrm>
            <a:off x="16933" y="2362200"/>
            <a:ext cx="8686800" cy="914400"/>
          </a:xfrm>
          <a:prstGeom prst="round2DiagRect">
            <a:avLst/>
          </a:prstGeom>
          <a:solidFill>
            <a:schemeClr val="bg1">
              <a:alpha val="90000"/>
            </a:schemeClr>
          </a:solidFill>
          <a:ln>
            <a:noFill/>
            <a:prstDash/>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Lucida Sans Unicode" pitchFamily="34" charset="0"/>
                <a:ea typeface="+mj-ea"/>
                <a:cs typeface="Lucida Sans Unicode" pitchFamily="34" charset="0"/>
              </a:rPr>
              <a:t>Planning and Policy</a:t>
            </a:r>
          </a:p>
        </p:txBody>
      </p:sp>
    </p:spTree>
    <p:extLst>
      <p:ext uri="{BB962C8B-B14F-4D97-AF65-F5344CB8AC3E}">
        <p14:creationId xmlns:p14="http://schemas.microsoft.com/office/powerpoint/2010/main" val="7104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481138"/>
            <a:ext cx="8382000" cy="4525962"/>
          </a:xfrm>
        </p:spPr>
        <p:txBody>
          <a:bodyPr>
            <a:normAutofit fontScale="85000" lnSpcReduction="20000"/>
          </a:bodyPr>
          <a:lstStyle/>
          <a:p>
            <a:pPr eaLnBrk="1" hangingPunct="1">
              <a:defRPr/>
            </a:pPr>
            <a:r>
              <a:rPr lang="en-US" dirty="0"/>
              <a:t>Outline need for formal management processes.</a:t>
            </a:r>
          </a:p>
          <a:p>
            <a:pPr eaLnBrk="1" hangingPunct="1">
              <a:defRPr/>
            </a:pPr>
            <a:r>
              <a:rPr lang="en-US" dirty="0"/>
              <a:t>Explain the plan–protect–respond security management cycle.</a:t>
            </a:r>
          </a:p>
          <a:p>
            <a:pPr eaLnBrk="1" hangingPunct="1">
              <a:defRPr/>
            </a:pPr>
            <a:r>
              <a:rPr lang="en-US" dirty="0"/>
              <a:t>Describe: </a:t>
            </a:r>
          </a:p>
          <a:p>
            <a:pPr lvl="1" eaLnBrk="1" hangingPunct="1">
              <a:defRPr/>
            </a:pPr>
            <a:r>
              <a:rPr lang="en-US" dirty="0"/>
              <a:t>compliance laws and regulations.</a:t>
            </a:r>
          </a:p>
          <a:p>
            <a:pPr lvl="1" eaLnBrk="1" hangingPunct="1">
              <a:defRPr/>
            </a:pPr>
            <a:r>
              <a:rPr lang="en-US" dirty="0"/>
              <a:t>organizational security issues.</a:t>
            </a:r>
          </a:p>
          <a:p>
            <a:pPr lvl="1" eaLnBrk="1" hangingPunct="1">
              <a:defRPr/>
            </a:pPr>
            <a:r>
              <a:rPr lang="en-US" dirty="0"/>
              <a:t>risk analysis.</a:t>
            </a:r>
          </a:p>
          <a:p>
            <a:pPr lvl="1" eaLnBrk="1" hangingPunct="1">
              <a:defRPr/>
            </a:pPr>
            <a:r>
              <a:rPr lang="en-US" dirty="0"/>
              <a:t>technical security infrastructure.</a:t>
            </a:r>
          </a:p>
          <a:p>
            <a:pPr eaLnBrk="1" hangingPunct="1">
              <a:defRPr/>
            </a:pPr>
            <a:r>
              <a:rPr lang="en-US" dirty="0"/>
              <a:t>Explain policy-driven implementation.</a:t>
            </a:r>
          </a:p>
          <a:p>
            <a:pPr eaLnBrk="1" hangingPunct="1">
              <a:defRPr/>
            </a:pPr>
            <a:r>
              <a:rPr lang="en-US" dirty="0"/>
              <a:t>Know governance frameworks.</a:t>
            </a:r>
          </a:p>
        </p:txBody>
      </p:sp>
      <p:sp>
        <p:nvSpPr>
          <p:cNvPr id="8" name="Title 7"/>
          <p:cNvSpPr>
            <a:spLocks noGrp="1"/>
          </p:cNvSpPr>
          <p:nvPr>
            <p:ph type="title"/>
          </p:nvPr>
        </p:nvSpPr>
        <p:spPr/>
        <p:txBody>
          <a:bodyPr/>
          <a:lstStyle/>
          <a:p>
            <a:pPr eaLnBrk="1" hangingPunct="1">
              <a:defRPr/>
            </a:pPr>
            <a:r>
              <a:rPr lang="en-US" dirty="0"/>
              <a:t>Learning Objectives</a:t>
            </a:r>
          </a:p>
        </p:txBody>
      </p:sp>
      <p:sp>
        <p:nvSpPr>
          <p:cNvPr id="5"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1BC7D4-B295-4633-A04E-3E5B46422516}" type="slidenum">
              <a:rPr lang="en-US">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a:r>
              <a:rPr lang="en-US" b="1" dirty="0"/>
              <a:t>Technology Is Concrete</a:t>
            </a:r>
          </a:p>
          <a:p>
            <a:pPr lvl="1" eaLnBrk="1"/>
            <a:r>
              <a:rPr lang="en-US" dirty="0"/>
              <a:t>Can visualize devices and transmission lines</a:t>
            </a:r>
          </a:p>
          <a:p>
            <a:pPr lvl="1" eaLnBrk="1"/>
            <a:r>
              <a:rPr lang="en-US" dirty="0"/>
              <a:t>Can understand device and software operation</a:t>
            </a:r>
          </a:p>
          <a:p>
            <a:pPr eaLnBrk="1"/>
            <a:r>
              <a:rPr lang="en-US" b="1" dirty="0"/>
              <a:t>Management Is Abstract</a:t>
            </a:r>
          </a:p>
          <a:p>
            <a:pPr eaLnBrk="1"/>
            <a:r>
              <a:rPr lang="en-US" b="1" dirty="0"/>
              <a:t>Management Is More Important</a:t>
            </a:r>
          </a:p>
          <a:p>
            <a:pPr lvl="1" eaLnBrk="1"/>
            <a:r>
              <a:rPr lang="en-US" dirty="0"/>
              <a:t>Security is a process, not a product (Bruce </a:t>
            </a:r>
            <a:r>
              <a:rPr lang="en-US" dirty="0" err="1"/>
              <a:t>Schneier</a:t>
            </a:r>
            <a:r>
              <a:rPr lang="en-US" dirty="0"/>
              <a:t>)</a:t>
            </a:r>
          </a:p>
          <a:p>
            <a:pPr eaLnBrk="1" hangingPunct="1"/>
            <a:endParaRPr lang="en-US" dirty="0"/>
          </a:p>
          <a:p>
            <a:pPr lvl="1" eaLnBrk="1" hangingPunct="1"/>
            <a:endParaRPr lang="en-US" dirty="0"/>
          </a:p>
        </p:txBody>
      </p:sp>
      <p:sp>
        <p:nvSpPr>
          <p:cNvPr id="17411"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65D775-774D-4245-B758-243BEFC548D1}" type="slidenum">
              <a:rPr lang="en-US">
                <a:solidFill>
                  <a:schemeClr val="bg1"/>
                </a:solidFill>
                <a:latin typeface="Lucida Sans Unicode" pitchFamily="34" charset="0"/>
              </a:rPr>
              <a:pPr eaLnBrk="1" hangingPunct="1"/>
              <a:t>5</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a:t>2.1: Management is the Hard Part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528C99-3DD8-4AE4-857C-3A944A5D5E5D}" type="slidenum">
              <a:rPr lang="en-US">
                <a:solidFill>
                  <a:schemeClr val="bg1"/>
                </a:solidFill>
                <a:latin typeface="Lucida Sans Unicode" pitchFamily="34" charset="0"/>
              </a:rPr>
              <a:pPr eaLnBrk="1" hangingPunct="1"/>
              <a:t>6</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a:t>2.1: The Need for Comprehensive Security</a:t>
            </a:r>
          </a:p>
        </p:txBody>
      </p:sp>
      <p:pic>
        <p:nvPicPr>
          <p:cNvPr id="31749" name="Picture 6" descr="An attacker only needs one unprotected avenue of attack to succeed. Therefore, defenders must close off all possible avenues of attacks. This is called comprehensive security."/>
          <p:cNvPicPr>
            <a:picLocks noChangeAspect="1" noChangeArrowheads="1"/>
          </p:cNvPicPr>
          <p:nvPr/>
        </p:nvPicPr>
        <p:blipFill>
          <a:blip r:embed="rId2">
            <a:extLst>
              <a:ext uri="{28A0092B-C50C-407E-A947-70E740481C1C}">
                <a14:useLocalDpi xmlns:a14="http://schemas.microsoft.com/office/drawing/2010/main" val="0"/>
              </a:ext>
            </a:extLst>
          </a:blip>
          <a:srcRect l="4514" t="9543" r="1694" b="4573"/>
          <a:stretch>
            <a:fillRect/>
          </a:stretch>
        </p:blipFill>
        <p:spPr bwMode="auto">
          <a:xfrm>
            <a:off x="685800" y="1371600"/>
            <a:ext cx="7772400" cy="448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60B80-1BF4-4F96-9BC1-F367407FA556}"/>
              </a:ext>
            </a:extLst>
          </p:cNvPr>
          <p:cNvSpPr>
            <a:spLocks noGrp="1"/>
          </p:cNvSpPr>
          <p:nvPr>
            <p:ph idx="1"/>
          </p:nvPr>
        </p:nvSpPr>
        <p:spPr/>
        <p:txBody>
          <a:bodyPr/>
          <a:lstStyle/>
          <a:p>
            <a:r>
              <a:rPr lang="en-US" dirty="0"/>
              <a:t>Hence, we can say that the security of a system is determined by the security of the weakest attack avenue, i.e., the weakest link</a:t>
            </a:r>
          </a:p>
          <a:p>
            <a:r>
              <a:rPr lang="en-US" dirty="0"/>
              <a:t>If an attack on the system exploits a vulnerability in the weakest link, the security failure is a weakest link failure.</a:t>
            </a:r>
            <a:endParaRPr lang="en-CA" dirty="0"/>
          </a:p>
        </p:txBody>
      </p:sp>
      <p:sp>
        <p:nvSpPr>
          <p:cNvPr id="5" name="Title 4"/>
          <p:cNvSpPr>
            <a:spLocks noGrp="1"/>
          </p:cNvSpPr>
          <p:nvPr>
            <p:ph type="title"/>
          </p:nvPr>
        </p:nvSpPr>
        <p:spPr/>
        <p:txBody>
          <a:bodyPr/>
          <a:lstStyle/>
          <a:p>
            <a:pPr eaLnBrk="1" fontAlgn="auto" hangingPunct="1">
              <a:spcAft>
                <a:spcPts val="0"/>
              </a:spcAft>
              <a:defRPr/>
            </a:pPr>
            <a:r>
              <a:rPr lang="en-US" dirty="0"/>
              <a:t>2.1: Weakest Link Failure</a:t>
            </a:r>
          </a:p>
        </p:txBody>
      </p:sp>
      <p:sp>
        <p:nvSpPr>
          <p:cNvPr id="19458" name="Slide Number Placeholder 3"/>
          <p:cNvSpPr>
            <a:spLocks noGrp="1"/>
          </p:cNvSpPr>
          <p:nvPr>
            <p:ph type="sldNum" sz="quarter" idx="4294967295"/>
          </p:nvPr>
        </p:nvSpPr>
        <p:spPr bwMode="auto">
          <a:xfrm>
            <a:off x="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E5B55E-3DFB-4D88-820E-171A4205CAC6}" type="slidenum">
              <a:rPr lang="en-US">
                <a:solidFill>
                  <a:schemeClr val="bg1"/>
                </a:solidFill>
                <a:latin typeface="Lucida Sans Unicode" pitchFamily="34" charset="0"/>
              </a:rPr>
              <a:pPr eaLnBrk="1" hangingPunct="1"/>
              <a:t>7</a:t>
            </a:fld>
            <a:endParaRPr lang="en-US">
              <a:solidFill>
                <a:schemeClr val="bg1"/>
              </a:solidFill>
              <a:latin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905000"/>
            <a:ext cx="8229600" cy="4102100"/>
          </a:xfrm>
        </p:spPr>
        <p:txBody>
          <a:bodyPr/>
          <a:lstStyle/>
          <a:p>
            <a:pPr eaLnBrk="1"/>
            <a:r>
              <a:rPr lang="en-US" b="1" dirty="0"/>
              <a:t>Complex</a:t>
            </a:r>
          </a:p>
          <a:p>
            <a:pPr lvl="1" eaLnBrk="1"/>
            <a:r>
              <a:rPr lang="en-US" dirty="0"/>
              <a:t>Cannot be managed informally</a:t>
            </a:r>
          </a:p>
          <a:p>
            <a:pPr eaLnBrk="1"/>
            <a:r>
              <a:rPr lang="en-US" b="1" dirty="0"/>
              <a:t>Need Formal Processes</a:t>
            </a:r>
          </a:p>
          <a:p>
            <a:pPr lvl="1" eaLnBrk="1"/>
            <a:r>
              <a:rPr lang="en-US" dirty="0"/>
              <a:t>Planned series of actions in security management</a:t>
            </a:r>
          </a:p>
          <a:p>
            <a:pPr lvl="1" eaLnBrk="1"/>
            <a:r>
              <a:rPr lang="en-US" dirty="0"/>
              <a:t>Annual planning</a:t>
            </a:r>
          </a:p>
          <a:p>
            <a:pPr lvl="1" eaLnBrk="1"/>
            <a:r>
              <a:rPr lang="en-US" dirty="0"/>
              <a:t>Processes for planning and developing individual countermeasures</a:t>
            </a:r>
          </a:p>
        </p:txBody>
      </p:sp>
      <p:sp>
        <p:nvSpPr>
          <p:cNvPr id="20483"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9271D2-2040-45E2-88AC-6597063AD25F}" type="slidenum">
              <a:rPr lang="en-US">
                <a:solidFill>
                  <a:schemeClr val="bg1"/>
                </a:solidFill>
                <a:latin typeface="Lucida Sans Unicode" pitchFamily="34" charset="0"/>
              </a:rPr>
              <a:pPr eaLnBrk="1" hangingPunct="1"/>
              <a:t>8</a:t>
            </a:fld>
            <a:endParaRPr lang="en-US">
              <a:solidFill>
                <a:schemeClr val="bg1"/>
              </a:solidFill>
              <a:latin typeface="Lucida Sans Unicode" pitchFamily="34" charset="0"/>
            </a:endParaRPr>
          </a:p>
        </p:txBody>
      </p:sp>
      <p:sp>
        <p:nvSpPr>
          <p:cNvPr id="5" name="Title 4"/>
          <p:cNvSpPr>
            <a:spLocks noGrp="1"/>
          </p:cNvSpPr>
          <p:nvPr>
            <p:ph type="title"/>
          </p:nvPr>
        </p:nvSpPr>
        <p:spPr>
          <a:xfrm>
            <a:off x="457200" y="304800"/>
            <a:ext cx="8229600" cy="1143000"/>
          </a:xfrm>
        </p:spPr>
        <p:txBody>
          <a:bodyPr>
            <a:normAutofit fontScale="90000"/>
          </a:bodyPr>
          <a:lstStyle/>
          <a:p>
            <a:pPr eaLnBrk="1" fontAlgn="auto" hangingPunct="1">
              <a:spcAft>
                <a:spcPts val="0"/>
              </a:spcAft>
              <a:defRPr/>
            </a:pPr>
            <a:r>
              <a:rPr lang="en-US" dirty="0"/>
              <a:t>2.1: Security Management Is a Disciplined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905000"/>
            <a:ext cx="8229600" cy="4102100"/>
          </a:xfrm>
        </p:spPr>
        <p:txBody>
          <a:bodyPr/>
          <a:lstStyle/>
          <a:p>
            <a:pPr eaLnBrk="1"/>
            <a:r>
              <a:rPr lang="en-US" b="1"/>
              <a:t>A Continuous Process</a:t>
            </a:r>
          </a:p>
          <a:p>
            <a:pPr lvl="1" eaLnBrk="1"/>
            <a:r>
              <a:rPr lang="en-US"/>
              <a:t>Fail if let up</a:t>
            </a:r>
          </a:p>
          <a:p>
            <a:pPr eaLnBrk="1"/>
            <a:r>
              <a:rPr lang="en-US" b="1"/>
              <a:t>Compliance Regulations</a:t>
            </a:r>
          </a:p>
          <a:p>
            <a:pPr lvl="1" eaLnBrk="1"/>
            <a:r>
              <a:rPr lang="en-US"/>
              <a:t>Add to the need to adopt disciplined security management processes</a:t>
            </a:r>
          </a:p>
          <a:p>
            <a:pPr eaLnBrk="1" hangingPunct="1"/>
            <a:endParaRPr lang="en-US"/>
          </a:p>
          <a:p>
            <a:pPr lvl="1" eaLnBrk="1" hangingPunct="1"/>
            <a:endParaRPr lang="en-US"/>
          </a:p>
        </p:txBody>
      </p:sp>
      <p:sp>
        <p:nvSpPr>
          <p:cNvPr id="21507" name="Slide Number Placeholder 3"/>
          <p:cNvSpPr>
            <a:spLocks noGrp="1"/>
          </p:cNvSpPr>
          <p:nvPr>
            <p:ph type="sldNum" sz="quarter" idx="4294967295"/>
          </p:nvPr>
        </p:nvSpPr>
        <p:spPr bwMode="auto">
          <a:xfrm>
            <a:off x="1219200" y="6096000"/>
            <a:ext cx="1066800" cy="381000"/>
          </a:xfrm>
          <a:prstGeom prst="rect">
            <a:avLst/>
          </a:prstGeo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D38CF2-7719-4B90-B31B-736922481631}" type="slidenum">
              <a:rPr lang="en-US">
                <a:solidFill>
                  <a:schemeClr val="bg1"/>
                </a:solidFill>
                <a:latin typeface="Lucida Sans Unicode" pitchFamily="34" charset="0"/>
              </a:rPr>
              <a:pPr eaLnBrk="1" hangingPunct="1"/>
              <a:t>9</a:t>
            </a:fld>
            <a:endParaRPr lang="en-US">
              <a:solidFill>
                <a:schemeClr val="bg1"/>
              </a:solidFill>
              <a:latin typeface="Lucida Sans Unicode" pitchFamily="34"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2.1: Security Management Is a Disciplined Process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2588</TotalTime>
  <Words>697</Words>
  <Application>Microsoft Office PowerPoint</Application>
  <PresentationFormat>On-screen Show (4:3)</PresentationFormat>
  <Paragraphs>115</Paragraphs>
  <Slides>19</Slides>
  <Notes>3</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Lucida Sans Unicode</vt:lpstr>
      <vt:lpstr>Tahoma</vt:lpstr>
      <vt:lpstr>Verdana</vt:lpstr>
      <vt:lpstr>Wingdings 2</vt:lpstr>
      <vt:lpstr>Wingdings 3</vt:lpstr>
      <vt:lpstr>Concourse</vt:lpstr>
      <vt:lpstr>1_Concourse</vt:lpstr>
      <vt:lpstr>Chapter 2</vt:lpstr>
      <vt:lpstr>Orientation</vt:lpstr>
      <vt:lpstr>Planning and Policy</vt:lpstr>
      <vt:lpstr>Learning Objectives</vt:lpstr>
      <vt:lpstr>2.1: Management is the Hard Part</vt:lpstr>
      <vt:lpstr>2.1: The Need for Comprehensive Security</vt:lpstr>
      <vt:lpstr>2.1: Weakest Link Failure</vt:lpstr>
      <vt:lpstr>2.1: Security Management Is a Disciplined Process</vt:lpstr>
      <vt:lpstr>2.1: Security Management Is a Disciplined Process</vt:lpstr>
      <vt:lpstr>2.1: The Plan-Protect-Respond Cycle for Security Management</vt:lpstr>
      <vt:lpstr>2.1: Systems Life Cycle</vt:lpstr>
      <vt:lpstr>2.1: Vision</vt:lpstr>
      <vt:lpstr>2.1: Vision</vt:lpstr>
      <vt:lpstr>2.1: Vision</vt:lpstr>
      <vt:lpstr>2.1: Vision</vt:lpstr>
      <vt:lpstr>2.1: Vision</vt:lpstr>
      <vt:lpstr>2.1: Strategic IT Security Planning</vt:lpstr>
      <vt:lpstr>2.1: Strategic IT Security Planning</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265</cp:revision>
  <dcterms:created xsi:type="dcterms:W3CDTF">2009-03-16T04:19:02Z</dcterms:created>
  <dcterms:modified xsi:type="dcterms:W3CDTF">2020-05-22T18:46:01Z</dcterms:modified>
</cp:coreProperties>
</file>