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936" r:id="rId2"/>
  </p:sldMasterIdLst>
  <p:notesMasterIdLst>
    <p:notesMasterId r:id="rId83"/>
  </p:notesMasterIdLst>
  <p:handoutMasterIdLst>
    <p:handoutMasterId r:id="rId84"/>
  </p:handoutMasterIdLst>
  <p:sldIdLst>
    <p:sldId id="479" r:id="rId3"/>
    <p:sldId id="467" r:id="rId4"/>
    <p:sldId id="480" r:id="rId5"/>
    <p:sldId id="471" r:id="rId6"/>
    <p:sldId id="356" r:id="rId7"/>
    <p:sldId id="357" r:id="rId8"/>
    <p:sldId id="359" r:id="rId9"/>
    <p:sldId id="377" r:id="rId10"/>
    <p:sldId id="360" r:id="rId11"/>
    <p:sldId id="361" r:id="rId12"/>
    <p:sldId id="362" r:id="rId13"/>
    <p:sldId id="378" r:id="rId14"/>
    <p:sldId id="379" r:id="rId15"/>
    <p:sldId id="380" r:id="rId16"/>
    <p:sldId id="381" r:id="rId17"/>
    <p:sldId id="363" r:id="rId18"/>
    <p:sldId id="384" r:id="rId19"/>
    <p:sldId id="364" r:id="rId20"/>
    <p:sldId id="489" r:id="rId21"/>
    <p:sldId id="390" r:id="rId22"/>
    <p:sldId id="483" r:id="rId23"/>
    <p:sldId id="484" r:id="rId24"/>
    <p:sldId id="485" r:id="rId25"/>
    <p:sldId id="486" r:id="rId26"/>
    <p:sldId id="487" r:id="rId27"/>
    <p:sldId id="488" r:id="rId28"/>
    <p:sldId id="365" r:id="rId29"/>
    <p:sldId id="398" r:id="rId30"/>
    <p:sldId id="458" r:id="rId31"/>
    <p:sldId id="395" r:id="rId32"/>
    <p:sldId id="400" r:id="rId33"/>
    <p:sldId id="399" r:id="rId34"/>
    <p:sldId id="396" r:id="rId35"/>
    <p:sldId id="367" r:id="rId36"/>
    <p:sldId id="368" r:id="rId37"/>
    <p:sldId id="460" r:id="rId38"/>
    <p:sldId id="369" r:id="rId39"/>
    <p:sldId id="461" r:id="rId40"/>
    <p:sldId id="462" r:id="rId41"/>
    <p:sldId id="402" r:id="rId42"/>
    <p:sldId id="403" r:id="rId43"/>
    <p:sldId id="404" r:id="rId44"/>
    <p:sldId id="406" r:id="rId45"/>
    <p:sldId id="371" r:id="rId46"/>
    <p:sldId id="408" r:id="rId47"/>
    <p:sldId id="409" r:id="rId48"/>
    <p:sldId id="372" r:id="rId49"/>
    <p:sldId id="413" r:id="rId50"/>
    <p:sldId id="410" r:id="rId51"/>
    <p:sldId id="414" r:id="rId52"/>
    <p:sldId id="415" r:id="rId53"/>
    <p:sldId id="416" r:id="rId54"/>
    <p:sldId id="411" r:id="rId55"/>
    <p:sldId id="373" r:id="rId56"/>
    <p:sldId id="417" r:id="rId57"/>
    <p:sldId id="419" r:id="rId58"/>
    <p:sldId id="418" r:id="rId59"/>
    <p:sldId id="374" r:id="rId60"/>
    <p:sldId id="375" r:id="rId61"/>
    <p:sldId id="426" r:id="rId62"/>
    <p:sldId id="428" r:id="rId63"/>
    <p:sldId id="427" r:id="rId64"/>
    <p:sldId id="429" r:id="rId65"/>
    <p:sldId id="420" r:id="rId66"/>
    <p:sldId id="421" r:id="rId67"/>
    <p:sldId id="433" r:id="rId68"/>
    <p:sldId id="422" r:id="rId69"/>
    <p:sldId id="437" r:id="rId70"/>
    <p:sldId id="438" r:id="rId71"/>
    <p:sldId id="439" r:id="rId72"/>
    <p:sldId id="464" r:id="rId73"/>
    <p:sldId id="441" r:id="rId74"/>
    <p:sldId id="442" r:id="rId75"/>
    <p:sldId id="444" r:id="rId76"/>
    <p:sldId id="443" r:id="rId77"/>
    <p:sldId id="435" r:id="rId78"/>
    <p:sldId id="466" r:id="rId79"/>
    <p:sldId id="455" r:id="rId80"/>
    <p:sldId id="468" r:id="rId81"/>
    <p:sldId id="469"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47" autoAdjust="0"/>
    <p:restoredTop sz="86385" autoAdjust="0"/>
  </p:normalViewPr>
  <p:slideViewPr>
    <p:cSldViewPr>
      <p:cViewPr varScale="1">
        <p:scale>
          <a:sx n="74" d="100"/>
          <a:sy n="74" d="100"/>
        </p:scale>
        <p:origin x="78" y="6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61FC6CCD-B6E0-4473-B651-A7E1627CDBC5}" type="datetimeFigureOut">
              <a:rPr lang="en-US"/>
              <a:pPr/>
              <a:t>5/28/2020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9D55780-806F-447E-A679-7C0084AE5BD1}" type="slidenum">
              <a:rPr lang="en-US"/>
              <a:pPr/>
              <a:t>‹#›</a:t>
            </a:fld>
            <a:endParaRPr lang="en-US"/>
          </a:p>
        </p:txBody>
      </p:sp>
    </p:spTree>
    <p:extLst>
      <p:ext uri="{BB962C8B-B14F-4D97-AF65-F5344CB8AC3E}">
        <p14:creationId xmlns:p14="http://schemas.microsoft.com/office/powerpoint/2010/main" val="2614712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CDF714C1-9152-49C6-9034-066D4A45D0B2}" type="datetimeFigureOut">
              <a:rPr lang="en-US"/>
              <a:pPr/>
              <a:t>5/28/2020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5201ABA3-5850-4176-82DF-6C2FD2BC67D3}" type="slidenum">
              <a:rPr lang="en-US"/>
              <a:pPr/>
              <a:t>‹#›</a:t>
            </a:fld>
            <a:endParaRPr lang="en-US"/>
          </a:p>
        </p:txBody>
      </p:sp>
    </p:spTree>
    <p:extLst>
      <p:ext uri="{BB962C8B-B14F-4D97-AF65-F5344CB8AC3E}">
        <p14:creationId xmlns:p14="http://schemas.microsoft.com/office/powerpoint/2010/main" val="156661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7674F4-DCF9-4374-B01B-CDC8FA922257}" type="slidenum">
              <a:rPr lang="en-US" smtClean="0"/>
              <a:pPr>
                <a:defRPr/>
              </a:pPr>
              <a:t>21</a:t>
            </a:fld>
            <a:endParaRPr lang="en-US"/>
          </a:p>
        </p:txBody>
      </p:sp>
    </p:spTree>
    <p:extLst>
      <p:ext uri="{BB962C8B-B14F-4D97-AF65-F5344CB8AC3E}">
        <p14:creationId xmlns:p14="http://schemas.microsoft.com/office/powerpoint/2010/main" val="10304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B7674F4-DCF9-4374-B01B-CDC8FA922257}" type="slidenum">
              <a:rPr lang="en-US" smtClean="0"/>
              <a:pPr>
                <a:defRPr/>
              </a:pPr>
              <a:t>26</a:t>
            </a:fld>
            <a:endParaRPr lang="en-US"/>
          </a:p>
        </p:txBody>
      </p:sp>
    </p:spTree>
    <p:extLst>
      <p:ext uri="{BB962C8B-B14F-4D97-AF65-F5344CB8AC3E}">
        <p14:creationId xmlns:p14="http://schemas.microsoft.com/office/powerpoint/2010/main" val="217275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9155"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ABAB65-A1F1-40F0-AE04-2BA0C9070892}" type="slidenum">
              <a:rPr lang="en-US">
                <a:latin typeface="Calibri" pitchFamily="34" charset="0"/>
              </a:rPr>
              <a:pPr eaLnBrk="1" hangingPunct="1"/>
              <a:t>34</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6AD69AE6-793A-4324-A355-A998C4091393}" type="datetime1">
              <a:rPr lang="en-US"/>
              <a:pPr/>
              <a:t>5/28/2020</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30908209-9501-42BB-9976-CBED97FF0261}" type="slidenum">
              <a:rPr lang="en-US"/>
              <a:pPr/>
              <a:t>‹#›</a:t>
            </a:fld>
            <a:endParaRPr lang="en-US"/>
          </a:p>
        </p:txBody>
      </p:sp>
    </p:spTree>
    <p:extLst>
      <p:ext uri="{BB962C8B-B14F-4D97-AF65-F5344CB8AC3E}">
        <p14:creationId xmlns:p14="http://schemas.microsoft.com/office/powerpoint/2010/main" val="235389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7C3E182C-C014-4D97-94A1-564C8A972789}" type="datetime1">
              <a:rPr lang="en-US"/>
              <a:pPr/>
              <a:t>5/28/2020</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ABD1B432-1C50-4329-8F2B-F1A03EBC0C64}" type="slidenum">
              <a:rPr lang="en-US"/>
              <a:pPr/>
              <a:t>‹#›</a:t>
            </a:fld>
            <a:endParaRPr lang="en-US"/>
          </a:p>
        </p:txBody>
      </p:sp>
    </p:spTree>
    <p:extLst>
      <p:ext uri="{BB962C8B-B14F-4D97-AF65-F5344CB8AC3E}">
        <p14:creationId xmlns:p14="http://schemas.microsoft.com/office/powerpoint/2010/main" val="144043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C4BC698F-554C-420E-9EB5-184940D9D188}" type="datetime1">
              <a:rPr lang="en-US"/>
              <a:pPr/>
              <a:t>5/28/2020</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F008F5FB-E32E-4E56-826F-7FB5EFEAD9DD}" type="slidenum">
              <a:rPr lang="en-US"/>
              <a:pPr/>
              <a:t>‹#›</a:t>
            </a:fld>
            <a:endParaRPr lang="en-US"/>
          </a:p>
        </p:txBody>
      </p:sp>
    </p:spTree>
    <p:extLst>
      <p:ext uri="{BB962C8B-B14F-4D97-AF65-F5344CB8AC3E}">
        <p14:creationId xmlns:p14="http://schemas.microsoft.com/office/powerpoint/2010/main" val="3469511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0836950D-3372-43AC-9FC6-D8353924E6FD}" type="datetime1">
              <a:rPr lang="en-US"/>
              <a:pPr/>
              <a:t>5/28/2020</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Tree>
    <p:extLst>
      <p:ext uri="{BB962C8B-B14F-4D97-AF65-F5344CB8AC3E}">
        <p14:creationId xmlns:p14="http://schemas.microsoft.com/office/powerpoint/2010/main" val="128836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2000">
                <a:solidFill>
                  <a:schemeClr val="bg1"/>
                </a:solidFill>
              </a:defRPr>
            </a:lvl1pPr>
          </a:lstStyle>
          <a:p>
            <a:r>
              <a:rPr lang="en-US" dirty="0">
                <a:solidFill>
                  <a:prstClr val="white"/>
                </a:solidFill>
              </a:rPr>
              <a:t>1-</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1-</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B399BD1-19F6-4595-947B-6AB846A19018}"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54619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A7FA68F-FADF-4FD0-BD12-E50311C068D5}" type="datetime1">
              <a:rPr lang="en-US">
                <a:solidFill>
                  <a:prstClr val="black"/>
                </a:solidFill>
              </a:rPr>
              <a:pPr/>
              <a:t>5/28/2020</a:t>
            </a:fld>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fld id="{DB8C2700-3103-4A0B-BDCD-EC353DE4C942}" type="datetime1">
              <a:rPr lang="en-US">
                <a:solidFill>
                  <a:prstClr val="white"/>
                </a:solidFill>
              </a:rPr>
              <a:pPr/>
              <a:t>5/28/2020</a:t>
            </a:fld>
            <a:endParaRPr lang="en-US">
              <a:solidFill>
                <a:prstClr val="white"/>
              </a:solidFill>
            </a:endParaRPr>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AE311072-C77E-4AD4-AF40-FCE79456288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5974930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88F1CD2-AEB0-4027-8EC5-A6B3BF7F337D}" type="datetime1">
              <a:rPr lang="en-US">
                <a:solidFill>
                  <a:prstClr val="black"/>
                </a:solidFill>
              </a:rPr>
              <a:pPr/>
              <a:t>5/28/2020</a:t>
            </a:fld>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37206108-7795-47C0-884E-2AD68BE743CF}" type="datetime1">
              <a:rPr lang="en-US">
                <a:solidFill>
                  <a:prstClr val="black"/>
                </a:solidFill>
              </a:rPr>
              <a:pPr/>
              <a:t>5/28/2020</a:t>
            </a:fld>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lvl4pPr>
              <a:defRPr sz="2100"/>
            </a:lvl4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lvl1pPr>
              <a:defRPr sz="3600"/>
            </a:lvl1pPr>
            <a:extLst/>
          </a:lstStyle>
          <a:p>
            <a:r>
              <a:rPr lang="en-US" dirty="0"/>
              <a:t>Click to edit Master title style</a:t>
            </a:r>
          </a:p>
        </p:txBody>
      </p:sp>
      <p:sp>
        <p:nvSpPr>
          <p:cNvPr id="2" name="TextBox 1"/>
          <p:cNvSpPr txBox="1"/>
          <p:nvPr userDrawn="1"/>
        </p:nvSpPr>
        <p:spPr>
          <a:xfrm>
            <a:off x="491067" y="64346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12025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8333618-C4F8-4BE7-AD9B-D691C933D5CB}" type="slidenum">
              <a:rPr lang="en-US">
                <a:solidFill>
                  <a:prstClr val="white"/>
                </a:solidFill>
              </a:rPr>
              <a:pPr/>
              <a:t>‹#›</a:t>
            </a:fld>
            <a:endParaRPr lang="en-US">
              <a:solidFill>
                <a:prstClr val="white"/>
              </a:solidFill>
            </a:endParaRPr>
          </a:p>
        </p:txBody>
      </p:sp>
      <p:sp>
        <p:nvSpPr>
          <p:cNvPr id="14" name="Footer Placeholder 4"/>
          <p:cNvSpPr txBox="1">
            <a:spLocks/>
          </p:cNvSpPr>
          <p:nvPr userDrawn="1"/>
        </p:nvSpPr>
        <p:spPr>
          <a:xfrm>
            <a:off x="6291044"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DEF5FA"/>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294844185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B709F57-E721-4C47-9B5A-A6EC9107FB2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896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dirty="0">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5842D2B3-9712-4F13-9C81-CDA969807272}"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4080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Tree>
    <p:extLst>
      <p:ext uri="{BB962C8B-B14F-4D97-AF65-F5344CB8AC3E}">
        <p14:creationId xmlns:p14="http://schemas.microsoft.com/office/powerpoint/2010/main" val="337657855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7F45F70F-115E-4ACA-9ABE-73F5130CF42D}" type="datetime1">
              <a:rPr lang="en-US"/>
              <a:pPr/>
              <a:t>5/28/2020</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1EC4A919-6B17-46D1-8FF2-571300722687}" type="slidenum">
              <a:rPr lang="en-US"/>
              <a:pPr/>
              <a:t>‹#›</a:t>
            </a:fld>
            <a:endParaRPr lang="en-US"/>
          </a:p>
        </p:txBody>
      </p:sp>
    </p:spTree>
    <p:extLst>
      <p:ext uri="{BB962C8B-B14F-4D97-AF65-F5344CB8AC3E}">
        <p14:creationId xmlns:p14="http://schemas.microsoft.com/office/powerpoint/2010/main" val="229864297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8"/>
          <p:cNvSpPr>
            <a:spLocks noGrp="1"/>
          </p:cNvSpPr>
          <p:nvPr>
            <p:ph type="sldNum" sz="quarter" idx="11"/>
          </p:nvPr>
        </p:nvSpPr>
        <p:spPr>
          <a:xfrm>
            <a:off x="8647113" y="6408738"/>
            <a:ext cx="366712" cy="365125"/>
          </a:xfrm>
          <a:prstGeom prst="rect">
            <a:avLst/>
          </a:prstGeom>
        </p:spPr>
        <p:txBody>
          <a:bodyPr/>
          <a:lstStyle>
            <a:lvl1pPr>
              <a:defRPr/>
            </a:lvl1pPr>
          </a:lstStyle>
          <a:p>
            <a:fld id="{E307D3DF-0A13-4180-99D2-EC2E3DA2B720}" type="slidenum">
              <a:rPr lang="en-US"/>
              <a:pPr/>
              <a:t>‹#›</a:t>
            </a:fld>
            <a:endParaRPr lang="en-US"/>
          </a:p>
        </p:txBody>
      </p:sp>
      <p:sp>
        <p:nvSpPr>
          <p:cNvPr id="10" name="Footer Placeholder 4"/>
          <p:cNvSpPr txBox="1">
            <a:spLocks/>
          </p:cNvSpPr>
          <p:nvPr userDrawn="1"/>
        </p:nvSpPr>
        <p:spPr>
          <a:xfrm>
            <a:off x="6477000" y="6477000"/>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11" name="Slide Number Placeholder 5"/>
          <p:cNvSpPr txBox="1">
            <a:spLocks/>
          </p:cNvSpPr>
          <p:nvPr userDrawn="1"/>
        </p:nvSpPr>
        <p:spPr>
          <a:xfrm>
            <a:off x="152400" y="6248400"/>
            <a:ext cx="10668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srgbClr val="000000"/>
                </a:solidFill>
              </a:rPr>
              <a:t>2-</a:t>
            </a:r>
            <a:fld id="{7D785FC4-ADB5-4CA4-B73B-AD0DBC290A94}"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68184494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fld id="{0544C8EB-061D-4F22-922B-8ACFD9F66AAB}" type="datetime1">
              <a:rPr lang="en-US"/>
              <a:pPr/>
              <a:t>5/28/2020</a:t>
            </a:fld>
            <a:endParaRPr lang="en-US"/>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1F3BE669-E351-45A2-9BBD-45F859A4A3FA}" type="slidenum">
              <a:rPr lang="en-US"/>
              <a:pPr/>
              <a:t>‹#›</a:t>
            </a:fld>
            <a:endParaRPr lang="en-US"/>
          </a:p>
        </p:txBody>
      </p:sp>
    </p:spTree>
    <p:extLst>
      <p:ext uri="{BB962C8B-B14F-4D97-AF65-F5344CB8AC3E}">
        <p14:creationId xmlns:p14="http://schemas.microsoft.com/office/powerpoint/2010/main" val="2864209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C316E999-2927-4F9D-8873-6F4A2F734276}" type="datetime1">
              <a:rPr lang="en-US"/>
              <a:pPr/>
              <a:t>5/28/2020</a:t>
            </a:fld>
            <a:endParaRPr lang="en-US"/>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693D098E-70DC-410C-95FA-96B5FF16CD5F}" type="slidenum">
              <a:rPr lang="en-US"/>
              <a:pPr/>
              <a:t>‹#›</a:t>
            </a:fld>
            <a:endParaRPr lang="en-US"/>
          </a:p>
        </p:txBody>
      </p:sp>
    </p:spTree>
    <p:extLst>
      <p:ext uri="{BB962C8B-B14F-4D97-AF65-F5344CB8AC3E}">
        <p14:creationId xmlns:p14="http://schemas.microsoft.com/office/powerpoint/2010/main" val="218951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AF61DCC4-E734-4CA5-B9A2-1A6973FD3D8E}" type="datetime1">
              <a:rPr lang="en-US"/>
              <a:pPr/>
              <a:t>5/28/2020</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E08000BA-B952-4878-B2A8-29E0F4BE6D53}" type="slidenum">
              <a:rPr lang="en-US"/>
              <a:pPr/>
              <a:t>‹#›</a:t>
            </a:fld>
            <a:endParaRPr lang="en-US"/>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247083944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AB4B1E5D-FCB7-4411-9495-0EB959F2E441}" type="datetime1">
              <a:rPr lang="en-US"/>
              <a:pPr/>
              <a:t>5/28/2020</a:t>
            </a:fld>
            <a:endParaRPr lang="en-US"/>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5D3C7403-B8BA-4E3D-9E52-2D901C90D21E}" type="slidenum">
              <a:rPr lang="en-US"/>
              <a:pPr/>
              <a:t>‹#›</a:t>
            </a:fld>
            <a:endParaRPr lang="en-US"/>
          </a:p>
        </p:txBody>
      </p:sp>
      <p:sp>
        <p:nvSpPr>
          <p:cNvPr id="14"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428363060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17" name="Slide Number Placeholder 5"/>
          <p:cNvSpPr txBox="1">
            <a:spLocks/>
          </p:cNvSpPr>
          <p:nvPr userDrawn="1"/>
        </p:nvSpPr>
        <p:spPr>
          <a:xfrm>
            <a:off x="152400" y="6248400"/>
            <a:ext cx="10668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2-</a:t>
            </a:r>
            <a:fld id="{7D785FC4-ADB5-4CA4-B73B-AD0DBC290A94}" type="slidenum">
              <a:rPr lang="en-US" smtClean="0"/>
              <a:pPr/>
              <a:t>‹#›</a:t>
            </a:fld>
            <a:endParaRPr lang="en-US" dirty="0"/>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0198F-8591-0745-B99A-C93548B6B5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cid:3287383400_2177562"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2" descr="In this chapter, we focus on the planning security."/>
          <p:cNvPicPr>
            <a:picLocks noChangeAspect="1" noChangeArrowheads="1"/>
          </p:cNvPicPr>
          <p:nvPr/>
        </p:nvPicPr>
        <p:blipFill>
          <a:blip r:embed="rId2">
            <a:extLst>
              <a:ext uri="{28A0092B-C50C-407E-A947-70E740481C1C}">
                <a14:useLocalDpi xmlns:a14="http://schemas.microsoft.com/office/drawing/2010/main" val="0"/>
              </a:ext>
            </a:extLst>
          </a:blip>
          <a:srcRect l="3333" t="10001" r="13333" b="3078"/>
          <a:stretch>
            <a:fillRect/>
          </a:stretch>
        </p:blipFill>
        <p:spPr bwMode="auto">
          <a:xfrm>
            <a:off x="304800" y="914400"/>
            <a:ext cx="8534400" cy="4821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ounded Rectangle 6">
            <a:extLst>
              <a:ext uri="{C183D7F6-B498-43B3-948B-1728B52AA6E4}">
                <adec:decorative xmlns:adec="http://schemas.microsoft.com/office/drawing/2017/decorative" val="1"/>
              </a:ext>
            </a:extLst>
          </p:cNvPr>
          <p:cNvSpPr/>
          <p:nvPr/>
        </p:nvSpPr>
        <p:spPr>
          <a:xfrm>
            <a:off x="2628900" y="1165225"/>
            <a:ext cx="1158875" cy="1676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 name="Title 3">
            <a:extLst>
              <a:ext uri="{FF2B5EF4-FFF2-40B4-BE49-F238E27FC236}">
                <a16:creationId xmlns:a16="http://schemas.microsoft.com/office/drawing/2014/main" id="{2B688C97-2365-4C89-B673-E7B350F8FE0A}"/>
              </a:ext>
            </a:extLst>
          </p:cNvPr>
          <p:cNvSpPr>
            <a:spLocks noGrp="1"/>
          </p:cNvSpPr>
          <p:nvPr>
            <p:ph type="title"/>
          </p:nvPr>
        </p:nvSpPr>
        <p:spPr>
          <a:xfrm>
            <a:off x="457200" y="-1143000"/>
            <a:ext cx="8229600" cy="1143000"/>
          </a:xfrm>
        </p:spPr>
        <p:txBody>
          <a:bodyPr vert="horz" rtlCol="0" anchor="b">
            <a:normAutofit/>
            <a:scene3d>
              <a:camera prst="orthographicFront"/>
              <a:lightRig rig="soft" dir="t"/>
            </a:scene3d>
            <a:sp3d prstMaterial="softEdge">
              <a:bevelT w="25400" h="25400"/>
            </a:sp3d>
          </a:bodyPr>
          <a:lstStyle/>
          <a:p>
            <a:r>
              <a:rPr lang="en-CA" dirty="0"/>
              <a:t>Planning and policy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C9186A-8F9F-4754-ACBA-D441968A8B3B}" type="slidenum">
              <a:rPr lang="en-US">
                <a:solidFill>
                  <a:schemeClr val="bg1"/>
                </a:solidFill>
                <a:latin typeface="Lucida Sans Unicode" pitchFamily="34" charset="0"/>
              </a:rPr>
              <a:pPr eaLnBrk="1" hangingPunct="1"/>
              <a:t>10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Systems Life Cycle</a:t>
            </a:r>
          </a:p>
        </p:txBody>
      </p:sp>
      <p:sp>
        <p:nvSpPr>
          <p:cNvPr id="36868" name="TextBox 5"/>
          <p:cNvSpPr txBox="1">
            <a:spLocks noChangeArrowheads="1"/>
          </p:cNvSpPr>
          <p:nvPr/>
        </p:nvSpPr>
        <p:spPr bwMode="auto">
          <a:xfrm>
            <a:off x="1066800" y="5257800"/>
            <a:ext cx="76200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latin typeface="Lucida Sans Unicode" pitchFamily="34" charset="0"/>
              </a:rPr>
              <a:t>The systems life cycle goes beyond the SDLC, to include operational use. SLC thinking is critical in security.</a:t>
            </a:r>
          </a:p>
        </p:txBody>
      </p:sp>
      <p:pic>
        <p:nvPicPr>
          <p:cNvPr id="36870" name="Picture 7" descr="A system's life cycle, for example a software's life cycle, can be divided to two parts: Development and operational use. The first part is called systems development life cycle."/>
          <p:cNvPicPr>
            <a:picLocks noChangeAspect="1" noChangeArrowheads="1"/>
          </p:cNvPicPr>
          <p:nvPr/>
        </p:nvPicPr>
        <p:blipFill>
          <a:blip r:embed="rId2">
            <a:extLst>
              <a:ext uri="{28A0092B-C50C-407E-A947-70E740481C1C}">
                <a14:useLocalDpi xmlns:a14="http://schemas.microsoft.com/office/drawing/2010/main" val="0"/>
              </a:ext>
            </a:extLst>
          </a:blip>
          <a:srcRect l="3511" t="9543" r="1694" b="10934"/>
          <a:stretch>
            <a:fillRect/>
          </a:stretch>
        </p:blipFill>
        <p:spPr bwMode="auto">
          <a:xfrm>
            <a:off x="762000" y="1143000"/>
            <a:ext cx="7772400"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Content Placeholder 1"/>
          <p:cNvSpPr>
            <a:spLocks noGrp="1"/>
          </p:cNvSpPr>
          <p:nvPr>
            <p:ph idx="1"/>
          </p:nvPr>
        </p:nvSpPr>
        <p:spPr/>
        <p:txBody>
          <a:bodyPr/>
          <a:lstStyle/>
          <a:p>
            <a:pPr eaLnBrk="1"/>
            <a:r>
              <a:rPr lang="en-US" b="1" dirty="0"/>
              <a:t>Vision</a:t>
            </a:r>
          </a:p>
          <a:p>
            <a:pPr lvl="1" eaLnBrk="1"/>
            <a:r>
              <a:rPr lang="en-US" dirty="0"/>
              <a:t>Your understanding about your role with respect to your company, its employees, and the outside world drives everything else</a:t>
            </a:r>
          </a:p>
          <a:p>
            <a:pPr eaLnBrk="1" hangingPunct="1"/>
            <a:endParaRPr lang="en-US" dirty="0"/>
          </a:p>
          <a:p>
            <a:pPr lvl="1" eaLnBrk="1" hangingPunct="1"/>
            <a:endParaRPr lang="en-US" dirty="0"/>
          </a:p>
        </p:txBody>
      </p:sp>
      <p:sp>
        <p:nvSpPr>
          <p:cNvPr id="2457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E8150B-5FAF-4E27-9FFB-66585D02D4A4}" type="slidenum">
              <a:rPr lang="en-US">
                <a:solidFill>
                  <a:schemeClr val="bg1"/>
                </a:solidFill>
                <a:latin typeface="Lucida Sans Unicode" pitchFamily="34" charset="0"/>
              </a:rPr>
              <a:pPr eaLnBrk="1" hangingPunct="1"/>
              <a:t>11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a:lnSpc>
                <a:spcPct val="90000"/>
              </a:lnSpc>
            </a:pPr>
            <a:r>
              <a:rPr lang="en-US" b="1" dirty="0"/>
              <a:t>Security as an Enabler</a:t>
            </a:r>
          </a:p>
          <a:p>
            <a:pPr lvl="1" eaLnBrk="1">
              <a:lnSpc>
                <a:spcPct val="90000"/>
              </a:lnSpc>
            </a:pPr>
            <a:r>
              <a:rPr lang="en-US" dirty="0"/>
              <a:t>Security is often thought of as a preventer</a:t>
            </a:r>
          </a:p>
          <a:p>
            <a:pPr lvl="1" eaLnBrk="1">
              <a:lnSpc>
                <a:spcPct val="90000"/>
              </a:lnSpc>
            </a:pPr>
            <a:r>
              <a:rPr lang="en-US" dirty="0"/>
              <a:t>But security is also an enabler</a:t>
            </a:r>
          </a:p>
          <a:p>
            <a:pPr lvl="1" eaLnBrk="1">
              <a:lnSpc>
                <a:spcPct val="90000"/>
              </a:lnSpc>
            </a:pPr>
            <a:r>
              <a:rPr lang="en-US" dirty="0"/>
              <a:t>A company with good security can do things otherwise impossible</a:t>
            </a:r>
          </a:p>
          <a:p>
            <a:pPr lvl="2" eaLnBrk="1">
              <a:lnSpc>
                <a:spcPct val="90000"/>
              </a:lnSpc>
            </a:pPr>
            <a:r>
              <a:rPr lang="en-US" dirty="0"/>
              <a:t>Engage in interorganizational systems with other firms</a:t>
            </a:r>
          </a:p>
          <a:p>
            <a:pPr lvl="2" eaLnBrk="1">
              <a:lnSpc>
                <a:spcPct val="90000"/>
              </a:lnSpc>
            </a:pPr>
            <a:r>
              <a:rPr lang="en-US" dirty="0"/>
              <a:t>Can use SNMP SET commands to manage systems remotely</a:t>
            </a:r>
          </a:p>
          <a:p>
            <a:pPr lvl="1" eaLnBrk="1">
              <a:lnSpc>
                <a:spcPct val="90000"/>
              </a:lnSpc>
            </a:pPr>
            <a:r>
              <a:rPr lang="en-US" dirty="0"/>
              <a:t>Must get in early on projects to reduce inconvenience</a:t>
            </a:r>
          </a:p>
          <a:p>
            <a:pPr lvl="1" eaLnBrk="1" hangingPunct="1">
              <a:lnSpc>
                <a:spcPct val="90000"/>
              </a:lnSpc>
            </a:pPr>
            <a:endParaRPr lang="en-US" dirty="0"/>
          </a:p>
        </p:txBody>
      </p:sp>
      <p:sp>
        <p:nvSpPr>
          <p:cNvPr id="2560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C79C2F-F064-4DD1-BF0B-E1D29A07DF91}" type="slidenum">
              <a:rPr lang="en-US">
                <a:solidFill>
                  <a:schemeClr val="bg1"/>
                </a:solidFill>
                <a:latin typeface="Lucida Sans Unicode" pitchFamily="34" charset="0"/>
              </a:rPr>
              <a:pPr eaLnBrk="1" hangingPunct="1"/>
              <a:t>12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pPr eaLnBrk="1"/>
            <a:r>
              <a:rPr lang="en-US" b="1" dirty="0"/>
              <a:t>Positive Vision of Users</a:t>
            </a:r>
          </a:p>
          <a:p>
            <a:pPr lvl="1" eaLnBrk="1"/>
            <a:r>
              <a:rPr lang="en-US" dirty="0"/>
              <a:t>Must not view users as malicious or stupid</a:t>
            </a:r>
          </a:p>
          <a:p>
            <a:pPr lvl="1" eaLnBrk="1"/>
            <a:r>
              <a:rPr lang="en-US" dirty="0"/>
              <a:t>Stupid means poorly trained, and that is security’s fault</a:t>
            </a:r>
          </a:p>
          <a:p>
            <a:pPr lvl="1" eaLnBrk="1"/>
            <a:r>
              <a:rPr lang="en-US" dirty="0"/>
              <a:t>Must have zero tolerance for negative views of users</a:t>
            </a:r>
          </a:p>
          <a:p>
            <a:pPr lvl="1" eaLnBrk="1"/>
            <a:endParaRPr lang="en-US" sz="1000" dirty="0"/>
          </a:p>
          <a:p>
            <a:pPr eaLnBrk="1"/>
            <a:r>
              <a:rPr lang="en-US" b="1" dirty="0"/>
              <a:t>Cannot Be Effective Unless Users Work with You</a:t>
            </a:r>
          </a:p>
          <a:p>
            <a:pPr lvl="1" eaLnBrk="1"/>
            <a:r>
              <a:rPr lang="en-US" dirty="0"/>
              <a:t>Consultation, consultation, consultation</a:t>
            </a:r>
          </a:p>
          <a:p>
            <a:pPr lvl="1" eaLnBrk="1" hangingPunct="1"/>
            <a:endParaRPr lang="en-US" dirty="0"/>
          </a:p>
          <a:p>
            <a:pPr lvl="1" eaLnBrk="1"/>
            <a:endParaRPr lang="en-US" dirty="0"/>
          </a:p>
          <a:p>
            <a:pPr eaLnBrk="1" hangingPunct="1"/>
            <a:endParaRPr lang="en-US" dirty="0"/>
          </a:p>
          <a:p>
            <a:pPr lvl="1" eaLnBrk="1" hangingPunct="1"/>
            <a:endParaRPr lang="en-US" dirty="0"/>
          </a:p>
        </p:txBody>
      </p:sp>
      <p:sp>
        <p:nvSpPr>
          <p:cNvPr id="2662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1D7675-A416-4A37-8F69-35CCA0C25B81}" type="slidenum">
              <a:rPr lang="en-US">
                <a:solidFill>
                  <a:schemeClr val="bg1"/>
                </a:solidFill>
                <a:latin typeface="Lucida Sans Unicode" pitchFamily="34" charset="0"/>
              </a:rPr>
              <a:pPr eaLnBrk="1" hangingPunct="1"/>
              <a:t>13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Content Placeholder 1"/>
          <p:cNvSpPr>
            <a:spLocks noGrp="1"/>
          </p:cNvSpPr>
          <p:nvPr>
            <p:ph idx="1"/>
          </p:nvPr>
        </p:nvSpPr>
        <p:spPr/>
        <p:txBody>
          <a:bodyPr/>
          <a:lstStyle/>
          <a:p>
            <a:pPr eaLnBrk="1"/>
            <a:r>
              <a:rPr lang="en-US" b="1" dirty="0"/>
              <a:t>Should Not View Security as Police or Military Force</a:t>
            </a:r>
          </a:p>
          <a:p>
            <a:pPr lvl="1" eaLnBrk="1"/>
            <a:r>
              <a:rPr lang="en-US" dirty="0"/>
              <a:t>Creates a negative view of users</a:t>
            </a:r>
          </a:p>
          <a:p>
            <a:pPr lvl="1" eaLnBrk="1"/>
            <a:r>
              <a:rPr lang="en-US" dirty="0"/>
              <a:t>Police merely punish, they do not prevent crime; security must prevent attacks</a:t>
            </a:r>
          </a:p>
          <a:p>
            <a:pPr lvl="1" eaLnBrk="1"/>
            <a:r>
              <a:rPr lang="en-US" dirty="0"/>
              <a:t>Military can use fatal force; security cannot even punish (HR does that)</a:t>
            </a:r>
          </a:p>
          <a:p>
            <a:pPr eaLnBrk="1" hangingPunct="1"/>
            <a:endParaRPr lang="en-US" dirty="0"/>
          </a:p>
          <a:p>
            <a:pPr lvl="1" eaLnBrk="1" hangingPunct="1"/>
            <a:endParaRPr lang="en-US" dirty="0"/>
          </a:p>
        </p:txBody>
      </p:sp>
      <p:sp>
        <p:nvSpPr>
          <p:cNvPr id="2765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A4949F4-73BB-43F2-960A-6D3D650BE919}" type="slidenum">
              <a:rPr lang="en-US">
                <a:solidFill>
                  <a:schemeClr val="bg1"/>
                </a:solidFill>
                <a:latin typeface="Lucida Sans Unicode" pitchFamily="34" charset="0"/>
              </a:rPr>
              <a:pPr eaLnBrk="1" hangingPunct="1"/>
              <a:t>14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1"/>
          <p:cNvSpPr>
            <a:spLocks noGrp="1"/>
          </p:cNvSpPr>
          <p:nvPr>
            <p:ph idx="1"/>
          </p:nvPr>
        </p:nvSpPr>
        <p:spPr/>
        <p:txBody>
          <a:bodyPr/>
          <a:lstStyle/>
          <a:p>
            <a:pPr eaLnBrk="1"/>
            <a:r>
              <a:rPr lang="en-US" b="1" dirty="0"/>
              <a:t>Cannot Be Effective Unless Users Work with You</a:t>
            </a:r>
          </a:p>
          <a:p>
            <a:pPr lvl="1" eaLnBrk="1"/>
            <a:r>
              <a:rPr lang="en-US" dirty="0"/>
              <a:t>Consultation, consultation, consultation</a:t>
            </a:r>
          </a:p>
          <a:p>
            <a:pPr lvl="1" eaLnBrk="1" hangingPunct="1"/>
            <a:endParaRPr lang="en-US" dirty="0"/>
          </a:p>
        </p:txBody>
      </p:sp>
      <p:sp>
        <p:nvSpPr>
          <p:cNvPr id="2867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891350-BD3B-47A3-823A-F91ADF428F43}" type="slidenum">
              <a:rPr lang="en-US">
                <a:solidFill>
                  <a:schemeClr val="bg1"/>
                </a:solidFill>
                <a:latin typeface="Lucida Sans Unicode" pitchFamily="34" charset="0"/>
              </a:rPr>
              <a:pPr eaLnBrk="1" hangingPunct="1"/>
              <a:t>15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6032" eaLnBrk="1" fontAlgn="auto">
              <a:spcAft>
                <a:spcPts val="0"/>
              </a:spcAft>
              <a:buFont typeface="Wingdings 3"/>
              <a:buChar char=""/>
              <a:defRPr/>
            </a:pPr>
            <a:r>
              <a:rPr lang="en-US" b="1" dirty="0"/>
              <a:t>Identify Current IT Security Gaps</a:t>
            </a:r>
          </a:p>
          <a:p>
            <a:pPr marL="365760" indent="-256032" eaLnBrk="1" fontAlgn="auto">
              <a:spcAft>
                <a:spcPts val="0"/>
              </a:spcAft>
              <a:buFont typeface="Wingdings 3"/>
              <a:buChar char=""/>
              <a:defRPr/>
            </a:pPr>
            <a:r>
              <a:rPr lang="en-US" b="1" dirty="0"/>
              <a:t>Identify Driving Forces</a:t>
            </a:r>
          </a:p>
          <a:p>
            <a:pPr marL="621792" lvl="1" eaLnBrk="1" fontAlgn="auto">
              <a:spcAft>
                <a:spcPts val="0"/>
              </a:spcAft>
              <a:buFont typeface="Verdana"/>
              <a:buChar char="◦"/>
              <a:defRPr/>
            </a:pPr>
            <a:r>
              <a:rPr lang="en-US" dirty="0"/>
              <a:t>The threat environment</a:t>
            </a:r>
          </a:p>
          <a:p>
            <a:pPr marL="621792" lvl="1" eaLnBrk="1" fontAlgn="auto">
              <a:spcAft>
                <a:spcPts val="0"/>
              </a:spcAft>
              <a:buFont typeface="Verdana"/>
              <a:buChar char="◦"/>
              <a:defRPr/>
            </a:pPr>
            <a:r>
              <a:rPr lang="en-US" dirty="0"/>
              <a:t>Compliance laws and regulations</a:t>
            </a:r>
          </a:p>
          <a:p>
            <a:pPr marL="621792" lvl="1" eaLnBrk="1" fontAlgn="auto">
              <a:spcAft>
                <a:spcPts val="0"/>
              </a:spcAft>
              <a:buFont typeface="Verdana"/>
              <a:buChar char="◦"/>
              <a:defRPr/>
            </a:pPr>
            <a:r>
              <a:rPr lang="en-US" dirty="0"/>
              <a:t>Corporate structure changes, such as mergers</a:t>
            </a:r>
          </a:p>
          <a:p>
            <a:pPr marL="365760" indent="-256032" eaLnBrk="1" fontAlgn="auto">
              <a:spcAft>
                <a:spcPts val="0"/>
              </a:spcAft>
              <a:buFont typeface="Wingdings 3"/>
              <a:buChar char=""/>
              <a:defRPr/>
            </a:pPr>
            <a:r>
              <a:rPr lang="en-US" b="1" dirty="0"/>
              <a:t>Identify Corporate Resources Needing Protection</a:t>
            </a:r>
          </a:p>
          <a:p>
            <a:pPr marL="621792" lvl="1" eaLnBrk="1" fontAlgn="auto">
              <a:spcAft>
                <a:spcPts val="0"/>
              </a:spcAft>
              <a:buFont typeface="Verdana"/>
              <a:buChar char="◦"/>
              <a:defRPr/>
            </a:pPr>
            <a:r>
              <a:rPr lang="en-US" dirty="0"/>
              <a:t>Enumerate all resources</a:t>
            </a:r>
          </a:p>
          <a:p>
            <a:pPr marL="621792" lvl="1" eaLnBrk="1" fontAlgn="auto">
              <a:spcAft>
                <a:spcPts val="0"/>
              </a:spcAft>
              <a:buFont typeface="Verdana"/>
              <a:buChar char="◦"/>
              <a:defRPr/>
            </a:pPr>
            <a:r>
              <a:rPr lang="en-US" dirty="0"/>
              <a:t>Rate each by sensitivity</a:t>
            </a:r>
          </a:p>
        </p:txBody>
      </p:sp>
      <p:sp>
        <p:nvSpPr>
          <p:cNvPr id="3072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D3A1E9-9352-419A-B6E1-42C5D4861E4B}" type="slidenum">
              <a:rPr lang="en-US">
                <a:solidFill>
                  <a:schemeClr val="bg1"/>
                </a:solidFill>
                <a:latin typeface="Lucida Sans Unicode" pitchFamily="34" charset="0"/>
              </a:rPr>
              <a:pPr eaLnBrk="1" hangingPunct="1"/>
              <a:t>16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Strategic IT Security Planning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a:r>
              <a:rPr lang="en-US" b="1"/>
              <a:t>Develop Remediation Plans</a:t>
            </a:r>
          </a:p>
          <a:p>
            <a:pPr lvl="1" eaLnBrk="1"/>
            <a:r>
              <a:rPr lang="en-US"/>
              <a:t>Develop a remediation plan for all security gaps</a:t>
            </a:r>
          </a:p>
          <a:p>
            <a:pPr lvl="1" eaLnBrk="1" hangingPunct="1"/>
            <a:r>
              <a:rPr lang="en-US"/>
              <a:t>Develop a remediation plan for every resource unless it is well protected</a:t>
            </a:r>
          </a:p>
          <a:p>
            <a:pPr eaLnBrk="1"/>
            <a:r>
              <a:rPr lang="en-US" b="1"/>
              <a:t>Develop an Investment Portfolio</a:t>
            </a:r>
          </a:p>
          <a:p>
            <a:pPr lvl="1" eaLnBrk="1"/>
            <a:r>
              <a:rPr lang="en-US"/>
              <a:t>You cannot close all gaps immediately</a:t>
            </a:r>
          </a:p>
          <a:p>
            <a:pPr lvl="1" eaLnBrk="1"/>
            <a:r>
              <a:rPr lang="en-US"/>
              <a:t>Choose projects that will provide the largest returns</a:t>
            </a:r>
          </a:p>
          <a:p>
            <a:pPr lvl="1" eaLnBrk="1"/>
            <a:r>
              <a:rPr lang="en-US"/>
              <a:t>Implement these</a:t>
            </a:r>
          </a:p>
        </p:txBody>
      </p:sp>
      <p:sp>
        <p:nvSpPr>
          <p:cNvPr id="3174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571BEF-0B56-4A71-89DD-29A4755DFDA9}" type="slidenum">
              <a:rPr lang="en-US">
                <a:solidFill>
                  <a:schemeClr val="bg1"/>
                </a:solidFill>
                <a:latin typeface="Lucida Sans Unicode" pitchFamily="34" charset="0"/>
              </a:rPr>
              <a:pPr eaLnBrk="1" hangingPunct="1"/>
              <a:t>17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Strategic IT Security Planning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pPr eaLnBrk="1"/>
            <a:r>
              <a:rPr lang="en-US" b="1"/>
              <a:t>Compliance Laws and Regulations</a:t>
            </a:r>
          </a:p>
          <a:p>
            <a:pPr lvl="1" eaLnBrk="1"/>
            <a:r>
              <a:rPr lang="en-US"/>
              <a:t>Compliance laws and regulations create requirements for corporate security</a:t>
            </a:r>
          </a:p>
          <a:p>
            <a:pPr lvl="2" eaLnBrk="1"/>
            <a:r>
              <a:rPr lang="en-US"/>
              <a:t>Documentation requirements are strong</a:t>
            </a:r>
          </a:p>
          <a:p>
            <a:pPr lvl="2" eaLnBrk="1"/>
            <a:r>
              <a:rPr lang="en-US"/>
              <a:t>Identity management requirements tend to be strong</a:t>
            </a:r>
          </a:p>
          <a:p>
            <a:pPr lvl="1" eaLnBrk="1"/>
            <a:r>
              <a:rPr lang="en-US"/>
              <a:t>Compliance can be expensive</a:t>
            </a:r>
          </a:p>
          <a:p>
            <a:pPr lvl="1" eaLnBrk="1"/>
            <a:r>
              <a:rPr lang="en-US"/>
              <a:t>There are many compliance laws and regulations, and the number is increasing rapidly</a:t>
            </a:r>
          </a:p>
          <a:p>
            <a:pPr lvl="1" eaLnBrk="1" hangingPunct="1"/>
            <a:endParaRPr lang="en-US"/>
          </a:p>
        </p:txBody>
      </p:sp>
      <p:sp>
        <p:nvSpPr>
          <p:cNvPr id="32772"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2A1EFB-EDB4-4777-BC9B-FE2B1D811299}" type="slidenum">
              <a:rPr lang="en-US">
                <a:solidFill>
                  <a:schemeClr val="bg1"/>
                </a:solidFill>
                <a:latin typeface="Lucida Sans Unicode" pitchFamily="34" charset="0"/>
              </a:rPr>
              <a:pPr eaLnBrk="1" hangingPunct="1"/>
              <a:t>18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2.2: Legal Driving Forces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pPr eaLnBrk="1"/>
            <a:r>
              <a:rPr lang="en-US" b="1" dirty="0"/>
              <a:t>Privacy Protection Laws</a:t>
            </a:r>
          </a:p>
          <a:p>
            <a:pPr lvl="1" eaLnBrk="1"/>
            <a:r>
              <a:rPr lang="en-US" dirty="0"/>
              <a:t>PIPEDA (Federal)</a:t>
            </a:r>
          </a:p>
          <a:p>
            <a:pPr lvl="1" eaLnBrk="1"/>
            <a:r>
              <a:rPr lang="en-US" dirty="0"/>
              <a:t>PHIPA (Provincial – Ontario)</a:t>
            </a:r>
          </a:p>
          <a:p>
            <a:pPr eaLnBrk="1" hangingPunct="1"/>
            <a:endParaRPr lang="en-US" dirty="0"/>
          </a:p>
          <a:p>
            <a:pPr marL="109537" indent="0" eaLnBrk="1" hangingPunct="1">
              <a:buNone/>
            </a:pPr>
            <a:endParaRPr lang="en-US" dirty="0"/>
          </a:p>
          <a:p>
            <a:pPr lvl="1" eaLnBrk="1" hangingPunct="1"/>
            <a:endParaRPr lang="en-US" dirty="0"/>
          </a:p>
        </p:txBody>
      </p:sp>
      <p:sp>
        <p:nvSpPr>
          <p:cNvPr id="3584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7C42C2-A7BE-4260-9349-19E21D5D0374}" type="slidenum">
              <a:rPr lang="en-US">
                <a:solidFill>
                  <a:schemeClr val="bg1"/>
                </a:solidFill>
                <a:latin typeface="Lucida Sans Unicode" pitchFamily="34" charset="0"/>
              </a:rPr>
              <a:pPr eaLnBrk="1" hangingPunct="1"/>
              <a:t>19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Legal Driving Forces (Canada)</a:t>
            </a:r>
          </a:p>
        </p:txBody>
      </p:sp>
      <p:sp>
        <p:nvSpPr>
          <p:cNvPr id="6" name="5-Point Star 5" descr="Not in Book&#10;"/>
          <p:cNvSpPr/>
          <p:nvPr/>
        </p:nvSpPr>
        <p:spPr>
          <a:xfrm>
            <a:off x="5715000" y="3810000"/>
            <a:ext cx="2895600" cy="2514600"/>
          </a:xfrm>
          <a:prstGeom prst="star5">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in Book</a:t>
            </a:r>
          </a:p>
        </p:txBody>
      </p:sp>
    </p:spTree>
    <p:extLst>
      <p:ext uri="{BB962C8B-B14F-4D97-AF65-F5344CB8AC3E}">
        <p14:creationId xmlns:p14="http://schemas.microsoft.com/office/powerpoint/2010/main" val="178393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57200" y="1295400"/>
            <a:ext cx="8229600" cy="4711700"/>
          </a:xfrm>
        </p:spPr>
        <p:txBody>
          <a:bodyPr/>
          <a:lstStyle/>
          <a:p>
            <a:pPr eaLnBrk="1" hangingPunct="1"/>
            <a:r>
              <a:rPr lang="en-US" dirty="0"/>
              <a:t>The first chapter focused on threats</a:t>
            </a:r>
          </a:p>
          <a:p>
            <a:pPr eaLnBrk="1" hangingPunct="1"/>
            <a:r>
              <a:rPr lang="en-US" dirty="0"/>
              <a:t>The rest of the book focuses on defense</a:t>
            </a:r>
          </a:p>
          <a:p>
            <a:pPr eaLnBrk="1" hangingPunct="1"/>
            <a:r>
              <a:rPr lang="en-US" dirty="0"/>
              <a:t>Today, we will see that defensive thinking is build around the plan-protect-respond cycle</a:t>
            </a:r>
          </a:p>
          <a:p>
            <a:pPr eaLnBrk="1" hangingPunct="1"/>
            <a:r>
              <a:rPr lang="en-US" dirty="0"/>
              <a:t>Chapters 3 to 9 focus on protection</a:t>
            </a:r>
          </a:p>
          <a:p>
            <a:pPr eaLnBrk="1" hangingPunct="1"/>
            <a:r>
              <a:rPr lang="en-US" dirty="0"/>
              <a:t>Chapter 10 focuses on response</a:t>
            </a: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a:t>Orientation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p:txBody>
          <a:bodyPr/>
          <a:lstStyle/>
          <a:p>
            <a:pPr eaLnBrk="1"/>
            <a:r>
              <a:rPr lang="en-US" b="1" dirty="0"/>
              <a:t>Industry Accreditation</a:t>
            </a:r>
          </a:p>
          <a:p>
            <a:pPr lvl="1" eaLnBrk="1"/>
            <a:r>
              <a:rPr lang="en-US" dirty="0"/>
              <a:t>For hospitals, etc.</a:t>
            </a:r>
          </a:p>
          <a:p>
            <a:pPr lvl="1" eaLnBrk="1"/>
            <a:r>
              <a:rPr lang="en-US" dirty="0"/>
              <a:t>Often have security requirements</a:t>
            </a:r>
          </a:p>
          <a:p>
            <a:pPr eaLnBrk="1"/>
            <a:r>
              <a:rPr lang="en-US" b="1" dirty="0"/>
              <a:t>PCS-DSS</a:t>
            </a:r>
          </a:p>
          <a:p>
            <a:pPr lvl="1" eaLnBrk="1"/>
            <a:r>
              <a:rPr lang="en-US" dirty="0"/>
              <a:t>Payment Card Industry–Data Security Standards</a:t>
            </a:r>
          </a:p>
          <a:p>
            <a:pPr lvl="1" eaLnBrk="1"/>
            <a:r>
              <a:rPr lang="en-US" dirty="0"/>
              <a:t>Applies to all firms that accept credit cards</a:t>
            </a:r>
          </a:p>
          <a:p>
            <a:pPr lvl="1" eaLnBrk="1" hangingPunct="1"/>
            <a:r>
              <a:rPr lang="en-US" dirty="0"/>
              <a:t>Has 12 general requirements, each with specific </a:t>
            </a:r>
            <a:r>
              <a:rPr lang="en-US" dirty="0" err="1"/>
              <a:t>subrequirements</a:t>
            </a:r>
            <a:endParaRPr lang="en-US" dirty="0"/>
          </a:p>
          <a:p>
            <a:pPr lvl="1" eaLnBrk="1" hangingPunct="1"/>
            <a:endParaRPr lang="en-US" dirty="0"/>
          </a:p>
          <a:p>
            <a:pPr eaLnBrk="1" hangingPunct="1">
              <a:buFont typeface="Wingdings 3" pitchFamily="18" charset="2"/>
              <a:buNone/>
            </a:pPr>
            <a:endParaRPr lang="en-US" dirty="0"/>
          </a:p>
        </p:txBody>
      </p:sp>
      <p:sp>
        <p:nvSpPr>
          <p:cNvPr id="37892"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105BF1-0243-4BAE-AA1A-944A8A8594E2}" type="slidenum">
              <a:rPr lang="en-US">
                <a:solidFill>
                  <a:schemeClr val="bg1"/>
                </a:solidFill>
                <a:latin typeface="Lucida Sans Unicode" pitchFamily="34" charset="0"/>
              </a:rPr>
              <a:pPr eaLnBrk="1" hangingPunct="1"/>
              <a:t>20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2.2: Legal Driving Forces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143000"/>
            <a:ext cx="8229600" cy="5376862"/>
          </a:xfrm>
        </p:spPr>
        <p:txBody>
          <a:bodyPr/>
          <a:lstStyle/>
          <a:p>
            <a:pPr marL="849313" lvl="1" indent="-457200">
              <a:buFont typeface="+mj-lt"/>
              <a:buAutoNum type="arabicPeriod"/>
            </a:pPr>
            <a:r>
              <a:rPr lang="en-US" sz="2400" dirty="0"/>
              <a:t>Accountability</a:t>
            </a:r>
          </a:p>
          <a:p>
            <a:pPr marL="849313" lvl="1" indent="-457200">
              <a:buFont typeface="+mj-lt"/>
              <a:buAutoNum type="arabicPeriod"/>
            </a:pPr>
            <a:r>
              <a:rPr lang="en-US" sz="2400" dirty="0"/>
              <a:t>Identifying Purpose</a:t>
            </a:r>
          </a:p>
          <a:p>
            <a:pPr marL="849313" lvl="1" indent="-457200">
              <a:buFont typeface="+mj-lt"/>
              <a:buAutoNum type="arabicPeriod"/>
            </a:pPr>
            <a:r>
              <a:rPr lang="en-US" sz="2400" dirty="0"/>
              <a:t>Consent </a:t>
            </a:r>
          </a:p>
          <a:p>
            <a:pPr marL="849313" lvl="1" indent="-457200">
              <a:buFont typeface="+mj-lt"/>
              <a:buAutoNum type="arabicPeriod"/>
            </a:pPr>
            <a:r>
              <a:rPr lang="en-US" sz="2400" dirty="0"/>
              <a:t>Limiting Collection</a:t>
            </a:r>
          </a:p>
          <a:p>
            <a:pPr marL="849313" lvl="1" indent="-457200">
              <a:buFont typeface="+mj-lt"/>
              <a:buAutoNum type="arabicPeriod"/>
            </a:pPr>
            <a:r>
              <a:rPr lang="en-US" sz="2400" dirty="0"/>
              <a:t>Limiting Use Disclosure and Retention</a:t>
            </a:r>
          </a:p>
          <a:p>
            <a:pPr marL="849313" lvl="1" indent="-457200">
              <a:buFont typeface="+mj-lt"/>
              <a:buAutoNum type="arabicPeriod"/>
            </a:pPr>
            <a:r>
              <a:rPr lang="en-US" sz="2400" dirty="0"/>
              <a:t>Accuracy</a:t>
            </a:r>
          </a:p>
          <a:p>
            <a:pPr marL="849313" lvl="1" indent="-457200">
              <a:buFont typeface="+mj-lt"/>
              <a:buAutoNum type="arabicPeriod"/>
            </a:pPr>
            <a:r>
              <a:rPr lang="en-US" sz="2400" dirty="0"/>
              <a:t>Safeguards</a:t>
            </a:r>
          </a:p>
          <a:p>
            <a:pPr marL="849313" lvl="1" indent="-457200">
              <a:buFont typeface="+mj-lt"/>
              <a:buAutoNum type="arabicPeriod"/>
            </a:pPr>
            <a:r>
              <a:rPr lang="en-US" sz="2400" dirty="0"/>
              <a:t>Openness</a:t>
            </a:r>
          </a:p>
          <a:p>
            <a:pPr marL="849313" lvl="1" indent="-457200">
              <a:buFont typeface="+mj-lt"/>
              <a:buAutoNum type="arabicPeriod"/>
            </a:pPr>
            <a:r>
              <a:rPr lang="en-US" sz="2400" dirty="0"/>
              <a:t>Individual Access</a:t>
            </a:r>
          </a:p>
          <a:p>
            <a:pPr marL="849313" lvl="1" indent="-457200">
              <a:buFont typeface="+mj-lt"/>
              <a:buAutoNum type="arabicPeriod"/>
            </a:pPr>
            <a:r>
              <a:rPr lang="en-US" sz="2400" dirty="0"/>
              <a:t>Challenging Compliance</a:t>
            </a:r>
          </a:p>
          <a:p>
            <a:pPr lvl="1"/>
            <a:endParaRPr lang="en-US" sz="2400" dirty="0"/>
          </a:p>
          <a:p>
            <a:pPr lvl="1"/>
            <a:endParaRPr lang="en-US" sz="2400" dirty="0"/>
          </a:p>
          <a:p>
            <a:endParaRPr lang="en-US" sz="2400" dirty="0"/>
          </a:p>
        </p:txBody>
      </p:sp>
      <p:sp>
        <p:nvSpPr>
          <p:cNvPr id="3" name="Title 2"/>
          <p:cNvSpPr>
            <a:spLocks noGrp="1"/>
          </p:cNvSpPr>
          <p:nvPr>
            <p:ph type="title"/>
          </p:nvPr>
        </p:nvSpPr>
        <p:spPr>
          <a:xfrm>
            <a:off x="457200" y="274638"/>
            <a:ext cx="8686800" cy="1143000"/>
          </a:xfrm>
        </p:spPr>
        <p:txBody>
          <a:bodyPr>
            <a:normAutofit fontScale="90000"/>
          </a:bodyPr>
          <a:lstStyle/>
          <a:p>
            <a:r>
              <a:rPr lang="en-US" dirty="0"/>
              <a:t>PIPEDA </a:t>
            </a:r>
            <a:r>
              <a:rPr lang="en-US" sz="2000" dirty="0"/>
              <a:t>Personal Information Protection and Electronic Documents Act</a:t>
            </a:r>
            <a:br>
              <a:rPr lang="en-US" sz="2000" dirty="0"/>
            </a:br>
            <a:endParaRPr lang="en-US" sz="2000" dirty="0"/>
          </a:p>
        </p:txBody>
      </p:sp>
      <p:sp>
        <p:nvSpPr>
          <p:cNvPr id="6" name="5-Point Star 5" descr="Not in Book&#10;"/>
          <p:cNvSpPr/>
          <p:nvPr/>
        </p:nvSpPr>
        <p:spPr>
          <a:xfrm>
            <a:off x="5715000" y="3810000"/>
            <a:ext cx="2895600" cy="2514600"/>
          </a:xfrm>
          <a:prstGeom prst="star5">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in Book</a:t>
            </a:r>
          </a:p>
        </p:txBody>
      </p:sp>
    </p:spTree>
    <p:extLst>
      <p:ext uri="{BB962C8B-B14F-4D97-AF65-F5344CB8AC3E}">
        <p14:creationId xmlns:p14="http://schemas.microsoft.com/office/powerpoint/2010/main" val="3536132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spcBef>
                <a:spcPct val="30000"/>
              </a:spcBef>
              <a:buClrTx/>
              <a:buSzTx/>
              <a:buNone/>
            </a:pPr>
            <a:r>
              <a:rPr lang="en-US" sz="2400" b="1" dirty="0">
                <a:solidFill>
                  <a:prstClr val="black"/>
                </a:solidFill>
                <a:latin typeface="Calibri"/>
              </a:rPr>
              <a:t>1. Accountability</a:t>
            </a:r>
            <a:r>
              <a:rPr lang="en-US" sz="2400" dirty="0">
                <a:solidFill>
                  <a:prstClr val="black"/>
                </a:solidFill>
                <a:latin typeface="Calibri"/>
              </a:rPr>
              <a:t>:</a:t>
            </a:r>
          </a:p>
          <a:p>
            <a:pPr marL="0" lvl="0" indent="0">
              <a:spcBef>
                <a:spcPct val="30000"/>
              </a:spcBef>
              <a:buClrTx/>
              <a:buSzTx/>
              <a:buNone/>
            </a:pPr>
            <a:r>
              <a:rPr lang="en-US" sz="2000" dirty="0">
                <a:solidFill>
                  <a:prstClr val="black"/>
                </a:solidFill>
                <a:latin typeface="Calibri"/>
              </a:rPr>
              <a:t> An organization is responsible for personal information under its control and shall designate an individual or individuals who are accountable for the organization’s compliance with the following principles.</a:t>
            </a:r>
          </a:p>
          <a:p>
            <a:pPr marL="0" lvl="0" indent="0">
              <a:spcBef>
                <a:spcPct val="30000"/>
              </a:spcBef>
              <a:buClrTx/>
              <a:buSzTx/>
              <a:buNone/>
            </a:pPr>
            <a:endParaRPr lang="en-US" sz="2000" b="1" dirty="0">
              <a:solidFill>
                <a:prstClr val="black"/>
              </a:solidFill>
              <a:latin typeface="Calibri"/>
            </a:endParaRPr>
          </a:p>
          <a:p>
            <a:pPr marL="0" lvl="0" indent="0">
              <a:spcBef>
                <a:spcPct val="30000"/>
              </a:spcBef>
              <a:buClrTx/>
              <a:buSzTx/>
              <a:buNone/>
            </a:pPr>
            <a:r>
              <a:rPr lang="en-US" sz="2400" b="1" dirty="0">
                <a:solidFill>
                  <a:prstClr val="black"/>
                </a:solidFill>
                <a:latin typeface="Calibri"/>
              </a:rPr>
              <a:t>2. Identifying Purposes</a:t>
            </a:r>
            <a:r>
              <a:rPr lang="en-US" sz="2400" dirty="0">
                <a:solidFill>
                  <a:prstClr val="black"/>
                </a:solidFill>
                <a:latin typeface="Calibri"/>
              </a:rPr>
              <a:t>: </a:t>
            </a:r>
          </a:p>
          <a:p>
            <a:pPr marL="0" lvl="0" indent="0">
              <a:spcBef>
                <a:spcPct val="30000"/>
              </a:spcBef>
              <a:buClrTx/>
              <a:buSzTx/>
              <a:buNone/>
            </a:pPr>
            <a:r>
              <a:rPr lang="en-US" sz="2000" dirty="0">
                <a:solidFill>
                  <a:prstClr val="black"/>
                </a:solidFill>
                <a:latin typeface="Calibri"/>
              </a:rPr>
              <a:t>The purposes for which personal information is collected shall be identified by the organization at or before the time the information is collected.</a:t>
            </a:r>
          </a:p>
          <a:p>
            <a:pPr marL="0" lvl="0" indent="0">
              <a:spcBef>
                <a:spcPct val="30000"/>
              </a:spcBef>
              <a:buClrTx/>
              <a:buSzTx/>
              <a:buNone/>
            </a:pPr>
            <a:endParaRPr lang="en-US" sz="2000" b="1" dirty="0">
              <a:solidFill>
                <a:prstClr val="black"/>
              </a:solidFill>
              <a:latin typeface="Calibri"/>
            </a:endParaRPr>
          </a:p>
          <a:p>
            <a:pPr marL="0" lvl="0" indent="0">
              <a:spcBef>
                <a:spcPct val="30000"/>
              </a:spcBef>
              <a:buClrTx/>
              <a:buSzTx/>
              <a:buNone/>
            </a:pPr>
            <a:r>
              <a:rPr lang="en-US" sz="2400" b="1" dirty="0">
                <a:solidFill>
                  <a:prstClr val="black"/>
                </a:solidFill>
                <a:latin typeface="Calibri"/>
              </a:rPr>
              <a:t>3. Consent</a:t>
            </a:r>
            <a:r>
              <a:rPr lang="en-US" sz="2400" dirty="0">
                <a:solidFill>
                  <a:prstClr val="black"/>
                </a:solidFill>
                <a:latin typeface="Calibri"/>
              </a:rPr>
              <a:t>: </a:t>
            </a:r>
          </a:p>
          <a:p>
            <a:pPr marL="0" lvl="0" indent="0">
              <a:spcBef>
                <a:spcPct val="30000"/>
              </a:spcBef>
              <a:buClrTx/>
              <a:buSzTx/>
              <a:buNone/>
            </a:pPr>
            <a:r>
              <a:rPr lang="en-US" sz="2000" dirty="0">
                <a:solidFill>
                  <a:prstClr val="black"/>
                </a:solidFill>
                <a:latin typeface="Calibri"/>
              </a:rPr>
              <a:t>The knowledge and consent of the individual are required for the collection, use or disclosure of personal information, except when inappropriate.</a:t>
            </a:r>
          </a:p>
          <a:p>
            <a:pPr marL="0" lvl="0" indent="0">
              <a:spcBef>
                <a:spcPct val="30000"/>
              </a:spcBef>
              <a:buClrTx/>
              <a:buSzTx/>
              <a:buNone/>
            </a:pPr>
            <a:endParaRPr lang="en-US" sz="1200" dirty="0">
              <a:solidFill>
                <a:prstClr val="black"/>
              </a:solidFill>
              <a:latin typeface="Calibri"/>
            </a:endParaRPr>
          </a:p>
          <a:p>
            <a:endParaRPr lang="en-US" dirty="0"/>
          </a:p>
        </p:txBody>
      </p:sp>
      <p:sp>
        <p:nvSpPr>
          <p:cNvPr id="3" name="Title 2"/>
          <p:cNvSpPr>
            <a:spLocks noGrp="1"/>
          </p:cNvSpPr>
          <p:nvPr>
            <p:ph type="title"/>
          </p:nvPr>
        </p:nvSpPr>
        <p:spPr/>
        <p:txBody>
          <a:bodyPr/>
          <a:lstStyle/>
          <a:p>
            <a:r>
              <a:rPr lang="en-US" dirty="0"/>
              <a:t>PIPEDA</a:t>
            </a:r>
          </a:p>
        </p:txBody>
      </p:sp>
      <p:sp>
        <p:nvSpPr>
          <p:cNvPr id="6" name="5-Point Star 5" descr="Not in Book&#10;"/>
          <p:cNvSpPr/>
          <p:nvPr/>
        </p:nvSpPr>
        <p:spPr>
          <a:xfrm>
            <a:off x="5715000" y="3810000"/>
            <a:ext cx="2895600" cy="2514600"/>
          </a:xfrm>
          <a:prstGeom prst="star5">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in Book</a:t>
            </a:r>
          </a:p>
        </p:txBody>
      </p:sp>
    </p:spTree>
    <p:extLst>
      <p:ext uri="{BB962C8B-B14F-4D97-AF65-F5344CB8AC3E}">
        <p14:creationId xmlns:p14="http://schemas.microsoft.com/office/powerpoint/2010/main" val="4050394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spcBef>
                <a:spcPct val="30000"/>
              </a:spcBef>
              <a:buClrTx/>
              <a:buSzTx/>
              <a:buNone/>
            </a:pPr>
            <a:r>
              <a:rPr lang="en-US" sz="2400" b="1" dirty="0">
                <a:solidFill>
                  <a:prstClr val="black"/>
                </a:solidFill>
                <a:latin typeface="Calibri"/>
              </a:rPr>
              <a:t>4. Limiting Collection</a:t>
            </a:r>
            <a:r>
              <a:rPr lang="en-US" sz="2400" dirty="0">
                <a:solidFill>
                  <a:prstClr val="black"/>
                </a:solidFill>
                <a:latin typeface="Calibri"/>
              </a:rPr>
              <a:t>: </a:t>
            </a:r>
          </a:p>
          <a:p>
            <a:pPr marL="0" lvl="0" indent="0">
              <a:spcBef>
                <a:spcPct val="30000"/>
              </a:spcBef>
              <a:buClrTx/>
              <a:buSzTx/>
              <a:buNone/>
            </a:pPr>
            <a:r>
              <a:rPr lang="en-US" sz="2000" dirty="0">
                <a:solidFill>
                  <a:prstClr val="black"/>
                </a:solidFill>
                <a:latin typeface="Calibri"/>
              </a:rPr>
              <a:t>The collection of personal information shall be limited to that which is necessary for the purposes identified by the organization. Information shall be collected by fair and lawful means.</a:t>
            </a:r>
          </a:p>
          <a:p>
            <a:pPr marL="0" lvl="0" indent="0">
              <a:spcBef>
                <a:spcPct val="30000"/>
              </a:spcBef>
              <a:buClrTx/>
              <a:buSzTx/>
              <a:buNone/>
            </a:pPr>
            <a:endParaRPr lang="en-US" sz="2000" b="1" dirty="0">
              <a:solidFill>
                <a:prstClr val="black"/>
              </a:solidFill>
              <a:latin typeface="Calibri"/>
            </a:endParaRPr>
          </a:p>
          <a:p>
            <a:pPr marL="0" lvl="0" indent="0">
              <a:spcBef>
                <a:spcPct val="30000"/>
              </a:spcBef>
              <a:buClrTx/>
              <a:buSzTx/>
              <a:buNone/>
            </a:pPr>
            <a:r>
              <a:rPr lang="en-US" sz="2400" b="1" dirty="0">
                <a:solidFill>
                  <a:prstClr val="black"/>
                </a:solidFill>
                <a:latin typeface="Calibri"/>
              </a:rPr>
              <a:t>5. Limiting Use, Disclosure, and Retention</a:t>
            </a:r>
            <a:r>
              <a:rPr lang="en-US" sz="2400" dirty="0">
                <a:solidFill>
                  <a:prstClr val="black"/>
                </a:solidFill>
                <a:latin typeface="Calibri"/>
              </a:rPr>
              <a:t>: </a:t>
            </a:r>
          </a:p>
          <a:p>
            <a:pPr marL="0" lvl="0" indent="0">
              <a:spcBef>
                <a:spcPct val="30000"/>
              </a:spcBef>
              <a:buClrTx/>
              <a:buSzTx/>
              <a:buNone/>
            </a:pPr>
            <a:r>
              <a:rPr lang="en-US" sz="2000" dirty="0">
                <a:solidFill>
                  <a:prstClr val="black"/>
                </a:solidFill>
                <a:latin typeface="Calibri"/>
              </a:rPr>
              <a:t>Personal information shall not be used or disclosed for purposes other than those for which it was collected, except with the consent of the individual or as required by the law. Personal information shall be retained only as long as necessary for fulfilment of those purposes.</a:t>
            </a:r>
          </a:p>
        </p:txBody>
      </p:sp>
      <p:sp>
        <p:nvSpPr>
          <p:cNvPr id="3" name="Title 2"/>
          <p:cNvSpPr>
            <a:spLocks noGrp="1"/>
          </p:cNvSpPr>
          <p:nvPr>
            <p:ph type="title"/>
          </p:nvPr>
        </p:nvSpPr>
        <p:spPr/>
        <p:txBody>
          <a:bodyPr/>
          <a:lstStyle/>
          <a:p>
            <a:r>
              <a:rPr lang="en-US" dirty="0"/>
              <a:t>PIPEDA</a:t>
            </a:r>
          </a:p>
        </p:txBody>
      </p:sp>
      <p:sp>
        <p:nvSpPr>
          <p:cNvPr id="6" name="5-Point Star 5" descr="Not in Book&#10;"/>
          <p:cNvSpPr/>
          <p:nvPr/>
        </p:nvSpPr>
        <p:spPr>
          <a:xfrm>
            <a:off x="5715000" y="3810000"/>
            <a:ext cx="2895600" cy="2514600"/>
          </a:xfrm>
          <a:prstGeom prst="star5">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in Book</a:t>
            </a:r>
          </a:p>
        </p:txBody>
      </p:sp>
    </p:spTree>
    <p:extLst>
      <p:ext uri="{BB962C8B-B14F-4D97-AF65-F5344CB8AC3E}">
        <p14:creationId xmlns:p14="http://schemas.microsoft.com/office/powerpoint/2010/main" val="3675805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spcBef>
                <a:spcPct val="30000"/>
              </a:spcBef>
              <a:buClrTx/>
              <a:buSzTx/>
              <a:buNone/>
            </a:pPr>
            <a:r>
              <a:rPr lang="en-US" sz="2400" b="1" dirty="0">
                <a:solidFill>
                  <a:prstClr val="black"/>
                </a:solidFill>
                <a:latin typeface="Calibri"/>
              </a:rPr>
              <a:t>6. Accuracy</a:t>
            </a:r>
            <a:r>
              <a:rPr lang="en-US" sz="2400" dirty="0">
                <a:solidFill>
                  <a:prstClr val="black"/>
                </a:solidFill>
                <a:latin typeface="Calibri"/>
              </a:rPr>
              <a:t>: </a:t>
            </a:r>
          </a:p>
          <a:p>
            <a:pPr marL="0" lvl="0" indent="0">
              <a:spcBef>
                <a:spcPct val="30000"/>
              </a:spcBef>
              <a:buClrTx/>
              <a:buSzTx/>
              <a:buNone/>
            </a:pPr>
            <a:r>
              <a:rPr lang="en-US" sz="2000" dirty="0">
                <a:solidFill>
                  <a:prstClr val="black"/>
                </a:solidFill>
                <a:latin typeface="Calibri"/>
              </a:rPr>
              <a:t>Personal information shall be as accurate, complete, and up-to-date as is necessary for the purposes for which it is to be used.</a:t>
            </a:r>
          </a:p>
          <a:p>
            <a:pPr marL="0" lvl="0" indent="0">
              <a:spcBef>
                <a:spcPct val="30000"/>
              </a:spcBef>
              <a:buClrTx/>
              <a:buSzTx/>
              <a:buNone/>
            </a:pPr>
            <a:endParaRPr lang="en-US" sz="2000" b="1" dirty="0">
              <a:solidFill>
                <a:prstClr val="black"/>
              </a:solidFill>
              <a:latin typeface="Calibri"/>
            </a:endParaRPr>
          </a:p>
          <a:p>
            <a:pPr marL="0" lvl="0" indent="0">
              <a:spcBef>
                <a:spcPct val="30000"/>
              </a:spcBef>
              <a:buClrTx/>
              <a:buSzTx/>
              <a:buNone/>
            </a:pPr>
            <a:r>
              <a:rPr lang="en-US" sz="2400" b="1" dirty="0">
                <a:solidFill>
                  <a:prstClr val="black"/>
                </a:solidFill>
                <a:latin typeface="Calibri"/>
              </a:rPr>
              <a:t>7. Safeguards</a:t>
            </a:r>
            <a:r>
              <a:rPr lang="en-US" sz="2400" dirty="0">
                <a:solidFill>
                  <a:prstClr val="black"/>
                </a:solidFill>
                <a:latin typeface="Calibri"/>
              </a:rPr>
              <a:t>: </a:t>
            </a:r>
          </a:p>
          <a:p>
            <a:pPr marL="0" lvl="0" indent="0">
              <a:spcBef>
                <a:spcPct val="30000"/>
              </a:spcBef>
              <a:buClrTx/>
              <a:buSzTx/>
              <a:buNone/>
            </a:pPr>
            <a:r>
              <a:rPr lang="en-US" sz="2000" dirty="0">
                <a:solidFill>
                  <a:prstClr val="black"/>
                </a:solidFill>
                <a:latin typeface="Calibri"/>
              </a:rPr>
              <a:t>Personal information shall be protected by security safeguards appropriate to the sensitivity of the information.</a:t>
            </a:r>
          </a:p>
          <a:p>
            <a:pPr marL="0" lvl="0" indent="0">
              <a:spcBef>
                <a:spcPct val="30000"/>
              </a:spcBef>
              <a:buClrTx/>
              <a:buSzTx/>
              <a:buNone/>
            </a:pPr>
            <a:endParaRPr lang="en-US" sz="2000" dirty="0">
              <a:solidFill>
                <a:prstClr val="black"/>
              </a:solidFill>
              <a:latin typeface="Calibri"/>
            </a:endParaRPr>
          </a:p>
          <a:p>
            <a:pPr marL="0" indent="0">
              <a:spcBef>
                <a:spcPct val="30000"/>
              </a:spcBef>
              <a:buClrTx/>
              <a:buSzTx/>
              <a:buNone/>
            </a:pPr>
            <a:r>
              <a:rPr lang="en-US" sz="2400" b="1" dirty="0">
                <a:latin typeface="Calibri" panose="020F0502020204030204" pitchFamily="34" charset="0"/>
              </a:rPr>
              <a:t>8. Openness</a:t>
            </a:r>
            <a:r>
              <a:rPr lang="en-US" sz="2400" dirty="0">
                <a:latin typeface="Calibri" panose="020F0502020204030204" pitchFamily="34" charset="0"/>
              </a:rPr>
              <a:t>: </a:t>
            </a:r>
          </a:p>
          <a:p>
            <a:pPr marL="0" indent="0">
              <a:spcBef>
                <a:spcPct val="30000"/>
              </a:spcBef>
              <a:buClrTx/>
              <a:buSzTx/>
              <a:buNone/>
            </a:pPr>
            <a:r>
              <a:rPr lang="en-US" sz="2000" dirty="0">
                <a:latin typeface="Calibri" panose="020F0502020204030204" pitchFamily="34" charset="0"/>
              </a:rPr>
              <a:t>An organization shall make readily available to individuals specific information about its policies and practices relating to the management of personal information.</a:t>
            </a:r>
          </a:p>
          <a:p>
            <a:pPr marL="0" lvl="0" indent="0">
              <a:spcBef>
                <a:spcPct val="30000"/>
              </a:spcBef>
              <a:buClrTx/>
              <a:buSzTx/>
              <a:buNone/>
            </a:pPr>
            <a:endParaRPr lang="en-US" sz="2000" dirty="0">
              <a:solidFill>
                <a:prstClr val="black"/>
              </a:solidFill>
              <a:latin typeface="Calibri"/>
            </a:endParaRPr>
          </a:p>
          <a:p>
            <a:pPr marL="0" lvl="0" indent="0">
              <a:spcBef>
                <a:spcPct val="30000"/>
              </a:spcBef>
              <a:buClrTx/>
              <a:buSzTx/>
              <a:buNone/>
            </a:pPr>
            <a:endParaRPr lang="en-US" sz="2000" b="1" dirty="0">
              <a:solidFill>
                <a:prstClr val="black"/>
              </a:solidFill>
              <a:latin typeface="Calibri"/>
            </a:endParaRPr>
          </a:p>
        </p:txBody>
      </p:sp>
      <p:sp>
        <p:nvSpPr>
          <p:cNvPr id="3" name="Title 2"/>
          <p:cNvSpPr>
            <a:spLocks noGrp="1"/>
          </p:cNvSpPr>
          <p:nvPr>
            <p:ph type="title"/>
          </p:nvPr>
        </p:nvSpPr>
        <p:spPr/>
        <p:txBody>
          <a:bodyPr/>
          <a:lstStyle/>
          <a:p>
            <a:r>
              <a:rPr lang="en-US" dirty="0"/>
              <a:t>PIPEDA</a:t>
            </a:r>
          </a:p>
        </p:txBody>
      </p:sp>
      <p:sp>
        <p:nvSpPr>
          <p:cNvPr id="6" name="5-Point Star 5" descr="Not in Book&#10;"/>
          <p:cNvSpPr/>
          <p:nvPr/>
        </p:nvSpPr>
        <p:spPr>
          <a:xfrm>
            <a:off x="5715000" y="3810000"/>
            <a:ext cx="2895600" cy="2514600"/>
          </a:xfrm>
          <a:prstGeom prst="star5">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in Book</a:t>
            </a:r>
          </a:p>
        </p:txBody>
      </p:sp>
    </p:spTree>
    <p:extLst>
      <p:ext uri="{BB962C8B-B14F-4D97-AF65-F5344CB8AC3E}">
        <p14:creationId xmlns:p14="http://schemas.microsoft.com/office/powerpoint/2010/main" val="223655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spcBef>
                <a:spcPct val="30000"/>
              </a:spcBef>
              <a:buClrTx/>
              <a:buSzTx/>
              <a:buNone/>
            </a:pPr>
            <a:r>
              <a:rPr lang="en-US" sz="2400" b="1" dirty="0">
                <a:solidFill>
                  <a:prstClr val="black"/>
                </a:solidFill>
                <a:latin typeface="Calibri"/>
              </a:rPr>
              <a:t>9. Individual Access</a:t>
            </a:r>
            <a:r>
              <a:rPr lang="en-US" sz="2400" dirty="0">
                <a:solidFill>
                  <a:prstClr val="black"/>
                </a:solidFill>
                <a:latin typeface="Calibri"/>
              </a:rPr>
              <a:t>: </a:t>
            </a:r>
          </a:p>
          <a:p>
            <a:pPr marL="0" lvl="0" indent="0">
              <a:spcBef>
                <a:spcPct val="30000"/>
              </a:spcBef>
              <a:buClrTx/>
              <a:buSzTx/>
              <a:buNone/>
            </a:pPr>
            <a:r>
              <a:rPr lang="en-US" sz="2000" dirty="0">
                <a:solidFill>
                  <a:prstClr val="black"/>
                </a:solidFill>
                <a:latin typeface="Calibri"/>
              </a:rPr>
              <a:t>Upon request, an individual shall be informed of the existence, use and disclosure of his or her personal information and shall be given access to that information. An individual shall be able to challenge the accuracy and completeness of the information and have it amended as appropriate.</a:t>
            </a:r>
          </a:p>
          <a:p>
            <a:pPr marL="0" lvl="0" indent="0">
              <a:spcBef>
                <a:spcPct val="30000"/>
              </a:spcBef>
              <a:buClrTx/>
              <a:buSzTx/>
              <a:buNone/>
            </a:pPr>
            <a:endParaRPr lang="en-US" sz="2000" b="1" dirty="0">
              <a:solidFill>
                <a:prstClr val="black"/>
              </a:solidFill>
              <a:latin typeface="Calibri"/>
            </a:endParaRPr>
          </a:p>
          <a:p>
            <a:pPr marL="0" lvl="0" indent="0">
              <a:spcBef>
                <a:spcPct val="30000"/>
              </a:spcBef>
              <a:buClrTx/>
              <a:buSzTx/>
              <a:buNone/>
            </a:pPr>
            <a:r>
              <a:rPr lang="en-US" sz="2400" b="1" dirty="0">
                <a:solidFill>
                  <a:prstClr val="black"/>
                </a:solidFill>
                <a:latin typeface="Calibri"/>
              </a:rPr>
              <a:t>10. Challenging Compliance</a:t>
            </a:r>
            <a:r>
              <a:rPr lang="en-US" sz="2400" dirty="0">
                <a:solidFill>
                  <a:prstClr val="black"/>
                </a:solidFill>
                <a:latin typeface="Calibri"/>
              </a:rPr>
              <a:t>: </a:t>
            </a:r>
          </a:p>
          <a:p>
            <a:pPr marL="0" lvl="0" indent="0">
              <a:spcBef>
                <a:spcPct val="30000"/>
              </a:spcBef>
              <a:buClrTx/>
              <a:buSzTx/>
              <a:buNone/>
            </a:pPr>
            <a:r>
              <a:rPr lang="en-US" sz="2000" dirty="0">
                <a:solidFill>
                  <a:prstClr val="black"/>
                </a:solidFill>
                <a:latin typeface="Calibri"/>
              </a:rPr>
              <a:t>An individual shall be able to address a challenge concerning compliance with the above principles to the designated individual or individuals for the organization’s compliance.</a:t>
            </a:r>
          </a:p>
          <a:p>
            <a:pPr marL="0" lvl="0" indent="0">
              <a:spcBef>
                <a:spcPct val="30000"/>
              </a:spcBef>
              <a:buClrTx/>
              <a:buSzTx/>
              <a:buNone/>
            </a:pPr>
            <a:endParaRPr lang="en-US" sz="1200" dirty="0">
              <a:solidFill>
                <a:prstClr val="black"/>
              </a:solidFill>
              <a:latin typeface="Calibri"/>
            </a:endParaRPr>
          </a:p>
          <a:p>
            <a:endParaRPr lang="en-US" dirty="0"/>
          </a:p>
        </p:txBody>
      </p:sp>
      <p:sp>
        <p:nvSpPr>
          <p:cNvPr id="3" name="Title 2"/>
          <p:cNvSpPr>
            <a:spLocks noGrp="1"/>
          </p:cNvSpPr>
          <p:nvPr>
            <p:ph type="title"/>
          </p:nvPr>
        </p:nvSpPr>
        <p:spPr/>
        <p:txBody>
          <a:bodyPr/>
          <a:lstStyle/>
          <a:p>
            <a:r>
              <a:rPr lang="en-US" dirty="0"/>
              <a:t>PIPEDA</a:t>
            </a:r>
          </a:p>
        </p:txBody>
      </p:sp>
      <p:sp>
        <p:nvSpPr>
          <p:cNvPr id="6" name="5-Point Star 5" descr="Not in Book&#10;"/>
          <p:cNvSpPr/>
          <p:nvPr/>
        </p:nvSpPr>
        <p:spPr>
          <a:xfrm>
            <a:off x="5715000" y="3810000"/>
            <a:ext cx="2895600" cy="2514600"/>
          </a:xfrm>
          <a:prstGeom prst="star5">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in Book</a:t>
            </a:r>
          </a:p>
        </p:txBody>
      </p:sp>
    </p:spTree>
    <p:extLst>
      <p:ext uri="{BB962C8B-B14F-4D97-AF65-F5344CB8AC3E}">
        <p14:creationId xmlns:p14="http://schemas.microsoft.com/office/powerpoint/2010/main" val="1577051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2"/>
          </a:xfrm>
        </p:spPr>
        <p:txBody>
          <a:bodyPr/>
          <a:lstStyle/>
          <a:p>
            <a:r>
              <a:rPr lang="en-US" dirty="0"/>
              <a:t>Office of the Privacy Commission who acts as an Ombudsman</a:t>
            </a:r>
          </a:p>
          <a:p>
            <a:pPr lvl="1"/>
            <a:r>
              <a:rPr lang="en-US" sz="2000" dirty="0"/>
              <a:t>Investigate individual complaints or initiate on its own</a:t>
            </a:r>
          </a:p>
          <a:p>
            <a:pPr lvl="1"/>
            <a:r>
              <a:rPr lang="en-US" sz="2000" dirty="0"/>
              <a:t>Can apply to the Federal Court for a hearing based on its own investigation or that of a complainant</a:t>
            </a:r>
          </a:p>
          <a:p>
            <a:pPr lvl="1"/>
            <a:r>
              <a:rPr lang="en-US" sz="2000" dirty="0"/>
              <a:t>The Court may order an organization to change its practices and/or award damages to a complainant, including damages for humiliation suffered. </a:t>
            </a:r>
          </a:p>
          <a:p>
            <a:pPr lvl="1"/>
            <a:r>
              <a:rPr lang="en-US" sz="2000" dirty="0"/>
              <a:t>Commissioner may with reasonable grounds audit the personal information practices of an organization</a:t>
            </a:r>
          </a:p>
          <a:p>
            <a:pPr lvl="1"/>
            <a:r>
              <a:rPr lang="en-US" sz="2000" dirty="0"/>
              <a:t>Note: employee name, title, business address and telephone number – not “personal information”</a:t>
            </a:r>
          </a:p>
        </p:txBody>
      </p:sp>
      <p:sp>
        <p:nvSpPr>
          <p:cNvPr id="3" name="Title 2"/>
          <p:cNvSpPr>
            <a:spLocks noGrp="1"/>
          </p:cNvSpPr>
          <p:nvPr>
            <p:ph type="title"/>
          </p:nvPr>
        </p:nvSpPr>
        <p:spPr/>
        <p:txBody>
          <a:bodyPr/>
          <a:lstStyle/>
          <a:p>
            <a:r>
              <a:rPr lang="en-US" dirty="0"/>
              <a:t>PIPEDA</a:t>
            </a:r>
          </a:p>
        </p:txBody>
      </p:sp>
      <p:sp>
        <p:nvSpPr>
          <p:cNvPr id="6" name="5-Point Star 5" descr="Not in Book&#10;"/>
          <p:cNvSpPr/>
          <p:nvPr/>
        </p:nvSpPr>
        <p:spPr>
          <a:xfrm>
            <a:off x="5715000" y="3810000"/>
            <a:ext cx="2895600" cy="2514600"/>
          </a:xfrm>
          <a:prstGeom prst="star5">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in Book</a:t>
            </a:r>
          </a:p>
        </p:txBody>
      </p:sp>
    </p:spTree>
    <p:extLst>
      <p:ext uri="{BB962C8B-B14F-4D97-AF65-F5344CB8AC3E}">
        <p14:creationId xmlns:p14="http://schemas.microsoft.com/office/powerpoint/2010/main" val="660333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457200" y="1481138"/>
            <a:ext cx="8229600" cy="4919662"/>
          </a:xfrm>
        </p:spPr>
        <p:txBody>
          <a:bodyPr/>
          <a:lstStyle/>
          <a:p>
            <a:pPr eaLnBrk="1"/>
            <a:r>
              <a:rPr lang="en-US" b="1"/>
              <a:t>Chief Security Officer (CSO)</a:t>
            </a:r>
          </a:p>
          <a:p>
            <a:pPr lvl="1" eaLnBrk="1"/>
            <a:r>
              <a:rPr lang="en-US"/>
              <a:t>Also called chief information security officer (CISO)</a:t>
            </a:r>
          </a:p>
          <a:p>
            <a:pPr eaLnBrk="1"/>
            <a:r>
              <a:rPr lang="en-US" b="1"/>
              <a:t>Where to Locate IT Security?</a:t>
            </a:r>
          </a:p>
          <a:p>
            <a:pPr lvl="1" eaLnBrk="1"/>
            <a:r>
              <a:rPr lang="en-US"/>
              <a:t>Within IT</a:t>
            </a:r>
          </a:p>
          <a:p>
            <a:pPr lvl="2" eaLnBrk="1"/>
            <a:r>
              <a:rPr lang="en-US"/>
              <a:t>Compatible technical skills</a:t>
            </a:r>
          </a:p>
          <a:p>
            <a:pPr lvl="2" eaLnBrk="1"/>
            <a:r>
              <a:rPr lang="en-US"/>
              <a:t>CIO will be responsible for security</a:t>
            </a:r>
          </a:p>
          <a:p>
            <a:pPr lvl="1" eaLnBrk="1"/>
            <a:r>
              <a:rPr lang="en-US"/>
              <a:t>Outside of IT</a:t>
            </a:r>
          </a:p>
          <a:p>
            <a:pPr lvl="2" eaLnBrk="1"/>
            <a:r>
              <a:rPr lang="en-US"/>
              <a:t>Gives independence</a:t>
            </a:r>
          </a:p>
          <a:p>
            <a:pPr lvl="3" eaLnBrk="1"/>
            <a:r>
              <a:rPr lang="en-US"/>
              <a:t>Hard to blow the whistle on IT and the CIO</a:t>
            </a:r>
          </a:p>
          <a:p>
            <a:pPr lvl="2" eaLnBrk="1"/>
            <a:r>
              <a:rPr lang="en-US"/>
              <a:t>This is the most commonly advised choice</a:t>
            </a:r>
          </a:p>
        </p:txBody>
      </p:sp>
      <p:sp>
        <p:nvSpPr>
          <p:cNvPr id="3993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C03ACD-58A5-4C29-AB52-4EB4774A3EA8}" type="slidenum">
              <a:rPr lang="en-US">
                <a:solidFill>
                  <a:schemeClr val="bg1"/>
                </a:solidFill>
                <a:latin typeface="Lucida Sans Unicode" pitchFamily="34" charset="0"/>
              </a:rPr>
              <a:pPr eaLnBrk="1" hangingPunct="1"/>
              <a:t>27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2.3: Organizational Issues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1"/>
          <p:cNvSpPr>
            <a:spLocks noGrp="1"/>
          </p:cNvSpPr>
          <p:nvPr>
            <p:ph idx="1"/>
          </p:nvPr>
        </p:nvSpPr>
        <p:spPr/>
        <p:txBody>
          <a:bodyPr/>
          <a:lstStyle/>
          <a:p>
            <a:pPr eaLnBrk="1"/>
            <a:r>
              <a:rPr lang="en-US" b="1"/>
              <a:t>Where to Locate IT Security?</a:t>
            </a:r>
          </a:p>
          <a:p>
            <a:pPr lvl="1" eaLnBrk="1"/>
            <a:r>
              <a:rPr lang="en-US"/>
              <a:t>Hybrid</a:t>
            </a:r>
          </a:p>
          <a:p>
            <a:pPr lvl="2" eaLnBrk="1"/>
            <a:r>
              <a:rPr lang="en-US"/>
              <a:t>Place planning, policy making, and auditing outside of IT</a:t>
            </a:r>
          </a:p>
          <a:p>
            <a:pPr lvl="2" eaLnBrk="1"/>
            <a:r>
              <a:rPr lang="en-US"/>
              <a:t>Place operational aspects such as firewall operation within IT</a:t>
            </a:r>
          </a:p>
          <a:p>
            <a:pPr eaLnBrk="1" hangingPunct="1"/>
            <a:endParaRPr lang="en-US"/>
          </a:p>
          <a:p>
            <a:pPr lvl="1" eaLnBrk="1" hangingPunct="1"/>
            <a:endParaRPr lang="en-US"/>
          </a:p>
        </p:txBody>
      </p:sp>
      <p:sp>
        <p:nvSpPr>
          <p:cNvPr id="4096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FD5D70-88E0-4FF9-82C0-6B9A8A175ED2}" type="slidenum">
              <a:rPr lang="en-US">
                <a:solidFill>
                  <a:schemeClr val="bg1"/>
                </a:solidFill>
                <a:latin typeface="Lucida Sans Unicode" pitchFamily="34" charset="0"/>
              </a:rPr>
              <a:pPr eaLnBrk="1" hangingPunct="1"/>
              <a:t>28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2.3: Organizational Issues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p:cNvSpPr>
            <a:spLocks noGrp="1"/>
          </p:cNvSpPr>
          <p:nvPr>
            <p:ph idx="1"/>
          </p:nvPr>
        </p:nvSpPr>
        <p:spPr/>
        <p:txBody>
          <a:bodyPr/>
          <a:lstStyle/>
          <a:p>
            <a:pPr eaLnBrk="1"/>
            <a:r>
              <a:rPr lang="en-US" b="1"/>
              <a:t>Top Management Support</a:t>
            </a:r>
          </a:p>
          <a:p>
            <a:pPr lvl="1" eaLnBrk="1"/>
            <a:r>
              <a:rPr lang="en-US"/>
              <a:t>Budget</a:t>
            </a:r>
          </a:p>
          <a:p>
            <a:pPr lvl="1" eaLnBrk="1"/>
            <a:r>
              <a:rPr lang="en-US"/>
              <a:t>Support in conflicts</a:t>
            </a:r>
          </a:p>
          <a:p>
            <a:pPr lvl="1" eaLnBrk="1"/>
            <a:r>
              <a:rPr lang="en-US"/>
              <a:t>Setting personal examples</a:t>
            </a:r>
          </a:p>
          <a:p>
            <a:pPr eaLnBrk="1" hangingPunct="1"/>
            <a:endParaRPr lang="en-US"/>
          </a:p>
          <a:p>
            <a:pPr lvl="1" eaLnBrk="1" hangingPunct="1"/>
            <a:endParaRPr lang="en-US"/>
          </a:p>
        </p:txBody>
      </p:sp>
      <p:sp>
        <p:nvSpPr>
          <p:cNvPr id="4198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AA8A71-0960-4A5F-921E-BE4B4C0AA87A}" type="slidenum">
              <a:rPr lang="en-US">
                <a:solidFill>
                  <a:schemeClr val="bg1"/>
                </a:solidFill>
                <a:latin typeface="Lucida Sans Unicode" pitchFamily="34" charset="0"/>
              </a:rPr>
              <a:pPr eaLnBrk="1" hangingPunct="1"/>
              <a:t>29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2.3: Organizational Issues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2</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4</a:t>
            </a:r>
            <a:r>
              <a:rPr lang="en-US" sz="3200" baseline="30000" dirty="0">
                <a:solidFill>
                  <a:srgbClr val="464646"/>
                </a:solidFill>
                <a:latin typeface="Lucida Sans Unicode"/>
                <a:cs typeface="Lucida Sans Unicode" pitchFamily="34" charset="0"/>
              </a:rPr>
              <a:t>th</a:t>
            </a:r>
            <a:r>
              <a:rPr lang="en-US" sz="3200" dirty="0">
                <a:solidFill>
                  <a:srgbClr val="464646"/>
                </a:solidFill>
                <a:latin typeface="Lucida Sans Unicode"/>
                <a:cs typeface="Lucida Sans Unicode" pitchFamily="34" charset="0"/>
              </a:rPr>
              <a:t> Edition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sp>
        <p:nvSpPr>
          <p:cNvPr id="6" name="Title 1"/>
          <p:cNvSpPr txBox="1">
            <a:spLocks noGrp="1"/>
          </p:cNvSpPr>
          <p:nvPr>
            <p:ph type="title" idx="4294967295"/>
          </p:nvPr>
        </p:nvSpPr>
        <p:spPr>
          <a:xfrm>
            <a:off x="16933" y="2362200"/>
            <a:ext cx="8686800" cy="914400"/>
          </a:xfrm>
          <a:prstGeom prst="round2DiagRect">
            <a:avLst/>
          </a:prstGeom>
          <a:solidFill>
            <a:schemeClr val="bg1">
              <a:alpha val="90000"/>
            </a:schemeClr>
          </a:solidFill>
          <a:ln>
            <a:noFill/>
            <a:prstDash/>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Lucida Sans Unicode" pitchFamily="34" charset="0"/>
                <a:ea typeface="+mj-ea"/>
                <a:cs typeface="Lucida Sans Unicode" pitchFamily="34" charset="0"/>
              </a:rPr>
              <a:t>Planning and Policy</a:t>
            </a:r>
          </a:p>
        </p:txBody>
      </p:sp>
    </p:spTree>
    <p:extLst>
      <p:ext uri="{BB962C8B-B14F-4D97-AF65-F5344CB8AC3E}">
        <p14:creationId xmlns:p14="http://schemas.microsoft.com/office/powerpoint/2010/main" val="71047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p:txBody>
          <a:bodyPr/>
          <a:lstStyle/>
          <a:p>
            <a:pPr eaLnBrk="1"/>
            <a:r>
              <a:rPr lang="en-US" b="1"/>
              <a:t>Relationships with Other Departments</a:t>
            </a:r>
          </a:p>
          <a:p>
            <a:pPr lvl="1" eaLnBrk="1"/>
            <a:r>
              <a:rPr lang="en-US"/>
              <a:t>Special relationships</a:t>
            </a:r>
          </a:p>
          <a:p>
            <a:pPr lvl="2" eaLnBrk="1"/>
            <a:r>
              <a:rPr lang="en-US"/>
              <a:t>Ethics, compliance, and privacy officers</a:t>
            </a:r>
          </a:p>
          <a:p>
            <a:pPr lvl="2" eaLnBrk="1"/>
            <a:r>
              <a:rPr lang="en-US"/>
              <a:t>Human resources (training, hiring, terminations, sanction violators)</a:t>
            </a:r>
          </a:p>
          <a:p>
            <a:pPr lvl="2" eaLnBrk="1"/>
            <a:r>
              <a:rPr lang="en-US"/>
              <a:t>Legal department</a:t>
            </a:r>
          </a:p>
          <a:p>
            <a:pPr eaLnBrk="1"/>
            <a:endParaRPr lang="en-US" b="1"/>
          </a:p>
          <a:p>
            <a:pPr eaLnBrk="1" hangingPunct="1"/>
            <a:endParaRPr lang="en-US"/>
          </a:p>
          <a:p>
            <a:pPr lvl="1" eaLnBrk="1" hangingPunct="1"/>
            <a:endParaRPr lang="en-US"/>
          </a:p>
        </p:txBody>
      </p:sp>
      <p:sp>
        <p:nvSpPr>
          <p:cNvPr id="4301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5577C3-09B8-4E8D-A38C-4BB912F4009A}" type="slidenum">
              <a:rPr lang="en-US">
                <a:solidFill>
                  <a:schemeClr val="bg1"/>
                </a:solidFill>
                <a:latin typeface="Lucida Sans Unicode" pitchFamily="34" charset="0"/>
              </a:rPr>
              <a:pPr eaLnBrk="1" hangingPunct="1"/>
              <a:t>30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2.3: Organizational Issues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p:txBody>
          <a:bodyPr/>
          <a:lstStyle/>
          <a:p>
            <a:pPr eaLnBrk="1"/>
            <a:r>
              <a:rPr lang="en-US" b="1"/>
              <a:t>Relationships with Other Departments</a:t>
            </a:r>
          </a:p>
          <a:p>
            <a:pPr lvl="1" eaLnBrk="1"/>
            <a:r>
              <a:rPr lang="en-US"/>
              <a:t>Special relationships</a:t>
            </a:r>
          </a:p>
          <a:p>
            <a:pPr lvl="2" eaLnBrk="1"/>
            <a:r>
              <a:rPr lang="en-US"/>
              <a:t>Auditing departments</a:t>
            </a:r>
          </a:p>
          <a:p>
            <a:pPr lvl="3" eaLnBrk="1">
              <a:spcBef>
                <a:spcPts val="600"/>
              </a:spcBef>
            </a:pPr>
            <a:r>
              <a:rPr lang="en-US"/>
              <a:t>IT auditing, internal auditing, financial auditing</a:t>
            </a:r>
          </a:p>
          <a:p>
            <a:pPr lvl="3" eaLnBrk="1">
              <a:spcBef>
                <a:spcPts val="600"/>
              </a:spcBef>
            </a:pPr>
            <a:r>
              <a:rPr lang="en-US"/>
              <a:t>Might place security auditing under one of these</a:t>
            </a:r>
          </a:p>
          <a:p>
            <a:pPr lvl="3" eaLnBrk="1">
              <a:spcBef>
                <a:spcPts val="600"/>
              </a:spcBef>
            </a:pPr>
            <a:r>
              <a:rPr lang="en-US"/>
              <a:t>This would give independence from the security function</a:t>
            </a:r>
          </a:p>
          <a:p>
            <a:pPr lvl="2" eaLnBrk="1">
              <a:spcBef>
                <a:spcPts val="1200"/>
              </a:spcBef>
            </a:pPr>
            <a:r>
              <a:rPr lang="en-US"/>
              <a:t>Facilities (buildings) management</a:t>
            </a:r>
          </a:p>
          <a:p>
            <a:pPr lvl="2" eaLnBrk="1"/>
            <a:r>
              <a:rPr lang="en-US"/>
              <a:t>Uniformed security</a:t>
            </a:r>
          </a:p>
          <a:p>
            <a:pPr lvl="1" eaLnBrk="1" hangingPunct="1"/>
            <a:endParaRPr lang="en-US"/>
          </a:p>
        </p:txBody>
      </p:sp>
      <p:sp>
        <p:nvSpPr>
          <p:cNvPr id="4403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41B626-379F-459C-9683-F57EACC1B28C}" type="slidenum">
              <a:rPr lang="en-US">
                <a:solidFill>
                  <a:schemeClr val="bg1"/>
                </a:solidFill>
                <a:latin typeface="Lucida Sans Unicode" pitchFamily="34" charset="0"/>
              </a:rPr>
              <a:pPr eaLnBrk="1" hangingPunct="1"/>
              <a:t>31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2.3: Organizational Issues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p:txBody>
          <a:bodyPr/>
          <a:lstStyle/>
          <a:p>
            <a:pPr eaLnBrk="1"/>
            <a:r>
              <a:rPr lang="en-US" b="1"/>
              <a:t>Relationships with Other Departments</a:t>
            </a:r>
          </a:p>
          <a:p>
            <a:pPr lvl="1" eaLnBrk="1"/>
            <a:r>
              <a:rPr lang="en-US"/>
              <a:t>All corporate departments</a:t>
            </a:r>
          </a:p>
          <a:p>
            <a:pPr lvl="2" eaLnBrk="1"/>
            <a:r>
              <a:rPr lang="en-US"/>
              <a:t>Cannot merely toss policies over the wall</a:t>
            </a:r>
          </a:p>
          <a:p>
            <a:pPr lvl="1" eaLnBrk="1"/>
            <a:r>
              <a:rPr lang="en-US"/>
              <a:t>Business partners</a:t>
            </a:r>
          </a:p>
          <a:p>
            <a:pPr lvl="2" eaLnBrk="1"/>
            <a:r>
              <a:rPr lang="en-US"/>
              <a:t>Must link IT corporate systems together</a:t>
            </a:r>
          </a:p>
          <a:p>
            <a:pPr lvl="2" eaLnBrk="1"/>
            <a:r>
              <a:rPr lang="en-US"/>
              <a:t>Before doing so, must exercise due diligence in assessing their security</a:t>
            </a:r>
          </a:p>
          <a:p>
            <a:pPr eaLnBrk="1" hangingPunct="1"/>
            <a:endParaRPr lang="en-US"/>
          </a:p>
          <a:p>
            <a:pPr lvl="1" eaLnBrk="1" hangingPunct="1"/>
            <a:endParaRPr lang="en-US"/>
          </a:p>
        </p:txBody>
      </p:sp>
      <p:sp>
        <p:nvSpPr>
          <p:cNvPr id="4505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F85401-77F2-4022-8D01-DB3A11AD2DD5}" type="slidenum">
              <a:rPr lang="en-US">
                <a:solidFill>
                  <a:schemeClr val="bg1"/>
                </a:solidFill>
                <a:latin typeface="Lucida Sans Unicode" pitchFamily="34" charset="0"/>
              </a:rPr>
              <a:pPr eaLnBrk="1" hangingPunct="1"/>
              <a:t>32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2.3: Organizational Issues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p:txBody>
          <a:bodyPr/>
          <a:lstStyle/>
          <a:p>
            <a:pPr eaLnBrk="1"/>
            <a:r>
              <a:rPr lang="en-US" b="1"/>
              <a:t>Outsourcing IT Security</a:t>
            </a:r>
          </a:p>
          <a:p>
            <a:pPr lvl="1" eaLnBrk="1"/>
            <a:r>
              <a:rPr lang="en-US"/>
              <a:t>Only e-mail or webservice</a:t>
            </a:r>
          </a:p>
          <a:p>
            <a:pPr lvl="1" eaLnBrk="1"/>
            <a:r>
              <a:rPr lang="en-US"/>
              <a:t>Managed Security Service Providers (MSSPs)</a:t>
            </a:r>
          </a:p>
          <a:p>
            <a:pPr lvl="2" eaLnBrk="1"/>
            <a:r>
              <a:rPr lang="en-US"/>
              <a:t>Outsource most IT security functions to the MSSP</a:t>
            </a:r>
          </a:p>
          <a:p>
            <a:pPr lvl="2" eaLnBrk="1"/>
            <a:r>
              <a:rPr lang="en-US"/>
              <a:t>But usually not policy</a:t>
            </a:r>
          </a:p>
          <a:p>
            <a:pPr eaLnBrk="1" hangingPunct="1"/>
            <a:endParaRPr lang="en-US"/>
          </a:p>
          <a:p>
            <a:pPr lvl="1" eaLnBrk="1" hangingPunct="1"/>
            <a:endParaRPr lang="en-US"/>
          </a:p>
        </p:txBody>
      </p:sp>
      <p:sp>
        <p:nvSpPr>
          <p:cNvPr id="4608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993E62F-DAF9-4E4F-AF38-E1C1A28FF0D1}" type="slidenum">
              <a:rPr lang="en-US">
                <a:solidFill>
                  <a:schemeClr val="bg1"/>
                </a:solidFill>
                <a:latin typeface="Lucida Sans Unicode" pitchFamily="34" charset="0"/>
              </a:rPr>
              <a:pPr eaLnBrk="1" hangingPunct="1"/>
              <a:t>33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2.3: Organizational Issues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E2975E-CFBA-4CEE-92EA-D2DA6575F4C7}" type="slidenum">
              <a:rPr lang="en-US">
                <a:solidFill>
                  <a:schemeClr val="bg1"/>
                </a:solidFill>
                <a:latin typeface="Lucida Sans Unicode" pitchFamily="34" charset="0"/>
              </a:rPr>
              <a:pPr eaLnBrk="1" hangingPunct="1"/>
              <a:t>34</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76200"/>
            <a:ext cx="8229600" cy="715962"/>
          </a:xfrm>
        </p:spPr>
        <p:txBody>
          <a:bodyPr>
            <a:noAutofit/>
          </a:bodyPr>
          <a:lstStyle/>
          <a:p>
            <a:pPr eaLnBrk="1" fontAlgn="auto" hangingPunct="1">
              <a:spcAft>
                <a:spcPts val="0"/>
              </a:spcAft>
              <a:defRPr/>
            </a:pPr>
            <a:r>
              <a:rPr lang="en-US" sz="2400" dirty="0"/>
              <a:t>2.3: Managed Security Service Provider (MSSP)</a:t>
            </a:r>
          </a:p>
        </p:txBody>
      </p:sp>
      <p:pic>
        <p:nvPicPr>
          <p:cNvPr id="62469" name="Picture 6" descr="The corporate logs the events. Then, the encrypted and compressed log data is sent to managed security service provider (MSSP). This information is analyzed and the vulnerability test and some alerts are sent to security manager."/>
          <p:cNvPicPr>
            <a:picLocks noChangeAspect="1" noChangeArrowheads="1"/>
          </p:cNvPicPr>
          <p:nvPr/>
        </p:nvPicPr>
        <p:blipFill>
          <a:blip r:embed="rId3">
            <a:extLst>
              <a:ext uri="{28A0092B-C50C-407E-A947-70E740481C1C}">
                <a14:useLocalDpi xmlns:a14="http://schemas.microsoft.com/office/drawing/2010/main" val="0"/>
              </a:ext>
            </a:extLst>
          </a:blip>
          <a:srcRect l="7524" t="9100" r="3197" b="2937"/>
          <a:stretch>
            <a:fillRect/>
          </a:stretch>
        </p:blipFill>
        <p:spPr bwMode="auto">
          <a:xfrm>
            <a:off x="609600" y="774700"/>
            <a:ext cx="7951788"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p:txBody>
          <a:bodyPr/>
          <a:lstStyle/>
          <a:p>
            <a:pPr eaLnBrk="1"/>
            <a:r>
              <a:rPr lang="en-US" b="1"/>
              <a:t>Realities</a:t>
            </a:r>
          </a:p>
          <a:p>
            <a:pPr lvl="1" eaLnBrk="1"/>
            <a:r>
              <a:rPr lang="en-US"/>
              <a:t>Can never eliminate risk</a:t>
            </a:r>
          </a:p>
          <a:p>
            <a:pPr lvl="1" eaLnBrk="1"/>
            <a:r>
              <a:rPr lang="en-US"/>
              <a:t>“Information assurance” is impossible</a:t>
            </a:r>
          </a:p>
          <a:p>
            <a:pPr eaLnBrk="1"/>
            <a:r>
              <a:rPr lang="en-US" b="1"/>
              <a:t>Risk Analysis</a:t>
            </a:r>
          </a:p>
          <a:p>
            <a:pPr lvl="1" eaLnBrk="1"/>
            <a:r>
              <a:rPr lang="en-US"/>
              <a:t>Goal is reasonable risk</a:t>
            </a:r>
          </a:p>
          <a:p>
            <a:pPr lvl="1" eaLnBrk="1"/>
            <a:r>
              <a:rPr lang="en-US"/>
              <a:t>Risk analysis weighs the probable cost of compromises against the costs of countermeasures</a:t>
            </a:r>
          </a:p>
          <a:p>
            <a:pPr lvl="1" eaLnBrk="1"/>
            <a:r>
              <a:rPr lang="en-US"/>
              <a:t>Also, security has negative side effects that must be weighed</a:t>
            </a:r>
          </a:p>
        </p:txBody>
      </p:sp>
      <p:sp>
        <p:nvSpPr>
          <p:cNvPr id="5017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59A820B-177D-4B02-958E-A1E4A9414571}" type="slidenum">
              <a:rPr lang="en-US">
                <a:solidFill>
                  <a:schemeClr val="bg1"/>
                </a:solidFill>
                <a:latin typeface="Lucida Sans Unicode" pitchFamily="34" charset="0"/>
              </a:rPr>
              <a:pPr eaLnBrk="1" hangingPunct="1"/>
              <a:t>35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2.4: Risk Analysis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a:t>2.4: Risk Analysis</a:t>
            </a:r>
          </a:p>
        </p:txBody>
      </p:sp>
      <p:sp>
        <p:nvSpPr>
          <p:cNvPr id="6" name="Text Placeholder 5"/>
          <p:cNvSpPr>
            <a:spLocks noGrp="1"/>
          </p:cNvSpPr>
          <p:nvPr>
            <p:ph type="body" idx="1"/>
          </p:nvPr>
        </p:nvSpPr>
        <p:spPr>
          <a:noFill/>
          <a:ln>
            <a:solidFill>
              <a:schemeClr val="tx1"/>
            </a:solidFill>
          </a:ln>
        </p:spPr>
        <p:txBody>
          <a:bodyPr>
            <a:normAutofit lnSpcReduction="10000"/>
          </a:bodyPr>
          <a:lstStyle/>
          <a:p>
            <a:pPr eaLnBrk="1" fontAlgn="auto" hangingPunct="1">
              <a:spcAft>
                <a:spcPts val="0"/>
              </a:spcAft>
              <a:buFont typeface="Wingdings 3"/>
              <a:buNone/>
              <a:defRPr/>
            </a:pPr>
            <a:r>
              <a:rPr lang="en-US" dirty="0">
                <a:solidFill>
                  <a:schemeClr val="tx1"/>
                </a:solidFill>
              </a:rPr>
              <a:t>Single Loss Expectancy (</a:t>
            </a:r>
            <a:r>
              <a:rPr lang="en-US" dirty="0" err="1">
                <a:solidFill>
                  <a:schemeClr val="tx1"/>
                </a:solidFill>
              </a:rPr>
              <a:t>SLE</a:t>
            </a:r>
            <a:r>
              <a:rPr lang="en-US" dirty="0">
                <a:solidFill>
                  <a:schemeClr val="tx1"/>
                </a:solidFill>
              </a:rPr>
              <a:t>)</a:t>
            </a:r>
          </a:p>
        </p:txBody>
      </p:sp>
      <p:sp>
        <p:nvSpPr>
          <p:cNvPr id="8" name="Text Placeholder 7"/>
          <p:cNvSpPr>
            <a:spLocks noGrp="1"/>
          </p:cNvSpPr>
          <p:nvPr>
            <p:ph type="body" sz="half" idx="3"/>
          </p:nvPr>
        </p:nvSpPr>
        <p:spPr>
          <a:xfrm>
            <a:off x="4645025" y="5410200"/>
            <a:ext cx="4041775" cy="762000"/>
          </a:xfrm>
          <a:noFill/>
          <a:ln>
            <a:solidFill>
              <a:schemeClr val="tx1"/>
            </a:solidFill>
          </a:ln>
        </p:spPr>
        <p:txBody>
          <a:bodyPr>
            <a:normAutofit lnSpcReduction="10000"/>
          </a:bodyPr>
          <a:lstStyle/>
          <a:p>
            <a:pPr eaLnBrk="1" fontAlgn="auto" hangingPunct="1">
              <a:spcAft>
                <a:spcPts val="0"/>
              </a:spcAft>
              <a:buFont typeface="Wingdings 3"/>
              <a:buNone/>
              <a:defRPr/>
            </a:pPr>
            <a:r>
              <a:rPr lang="en-US" dirty="0">
                <a:solidFill>
                  <a:schemeClr val="tx1"/>
                </a:solidFill>
              </a:rPr>
              <a:t>Annualized Loss</a:t>
            </a:r>
            <a:r>
              <a:rPr lang="en-US" dirty="0"/>
              <a:t> Expectancy (ALE)</a:t>
            </a:r>
          </a:p>
        </p:txBody>
      </p:sp>
      <p:sp>
        <p:nvSpPr>
          <p:cNvPr id="65541" name="Content Placeholder 6"/>
          <p:cNvSpPr>
            <a:spLocks noGrp="1"/>
          </p:cNvSpPr>
          <p:nvPr>
            <p:ph sz="quarter" idx="2"/>
          </p:nvPr>
        </p:nvSpPr>
        <p:spPr>
          <a:xfrm>
            <a:off x="457200" y="1444625"/>
            <a:ext cx="4040188" cy="3941763"/>
          </a:xfrm>
          <a:ln>
            <a:prstDash val="solid"/>
          </a:ln>
        </p:spPr>
        <p:txBody>
          <a:bodyPr/>
          <a:lstStyle/>
          <a:p>
            <a:pPr eaLnBrk="1" hangingPunct="1"/>
            <a:r>
              <a:rPr lang="en-US"/>
              <a:t>Asset Value (AV)</a:t>
            </a:r>
          </a:p>
          <a:p>
            <a:pPr eaLnBrk="1" hangingPunct="1">
              <a:spcBef>
                <a:spcPts val="1200"/>
              </a:spcBef>
            </a:pPr>
            <a:r>
              <a:rPr lang="en-US"/>
              <a:t>X Exposure Factor (EF)</a:t>
            </a:r>
          </a:p>
          <a:p>
            <a:pPr lvl="1" eaLnBrk="1" hangingPunct="1"/>
            <a:r>
              <a:rPr lang="en-US"/>
              <a:t>Percentage loss in asset value if a compromise occurs</a:t>
            </a:r>
          </a:p>
          <a:p>
            <a:pPr eaLnBrk="1" hangingPunct="1">
              <a:spcBef>
                <a:spcPts val="1200"/>
              </a:spcBef>
            </a:pPr>
            <a:r>
              <a:rPr lang="en-US"/>
              <a:t>= Single Loss Expectancy (SLE)</a:t>
            </a:r>
          </a:p>
          <a:p>
            <a:pPr lvl="1" eaLnBrk="1" hangingPunct="1"/>
            <a:r>
              <a:rPr lang="en-US"/>
              <a:t>Expected loss in case of a compromise</a:t>
            </a:r>
          </a:p>
        </p:txBody>
      </p:sp>
      <p:sp>
        <p:nvSpPr>
          <p:cNvPr id="65542" name="Content Placeholder 8"/>
          <p:cNvSpPr>
            <a:spLocks noGrp="1"/>
          </p:cNvSpPr>
          <p:nvPr>
            <p:ph sz="quarter" idx="4"/>
          </p:nvPr>
        </p:nvSpPr>
        <p:spPr>
          <a:xfrm>
            <a:off x="4645025" y="1444625"/>
            <a:ext cx="4041775" cy="3941763"/>
          </a:xfrm>
          <a:ln>
            <a:prstDash val="solid"/>
          </a:ln>
        </p:spPr>
        <p:txBody>
          <a:bodyPr/>
          <a:lstStyle/>
          <a:p>
            <a:pPr eaLnBrk="1" hangingPunct="1">
              <a:spcBef>
                <a:spcPct val="0"/>
              </a:spcBef>
            </a:pPr>
            <a:r>
              <a:rPr lang="en-US"/>
              <a:t>SLE</a:t>
            </a:r>
          </a:p>
          <a:p>
            <a:pPr eaLnBrk="1" hangingPunct="1">
              <a:spcBef>
                <a:spcPts val="600"/>
              </a:spcBef>
            </a:pPr>
            <a:r>
              <a:rPr lang="en-US"/>
              <a:t>X Annualized Rate of Occurrence (ARO)</a:t>
            </a:r>
          </a:p>
          <a:p>
            <a:pPr lvl="1" eaLnBrk="1" hangingPunct="1"/>
            <a:r>
              <a:rPr lang="en-US"/>
              <a:t>Annual probability of a compromise</a:t>
            </a:r>
          </a:p>
          <a:p>
            <a:pPr eaLnBrk="1" hangingPunct="1">
              <a:spcBef>
                <a:spcPts val="1200"/>
              </a:spcBef>
            </a:pPr>
            <a:r>
              <a:rPr lang="en-US"/>
              <a:t>= Annualized Loss Expectancy (ALE)</a:t>
            </a:r>
          </a:p>
          <a:p>
            <a:pPr lvl="1" eaLnBrk="1" hangingPunct="1"/>
            <a:r>
              <a:rPr lang="en-US"/>
              <a:t>Expected loss per year from this type of compromise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296316-2444-4B17-8FCF-2FE2F4A84DAF}" type="slidenum">
              <a:rPr lang="en-US">
                <a:solidFill>
                  <a:schemeClr val="bg1"/>
                </a:solidFill>
                <a:latin typeface="Lucida Sans Unicode" pitchFamily="34" charset="0"/>
              </a:rPr>
              <a:pPr eaLnBrk="1" hangingPunct="1"/>
              <a:t>37</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792162"/>
          </a:xfrm>
        </p:spPr>
        <p:txBody>
          <a:bodyPr>
            <a:noAutofit/>
          </a:bodyPr>
          <a:lstStyle/>
          <a:p>
            <a:pPr eaLnBrk="1" fontAlgn="auto" hangingPunct="1">
              <a:spcAft>
                <a:spcPts val="0"/>
              </a:spcAft>
              <a:defRPr/>
            </a:pPr>
            <a:r>
              <a:rPr lang="en-US" sz="3200" dirty="0"/>
              <a:t>2.4: Classic Risk Analysis Calculation: A</a:t>
            </a:r>
          </a:p>
        </p:txBody>
      </p:sp>
      <p:graphicFrame>
        <p:nvGraphicFramePr>
          <p:cNvPr id="7" name="Table 6" descr="Classic risk analysis calculation for countermeasure A"/>
          <p:cNvGraphicFramePr>
            <a:graphicFrameLocks noGrp="1"/>
          </p:cNvGraphicFramePr>
          <p:nvPr>
            <p:extLst>
              <p:ext uri="{D42A27DB-BD31-4B8C-83A1-F6EECF244321}">
                <p14:modId xmlns:p14="http://schemas.microsoft.com/office/powerpoint/2010/main" val="3840767007"/>
              </p:ext>
            </p:extLst>
          </p:nvPr>
        </p:nvGraphicFramePr>
        <p:xfrm>
          <a:off x="152400" y="1066800"/>
          <a:ext cx="8763000" cy="4735513"/>
        </p:xfrm>
        <a:graphic>
          <a:graphicData uri="http://schemas.openxmlformats.org/drawingml/2006/table">
            <a:tbl>
              <a:tblPr/>
              <a:tblGrid>
                <a:gridCol w="4495800">
                  <a:extLst>
                    <a:ext uri="{9D8B030D-6E8A-4147-A177-3AD203B41FA5}">
                      <a16:colId xmlns:a16="http://schemas.microsoft.com/office/drawing/2014/main" val="20000"/>
                    </a:ext>
                  </a:extLst>
                </a:gridCol>
                <a:gridCol w="1423988">
                  <a:extLst>
                    <a:ext uri="{9D8B030D-6E8A-4147-A177-3AD203B41FA5}">
                      <a16:colId xmlns:a16="http://schemas.microsoft.com/office/drawing/2014/main" val="20001"/>
                    </a:ext>
                  </a:extLst>
                </a:gridCol>
                <a:gridCol w="1420812">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defRPr/>
                      </a:pPr>
                      <a:r>
                        <a:rPr kumimoji="0" lang="en-US" sz="1800" b="0" i="0" u="none" strike="noStrike" cap="none" normalizeH="0" baseline="0" dirty="0">
                          <a:ln>
                            <a:noFill/>
                          </a:ln>
                          <a:solidFill>
                            <a:schemeClr val="tx1"/>
                          </a:solidFill>
                          <a:effectLst/>
                          <a:latin typeface="Arial" charset="0"/>
                          <a:cs typeface="Times New Roman" pitchFamily="18" charset="0"/>
                        </a:rPr>
                        <a:t>Base Case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defRPr/>
                      </a:pPr>
                      <a:r>
                        <a:rPr kumimoji="0" lang="en-US" sz="1800" b="0" i="0" u="none" strike="noStrike" cap="none" normalizeH="0" baseline="0" dirty="0">
                          <a:ln>
                            <a:noFill/>
                          </a:ln>
                          <a:solidFill>
                            <a:schemeClr val="tx1"/>
                          </a:solidFill>
                          <a:effectLst/>
                          <a:latin typeface="Arial" charset="0"/>
                          <a:cs typeface="Times New Roman" pitchFamily="18" charset="0"/>
                        </a:rPr>
                        <a:t>Countermeasure 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1"/>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Asset Value (AV)</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Exposure Factor (EF)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Single Loss Expectancy (SLE): = AV*EF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Rate of Occurrence (ARO)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334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Loss Expectancy (ALE):  = SLE*ARO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$40,000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ALE Reduction for Countermeasure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$30,000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Countermeasure Cost</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$17,000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8"/>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Net Countermeasure Value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$13,000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Rounded Rectangle 5"/>
          <p:cNvSpPr/>
          <p:nvPr/>
        </p:nvSpPr>
        <p:spPr>
          <a:xfrm>
            <a:off x="1447800" y="5867400"/>
            <a:ext cx="6019800" cy="762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Countermeasure A should reduce the exposure factor by 75%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5A9DD2-AC4B-45E8-96EE-0775C7BB4287}" type="slidenum">
              <a:rPr lang="en-US">
                <a:solidFill>
                  <a:schemeClr val="bg1"/>
                </a:solidFill>
                <a:latin typeface="Lucida Sans Unicode" pitchFamily="34" charset="0"/>
              </a:rPr>
              <a:pPr eaLnBrk="1" hangingPunct="1"/>
              <a:t>38</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792162"/>
          </a:xfrm>
        </p:spPr>
        <p:txBody>
          <a:bodyPr>
            <a:noAutofit/>
          </a:bodyPr>
          <a:lstStyle/>
          <a:p>
            <a:pPr eaLnBrk="1" fontAlgn="auto" hangingPunct="1">
              <a:spcAft>
                <a:spcPts val="0"/>
              </a:spcAft>
              <a:defRPr/>
            </a:pPr>
            <a:r>
              <a:rPr lang="en-US" sz="3200" dirty="0"/>
              <a:t>2.4: Classic Risk Analysis Calculation: B</a:t>
            </a:r>
          </a:p>
        </p:txBody>
      </p:sp>
      <p:graphicFrame>
        <p:nvGraphicFramePr>
          <p:cNvPr id="7" name="Table 6" descr="Classic risk analysis calculation for countermeasure B"/>
          <p:cNvGraphicFramePr>
            <a:graphicFrameLocks noGrp="1"/>
          </p:cNvGraphicFramePr>
          <p:nvPr>
            <p:extLst>
              <p:ext uri="{D42A27DB-BD31-4B8C-83A1-F6EECF244321}">
                <p14:modId xmlns:p14="http://schemas.microsoft.com/office/powerpoint/2010/main" val="325115728"/>
              </p:ext>
            </p:extLst>
          </p:nvPr>
        </p:nvGraphicFramePr>
        <p:xfrm>
          <a:off x="152400" y="1066800"/>
          <a:ext cx="8763000" cy="4735513"/>
        </p:xfrm>
        <a:graphic>
          <a:graphicData uri="http://schemas.openxmlformats.org/drawingml/2006/table">
            <a:tbl>
              <a:tblPr/>
              <a:tblGrid>
                <a:gridCol w="4495800">
                  <a:extLst>
                    <a:ext uri="{9D8B030D-6E8A-4147-A177-3AD203B41FA5}">
                      <a16:colId xmlns:a16="http://schemas.microsoft.com/office/drawing/2014/main" val="20000"/>
                    </a:ext>
                  </a:extLst>
                </a:gridCol>
                <a:gridCol w="1423988">
                  <a:extLst>
                    <a:ext uri="{9D8B030D-6E8A-4147-A177-3AD203B41FA5}">
                      <a16:colId xmlns:a16="http://schemas.microsoft.com/office/drawing/2014/main" val="20001"/>
                    </a:ext>
                  </a:extLst>
                </a:gridCol>
                <a:gridCol w="1420812">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defRPr/>
                      </a:pPr>
                      <a:r>
                        <a:rPr kumimoji="0" lang="en-US" sz="1800" b="0" i="0" u="none" strike="noStrike" cap="none" normalizeH="0" baseline="0" dirty="0">
                          <a:ln>
                            <a:noFill/>
                          </a:ln>
                          <a:solidFill>
                            <a:schemeClr val="tx1"/>
                          </a:solidFill>
                          <a:effectLst/>
                          <a:latin typeface="Arial" charset="0"/>
                          <a:cs typeface="Times New Roman" pitchFamily="18" charset="0"/>
                        </a:rPr>
                        <a:t>Base Case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defRPr/>
                      </a:pPr>
                      <a:r>
                        <a:rPr kumimoji="0" lang="en-US" sz="1800" b="0" i="0" u="none" strike="noStrike" cap="none" normalizeH="0" baseline="0" dirty="0">
                          <a:ln>
                            <a:noFill/>
                          </a:ln>
                          <a:solidFill>
                            <a:schemeClr val="tx1"/>
                          </a:solidFill>
                          <a:effectLst/>
                          <a:latin typeface="Arial" charset="0"/>
                          <a:cs typeface="Times New Roman" pitchFamily="18" charset="0"/>
                        </a:rPr>
                        <a:t> Countermeasure B</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1"/>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Asset Value (AV)</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Exposure Factor (EF)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Single Loss Expectancy (SLE): = AV*EF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Rate of Occurrence (ARO)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25%</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334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Annualized Loss Expectancy (ALE):  = SLE*ARO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$40,000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ALE Reduction for Countermeasure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Countermeasure Cost</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$4,000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8"/>
                  </a:ext>
                </a:extLst>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Net Countermeasure Value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$16,000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0">
                        <a:lnSpc>
                          <a:spcPct val="100000"/>
                        </a:lnSpc>
                        <a:spcBef>
                          <a:spcPts val="300"/>
                        </a:spcBef>
                        <a:spcAft>
                          <a:spcPts val="300"/>
                        </a:spcAft>
                        <a:buClrTx/>
                        <a:buSzTx/>
                        <a:buFontTx/>
                        <a:buNone/>
                        <a:tabLst/>
                      </a:pPr>
                      <a:endParaRPr kumimoji="0" lang="en-US" sz="1800" b="0" i="0" u="none" strike="noStrike" cap="none" normalizeH="0" baseline="0" dirty="0">
                        <a:ln>
                          <a:noFill/>
                        </a:ln>
                        <a:solidFill>
                          <a:schemeClr val="tx1"/>
                        </a:solidFill>
                        <a:effectLst/>
                        <a:latin typeface="Arial" charset="0"/>
                        <a:cs typeface="Times New Roman" pitchFamily="18" charset="0"/>
                      </a:endParaRP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Rounded Rectangle 5"/>
          <p:cNvSpPr/>
          <p:nvPr/>
        </p:nvSpPr>
        <p:spPr>
          <a:xfrm>
            <a:off x="2057400" y="5579533"/>
            <a:ext cx="5334000" cy="89746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Countermeasure B should cut the frequency of compromises in half</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1AA797-8AE5-4642-93F4-DA6087D4CE17}" type="slidenum">
              <a:rPr lang="en-US">
                <a:solidFill>
                  <a:schemeClr val="bg1"/>
                </a:solidFill>
                <a:latin typeface="Lucida Sans Unicode" pitchFamily="34" charset="0"/>
              </a:rPr>
              <a:pPr eaLnBrk="1" hangingPunct="1"/>
              <a:t>39</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792162"/>
          </a:xfrm>
        </p:spPr>
        <p:txBody>
          <a:bodyPr>
            <a:noAutofit/>
          </a:bodyPr>
          <a:lstStyle/>
          <a:p>
            <a:pPr eaLnBrk="1" fontAlgn="auto" hangingPunct="1">
              <a:spcAft>
                <a:spcPts val="0"/>
              </a:spcAft>
              <a:defRPr/>
            </a:pPr>
            <a:r>
              <a:rPr lang="en-US" sz="3200" dirty="0"/>
              <a:t>2.4: Classic Risk Analysis Calculation</a:t>
            </a:r>
          </a:p>
        </p:txBody>
      </p:sp>
      <p:graphicFrame>
        <p:nvGraphicFramePr>
          <p:cNvPr id="7" name="Table 6" descr="Comparing classic risk analysis calculation for countermeasures A and B"/>
          <p:cNvGraphicFramePr>
            <a:graphicFrameLocks noGrp="1"/>
          </p:cNvGraphicFramePr>
          <p:nvPr>
            <p:extLst>
              <p:ext uri="{D42A27DB-BD31-4B8C-83A1-F6EECF244321}">
                <p14:modId xmlns:p14="http://schemas.microsoft.com/office/powerpoint/2010/main" val="2939308241"/>
              </p:ext>
            </p:extLst>
          </p:nvPr>
        </p:nvGraphicFramePr>
        <p:xfrm>
          <a:off x="152400" y="914403"/>
          <a:ext cx="8763000" cy="4495799"/>
        </p:xfrm>
        <a:graphic>
          <a:graphicData uri="http://schemas.openxmlformats.org/drawingml/2006/table">
            <a:tbl>
              <a:tblPr/>
              <a:tblGrid>
                <a:gridCol w="4419600">
                  <a:extLst>
                    <a:ext uri="{9D8B030D-6E8A-4147-A177-3AD203B41FA5}">
                      <a16:colId xmlns:a16="http://schemas.microsoft.com/office/drawing/2014/main" val="20000"/>
                    </a:ext>
                  </a:extLst>
                </a:gridCol>
                <a:gridCol w="1500188">
                  <a:extLst>
                    <a:ext uri="{9D8B030D-6E8A-4147-A177-3AD203B41FA5}">
                      <a16:colId xmlns:a16="http://schemas.microsoft.com/office/drawing/2014/main" val="20001"/>
                    </a:ext>
                  </a:extLst>
                </a:gridCol>
                <a:gridCol w="1420812">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tblGrid>
              <a:tr h="42802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defRPr/>
                      </a:pPr>
                      <a:r>
                        <a:rPr kumimoji="0" lang="en-US" sz="1800" b="0" i="0" u="none" strike="noStrike" cap="none" normalizeH="0" baseline="0" dirty="0">
                          <a:ln>
                            <a:noFill/>
                          </a:ln>
                          <a:solidFill>
                            <a:schemeClr val="tx1"/>
                          </a:solidFill>
                          <a:effectLst/>
                          <a:latin typeface="Arial" charset="0"/>
                          <a:cs typeface="Times New Roman" pitchFamily="18" charset="0"/>
                        </a:rPr>
                        <a:t>Base Case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B</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1"/>
                  </a:ext>
                </a:extLst>
              </a:tr>
              <a:tr h="40692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Asset Value (AV)</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$100,000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40692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Exposure Factor (EF)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80%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92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Single Loss Expectancy (SLE): = AV*EF</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$80,000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40692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Rate of Occurrence (ARO)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50%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25%</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1249">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Loss Expectancy (ALE):  = SLE*ARO</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$40,000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40692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ALE Reduction for Countermeasure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$30,000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$20,000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extLst>
                  <a:ext uri="{0D108BD9-81ED-4DB2-BD59-A6C34878D82A}">
                    <a16:rowId xmlns:a16="http://schemas.microsoft.com/office/drawing/2014/main" val="10007"/>
                  </a:ext>
                </a:extLst>
              </a:tr>
              <a:tr h="40692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Countermeasure Cost</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$17,000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$4,000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extLst>
                  <a:ext uri="{0D108BD9-81ED-4DB2-BD59-A6C34878D82A}">
                    <a16:rowId xmlns:a16="http://schemas.microsoft.com/office/drawing/2014/main" val="10008"/>
                  </a:ext>
                </a:extLst>
              </a:tr>
              <a:tr h="40692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Annualized Net Countermeasure Value</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NA</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$13,000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$16,000</a:t>
                      </a:r>
                    </a:p>
                  </a:txBody>
                  <a:tcPr marL="119423" marR="119423"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extLst>
                  <a:ext uri="{0D108BD9-81ED-4DB2-BD59-A6C34878D82A}">
                    <a16:rowId xmlns:a16="http://schemas.microsoft.com/office/drawing/2014/main" val="10009"/>
                  </a:ext>
                </a:extLst>
              </a:tr>
              <a:tr h="42802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cs typeface="Times New Roman" pitchFamily="18" charset="0"/>
                      </a:endParaRPr>
                    </a:p>
                  </a:txBody>
                  <a:tcPr marL="119423" marR="119423"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Rounded Rectangle 5"/>
          <p:cNvSpPr/>
          <p:nvPr/>
        </p:nvSpPr>
        <p:spPr>
          <a:xfrm>
            <a:off x="685800" y="4964821"/>
            <a:ext cx="8077200" cy="195755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Although Countermeasure A reduces the ALE more,</a:t>
            </a:r>
          </a:p>
          <a:p>
            <a:pPr algn="ctr" fontAlgn="auto">
              <a:spcBef>
                <a:spcPts val="0"/>
              </a:spcBef>
              <a:spcAft>
                <a:spcPts val="0"/>
              </a:spcAft>
              <a:defRPr/>
            </a:pPr>
            <a:r>
              <a:rPr lang="en-US" dirty="0"/>
              <a:t>Countermeasure B is much less expensive.</a:t>
            </a:r>
          </a:p>
          <a:p>
            <a:pPr algn="ctr" fontAlgn="auto">
              <a:spcBef>
                <a:spcPts val="1200"/>
              </a:spcBef>
              <a:spcAft>
                <a:spcPts val="0"/>
              </a:spcAft>
              <a:defRPr/>
            </a:pPr>
            <a:r>
              <a:rPr lang="en-US" dirty="0"/>
              <a:t>The annualized net countermeasure value for B is larger.</a:t>
            </a:r>
          </a:p>
          <a:p>
            <a:pPr algn="ctr" fontAlgn="auto">
              <a:spcBef>
                <a:spcPts val="1200"/>
              </a:spcBef>
              <a:spcAft>
                <a:spcPts val="0"/>
              </a:spcAft>
              <a:defRPr/>
            </a:pPr>
            <a:r>
              <a:rPr lang="en-US" dirty="0"/>
              <a:t>The company should select Countermeasure 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481138"/>
            <a:ext cx="8382000" cy="4525962"/>
          </a:xfrm>
        </p:spPr>
        <p:txBody>
          <a:bodyPr>
            <a:normAutofit fontScale="85000" lnSpcReduction="20000"/>
          </a:bodyPr>
          <a:lstStyle/>
          <a:p>
            <a:pPr eaLnBrk="1" hangingPunct="1">
              <a:defRPr/>
            </a:pPr>
            <a:r>
              <a:rPr lang="en-US" dirty="0"/>
              <a:t>Outline need for formal management processes.</a:t>
            </a:r>
          </a:p>
          <a:p>
            <a:pPr eaLnBrk="1" hangingPunct="1">
              <a:defRPr/>
            </a:pPr>
            <a:r>
              <a:rPr lang="en-US" dirty="0"/>
              <a:t>Explain the plan–protect–respond security management cycle.</a:t>
            </a:r>
          </a:p>
          <a:p>
            <a:pPr eaLnBrk="1" hangingPunct="1">
              <a:defRPr/>
            </a:pPr>
            <a:r>
              <a:rPr lang="en-US" dirty="0"/>
              <a:t>Describe: </a:t>
            </a:r>
          </a:p>
          <a:p>
            <a:pPr lvl="1" eaLnBrk="1" hangingPunct="1">
              <a:defRPr/>
            </a:pPr>
            <a:r>
              <a:rPr lang="en-US" dirty="0"/>
              <a:t>compliance laws and regulations.</a:t>
            </a:r>
          </a:p>
          <a:p>
            <a:pPr lvl="1" eaLnBrk="1" hangingPunct="1">
              <a:defRPr/>
            </a:pPr>
            <a:r>
              <a:rPr lang="en-US" dirty="0"/>
              <a:t>organizational security issues.</a:t>
            </a:r>
          </a:p>
          <a:p>
            <a:pPr lvl="1" eaLnBrk="1" hangingPunct="1">
              <a:defRPr/>
            </a:pPr>
            <a:r>
              <a:rPr lang="en-US" dirty="0"/>
              <a:t>risk analysis.</a:t>
            </a:r>
          </a:p>
          <a:p>
            <a:pPr lvl="1" eaLnBrk="1" hangingPunct="1">
              <a:defRPr/>
            </a:pPr>
            <a:r>
              <a:rPr lang="en-US" dirty="0"/>
              <a:t>technical security infrastructure.</a:t>
            </a:r>
          </a:p>
          <a:p>
            <a:pPr eaLnBrk="1" hangingPunct="1">
              <a:defRPr/>
            </a:pPr>
            <a:r>
              <a:rPr lang="en-US" dirty="0"/>
              <a:t>Explain policy-driven implementation.</a:t>
            </a:r>
          </a:p>
          <a:p>
            <a:pPr eaLnBrk="1" hangingPunct="1">
              <a:defRPr/>
            </a:pPr>
            <a:r>
              <a:rPr lang="en-US" dirty="0"/>
              <a:t>Know governance frameworks.</a:t>
            </a:r>
          </a:p>
        </p:txBody>
      </p:sp>
      <p:sp>
        <p:nvSpPr>
          <p:cNvPr id="8" name="Title 7"/>
          <p:cNvSpPr>
            <a:spLocks noGrp="1"/>
          </p:cNvSpPr>
          <p:nvPr>
            <p:ph type="title"/>
          </p:nvPr>
        </p:nvSpPr>
        <p:spPr/>
        <p:txBody>
          <a:bodyPr/>
          <a:lstStyle/>
          <a:p>
            <a:pPr eaLnBrk="1" hangingPunct="1">
              <a:defRPr/>
            </a:pPr>
            <a:r>
              <a:rPr lang="en-US" dirty="0"/>
              <a:t>Learning Objectives</a:t>
            </a:r>
          </a:p>
        </p:txBody>
      </p:sp>
      <p:sp>
        <p:nvSpPr>
          <p:cNvPr id="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1BC7D4-B295-4633-A04E-3E5B46422516}" type="slidenum">
              <a:rPr lang="en-US">
                <a:solidFill>
                  <a:schemeClr val="bg1"/>
                </a:solidFill>
                <a:latin typeface="Lucida Sans Unicode" pitchFamily="34" charset="0"/>
              </a:rPr>
              <a:pPr eaLnBrk="1" hangingPunct="1"/>
              <a:t>4</a:t>
            </a:fld>
            <a:endParaRPr lang="en-US" dirty="0">
              <a:solidFill>
                <a:schemeClr val="bg1"/>
              </a:solidFill>
              <a:latin typeface="Lucida Sans Unicode"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406900"/>
          </a:xfrm>
        </p:spPr>
        <p:txBody>
          <a:bodyPr>
            <a:normAutofit lnSpcReduction="10000"/>
          </a:bodyPr>
          <a:lstStyle/>
          <a:p>
            <a:pPr marL="365760" indent="-256032" eaLnBrk="1" fontAlgn="auto">
              <a:spcAft>
                <a:spcPts val="0"/>
              </a:spcAft>
              <a:buFont typeface="Wingdings 3"/>
              <a:buChar char=""/>
              <a:defRPr/>
            </a:pPr>
            <a:r>
              <a:rPr lang="en-US" b="1" dirty="0"/>
              <a:t>Total Cost of Incident (TCI)</a:t>
            </a:r>
          </a:p>
          <a:p>
            <a:pPr marL="621792" lvl="1" eaLnBrk="1" fontAlgn="auto">
              <a:spcAft>
                <a:spcPts val="0"/>
              </a:spcAft>
              <a:buFont typeface="Verdana"/>
              <a:buChar char="◦"/>
              <a:defRPr/>
            </a:pPr>
            <a:r>
              <a:rPr lang="en-US" dirty="0"/>
              <a:t>Exposure factor in classic risk analysis assumes that a percentage of the asset is lost</a:t>
            </a:r>
          </a:p>
          <a:p>
            <a:pPr marL="621792" lvl="1" eaLnBrk="1" fontAlgn="auto">
              <a:spcAft>
                <a:spcPts val="0"/>
              </a:spcAft>
              <a:buFont typeface="Verdana"/>
              <a:buChar char="◦"/>
              <a:defRPr/>
            </a:pPr>
            <a:r>
              <a:rPr lang="en-US" dirty="0"/>
              <a:t>In most cases, damage does not come from asset loss</a:t>
            </a:r>
          </a:p>
          <a:p>
            <a:pPr marL="621792" lvl="1" eaLnBrk="1" fontAlgn="auto">
              <a:spcAft>
                <a:spcPts val="0"/>
              </a:spcAft>
              <a:buFont typeface="Verdana"/>
              <a:buChar char="◦"/>
              <a:defRPr/>
            </a:pPr>
            <a:r>
              <a:rPr lang="en-US" dirty="0"/>
              <a:t>For instance, if personally identifiable information is stolen, the cost is enormous but the asset remains</a:t>
            </a:r>
          </a:p>
          <a:p>
            <a:pPr marL="621792" lvl="1" eaLnBrk="1" fontAlgn="auto">
              <a:spcAft>
                <a:spcPts val="0"/>
              </a:spcAft>
              <a:buFont typeface="Verdana"/>
              <a:buChar char="◦"/>
              <a:defRPr/>
            </a:pPr>
            <a:r>
              <a:rPr lang="en-US" dirty="0"/>
              <a:t>Must compute the total cost of incident (TCI)</a:t>
            </a:r>
          </a:p>
          <a:p>
            <a:pPr marL="621792" lvl="1" eaLnBrk="1" fontAlgn="auto">
              <a:spcAft>
                <a:spcPts val="0"/>
              </a:spcAft>
              <a:buFont typeface="Verdana"/>
              <a:buChar char="◦"/>
              <a:defRPr/>
            </a:pPr>
            <a:r>
              <a:rPr lang="en-US" dirty="0"/>
              <a:t>Include the cost of repairs, lawsuits, and many other factors</a:t>
            </a:r>
          </a:p>
        </p:txBody>
      </p:sp>
      <p:sp>
        <p:nvSpPr>
          <p:cNvPr id="5632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0911F9-0FB6-4303-AF6B-78AA9E9CAD10}" type="slidenum">
              <a:rPr lang="en-US">
                <a:solidFill>
                  <a:schemeClr val="bg1"/>
                </a:solidFill>
                <a:latin typeface="Lucida Sans Unicode" pitchFamily="34" charset="0"/>
              </a:rPr>
              <a:pPr eaLnBrk="1" hangingPunct="1"/>
              <a:t>40</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1096962"/>
          </a:xfrm>
        </p:spPr>
        <p:txBody>
          <a:bodyPr>
            <a:noAutofit/>
          </a:bodyPr>
          <a:lstStyle/>
          <a:p>
            <a:pPr eaLnBrk="1" fontAlgn="auto" hangingPunct="1">
              <a:spcAft>
                <a:spcPts val="0"/>
              </a:spcAft>
              <a:defRPr/>
            </a:pPr>
            <a:r>
              <a:rPr lang="en-US" dirty="0"/>
              <a:t>2.4: Problems with Classic Risk Analysis Calculations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a:xfrm>
            <a:off x="457200" y="1600200"/>
            <a:ext cx="8229600" cy="4406900"/>
          </a:xfrm>
        </p:spPr>
        <p:txBody>
          <a:bodyPr/>
          <a:lstStyle/>
          <a:p>
            <a:pPr eaLnBrk="1"/>
            <a:r>
              <a:rPr lang="en-US" b="1"/>
              <a:t>Many-to-Many Relationships between Countermeasures and Resources</a:t>
            </a:r>
          </a:p>
          <a:p>
            <a:pPr lvl="1" eaLnBrk="1"/>
            <a:r>
              <a:rPr lang="en-US"/>
              <a:t>Classic risk analysis assumes that one countermeasure protects one resource</a:t>
            </a:r>
          </a:p>
          <a:p>
            <a:pPr lvl="1" eaLnBrk="1"/>
            <a:r>
              <a:rPr lang="en-US"/>
              <a:t>Single countermeasures, such as a firewall, often protect many resources</a:t>
            </a:r>
          </a:p>
          <a:p>
            <a:pPr lvl="1" eaLnBrk="1"/>
            <a:r>
              <a:rPr lang="en-US"/>
              <a:t>Single resources, such as data on a server, are often protected by multiple countermeasures</a:t>
            </a:r>
          </a:p>
          <a:p>
            <a:pPr lvl="1" eaLnBrk="1"/>
            <a:r>
              <a:rPr lang="en-US"/>
              <a:t>Extending classic risk analysis is difficult</a:t>
            </a:r>
          </a:p>
        </p:txBody>
      </p:sp>
      <p:sp>
        <p:nvSpPr>
          <p:cNvPr id="5734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0319-458D-4CB6-A925-4B58EF34A05F}" type="slidenum">
              <a:rPr lang="en-US">
                <a:solidFill>
                  <a:schemeClr val="bg1"/>
                </a:solidFill>
                <a:latin typeface="Lucida Sans Unicode" pitchFamily="34" charset="0"/>
              </a:rPr>
              <a:pPr eaLnBrk="1" hangingPunct="1"/>
              <a:t>41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2.4: Problems with Classic Risk Analysis Calculations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p:cNvSpPr>
            <a:spLocks noGrp="1"/>
          </p:cNvSpPr>
          <p:nvPr>
            <p:ph idx="1"/>
          </p:nvPr>
        </p:nvSpPr>
        <p:spPr>
          <a:xfrm>
            <a:off x="457200" y="1752600"/>
            <a:ext cx="8229600" cy="4254500"/>
          </a:xfrm>
        </p:spPr>
        <p:txBody>
          <a:bodyPr/>
          <a:lstStyle/>
          <a:p>
            <a:pPr eaLnBrk="1"/>
            <a:r>
              <a:rPr lang="en-US" b="1" dirty="0"/>
              <a:t>Impossibility of Knowing the Annualized Rate of Occurrence</a:t>
            </a:r>
          </a:p>
          <a:p>
            <a:pPr lvl="1" eaLnBrk="1"/>
            <a:r>
              <a:rPr lang="en-US" dirty="0"/>
              <a:t>There simply is no way to estimate this</a:t>
            </a:r>
          </a:p>
          <a:p>
            <a:pPr lvl="1" eaLnBrk="1"/>
            <a:r>
              <a:rPr lang="en-US" dirty="0"/>
              <a:t>This is the worst problem with classic risk analysis</a:t>
            </a:r>
          </a:p>
          <a:p>
            <a:pPr lvl="1" eaLnBrk="1"/>
            <a:r>
              <a:rPr lang="en-US" dirty="0"/>
              <a:t>As a consequence, firms too often merely rate their resources by risk level</a:t>
            </a:r>
          </a:p>
          <a:p>
            <a:pPr eaLnBrk="1" hangingPunct="1"/>
            <a:endParaRPr lang="en-US" dirty="0"/>
          </a:p>
          <a:p>
            <a:pPr lvl="1" eaLnBrk="1" hangingPunct="1"/>
            <a:endParaRPr lang="en-US" dirty="0"/>
          </a:p>
        </p:txBody>
      </p:sp>
      <p:sp>
        <p:nvSpPr>
          <p:cNvPr id="5837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C79697-2B83-4DD1-842F-AD1B2CB03BE2}" type="slidenum">
              <a:rPr lang="en-US">
                <a:solidFill>
                  <a:schemeClr val="bg1"/>
                </a:solidFill>
                <a:latin typeface="Lucida Sans Unicode" pitchFamily="34" charset="0"/>
              </a:rPr>
              <a:pPr eaLnBrk="1" hangingPunct="1"/>
              <a:t>42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2.4: Problems with Classic Risk Analysis Calculations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p:cNvSpPr>
            <a:spLocks noGrp="1"/>
          </p:cNvSpPr>
          <p:nvPr>
            <p:ph idx="1"/>
          </p:nvPr>
        </p:nvSpPr>
        <p:spPr>
          <a:xfrm>
            <a:off x="457200" y="1828800"/>
            <a:ext cx="8229600" cy="4178300"/>
          </a:xfrm>
        </p:spPr>
        <p:txBody>
          <a:bodyPr/>
          <a:lstStyle/>
          <a:p>
            <a:pPr eaLnBrk="1"/>
            <a:r>
              <a:rPr lang="en-US" b="1" dirty="0"/>
              <a:t>Perspective</a:t>
            </a:r>
          </a:p>
          <a:p>
            <a:pPr lvl="1" eaLnBrk="1"/>
            <a:r>
              <a:rPr lang="en-US" dirty="0"/>
              <a:t>Impossible to do perfectly</a:t>
            </a:r>
          </a:p>
          <a:p>
            <a:pPr lvl="1" eaLnBrk="1"/>
            <a:r>
              <a:rPr lang="en-US" dirty="0"/>
              <a:t>Must be done as well as possible</a:t>
            </a:r>
          </a:p>
          <a:p>
            <a:pPr lvl="1" eaLnBrk="1"/>
            <a:r>
              <a:rPr lang="en-US" dirty="0"/>
              <a:t>Identifies key considerations</a:t>
            </a:r>
          </a:p>
          <a:p>
            <a:pPr lvl="1" eaLnBrk="1"/>
            <a:r>
              <a:rPr lang="en-US" dirty="0"/>
              <a:t>Works if countermeasure value is very large or very negative</a:t>
            </a:r>
          </a:p>
          <a:p>
            <a:pPr lvl="1" eaLnBrk="1"/>
            <a:r>
              <a:rPr lang="en-US" dirty="0"/>
              <a:t>But never take classic risk analysis seriously</a:t>
            </a:r>
          </a:p>
          <a:p>
            <a:pPr eaLnBrk="1" hangingPunct="1"/>
            <a:endParaRPr lang="en-US" dirty="0"/>
          </a:p>
          <a:p>
            <a:pPr lvl="1" eaLnBrk="1" hangingPunct="1"/>
            <a:endParaRPr lang="en-US" dirty="0"/>
          </a:p>
        </p:txBody>
      </p:sp>
      <p:sp>
        <p:nvSpPr>
          <p:cNvPr id="6041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8A6173-4CD1-4933-ABB8-B7D6E8E8B637}" type="slidenum">
              <a:rPr lang="en-US">
                <a:solidFill>
                  <a:schemeClr val="bg1"/>
                </a:solidFill>
                <a:latin typeface="Lucida Sans Unicode" pitchFamily="34" charset="0"/>
              </a:rPr>
              <a:pPr eaLnBrk="1" hangingPunct="1"/>
              <a:t>43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2.4: Problems with Classic Risk Analysis Calculations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a:xfrm>
            <a:off x="457200" y="1295400"/>
            <a:ext cx="8229600" cy="4995863"/>
          </a:xfrm>
        </p:spPr>
        <p:txBody>
          <a:bodyPr/>
          <a:lstStyle/>
          <a:p>
            <a:pPr eaLnBrk="1"/>
            <a:r>
              <a:rPr lang="en-US" b="1" dirty="0"/>
              <a:t>Risk Reduction</a:t>
            </a:r>
          </a:p>
          <a:p>
            <a:pPr lvl="1" eaLnBrk="1"/>
            <a:r>
              <a:rPr lang="en-US" dirty="0"/>
              <a:t>The approach most people consider</a:t>
            </a:r>
          </a:p>
          <a:p>
            <a:pPr lvl="1" eaLnBrk="1"/>
            <a:r>
              <a:rPr lang="en-US" dirty="0"/>
              <a:t>Install countermeasures to reduce harm</a:t>
            </a:r>
          </a:p>
          <a:p>
            <a:pPr lvl="1" eaLnBrk="1"/>
            <a:r>
              <a:rPr lang="en-US" dirty="0"/>
              <a:t>Makes sense only if risk analysis justifies the countermeasure</a:t>
            </a:r>
          </a:p>
          <a:p>
            <a:pPr eaLnBrk="1"/>
            <a:r>
              <a:rPr lang="en-US" b="1" dirty="0"/>
              <a:t>Risk Acceptance</a:t>
            </a:r>
          </a:p>
          <a:p>
            <a:pPr lvl="1" eaLnBrk="1"/>
            <a:r>
              <a:rPr lang="en-US" dirty="0"/>
              <a:t>If protecting against a loss would be too expensive, accept losses when they occur</a:t>
            </a:r>
          </a:p>
          <a:p>
            <a:pPr lvl="1" eaLnBrk="1"/>
            <a:r>
              <a:rPr lang="en-US" dirty="0"/>
              <a:t>Good for small unlikely losses</a:t>
            </a:r>
          </a:p>
          <a:p>
            <a:pPr lvl="1" eaLnBrk="1"/>
            <a:r>
              <a:rPr lang="en-US" dirty="0"/>
              <a:t>Good for large but rare losses</a:t>
            </a:r>
          </a:p>
          <a:p>
            <a:pPr lvl="1" eaLnBrk="1" hangingPunct="1"/>
            <a:endParaRPr lang="en-US" dirty="0"/>
          </a:p>
        </p:txBody>
      </p:sp>
      <p:sp>
        <p:nvSpPr>
          <p:cNvPr id="6144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D813EE-D14E-460C-87B7-85C74A26CB66}" type="slidenum">
              <a:rPr lang="en-US">
                <a:solidFill>
                  <a:schemeClr val="bg1"/>
                </a:solidFill>
                <a:latin typeface="Lucida Sans Unicode" pitchFamily="34" charset="0"/>
              </a:rPr>
              <a:pPr eaLnBrk="1" hangingPunct="1"/>
              <a:t>44</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74638"/>
            <a:ext cx="8229600" cy="1020762"/>
          </a:xfrm>
        </p:spPr>
        <p:txBody>
          <a:bodyPr/>
          <a:lstStyle/>
          <a:p>
            <a:pPr eaLnBrk="1" fontAlgn="auto" hangingPunct="1">
              <a:spcAft>
                <a:spcPts val="0"/>
              </a:spcAft>
              <a:defRPr/>
            </a:pPr>
            <a:r>
              <a:rPr lang="en-US" sz="4000" dirty="0"/>
              <a:t>2.4: Responding to Risk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p:txBody>
          <a:bodyPr/>
          <a:lstStyle/>
          <a:p>
            <a:pPr eaLnBrk="1"/>
            <a:r>
              <a:rPr lang="en-US" b="1"/>
              <a:t>Risk Transference</a:t>
            </a:r>
          </a:p>
          <a:p>
            <a:pPr lvl="1" eaLnBrk="1"/>
            <a:r>
              <a:rPr lang="en-US"/>
              <a:t>Buy insurance against security-related losses</a:t>
            </a:r>
          </a:p>
          <a:p>
            <a:pPr lvl="1" eaLnBrk="1"/>
            <a:r>
              <a:rPr lang="en-US"/>
              <a:t>Especially good for rare but extremely damaging attacks</a:t>
            </a:r>
          </a:p>
          <a:p>
            <a:pPr lvl="1" eaLnBrk="1"/>
            <a:r>
              <a:rPr lang="en-US"/>
              <a:t>Does not mean a company can avoid working on IT security</a:t>
            </a:r>
          </a:p>
          <a:p>
            <a:pPr lvl="1" eaLnBrk="1"/>
            <a:r>
              <a:rPr lang="en-US"/>
              <a:t>If bad security, will not be insurable</a:t>
            </a:r>
          </a:p>
          <a:p>
            <a:pPr lvl="1" eaLnBrk="1"/>
            <a:r>
              <a:rPr lang="en-US"/>
              <a:t>With better security, will pay lower premiums</a:t>
            </a:r>
          </a:p>
          <a:p>
            <a:pPr eaLnBrk="1" hangingPunct="1"/>
            <a:endParaRPr lang="en-US"/>
          </a:p>
          <a:p>
            <a:pPr lvl="1" eaLnBrk="1" hangingPunct="1"/>
            <a:endParaRPr lang="en-US"/>
          </a:p>
        </p:txBody>
      </p:sp>
      <p:sp>
        <p:nvSpPr>
          <p:cNvPr id="6246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44B97A-D417-45AE-B3EB-31277A2DC4CE}" type="slidenum">
              <a:rPr lang="en-US">
                <a:solidFill>
                  <a:schemeClr val="bg1"/>
                </a:solidFill>
                <a:latin typeface="Lucida Sans Unicode" pitchFamily="34" charset="0"/>
              </a:rPr>
              <a:pPr eaLnBrk="1" hangingPunct="1"/>
              <a:t>45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2.4: Responding to Risk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a:xfrm>
            <a:off x="457200" y="1371600"/>
            <a:ext cx="8229600" cy="4691063"/>
          </a:xfrm>
        </p:spPr>
        <p:txBody>
          <a:bodyPr/>
          <a:lstStyle/>
          <a:p>
            <a:pPr eaLnBrk="1"/>
            <a:r>
              <a:rPr lang="en-US" b="1" dirty="0"/>
              <a:t>Risk Avoidance</a:t>
            </a:r>
          </a:p>
          <a:p>
            <a:pPr lvl="1" eaLnBrk="1"/>
            <a:r>
              <a:rPr lang="en-US" dirty="0"/>
              <a:t>Not to take a risky action</a:t>
            </a:r>
          </a:p>
          <a:p>
            <a:pPr lvl="1" eaLnBrk="1"/>
            <a:r>
              <a:rPr lang="en-US" dirty="0"/>
              <a:t>Lose the benefits of the action</a:t>
            </a:r>
          </a:p>
          <a:p>
            <a:pPr lvl="1" eaLnBrk="1"/>
            <a:r>
              <a:rPr lang="en-US" dirty="0"/>
              <a:t>May cause anger against IT security</a:t>
            </a:r>
          </a:p>
          <a:p>
            <a:pPr eaLnBrk="1"/>
            <a:r>
              <a:rPr lang="en-US" dirty="0"/>
              <a:t>Recap: Four Choices When You Face Risk</a:t>
            </a:r>
          </a:p>
          <a:p>
            <a:pPr lvl="1" eaLnBrk="1"/>
            <a:r>
              <a:rPr lang="en-US" dirty="0"/>
              <a:t>Risk reduction</a:t>
            </a:r>
          </a:p>
          <a:p>
            <a:pPr lvl="1" eaLnBrk="1"/>
            <a:r>
              <a:rPr lang="en-US" dirty="0"/>
              <a:t>Risk acceptance</a:t>
            </a:r>
          </a:p>
          <a:p>
            <a:pPr lvl="1" eaLnBrk="1"/>
            <a:r>
              <a:rPr lang="en-US" dirty="0"/>
              <a:t>Risk transference</a:t>
            </a:r>
          </a:p>
          <a:p>
            <a:pPr lvl="1" eaLnBrk="1"/>
            <a:r>
              <a:rPr lang="en-US" dirty="0"/>
              <a:t>Risk avoidance</a:t>
            </a:r>
          </a:p>
          <a:p>
            <a:pPr lvl="1" eaLnBrk="1" hangingPunct="1"/>
            <a:endParaRPr lang="en-US" dirty="0"/>
          </a:p>
        </p:txBody>
      </p:sp>
      <p:sp>
        <p:nvSpPr>
          <p:cNvPr id="6349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B0DA7B-1D28-44DC-A0FE-0F85C880BF34}" type="slidenum">
              <a:rPr lang="en-US">
                <a:solidFill>
                  <a:schemeClr val="bg1"/>
                </a:solidFill>
                <a:latin typeface="Lucida Sans Unicode" pitchFamily="34" charset="0"/>
              </a:rPr>
              <a:pPr eaLnBrk="1" hangingPunct="1"/>
              <a:t>46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2.4: Responding to Risk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a:xfrm>
            <a:off x="457200" y="1676400"/>
            <a:ext cx="8229600" cy="4330700"/>
          </a:xfrm>
        </p:spPr>
        <p:txBody>
          <a:bodyPr/>
          <a:lstStyle/>
          <a:p>
            <a:pPr eaLnBrk="1"/>
            <a:r>
              <a:rPr lang="en-US" b="1" dirty="0"/>
              <a:t>Technical Security Architectures</a:t>
            </a:r>
          </a:p>
          <a:p>
            <a:pPr lvl="1" eaLnBrk="1"/>
            <a:r>
              <a:rPr lang="en-US" dirty="0"/>
              <a:t>Definition</a:t>
            </a:r>
          </a:p>
          <a:p>
            <a:pPr lvl="2" eaLnBrk="1"/>
            <a:r>
              <a:rPr lang="en-US" dirty="0"/>
              <a:t>All of a company’s technical countermeasures</a:t>
            </a:r>
          </a:p>
          <a:p>
            <a:pPr lvl="2" eaLnBrk="1"/>
            <a:r>
              <a:rPr lang="en-US" dirty="0"/>
              <a:t>How these countermeasures are organized </a:t>
            </a:r>
          </a:p>
          <a:p>
            <a:pPr lvl="2" eaLnBrk="1"/>
            <a:r>
              <a:rPr lang="en-US" dirty="0"/>
              <a:t>Into a complete system of protection</a:t>
            </a:r>
          </a:p>
          <a:p>
            <a:pPr lvl="1" eaLnBrk="1"/>
            <a:r>
              <a:rPr lang="en-US" dirty="0"/>
              <a:t>Architectural decisions</a:t>
            </a:r>
          </a:p>
          <a:p>
            <a:pPr lvl="2" eaLnBrk="1"/>
            <a:r>
              <a:rPr lang="en-US" dirty="0"/>
              <a:t>Based on the big picture</a:t>
            </a:r>
          </a:p>
          <a:p>
            <a:pPr lvl="2" eaLnBrk="1"/>
            <a:r>
              <a:rPr lang="en-US" dirty="0"/>
              <a:t>Must be well planned to provide strong security with few weaknesses</a:t>
            </a:r>
          </a:p>
        </p:txBody>
      </p:sp>
      <p:sp>
        <p:nvSpPr>
          <p:cNvPr id="645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247C70B-5B9F-466E-87DC-8409AF17F02F}" type="slidenum">
              <a:rPr lang="en-US">
                <a:solidFill>
                  <a:schemeClr val="bg1"/>
                </a:solidFill>
                <a:latin typeface="Lucida Sans Unicode" pitchFamily="34" charset="0"/>
              </a:rPr>
              <a:pPr eaLnBrk="1" hangingPunct="1"/>
              <a:t>47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2.5: Corporate Technical Security Architecture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p:cNvSpPr>
            <a:spLocks noGrp="1"/>
          </p:cNvSpPr>
          <p:nvPr>
            <p:ph idx="1"/>
          </p:nvPr>
        </p:nvSpPr>
        <p:spPr>
          <a:xfrm>
            <a:off x="457200" y="1828800"/>
            <a:ext cx="8229600" cy="4178300"/>
          </a:xfrm>
        </p:spPr>
        <p:txBody>
          <a:bodyPr/>
          <a:lstStyle/>
          <a:p>
            <a:pPr eaLnBrk="1"/>
            <a:r>
              <a:rPr lang="en-US" b="1"/>
              <a:t>Technical Security Architectures</a:t>
            </a:r>
          </a:p>
          <a:p>
            <a:pPr lvl="1" eaLnBrk="1"/>
            <a:r>
              <a:rPr lang="en-US"/>
              <a:t>Dealing with legacy technologies</a:t>
            </a:r>
          </a:p>
          <a:p>
            <a:pPr lvl="2" eaLnBrk="1"/>
            <a:r>
              <a:rPr lang="en-US"/>
              <a:t>Legacy technologies are technologies put in place previously</a:t>
            </a:r>
          </a:p>
          <a:p>
            <a:pPr lvl="2" eaLnBrk="1"/>
            <a:r>
              <a:rPr lang="en-US"/>
              <a:t>Too expensive to upgrade all legacy technologies immediately</a:t>
            </a:r>
          </a:p>
          <a:p>
            <a:pPr lvl="2" eaLnBrk="1"/>
            <a:r>
              <a:rPr lang="en-US"/>
              <a:t>Must upgrade if seriously impairs security</a:t>
            </a:r>
          </a:p>
          <a:p>
            <a:pPr lvl="2" eaLnBrk="1"/>
            <a:r>
              <a:rPr lang="en-US"/>
              <a:t>Upgrades must justify their costs</a:t>
            </a:r>
          </a:p>
          <a:p>
            <a:pPr lvl="1" eaLnBrk="1" hangingPunct="1"/>
            <a:endParaRPr lang="en-US"/>
          </a:p>
        </p:txBody>
      </p:sp>
      <p:sp>
        <p:nvSpPr>
          <p:cNvPr id="6553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DBC0B1-D3DD-47B7-85E1-D74F4914FE62}" type="slidenum">
              <a:rPr lang="en-US">
                <a:solidFill>
                  <a:schemeClr val="bg1"/>
                </a:solidFill>
                <a:latin typeface="Lucida Sans Unicode" pitchFamily="34" charset="0"/>
              </a:rPr>
              <a:pPr eaLnBrk="1" hangingPunct="1"/>
              <a:t>48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2.5: Corporate Technical Security Architecture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1"/>
          <p:cNvSpPr>
            <a:spLocks noGrp="1"/>
          </p:cNvSpPr>
          <p:nvPr>
            <p:ph idx="1"/>
          </p:nvPr>
        </p:nvSpPr>
        <p:spPr>
          <a:xfrm>
            <a:off x="457200" y="1600200"/>
            <a:ext cx="8229600" cy="4406900"/>
          </a:xfrm>
        </p:spPr>
        <p:txBody>
          <a:bodyPr/>
          <a:lstStyle/>
          <a:p>
            <a:pPr eaLnBrk="1"/>
            <a:r>
              <a:rPr lang="en-US" b="1"/>
              <a:t>Principles</a:t>
            </a:r>
          </a:p>
          <a:p>
            <a:pPr lvl="1" eaLnBrk="1"/>
            <a:r>
              <a:rPr lang="en-US"/>
              <a:t>Defense in depth</a:t>
            </a:r>
          </a:p>
          <a:p>
            <a:pPr lvl="2" eaLnBrk="1"/>
            <a:r>
              <a:rPr lang="en-US"/>
              <a:t>Resource is guarded by several countermeasures in series</a:t>
            </a:r>
          </a:p>
          <a:p>
            <a:pPr lvl="2" eaLnBrk="1"/>
            <a:r>
              <a:rPr lang="en-US"/>
              <a:t>Attacker must breach them all, in series, to succeed</a:t>
            </a:r>
          </a:p>
          <a:p>
            <a:pPr lvl="2" eaLnBrk="1"/>
            <a:r>
              <a:rPr lang="en-US"/>
              <a:t>If one countermeasure fails, the resource remains safe</a:t>
            </a:r>
          </a:p>
          <a:p>
            <a:pPr lvl="1" eaLnBrk="1" hangingPunct="1"/>
            <a:endParaRPr lang="en-US"/>
          </a:p>
        </p:txBody>
      </p:sp>
      <p:sp>
        <p:nvSpPr>
          <p:cNvPr id="6656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81DC4B-D419-4F9C-81C1-593684294613}" type="slidenum">
              <a:rPr lang="en-US">
                <a:solidFill>
                  <a:schemeClr val="bg1"/>
                </a:solidFill>
                <a:latin typeface="Lucida Sans Unicode" pitchFamily="34" charset="0"/>
              </a:rPr>
              <a:pPr eaLnBrk="1" hangingPunct="1"/>
              <a:t>49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2.5: Corporate Technical Security Architecture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pPr eaLnBrk="1"/>
            <a:r>
              <a:rPr lang="en-US" b="1" dirty="0"/>
              <a:t>Technology Is Concrete</a:t>
            </a:r>
          </a:p>
          <a:p>
            <a:pPr lvl="1" eaLnBrk="1"/>
            <a:r>
              <a:rPr lang="en-US" dirty="0"/>
              <a:t>Can visualize devices and transmission lines</a:t>
            </a:r>
          </a:p>
          <a:p>
            <a:pPr lvl="1" eaLnBrk="1"/>
            <a:r>
              <a:rPr lang="en-US" dirty="0"/>
              <a:t>Can understand device and software operation</a:t>
            </a:r>
          </a:p>
          <a:p>
            <a:pPr eaLnBrk="1"/>
            <a:r>
              <a:rPr lang="en-US" b="1" dirty="0"/>
              <a:t>Management Is Abstract</a:t>
            </a:r>
          </a:p>
          <a:p>
            <a:pPr eaLnBrk="1"/>
            <a:r>
              <a:rPr lang="en-US" b="1" dirty="0"/>
              <a:t>Management Is More Important</a:t>
            </a:r>
          </a:p>
          <a:p>
            <a:pPr lvl="1" eaLnBrk="1"/>
            <a:r>
              <a:rPr lang="en-US" dirty="0"/>
              <a:t>Security is a process, not a product (Bruce </a:t>
            </a:r>
            <a:r>
              <a:rPr lang="en-US" dirty="0" err="1"/>
              <a:t>Schneier</a:t>
            </a:r>
            <a:r>
              <a:rPr lang="en-US" dirty="0"/>
              <a:t>)</a:t>
            </a:r>
          </a:p>
          <a:p>
            <a:pPr eaLnBrk="1" hangingPunct="1"/>
            <a:endParaRPr lang="en-US" dirty="0"/>
          </a:p>
          <a:p>
            <a:pPr lvl="1" eaLnBrk="1" hangingPunct="1"/>
            <a:endParaRPr lang="en-US" dirty="0"/>
          </a:p>
        </p:txBody>
      </p:sp>
      <p:sp>
        <p:nvSpPr>
          <p:cNvPr id="1741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65D775-774D-4245-B758-243BEFC548D1}" type="slidenum">
              <a:rPr lang="en-US">
                <a:solidFill>
                  <a:schemeClr val="bg1"/>
                </a:solidFill>
                <a:latin typeface="Lucida Sans Unicode" pitchFamily="34" charset="0"/>
              </a:rPr>
              <a:pPr eaLnBrk="1" hangingPunct="1"/>
              <a:t>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Management is the Hard Part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1"/>
          <p:cNvSpPr>
            <a:spLocks noGrp="1"/>
          </p:cNvSpPr>
          <p:nvPr>
            <p:ph idx="1"/>
          </p:nvPr>
        </p:nvSpPr>
        <p:spPr>
          <a:xfrm>
            <a:off x="457200" y="1676400"/>
            <a:ext cx="8229600" cy="4330700"/>
          </a:xfrm>
        </p:spPr>
        <p:txBody>
          <a:bodyPr/>
          <a:lstStyle/>
          <a:p>
            <a:pPr eaLnBrk="1"/>
            <a:r>
              <a:rPr lang="en-US" b="1"/>
              <a:t>Principles</a:t>
            </a:r>
          </a:p>
          <a:p>
            <a:pPr lvl="1" eaLnBrk="1"/>
            <a:r>
              <a:rPr lang="en-US"/>
              <a:t>Defense in depth versus weakest links</a:t>
            </a:r>
          </a:p>
          <a:p>
            <a:pPr lvl="2" eaLnBrk="1">
              <a:spcBef>
                <a:spcPts val="1200"/>
              </a:spcBef>
            </a:pPr>
            <a:r>
              <a:rPr lang="en-US"/>
              <a:t>Defense in depth: multiple independent countermeasures that must be defeated in series</a:t>
            </a:r>
          </a:p>
          <a:p>
            <a:pPr lvl="2" eaLnBrk="1">
              <a:spcBef>
                <a:spcPts val="1200"/>
              </a:spcBef>
            </a:pPr>
            <a:r>
              <a:rPr lang="en-US"/>
              <a:t>Weakest link: a single countermeasure with multiple interdependent components that must all succeed for the countermeasure to succeed</a:t>
            </a:r>
          </a:p>
          <a:p>
            <a:pPr lvl="1" eaLnBrk="1" hangingPunct="1"/>
            <a:endParaRPr lang="en-US"/>
          </a:p>
        </p:txBody>
      </p:sp>
      <p:sp>
        <p:nvSpPr>
          <p:cNvPr id="6758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BD4BE01-3B25-4BC7-BE03-0932406000C7}" type="slidenum">
              <a:rPr lang="en-US">
                <a:solidFill>
                  <a:schemeClr val="bg1"/>
                </a:solidFill>
                <a:latin typeface="Lucida Sans Unicode" pitchFamily="34" charset="0"/>
              </a:rPr>
              <a:pPr eaLnBrk="1" hangingPunct="1"/>
              <a:t>50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2.5: Corporate Technical Security Architecture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1"/>
          <p:cNvSpPr>
            <a:spLocks noGrp="1"/>
          </p:cNvSpPr>
          <p:nvPr>
            <p:ph idx="1"/>
          </p:nvPr>
        </p:nvSpPr>
        <p:spPr>
          <a:xfrm>
            <a:off x="457200" y="1524000"/>
            <a:ext cx="8229600" cy="4483100"/>
          </a:xfrm>
        </p:spPr>
        <p:txBody>
          <a:bodyPr/>
          <a:lstStyle/>
          <a:p>
            <a:pPr eaLnBrk="1"/>
            <a:r>
              <a:rPr lang="en-US" b="1"/>
              <a:t>Principles</a:t>
            </a:r>
          </a:p>
          <a:p>
            <a:pPr lvl="1" eaLnBrk="1"/>
            <a:r>
              <a:rPr lang="en-US"/>
              <a:t>Avoiding single points of vulnerability</a:t>
            </a:r>
          </a:p>
          <a:p>
            <a:pPr lvl="2" eaLnBrk="1"/>
            <a:r>
              <a:rPr lang="en-US"/>
              <a:t>Failure at a single point can have drastic consequences</a:t>
            </a:r>
          </a:p>
          <a:p>
            <a:pPr lvl="2" eaLnBrk="1"/>
            <a:r>
              <a:rPr lang="en-US"/>
              <a:t>DNS servers, central security management servers, etc.</a:t>
            </a:r>
          </a:p>
          <a:p>
            <a:pPr lvl="1" eaLnBrk="1" hangingPunct="1"/>
            <a:endParaRPr lang="en-US"/>
          </a:p>
        </p:txBody>
      </p:sp>
      <p:sp>
        <p:nvSpPr>
          <p:cNvPr id="6861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7DD2E1-7E5D-46F7-AF9B-E04738BDCBBF}" type="slidenum">
              <a:rPr lang="en-US">
                <a:solidFill>
                  <a:schemeClr val="bg1"/>
                </a:solidFill>
                <a:latin typeface="Lucida Sans Unicode" pitchFamily="34" charset="0"/>
              </a:rPr>
              <a:pPr eaLnBrk="1" hangingPunct="1"/>
              <a:t>51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2.5: Corporate Technical Security Architecture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1"/>
          <p:cNvSpPr>
            <a:spLocks noGrp="1"/>
          </p:cNvSpPr>
          <p:nvPr>
            <p:ph idx="1"/>
          </p:nvPr>
        </p:nvSpPr>
        <p:spPr>
          <a:xfrm>
            <a:off x="457200" y="1676400"/>
            <a:ext cx="8229600" cy="4330700"/>
          </a:xfrm>
        </p:spPr>
        <p:txBody>
          <a:bodyPr/>
          <a:lstStyle/>
          <a:p>
            <a:pPr eaLnBrk="1"/>
            <a:r>
              <a:rPr lang="en-US" b="1"/>
              <a:t>Principles</a:t>
            </a:r>
          </a:p>
          <a:p>
            <a:pPr lvl="1" eaLnBrk="1"/>
            <a:r>
              <a:rPr lang="en-US"/>
              <a:t>Minimizing security burdens</a:t>
            </a:r>
          </a:p>
          <a:p>
            <a:pPr lvl="1" eaLnBrk="1"/>
            <a:r>
              <a:rPr lang="en-US"/>
              <a:t>Realistic goals</a:t>
            </a:r>
          </a:p>
          <a:p>
            <a:pPr lvl="2" eaLnBrk="1"/>
            <a:r>
              <a:rPr lang="en-US"/>
              <a:t>Cannot change a company’s protection level overnight</a:t>
            </a:r>
          </a:p>
          <a:p>
            <a:pPr lvl="2" eaLnBrk="1"/>
            <a:r>
              <a:rPr lang="en-US"/>
              <a:t>Mature as quickly as possible</a:t>
            </a:r>
            <a:endParaRPr lang="en-US" sz="2500"/>
          </a:p>
          <a:p>
            <a:pPr lvl="1" eaLnBrk="1" hangingPunct="1"/>
            <a:endParaRPr lang="en-US"/>
          </a:p>
        </p:txBody>
      </p:sp>
      <p:sp>
        <p:nvSpPr>
          <p:cNvPr id="6963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019265-B1C6-4492-AC94-C8D2EC82C450}" type="slidenum">
              <a:rPr lang="en-US">
                <a:solidFill>
                  <a:schemeClr val="bg1"/>
                </a:solidFill>
                <a:latin typeface="Lucida Sans Unicode" pitchFamily="34" charset="0"/>
              </a:rPr>
              <a:pPr eaLnBrk="1" hangingPunct="1"/>
              <a:t>52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2.5: Corporate Technical Security Architecture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1"/>
          <p:cNvSpPr>
            <a:spLocks noGrp="1"/>
          </p:cNvSpPr>
          <p:nvPr>
            <p:ph idx="1"/>
          </p:nvPr>
        </p:nvSpPr>
        <p:spPr/>
        <p:txBody>
          <a:bodyPr/>
          <a:lstStyle/>
          <a:p>
            <a:pPr eaLnBrk="1"/>
            <a:r>
              <a:rPr lang="en-US" b="1" dirty="0"/>
              <a:t>Elements of a Technical Security Architecture</a:t>
            </a:r>
          </a:p>
          <a:p>
            <a:pPr lvl="1" eaLnBrk="1"/>
            <a:r>
              <a:rPr lang="en-US" dirty="0"/>
              <a:t>Border management</a:t>
            </a:r>
          </a:p>
          <a:p>
            <a:pPr lvl="1" eaLnBrk="1"/>
            <a:r>
              <a:rPr lang="en-US" dirty="0"/>
              <a:t>Internal site management</a:t>
            </a:r>
          </a:p>
          <a:p>
            <a:pPr lvl="1" eaLnBrk="1"/>
            <a:r>
              <a:rPr lang="en-US" dirty="0"/>
              <a:t>Management of remote connections</a:t>
            </a:r>
          </a:p>
          <a:p>
            <a:pPr lvl="1" eaLnBrk="1"/>
            <a:r>
              <a:rPr lang="en-US" dirty="0"/>
              <a:t>Interorganizational systems with other firms</a:t>
            </a:r>
          </a:p>
          <a:p>
            <a:pPr lvl="1" eaLnBrk="1"/>
            <a:r>
              <a:rPr lang="en-US" dirty="0"/>
              <a:t>Centralized security management</a:t>
            </a:r>
          </a:p>
          <a:p>
            <a:pPr lvl="2" eaLnBrk="1"/>
            <a:r>
              <a:rPr lang="en-US" dirty="0"/>
              <a:t>Increases the speed of actions</a:t>
            </a:r>
          </a:p>
          <a:p>
            <a:pPr lvl="2" eaLnBrk="1"/>
            <a:r>
              <a:rPr lang="en-US" dirty="0"/>
              <a:t>Reduces the cost of actions</a:t>
            </a:r>
          </a:p>
          <a:p>
            <a:pPr lvl="1" eaLnBrk="1" hangingPunct="1"/>
            <a:endParaRPr lang="en-US" dirty="0"/>
          </a:p>
        </p:txBody>
      </p:sp>
      <p:sp>
        <p:nvSpPr>
          <p:cNvPr id="7065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D66709-A7A2-42F6-9DD6-970F2C8FB43A}" type="slidenum">
              <a:rPr lang="en-US">
                <a:solidFill>
                  <a:schemeClr val="bg1"/>
                </a:solidFill>
                <a:latin typeface="Lucida Sans Unicode" pitchFamily="34" charset="0"/>
              </a:rPr>
              <a:pPr eaLnBrk="1" hangingPunct="1"/>
              <a:t>53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2.5: Corporate Technical Security Architecture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1"/>
          <p:cNvSpPr>
            <a:spLocks noGrp="1"/>
          </p:cNvSpPr>
          <p:nvPr>
            <p:ph idx="1"/>
          </p:nvPr>
        </p:nvSpPr>
        <p:spPr/>
        <p:txBody>
          <a:bodyPr/>
          <a:lstStyle/>
          <a:p>
            <a:pPr eaLnBrk="1"/>
            <a:r>
              <a:rPr lang="en-US" b="1" dirty="0"/>
              <a:t>Policies</a:t>
            </a:r>
          </a:p>
          <a:p>
            <a:pPr lvl="1" eaLnBrk="1"/>
            <a:r>
              <a:rPr lang="en-US" dirty="0"/>
              <a:t>Statements of what is to be done</a:t>
            </a:r>
          </a:p>
          <a:p>
            <a:pPr lvl="1" eaLnBrk="1"/>
            <a:r>
              <a:rPr lang="en-US" dirty="0"/>
              <a:t>Provide clarity and direction</a:t>
            </a:r>
          </a:p>
          <a:p>
            <a:pPr lvl="1" eaLnBrk="1"/>
            <a:r>
              <a:rPr lang="en-US" dirty="0"/>
              <a:t>Does not specify in detail how the policy is to be implemented in specific circumstances</a:t>
            </a:r>
          </a:p>
          <a:p>
            <a:pPr lvl="1" eaLnBrk="1"/>
            <a:r>
              <a:rPr lang="en-US" dirty="0"/>
              <a:t>Allows the best possible implementation at any time</a:t>
            </a:r>
          </a:p>
          <a:p>
            <a:pPr lvl="1" eaLnBrk="1"/>
            <a:r>
              <a:rPr lang="en-US" dirty="0"/>
              <a:t>Vary widely in length</a:t>
            </a:r>
          </a:p>
          <a:p>
            <a:pPr eaLnBrk="1" hangingPunct="1"/>
            <a:endParaRPr lang="en-US" dirty="0"/>
          </a:p>
          <a:p>
            <a:pPr lvl="1" eaLnBrk="1" hangingPunct="1"/>
            <a:endParaRPr lang="en-US" dirty="0"/>
          </a:p>
        </p:txBody>
      </p:sp>
      <p:sp>
        <p:nvSpPr>
          <p:cNvPr id="7168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EC2A57-C894-4A4E-B1D4-0759F8B249CB}" type="slidenum">
              <a:rPr lang="en-US">
                <a:solidFill>
                  <a:schemeClr val="bg1"/>
                </a:solidFill>
                <a:latin typeface="Lucida Sans Unicode" pitchFamily="34" charset="0"/>
              </a:rPr>
              <a:pPr eaLnBrk="1" hangingPunct="1"/>
              <a:t>54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Policies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1"/>
          <p:cNvSpPr>
            <a:spLocks noGrp="1"/>
          </p:cNvSpPr>
          <p:nvPr>
            <p:ph idx="1"/>
          </p:nvPr>
        </p:nvSpPr>
        <p:spPr/>
        <p:txBody>
          <a:bodyPr/>
          <a:lstStyle/>
          <a:p>
            <a:pPr eaLnBrk="1"/>
            <a:r>
              <a:rPr lang="en-US" b="1"/>
              <a:t>Tiers of Security Policies</a:t>
            </a:r>
          </a:p>
          <a:p>
            <a:pPr lvl="1" eaLnBrk="1"/>
            <a:r>
              <a:rPr lang="en-US"/>
              <a:t>Brief corporate security policy to drive everything</a:t>
            </a:r>
          </a:p>
          <a:p>
            <a:pPr lvl="1" eaLnBrk="1"/>
            <a:r>
              <a:rPr lang="en-US"/>
              <a:t>Major policies</a:t>
            </a:r>
          </a:p>
          <a:p>
            <a:pPr lvl="2" eaLnBrk="1"/>
            <a:r>
              <a:rPr lang="en-US"/>
              <a:t>E-mail</a:t>
            </a:r>
          </a:p>
          <a:p>
            <a:pPr lvl="2" eaLnBrk="1"/>
            <a:r>
              <a:rPr lang="en-US"/>
              <a:t>Hiring and firing</a:t>
            </a:r>
          </a:p>
          <a:p>
            <a:pPr lvl="2" eaLnBrk="1"/>
            <a:r>
              <a:rPr lang="en-US"/>
              <a:t>Personally identifiable information</a:t>
            </a:r>
          </a:p>
          <a:p>
            <a:pPr lvl="2" eaLnBrk="1"/>
            <a:r>
              <a:rPr lang="en-US"/>
              <a:t>…</a:t>
            </a:r>
          </a:p>
          <a:p>
            <a:pPr eaLnBrk="1" hangingPunct="1"/>
            <a:endParaRPr lang="en-US"/>
          </a:p>
          <a:p>
            <a:pPr lvl="1" eaLnBrk="1" hangingPunct="1"/>
            <a:endParaRPr lang="en-US"/>
          </a:p>
        </p:txBody>
      </p:sp>
      <p:sp>
        <p:nvSpPr>
          <p:cNvPr id="7270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F1B6CC-E752-4207-9CF8-547383A6274A}" type="slidenum">
              <a:rPr lang="en-US">
                <a:solidFill>
                  <a:schemeClr val="bg1"/>
                </a:solidFill>
                <a:latin typeface="Lucida Sans Unicode" pitchFamily="34" charset="0"/>
              </a:rPr>
              <a:pPr eaLnBrk="1" hangingPunct="1"/>
              <a:t>55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Policies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1"/>
          <p:cNvSpPr>
            <a:spLocks noGrp="1"/>
          </p:cNvSpPr>
          <p:nvPr>
            <p:ph idx="1"/>
          </p:nvPr>
        </p:nvSpPr>
        <p:spPr/>
        <p:txBody>
          <a:bodyPr/>
          <a:lstStyle/>
          <a:p>
            <a:pPr eaLnBrk="1"/>
            <a:r>
              <a:rPr lang="en-US" b="1"/>
              <a:t>Tiers of Security Policies</a:t>
            </a:r>
          </a:p>
          <a:p>
            <a:pPr lvl="1" eaLnBrk="1"/>
            <a:r>
              <a:rPr lang="en-US"/>
              <a:t>Acceptable use policy</a:t>
            </a:r>
          </a:p>
          <a:p>
            <a:pPr lvl="2" eaLnBrk="1"/>
            <a:r>
              <a:rPr lang="en-US"/>
              <a:t>Summarizes key points of special importance for users</a:t>
            </a:r>
          </a:p>
          <a:p>
            <a:pPr lvl="2" eaLnBrk="1"/>
            <a:r>
              <a:rPr lang="en-US"/>
              <a:t>Typically, must be signed by users</a:t>
            </a:r>
          </a:p>
          <a:p>
            <a:pPr lvl="1" eaLnBrk="1"/>
            <a:r>
              <a:rPr lang="en-US"/>
              <a:t>Policies for specific countermeasures</a:t>
            </a:r>
          </a:p>
          <a:p>
            <a:pPr lvl="2" eaLnBrk="1" hangingPunct="1"/>
            <a:r>
              <a:rPr lang="en-US"/>
              <a:t>Again, separates security goals from implementation</a:t>
            </a:r>
          </a:p>
          <a:p>
            <a:pPr lvl="1" eaLnBrk="1" hangingPunct="1"/>
            <a:endParaRPr lang="en-US"/>
          </a:p>
        </p:txBody>
      </p:sp>
      <p:sp>
        <p:nvSpPr>
          <p:cNvPr id="7373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669245-78B2-4CD3-970D-4A2C8BEB395C}" type="slidenum">
              <a:rPr lang="en-US">
                <a:solidFill>
                  <a:schemeClr val="bg1"/>
                </a:solidFill>
                <a:latin typeface="Lucida Sans Unicode" pitchFamily="34" charset="0"/>
              </a:rPr>
              <a:pPr eaLnBrk="1" hangingPunct="1"/>
              <a:t>56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Policies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1"/>
          <p:cNvSpPr>
            <a:spLocks noGrp="1"/>
          </p:cNvSpPr>
          <p:nvPr>
            <p:ph idx="1"/>
          </p:nvPr>
        </p:nvSpPr>
        <p:spPr/>
        <p:txBody>
          <a:bodyPr/>
          <a:lstStyle/>
          <a:p>
            <a:pPr eaLnBrk="1"/>
            <a:r>
              <a:rPr lang="en-US" b="1"/>
              <a:t>Writing Policies</a:t>
            </a:r>
          </a:p>
          <a:p>
            <a:pPr lvl="1" eaLnBrk="1"/>
            <a:r>
              <a:rPr lang="en-US"/>
              <a:t>For important policies, IT security cannot act alone</a:t>
            </a:r>
          </a:p>
          <a:p>
            <a:pPr lvl="1" eaLnBrk="1"/>
            <a:r>
              <a:rPr lang="en-US"/>
              <a:t>There should be policy-writing teams for each policy</a:t>
            </a:r>
          </a:p>
          <a:p>
            <a:pPr lvl="1" eaLnBrk="1"/>
            <a:r>
              <a:rPr lang="en-US"/>
              <a:t>For broad policies, teams must include IT security, management in affected departments, the legal department, and so forth</a:t>
            </a:r>
          </a:p>
          <a:p>
            <a:pPr lvl="1" eaLnBrk="1"/>
            <a:r>
              <a:rPr lang="en-US"/>
              <a:t>The team approach gives authority to policies</a:t>
            </a:r>
          </a:p>
          <a:p>
            <a:pPr lvl="1" eaLnBrk="1"/>
            <a:r>
              <a:rPr lang="en-US"/>
              <a:t>It also prevents mistakes because of IT security’s limited viewpoint</a:t>
            </a:r>
          </a:p>
        </p:txBody>
      </p:sp>
      <p:sp>
        <p:nvSpPr>
          <p:cNvPr id="7475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C5B169-2917-4078-8030-B109C0B500F0}" type="slidenum">
              <a:rPr lang="en-US">
                <a:solidFill>
                  <a:schemeClr val="bg1"/>
                </a:solidFill>
                <a:latin typeface="Lucida Sans Unicode" pitchFamily="34" charset="0"/>
              </a:rPr>
              <a:pPr eaLnBrk="1" hangingPunct="1"/>
              <a:t>57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Policies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6C6E1E-208A-411C-B64A-A6D6A98B9C04}" type="slidenum">
              <a:rPr lang="en-US">
                <a:solidFill>
                  <a:schemeClr val="bg1"/>
                </a:solidFill>
                <a:latin typeface="Lucida Sans Unicode" pitchFamily="34" charset="0"/>
              </a:rPr>
              <a:pPr eaLnBrk="1" hangingPunct="1"/>
              <a:t>58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2.6: Policies, Implementation, and Oversight</a:t>
            </a:r>
          </a:p>
        </p:txBody>
      </p:sp>
      <p:pic>
        <p:nvPicPr>
          <p:cNvPr id="92165" name="Picture 6" descr="Policy impacts implementation guidance and oversight. implementation guidance and oversight will affect implementation, which results in effective security."/>
          <p:cNvPicPr>
            <a:picLocks noChangeAspect="1" noChangeArrowheads="1"/>
          </p:cNvPicPr>
          <p:nvPr/>
        </p:nvPicPr>
        <p:blipFill>
          <a:blip r:embed="rId2">
            <a:extLst>
              <a:ext uri="{28A0092B-C50C-407E-A947-70E740481C1C}">
                <a14:useLocalDpi xmlns:a14="http://schemas.microsoft.com/office/drawing/2010/main" val="0"/>
              </a:ext>
            </a:extLst>
          </a:blip>
          <a:srcRect l="7159" t="10944" r="4401" b="6883"/>
          <a:stretch>
            <a:fillRect/>
          </a:stretch>
        </p:blipFill>
        <p:spPr bwMode="auto">
          <a:xfrm>
            <a:off x="914400" y="1430338"/>
            <a:ext cx="7467600" cy="458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normAutofit lnSpcReduction="10000"/>
          </a:bodyPr>
          <a:lstStyle/>
          <a:p>
            <a:pPr marL="365760" indent="-256032" eaLnBrk="1" fontAlgn="auto">
              <a:spcAft>
                <a:spcPts val="0"/>
              </a:spcAft>
              <a:buFont typeface="Wingdings 3"/>
              <a:buChar char=""/>
              <a:defRPr/>
            </a:pPr>
            <a:r>
              <a:rPr lang="en-US" b="1" dirty="0"/>
              <a:t>Implementation Guidance</a:t>
            </a:r>
          </a:p>
          <a:p>
            <a:pPr marL="621792" lvl="1" eaLnBrk="1" fontAlgn="auto">
              <a:spcAft>
                <a:spcPts val="0"/>
              </a:spcAft>
              <a:buFont typeface="Verdana"/>
              <a:buChar char="◦"/>
              <a:defRPr/>
            </a:pPr>
            <a:r>
              <a:rPr lang="en-US" dirty="0"/>
              <a:t>Limits the discretion of implementers in order to simplify implementation decisions and avoid bad choices in interpreting policies</a:t>
            </a:r>
          </a:p>
          <a:p>
            <a:pPr marL="365760" indent="-256032" eaLnBrk="1" fontAlgn="auto">
              <a:spcAft>
                <a:spcPts val="0"/>
              </a:spcAft>
              <a:buFont typeface="Wingdings 3"/>
              <a:buChar char=""/>
              <a:defRPr/>
            </a:pPr>
            <a:r>
              <a:rPr lang="en-US" b="1" dirty="0"/>
              <a:t>None</a:t>
            </a:r>
          </a:p>
          <a:p>
            <a:pPr marL="621792" lvl="1" eaLnBrk="1" fontAlgn="auto">
              <a:spcAft>
                <a:spcPts val="0"/>
              </a:spcAft>
              <a:buFont typeface="Verdana"/>
              <a:buChar char="◦"/>
              <a:defRPr/>
            </a:pPr>
            <a:r>
              <a:rPr lang="en-US" dirty="0"/>
              <a:t>Implementer is only guided by the policy itself</a:t>
            </a:r>
          </a:p>
          <a:p>
            <a:pPr marL="365760" indent="-256032" eaLnBrk="1" fontAlgn="auto">
              <a:spcAft>
                <a:spcPts val="0"/>
              </a:spcAft>
              <a:buFont typeface="Wingdings 3"/>
              <a:buChar char=""/>
              <a:defRPr/>
            </a:pPr>
            <a:r>
              <a:rPr lang="en-US" b="1" dirty="0"/>
              <a:t>Standards versus Guidelines</a:t>
            </a:r>
          </a:p>
          <a:p>
            <a:pPr marL="621792" lvl="1" eaLnBrk="1" fontAlgn="auto">
              <a:spcAft>
                <a:spcPts val="0"/>
              </a:spcAft>
              <a:buFont typeface="Verdana"/>
              <a:buChar char="◦"/>
              <a:defRPr/>
            </a:pPr>
            <a:r>
              <a:rPr lang="en-US" dirty="0"/>
              <a:t>Standards are mandatory directives</a:t>
            </a:r>
          </a:p>
          <a:p>
            <a:pPr marL="621792" lvl="1" eaLnBrk="1" fontAlgn="auto">
              <a:spcAft>
                <a:spcPts val="0"/>
              </a:spcAft>
              <a:buFont typeface="Verdana"/>
              <a:buChar char="◦"/>
              <a:defRPr/>
            </a:pPr>
            <a:r>
              <a:rPr lang="en-US" dirty="0"/>
              <a:t>Guidelines are not mandatory but must be considered</a:t>
            </a:r>
          </a:p>
        </p:txBody>
      </p:sp>
      <p:sp>
        <p:nvSpPr>
          <p:cNvPr id="7680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EE0681-8250-49CA-B62C-AAB3137C2264}" type="slidenum">
              <a:rPr lang="en-US">
                <a:solidFill>
                  <a:schemeClr val="bg1"/>
                </a:solidFill>
                <a:latin typeface="Lucida Sans Unicode" pitchFamily="34" charset="0"/>
              </a:rPr>
              <a:pPr eaLnBrk="1" hangingPunct="1"/>
              <a:t>59</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228600"/>
            <a:ext cx="8229600" cy="1143000"/>
          </a:xfrm>
        </p:spPr>
        <p:txBody>
          <a:bodyPr/>
          <a:lstStyle/>
          <a:p>
            <a:pPr eaLnBrk="1" fontAlgn="auto" hangingPunct="1">
              <a:spcAft>
                <a:spcPts val="0"/>
              </a:spcAft>
              <a:defRPr/>
            </a:pPr>
            <a:r>
              <a:rPr lang="en-US" dirty="0"/>
              <a:t>2.6: Implementation Guidance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528C99-3DD8-4AE4-857C-3A944A5D5E5D}" type="slidenum">
              <a:rPr lang="en-US">
                <a:solidFill>
                  <a:schemeClr val="bg1"/>
                </a:solidFill>
                <a:latin typeface="Lucida Sans Unicode" pitchFamily="34" charset="0"/>
              </a:rPr>
              <a:pPr eaLnBrk="1" hangingPunct="1"/>
              <a:t>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800" dirty="0"/>
              <a:t>2.1: The Need for Comprehensive Security</a:t>
            </a:r>
          </a:p>
        </p:txBody>
      </p:sp>
      <p:pic>
        <p:nvPicPr>
          <p:cNvPr id="31749" name="Picture 6" descr="An attacker only needs one unprotected avenue of attack to succeed. Therefore, defenders must close off all possible avenues of attacks. This is called comprehensive security."/>
          <p:cNvPicPr>
            <a:picLocks noChangeAspect="1" noChangeArrowheads="1"/>
          </p:cNvPicPr>
          <p:nvPr/>
        </p:nvPicPr>
        <p:blipFill>
          <a:blip r:embed="rId2">
            <a:extLst>
              <a:ext uri="{28A0092B-C50C-407E-A947-70E740481C1C}">
                <a14:useLocalDpi xmlns:a14="http://schemas.microsoft.com/office/drawing/2010/main" val="0"/>
              </a:ext>
            </a:extLst>
          </a:blip>
          <a:srcRect l="4514" t="9543" r="1694" b="4573"/>
          <a:stretch>
            <a:fillRect/>
          </a:stretch>
        </p:blipFill>
        <p:spPr bwMode="auto">
          <a:xfrm>
            <a:off x="685800" y="1371600"/>
            <a:ext cx="7772400" cy="448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1"/>
          <p:cNvSpPr>
            <a:spLocks noGrp="1"/>
          </p:cNvSpPr>
          <p:nvPr>
            <p:ph idx="1"/>
          </p:nvPr>
        </p:nvSpPr>
        <p:spPr/>
        <p:txBody>
          <a:bodyPr/>
          <a:lstStyle/>
          <a:p>
            <a:pPr eaLnBrk="1"/>
            <a:r>
              <a:rPr lang="en-US" b="1" dirty="0"/>
              <a:t>Types of Implementation Guidance</a:t>
            </a:r>
          </a:p>
          <a:p>
            <a:pPr lvl="1" eaLnBrk="1"/>
            <a:r>
              <a:rPr lang="en-US" dirty="0"/>
              <a:t>Procedures: detailed specifications for how something should be done</a:t>
            </a:r>
          </a:p>
          <a:p>
            <a:pPr lvl="2" eaLnBrk="1">
              <a:spcBef>
                <a:spcPts val="1200"/>
              </a:spcBef>
            </a:pPr>
            <a:r>
              <a:rPr lang="en-US" dirty="0"/>
              <a:t>Can be either standards or guidelines</a:t>
            </a:r>
          </a:p>
          <a:p>
            <a:pPr lvl="2" eaLnBrk="1">
              <a:spcBef>
                <a:spcPts val="1200"/>
              </a:spcBef>
            </a:pPr>
            <a:r>
              <a:rPr lang="en-US" dirty="0"/>
              <a:t>Segregation of duties: two people are required to complete sensitive tasks</a:t>
            </a:r>
          </a:p>
          <a:p>
            <a:pPr lvl="3" eaLnBrk="1"/>
            <a:r>
              <a:rPr lang="en-US" dirty="0"/>
              <a:t>In movie theaters, one sells tickets and the other takes tickets</a:t>
            </a:r>
          </a:p>
          <a:p>
            <a:pPr lvl="3" eaLnBrk="1"/>
            <a:r>
              <a:rPr lang="en-US" dirty="0"/>
              <a:t>No individual can do damage</a:t>
            </a:r>
          </a:p>
          <a:p>
            <a:pPr lvl="1" eaLnBrk="1" hangingPunct="1"/>
            <a:endParaRPr lang="en-US" dirty="0"/>
          </a:p>
        </p:txBody>
      </p:sp>
      <p:sp>
        <p:nvSpPr>
          <p:cNvPr id="7782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B5840E-6D2E-4A17-91AA-DC148D57D9B9}" type="slidenum">
              <a:rPr lang="en-US">
                <a:solidFill>
                  <a:schemeClr val="bg1"/>
                </a:solidFill>
                <a:latin typeface="Lucida Sans Unicode" pitchFamily="34" charset="0"/>
              </a:rPr>
              <a:pPr eaLnBrk="1" hangingPunct="1"/>
              <a:t>60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Implementation Guidance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1"/>
          <p:cNvSpPr>
            <a:spLocks noGrp="1"/>
          </p:cNvSpPr>
          <p:nvPr>
            <p:ph idx="1"/>
          </p:nvPr>
        </p:nvSpPr>
        <p:spPr>
          <a:xfrm>
            <a:off x="457200" y="1481138"/>
            <a:ext cx="8229600" cy="4767262"/>
          </a:xfrm>
        </p:spPr>
        <p:txBody>
          <a:bodyPr/>
          <a:lstStyle/>
          <a:p>
            <a:pPr eaLnBrk="1"/>
            <a:r>
              <a:rPr lang="en-US" b="1"/>
              <a:t>Types of Implementation Guidance</a:t>
            </a:r>
          </a:p>
          <a:p>
            <a:pPr lvl="1" eaLnBrk="1"/>
            <a:r>
              <a:rPr lang="en-US"/>
              <a:t>Procedures</a:t>
            </a:r>
          </a:p>
          <a:p>
            <a:pPr lvl="2" eaLnBrk="1"/>
            <a:r>
              <a:rPr lang="en-US"/>
              <a:t>Request/authorization control</a:t>
            </a:r>
          </a:p>
          <a:p>
            <a:pPr lvl="3" eaLnBrk="1"/>
            <a:r>
              <a:rPr lang="en-US"/>
              <a:t>Limit the number of people who may make requests on sensitive matters</a:t>
            </a:r>
          </a:p>
          <a:p>
            <a:pPr lvl="3" eaLnBrk="1"/>
            <a:r>
              <a:rPr lang="en-US"/>
              <a:t>Allow even fewer to be able to authorize requests</a:t>
            </a:r>
          </a:p>
          <a:p>
            <a:pPr lvl="3" eaLnBrk="1"/>
            <a:r>
              <a:rPr lang="en-US"/>
              <a:t>Authorizer must never be the requester</a:t>
            </a:r>
          </a:p>
          <a:p>
            <a:pPr lvl="2" eaLnBrk="1"/>
            <a:r>
              <a:rPr lang="en-US"/>
              <a:t>Mandatory vacations to uncover schemes that require constant maintenance</a:t>
            </a:r>
          </a:p>
          <a:p>
            <a:pPr lvl="2" eaLnBrk="1"/>
            <a:r>
              <a:rPr lang="en-US"/>
              <a:t>Job rotation to uncover schemes that require constant maintenance</a:t>
            </a:r>
          </a:p>
        </p:txBody>
      </p:sp>
      <p:sp>
        <p:nvSpPr>
          <p:cNvPr id="7885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B7ADEE-458A-4CB8-A971-3A4FC1042A89}" type="slidenum">
              <a:rPr lang="en-US">
                <a:solidFill>
                  <a:schemeClr val="bg1"/>
                </a:solidFill>
                <a:latin typeface="Lucida Sans Unicode" pitchFamily="34" charset="0"/>
              </a:rPr>
              <a:pPr eaLnBrk="1" hangingPunct="1"/>
              <a:t>61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Implementation Guidance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ntent Placeholder 1"/>
          <p:cNvSpPr>
            <a:spLocks noGrp="1"/>
          </p:cNvSpPr>
          <p:nvPr>
            <p:ph idx="1"/>
          </p:nvPr>
        </p:nvSpPr>
        <p:spPr/>
        <p:txBody>
          <a:bodyPr/>
          <a:lstStyle/>
          <a:p>
            <a:pPr eaLnBrk="1"/>
            <a:r>
              <a:rPr lang="en-US" b="1"/>
              <a:t>Types of Implementation Guidance</a:t>
            </a:r>
          </a:p>
          <a:p>
            <a:pPr lvl="1" eaLnBrk="1"/>
            <a:r>
              <a:rPr lang="en-US"/>
              <a:t>Procedures: detailed descriptions of what should be done</a:t>
            </a:r>
          </a:p>
          <a:p>
            <a:pPr lvl="1" eaLnBrk="1"/>
            <a:r>
              <a:rPr lang="en-US"/>
              <a:t>Processes: less detailed specifications of what actions should be taken</a:t>
            </a:r>
          </a:p>
          <a:p>
            <a:pPr lvl="2" eaLnBrk="1"/>
            <a:r>
              <a:rPr lang="en-US"/>
              <a:t>Necessary in managerial and professional business function</a:t>
            </a:r>
          </a:p>
          <a:p>
            <a:pPr lvl="1" eaLnBrk="1"/>
            <a:r>
              <a:rPr lang="en-US"/>
              <a:t>Baselines: checklists of what should be done but not the process or procedures for doing them</a:t>
            </a:r>
          </a:p>
          <a:p>
            <a:pPr eaLnBrk="1" hangingPunct="1"/>
            <a:endParaRPr lang="en-US"/>
          </a:p>
          <a:p>
            <a:pPr lvl="1" eaLnBrk="1" hangingPunct="1"/>
            <a:endParaRPr lang="en-US"/>
          </a:p>
        </p:txBody>
      </p:sp>
      <p:sp>
        <p:nvSpPr>
          <p:cNvPr id="7987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0F42A6-C06B-4445-BFA5-B564C3FCE355}" type="slidenum">
              <a:rPr lang="en-US">
                <a:solidFill>
                  <a:schemeClr val="bg1"/>
                </a:solidFill>
                <a:latin typeface="Lucida Sans Unicode" pitchFamily="34" charset="0"/>
              </a:rPr>
              <a:pPr eaLnBrk="1" hangingPunct="1"/>
              <a:t>62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Implementation Guidance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Content Placeholder 1"/>
          <p:cNvSpPr>
            <a:spLocks noGrp="1"/>
          </p:cNvSpPr>
          <p:nvPr>
            <p:ph idx="1"/>
          </p:nvPr>
        </p:nvSpPr>
        <p:spPr/>
        <p:txBody>
          <a:bodyPr/>
          <a:lstStyle/>
          <a:p>
            <a:pPr eaLnBrk="1"/>
            <a:r>
              <a:rPr lang="en-US" b="1"/>
              <a:t>Types of Implementation Guidance</a:t>
            </a:r>
          </a:p>
          <a:p>
            <a:pPr lvl="1" eaLnBrk="1"/>
            <a:r>
              <a:rPr lang="en-US"/>
              <a:t>Best practices: most appropriate actions in other companies</a:t>
            </a:r>
          </a:p>
          <a:p>
            <a:pPr lvl="1" eaLnBrk="1"/>
            <a:r>
              <a:rPr lang="en-US"/>
              <a:t>Recommended practices: normative guidance</a:t>
            </a:r>
          </a:p>
          <a:p>
            <a:pPr lvl="1" eaLnBrk="1"/>
            <a:r>
              <a:rPr lang="en-US"/>
              <a:t>Accountability</a:t>
            </a:r>
          </a:p>
          <a:p>
            <a:pPr lvl="2" eaLnBrk="1"/>
            <a:r>
              <a:rPr lang="en-US"/>
              <a:t>Owner of resource is accountable</a:t>
            </a:r>
          </a:p>
          <a:p>
            <a:pPr lvl="2" eaLnBrk="1"/>
            <a:r>
              <a:rPr lang="en-US"/>
              <a:t>Implementing the policy can be delegated to a trustee, but accountability cannot be delegated</a:t>
            </a:r>
          </a:p>
          <a:p>
            <a:pPr lvl="1" eaLnBrk="1"/>
            <a:r>
              <a:rPr lang="en-US"/>
              <a:t>Codes of ethics</a:t>
            </a:r>
          </a:p>
        </p:txBody>
      </p:sp>
      <p:sp>
        <p:nvSpPr>
          <p:cNvPr id="8089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72CF056-E462-463A-A9E8-0E81607CD5D4}" type="slidenum">
              <a:rPr lang="en-US">
                <a:solidFill>
                  <a:schemeClr val="bg1"/>
                </a:solidFill>
                <a:latin typeface="Lucida Sans Unicode" pitchFamily="34" charset="0"/>
              </a:rPr>
              <a:pPr eaLnBrk="1" hangingPunct="1"/>
              <a:t>63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Implementation Guidance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1"/>
          <p:cNvSpPr>
            <a:spLocks noGrp="1"/>
          </p:cNvSpPr>
          <p:nvPr>
            <p:ph idx="1"/>
          </p:nvPr>
        </p:nvSpPr>
        <p:spPr/>
        <p:txBody>
          <a:bodyPr/>
          <a:lstStyle/>
          <a:p>
            <a:pPr eaLnBrk="1"/>
            <a:r>
              <a:rPr lang="en-US" b="1"/>
              <a:t>Ethics</a:t>
            </a:r>
          </a:p>
          <a:p>
            <a:pPr lvl="1" eaLnBrk="1"/>
            <a:r>
              <a:rPr lang="en-US"/>
              <a:t>A person’s system of values</a:t>
            </a:r>
          </a:p>
          <a:p>
            <a:pPr lvl="1" eaLnBrk="1"/>
            <a:r>
              <a:rPr lang="en-US"/>
              <a:t>Needed in complex situations</a:t>
            </a:r>
          </a:p>
          <a:p>
            <a:pPr lvl="1" eaLnBrk="1"/>
            <a:r>
              <a:rPr lang="en-US"/>
              <a:t>Different people may make different decisions in the same situation</a:t>
            </a:r>
          </a:p>
          <a:p>
            <a:pPr lvl="1" eaLnBrk="1"/>
            <a:r>
              <a:rPr lang="en-US"/>
              <a:t>Companies create codes of ethics to give guidance in ethical decisions</a:t>
            </a:r>
            <a:endParaRPr lang="en-US" i="1"/>
          </a:p>
          <a:p>
            <a:pPr eaLnBrk="1" hangingPunct="1"/>
            <a:endParaRPr lang="en-US"/>
          </a:p>
          <a:p>
            <a:pPr lvl="1" eaLnBrk="1" hangingPunct="1"/>
            <a:endParaRPr lang="en-US"/>
          </a:p>
        </p:txBody>
      </p:sp>
      <p:sp>
        <p:nvSpPr>
          <p:cNvPr id="8192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E446FE-0BAE-4650-A9E2-B9D82934560A}" type="slidenum">
              <a:rPr lang="en-US">
                <a:solidFill>
                  <a:schemeClr val="bg1"/>
                </a:solidFill>
                <a:latin typeface="Lucida Sans Unicode" pitchFamily="34" charset="0"/>
              </a:rPr>
              <a:pPr eaLnBrk="1" hangingPunct="1"/>
              <a:t>64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Ethics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1"/>
          <p:cNvSpPr>
            <a:spLocks noGrp="1"/>
          </p:cNvSpPr>
          <p:nvPr>
            <p:ph idx="1"/>
          </p:nvPr>
        </p:nvSpPr>
        <p:spPr/>
        <p:txBody>
          <a:bodyPr/>
          <a:lstStyle/>
          <a:p>
            <a:pPr eaLnBrk="1"/>
            <a:r>
              <a:rPr lang="en-US" b="1"/>
              <a:t>Exceptions Are Always Required</a:t>
            </a:r>
          </a:p>
          <a:p>
            <a:pPr lvl="1" eaLnBrk="1"/>
            <a:r>
              <a:rPr lang="en-US"/>
              <a:t>But they must be managed</a:t>
            </a:r>
          </a:p>
          <a:p>
            <a:pPr eaLnBrk="1"/>
            <a:r>
              <a:rPr lang="en-US" b="1"/>
              <a:t>Limiting Exceptions</a:t>
            </a:r>
          </a:p>
          <a:p>
            <a:pPr lvl="1" eaLnBrk="1"/>
            <a:r>
              <a:rPr lang="en-US"/>
              <a:t>Only some people should be allowed to request exceptions</a:t>
            </a:r>
          </a:p>
          <a:p>
            <a:pPr lvl="1" eaLnBrk="1"/>
            <a:r>
              <a:rPr lang="en-US"/>
              <a:t>Fewer people should be allowed to authorize exceptions</a:t>
            </a:r>
          </a:p>
          <a:p>
            <a:pPr lvl="1" eaLnBrk="1"/>
            <a:r>
              <a:rPr lang="en-US"/>
              <a:t>The person who requests an exception must never be authorizer</a:t>
            </a:r>
          </a:p>
        </p:txBody>
      </p:sp>
      <p:sp>
        <p:nvSpPr>
          <p:cNvPr id="8704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7DEA73-A27B-4349-80E3-9230EAFCA590}" type="slidenum">
              <a:rPr lang="en-US">
                <a:solidFill>
                  <a:schemeClr val="bg1"/>
                </a:solidFill>
                <a:latin typeface="Lucida Sans Unicode" pitchFamily="34" charset="0"/>
              </a:rPr>
              <a:pPr eaLnBrk="1" hangingPunct="1"/>
              <a:t>65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Exception Handling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ntent Placeholder 1"/>
          <p:cNvSpPr>
            <a:spLocks noGrp="1"/>
          </p:cNvSpPr>
          <p:nvPr>
            <p:ph idx="1"/>
          </p:nvPr>
        </p:nvSpPr>
        <p:spPr/>
        <p:txBody>
          <a:bodyPr/>
          <a:lstStyle/>
          <a:p>
            <a:pPr eaLnBrk="1"/>
            <a:r>
              <a:rPr lang="en-US"/>
              <a:t>Exception Must be Carefully Documented</a:t>
            </a:r>
          </a:p>
          <a:p>
            <a:pPr lvl="1" eaLnBrk="1"/>
            <a:r>
              <a:rPr lang="en-US"/>
              <a:t>Specifically what was done and who did each action</a:t>
            </a:r>
          </a:p>
          <a:p>
            <a:pPr eaLnBrk="1"/>
            <a:r>
              <a:rPr lang="en-US"/>
              <a:t>Special Attention Should be Given to Exceptions in Periodic Auditing</a:t>
            </a:r>
          </a:p>
          <a:p>
            <a:pPr eaLnBrk="1"/>
            <a:r>
              <a:rPr lang="en-US"/>
              <a:t>Exceptions Above a Particular Danger Level</a:t>
            </a:r>
          </a:p>
          <a:p>
            <a:pPr lvl="1" eaLnBrk="1"/>
            <a:r>
              <a:rPr lang="en-US"/>
              <a:t>Should be brought to the attention of the IT security department and the authorizer’s direct manager</a:t>
            </a:r>
          </a:p>
          <a:p>
            <a:pPr eaLnBrk="1" hangingPunct="1"/>
            <a:endParaRPr lang="en-US"/>
          </a:p>
          <a:p>
            <a:pPr lvl="1" eaLnBrk="1" hangingPunct="1"/>
            <a:endParaRPr lang="en-US"/>
          </a:p>
        </p:txBody>
      </p:sp>
      <p:sp>
        <p:nvSpPr>
          <p:cNvPr id="8806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DA05D2-6B34-4BB3-AB49-BC6FB4B65CED}" type="slidenum">
              <a:rPr lang="en-US">
                <a:solidFill>
                  <a:schemeClr val="bg1"/>
                </a:solidFill>
                <a:latin typeface="Lucida Sans Unicode" pitchFamily="34" charset="0"/>
              </a:rPr>
              <a:pPr eaLnBrk="1" hangingPunct="1"/>
              <a:t>66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Exception Handling</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1"/>
          <p:cNvSpPr>
            <a:spLocks noGrp="1"/>
          </p:cNvSpPr>
          <p:nvPr>
            <p:ph idx="1"/>
          </p:nvPr>
        </p:nvSpPr>
        <p:spPr/>
        <p:txBody>
          <a:bodyPr/>
          <a:lstStyle/>
          <a:p>
            <a:pPr eaLnBrk="1"/>
            <a:r>
              <a:rPr lang="en-US" b="1" dirty="0"/>
              <a:t>Oversight</a:t>
            </a:r>
          </a:p>
          <a:p>
            <a:pPr lvl="1" eaLnBrk="1"/>
            <a:r>
              <a:rPr lang="en-US" dirty="0"/>
              <a:t>Oversight is a group of tools for policy enforcement</a:t>
            </a:r>
          </a:p>
          <a:p>
            <a:pPr lvl="1" eaLnBrk="1"/>
            <a:r>
              <a:rPr lang="en-US" dirty="0"/>
              <a:t>Policy drives oversight, just as it drives implementation</a:t>
            </a:r>
          </a:p>
          <a:p>
            <a:pPr eaLnBrk="1"/>
            <a:r>
              <a:rPr lang="en-US" b="1" dirty="0"/>
              <a:t>Promulgation</a:t>
            </a:r>
          </a:p>
          <a:p>
            <a:pPr lvl="1" eaLnBrk="1"/>
            <a:r>
              <a:rPr lang="en-US" dirty="0"/>
              <a:t>Communicate vision</a:t>
            </a:r>
          </a:p>
          <a:p>
            <a:pPr lvl="1" eaLnBrk="1"/>
            <a:r>
              <a:rPr lang="en-US" dirty="0"/>
              <a:t>Training</a:t>
            </a:r>
          </a:p>
          <a:p>
            <a:pPr lvl="1" eaLnBrk="1"/>
            <a:r>
              <a:rPr lang="en-US" dirty="0"/>
              <a:t>Stinging employees?</a:t>
            </a:r>
          </a:p>
        </p:txBody>
      </p:sp>
      <p:sp>
        <p:nvSpPr>
          <p:cNvPr id="8909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9C3F6E-F23B-487D-BF77-697E65C673C8}" type="slidenum">
              <a:rPr lang="en-US">
                <a:solidFill>
                  <a:schemeClr val="bg1"/>
                </a:solidFill>
                <a:latin typeface="Lucida Sans Unicode" pitchFamily="34" charset="0"/>
              </a:rPr>
              <a:pPr eaLnBrk="1" hangingPunct="1"/>
              <a:t>67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Oversight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1"/>
          <p:cNvSpPr>
            <a:spLocks noGrp="1"/>
          </p:cNvSpPr>
          <p:nvPr>
            <p:ph idx="1"/>
          </p:nvPr>
        </p:nvSpPr>
        <p:spPr/>
        <p:txBody>
          <a:bodyPr/>
          <a:lstStyle/>
          <a:p>
            <a:pPr eaLnBrk="1"/>
            <a:r>
              <a:rPr lang="en-US" b="1"/>
              <a:t>Electronic Monitoring</a:t>
            </a:r>
          </a:p>
          <a:p>
            <a:pPr lvl="1" eaLnBrk="1"/>
            <a:r>
              <a:rPr lang="en-US"/>
              <a:t>Electronically-collected information on behavior</a:t>
            </a:r>
          </a:p>
          <a:p>
            <a:pPr lvl="1" eaLnBrk="1"/>
            <a:r>
              <a:rPr lang="en-US"/>
              <a:t>Widely done in firms and used to terminate employees</a:t>
            </a:r>
          </a:p>
          <a:p>
            <a:pPr lvl="1" eaLnBrk="1"/>
            <a:r>
              <a:rPr lang="en-US"/>
              <a:t>Warn subjects and explain the reasons for monitoring</a:t>
            </a:r>
          </a:p>
          <a:p>
            <a:pPr eaLnBrk="1" hangingPunct="1"/>
            <a:endParaRPr lang="en-US"/>
          </a:p>
          <a:p>
            <a:pPr lvl="1" eaLnBrk="1" hangingPunct="1"/>
            <a:endParaRPr lang="en-US"/>
          </a:p>
        </p:txBody>
      </p:sp>
      <p:sp>
        <p:nvSpPr>
          <p:cNvPr id="9011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D6D0B24-577B-4C53-9D1E-55AB933194F4}" type="slidenum">
              <a:rPr lang="en-US">
                <a:solidFill>
                  <a:schemeClr val="bg1"/>
                </a:solidFill>
                <a:latin typeface="Lucida Sans Unicode" pitchFamily="34" charset="0"/>
              </a:rPr>
              <a:pPr eaLnBrk="1" hangingPunct="1"/>
              <a:t>68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Oversight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1"/>
          <p:cNvSpPr>
            <a:spLocks noGrp="1"/>
          </p:cNvSpPr>
          <p:nvPr>
            <p:ph idx="1"/>
          </p:nvPr>
        </p:nvSpPr>
        <p:spPr/>
        <p:txBody>
          <a:bodyPr/>
          <a:lstStyle/>
          <a:p>
            <a:pPr eaLnBrk="1"/>
            <a:r>
              <a:rPr lang="en-US" b="1"/>
              <a:t>Security Metrics</a:t>
            </a:r>
          </a:p>
          <a:p>
            <a:pPr lvl="1" eaLnBrk="1"/>
            <a:r>
              <a:rPr lang="en-US"/>
              <a:t>Indicators of compliance that are measured periodically</a:t>
            </a:r>
          </a:p>
          <a:p>
            <a:pPr lvl="1" eaLnBrk="1"/>
            <a:r>
              <a:rPr lang="en-US"/>
              <a:t>Percentage of passwords on a server that are crackable, etc.</a:t>
            </a:r>
          </a:p>
          <a:p>
            <a:pPr lvl="1" eaLnBrk="1"/>
            <a:r>
              <a:rPr lang="en-US"/>
              <a:t>Periodic measurement indicates progress in implementing a policy</a:t>
            </a:r>
          </a:p>
          <a:p>
            <a:pPr eaLnBrk="1" hangingPunct="1"/>
            <a:endParaRPr lang="en-US"/>
          </a:p>
          <a:p>
            <a:pPr lvl="1" eaLnBrk="1" hangingPunct="1"/>
            <a:endParaRPr lang="en-US"/>
          </a:p>
        </p:txBody>
      </p:sp>
      <p:sp>
        <p:nvSpPr>
          <p:cNvPr id="9113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C4C7DD-7006-44AD-8AA5-FEB97ADE08EC}" type="slidenum">
              <a:rPr lang="en-US">
                <a:solidFill>
                  <a:schemeClr val="bg1"/>
                </a:solidFill>
                <a:latin typeface="Lucida Sans Unicode" pitchFamily="34" charset="0"/>
              </a:rPr>
              <a:pPr eaLnBrk="1" hangingPunct="1"/>
              <a:t>69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Oversight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457200" y="1905000"/>
            <a:ext cx="8229600" cy="4102100"/>
          </a:xfrm>
        </p:spPr>
        <p:txBody>
          <a:bodyPr/>
          <a:lstStyle/>
          <a:p>
            <a:pPr eaLnBrk="1"/>
            <a:r>
              <a:rPr lang="en-US" b="1" dirty="0"/>
              <a:t>Complex</a:t>
            </a:r>
          </a:p>
          <a:p>
            <a:pPr lvl="1" eaLnBrk="1"/>
            <a:r>
              <a:rPr lang="en-US" dirty="0"/>
              <a:t>Cannot be managed informally</a:t>
            </a:r>
          </a:p>
          <a:p>
            <a:pPr eaLnBrk="1"/>
            <a:r>
              <a:rPr lang="en-US" b="1" dirty="0"/>
              <a:t>Need Formal Processes</a:t>
            </a:r>
          </a:p>
          <a:p>
            <a:pPr lvl="1" eaLnBrk="1"/>
            <a:r>
              <a:rPr lang="en-US" dirty="0"/>
              <a:t>Planned series of actions in security management</a:t>
            </a:r>
          </a:p>
          <a:p>
            <a:pPr lvl="1" eaLnBrk="1"/>
            <a:r>
              <a:rPr lang="en-US" dirty="0"/>
              <a:t>Annual planning</a:t>
            </a:r>
          </a:p>
          <a:p>
            <a:pPr lvl="1" eaLnBrk="1"/>
            <a:r>
              <a:rPr lang="en-US" dirty="0"/>
              <a:t>Processes for planning and developing individual countermeasures</a:t>
            </a:r>
          </a:p>
        </p:txBody>
      </p:sp>
      <p:sp>
        <p:nvSpPr>
          <p:cNvPr id="2048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9271D2-2040-45E2-88AC-6597063AD25F}" type="slidenum">
              <a:rPr lang="en-US">
                <a:solidFill>
                  <a:schemeClr val="bg1"/>
                </a:solidFill>
                <a:latin typeface="Lucida Sans Unicode" pitchFamily="34" charset="0"/>
              </a:rPr>
              <a:pPr eaLnBrk="1" hangingPunct="1"/>
              <a:t>7</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304800"/>
            <a:ext cx="8229600" cy="1143000"/>
          </a:xfrm>
        </p:spPr>
        <p:txBody>
          <a:bodyPr>
            <a:normAutofit fontScale="90000"/>
          </a:bodyPr>
          <a:lstStyle/>
          <a:p>
            <a:pPr eaLnBrk="1" fontAlgn="auto" hangingPunct="1">
              <a:spcAft>
                <a:spcPts val="0"/>
              </a:spcAft>
              <a:defRPr/>
            </a:pPr>
            <a:r>
              <a:rPr lang="en-US" dirty="0"/>
              <a:t>2.1: Security Management Is a Disciplined Process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1"/>
          <p:cNvSpPr>
            <a:spLocks noGrp="1"/>
          </p:cNvSpPr>
          <p:nvPr>
            <p:ph idx="1"/>
          </p:nvPr>
        </p:nvSpPr>
        <p:spPr/>
        <p:txBody>
          <a:bodyPr/>
          <a:lstStyle/>
          <a:p>
            <a:pPr eaLnBrk="1"/>
            <a:r>
              <a:rPr lang="en-US" b="1"/>
              <a:t>Auditing</a:t>
            </a:r>
          </a:p>
          <a:p>
            <a:pPr lvl="1" eaLnBrk="1"/>
            <a:r>
              <a:rPr lang="en-US"/>
              <a:t>Samples information to develop an opinion about the adequacy of controls</a:t>
            </a:r>
          </a:p>
          <a:p>
            <a:pPr lvl="1" eaLnBrk="1"/>
            <a:r>
              <a:rPr lang="en-US"/>
              <a:t>Database information in log files and prose documentation</a:t>
            </a:r>
          </a:p>
          <a:p>
            <a:pPr lvl="1" eaLnBrk="1"/>
            <a:r>
              <a:rPr lang="en-US"/>
              <a:t>Extensive recording is required in most performance regimes</a:t>
            </a:r>
          </a:p>
          <a:p>
            <a:pPr lvl="1" eaLnBrk="1"/>
            <a:r>
              <a:rPr lang="en-US"/>
              <a:t>Avoidance of compliance is a particularly important finding</a:t>
            </a:r>
          </a:p>
          <a:p>
            <a:pPr lvl="1" eaLnBrk="1" hangingPunct="1"/>
            <a:endParaRPr lang="en-US"/>
          </a:p>
        </p:txBody>
      </p:sp>
      <p:sp>
        <p:nvSpPr>
          <p:cNvPr id="9216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AADC1D-5D87-48F9-9CB5-0F80BBFE42E1}" type="slidenum">
              <a:rPr lang="en-US">
                <a:solidFill>
                  <a:schemeClr val="bg1"/>
                </a:solidFill>
                <a:latin typeface="Lucida Sans Unicode" pitchFamily="34" charset="0"/>
              </a:rPr>
              <a:pPr eaLnBrk="1" hangingPunct="1"/>
              <a:t>70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Oversight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1"/>
          <p:cNvSpPr>
            <a:spLocks noGrp="1"/>
          </p:cNvSpPr>
          <p:nvPr>
            <p:ph idx="1"/>
          </p:nvPr>
        </p:nvSpPr>
        <p:spPr/>
        <p:txBody>
          <a:bodyPr/>
          <a:lstStyle/>
          <a:p>
            <a:pPr eaLnBrk="1"/>
            <a:r>
              <a:rPr lang="en-US" b="1"/>
              <a:t>Auditing</a:t>
            </a:r>
          </a:p>
          <a:p>
            <a:pPr lvl="1" eaLnBrk="1"/>
            <a:r>
              <a:rPr lang="en-US"/>
              <a:t>Internal and external auditing may be done</a:t>
            </a:r>
          </a:p>
          <a:p>
            <a:pPr lvl="1" eaLnBrk="1"/>
            <a:r>
              <a:rPr lang="en-US"/>
              <a:t>Periodic auditing gives trends</a:t>
            </a:r>
          </a:p>
          <a:p>
            <a:pPr lvl="1" eaLnBrk="1"/>
            <a:r>
              <a:rPr lang="en-US"/>
              <a:t>Unscheduled audits trip up people who plan their actions around periodic audits</a:t>
            </a:r>
          </a:p>
          <a:p>
            <a:pPr eaLnBrk="1" hangingPunct="1"/>
            <a:endParaRPr lang="en-US"/>
          </a:p>
          <a:p>
            <a:pPr lvl="1" eaLnBrk="1" hangingPunct="1"/>
            <a:endParaRPr lang="en-US"/>
          </a:p>
        </p:txBody>
      </p:sp>
      <p:sp>
        <p:nvSpPr>
          <p:cNvPr id="9318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4F170D-7117-4612-9CF1-EAD3F4FDB1A9}" type="slidenum">
              <a:rPr lang="en-US">
                <a:solidFill>
                  <a:schemeClr val="bg1"/>
                </a:solidFill>
                <a:latin typeface="Lucida Sans Unicode" pitchFamily="34" charset="0"/>
              </a:rPr>
              <a:pPr eaLnBrk="1" hangingPunct="1"/>
              <a:t>71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Oversight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Content Placeholder 1"/>
          <p:cNvSpPr>
            <a:spLocks noGrp="1"/>
          </p:cNvSpPr>
          <p:nvPr>
            <p:ph idx="1"/>
          </p:nvPr>
        </p:nvSpPr>
        <p:spPr/>
        <p:txBody>
          <a:bodyPr/>
          <a:lstStyle/>
          <a:p>
            <a:pPr eaLnBrk="1"/>
            <a:r>
              <a:rPr lang="en-US" b="1" dirty="0"/>
              <a:t>Behavioral Awareness</a:t>
            </a:r>
          </a:p>
          <a:p>
            <a:pPr lvl="1" eaLnBrk="1"/>
            <a:r>
              <a:rPr lang="en-US" dirty="0"/>
              <a:t>Misbehavior often occurs before serious security breaches</a:t>
            </a:r>
          </a:p>
          <a:p>
            <a:pPr lvl="1" eaLnBrk="1"/>
            <a:r>
              <a:rPr lang="en-US" dirty="0"/>
              <a:t>The fraud triangle indicates motive. </a:t>
            </a:r>
          </a:p>
        </p:txBody>
      </p:sp>
      <p:sp>
        <p:nvSpPr>
          <p:cNvPr id="9523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221818E-594D-4637-9527-7722EFE9CBC6}" type="slidenum">
              <a:rPr lang="en-US">
                <a:solidFill>
                  <a:schemeClr val="bg1"/>
                </a:solidFill>
                <a:latin typeface="Lucida Sans Unicode" pitchFamily="34" charset="0"/>
              </a:rPr>
              <a:pPr eaLnBrk="1" hangingPunct="1"/>
              <a:t>72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Oversight</a:t>
            </a:r>
          </a:p>
        </p:txBody>
      </p:sp>
      <p:pic>
        <p:nvPicPr>
          <p:cNvPr id="111622" name="Picture 7" descr="Opportunity, pressure, and rationalization are the motives for fraud."/>
          <p:cNvPicPr>
            <a:picLocks noChangeAspect="1" noChangeArrowheads="1"/>
          </p:cNvPicPr>
          <p:nvPr/>
        </p:nvPicPr>
        <p:blipFill>
          <a:blip r:embed="rId2" cstate="print">
            <a:extLst>
              <a:ext uri="{28A0092B-C50C-407E-A947-70E740481C1C}">
                <a14:useLocalDpi xmlns:a14="http://schemas.microsoft.com/office/drawing/2010/main" val="0"/>
              </a:ext>
            </a:extLst>
          </a:blip>
          <a:srcRect l="6520" t="12132" r="5203" b="5212"/>
          <a:stretch>
            <a:fillRect/>
          </a:stretch>
        </p:blipFill>
        <p:spPr bwMode="auto">
          <a:xfrm>
            <a:off x="3429000" y="3429000"/>
            <a:ext cx="4894326" cy="303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Content Placeholder 1"/>
          <p:cNvSpPr>
            <a:spLocks noGrp="1"/>
          </p:cNvSpPr>
          <p:nvPr>
            <p:ph idx="1"/>
          </p:nvPr>
        </p:nvSpPr>
        <p:spPr/>
        <p:txBody>
          <a:bodyPr/>
          <a:lstStyle/>
          <a:p>
            <a:pPr eaLnBrk="1"/>
            <a:r>
              <a:rPr lang="en-US" b="1"/>
              <a:t>Vulnerability Tests</a:t>
            </a:r>
          </a:p>
          <a:p>
            <a:pPr lvl="1" eaLnBrk="1"/>
            <a:r>
              <a:rPr lang="en-US"/>
              <a:t>Attack your own systems to find vulnerabilities</a:t>
            </a:r>
          </a:p>
          <a:p>
            <a:pPr lvl="1" eaLnBrk="1"/>
            <a:r>
              <a:rPr lang="en-US"/>
              <a:t>Free and commercial software</a:t>
            </a:r>
          </a:p>
          <a:p>
            <a:pPr lvl="1" eaLnBrk="1"/>
            <a:r>
              <a:rPr lang="en-US"/>
              <a:t>Never test without a contract specifying the exact tests, signed by your superior</a:t>
            </a:r>
          </a:p>
          <a:p>
            <a:pPr lvl="1" eaLnBrk="1"/>
            <a:r>
              <a:rPr lang="en-US"/>
              <a:t>The contract should hold you blameless in case of damage</a:t>
            </a:r>
          </a:p>
          <a:p>
            <a:pPr lvl="1" eaLnBrk="1" hangingPunct="1"/>
            <a:endParaRPr lang="en-US"/>
          </a:p>
        </p:txBody>
      </p:sp>
      <p:sp>
        <p:nvSpPr>
          <p:cNvPr id="9625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2F2ED0-7F02-46AB-954A-F95B4583D1C1}" type="slidenum">
              <a:rPr lang="en-US">
                <a:solidFill>
                  <a:schemeClr val="bg1"/>
                </a:solidFill>
                <a:latin typeface="Lucida Sans Unicode" pitchFamily="34" charset="0"/>
              </a:rPr>
              <a:pPr eaLnBrk="1" hangingPunct="1"/>
              <a:t>73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Oversight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1"/>
          <p:cNvSpPr>
            <a:spLocks noGrp="1"/>
          </p:cNvSpPr>
          <p:nvPr>
            <p:ph idx="1"/>
          </p:nvPr>
        </p:nvSpPr>
        <p:spPr/>
        <p:txBody>
          <a:bodyPr/>
          <a:lstStyle/>
          <a:p>
            <a:pPr eaLnBrk="1"/>
            <a:r>
              <a:rPr lang="en-US" b="1" dirty="0"/>
              <a:t>Vulnerability Tests</a:t>
            </a:r>
          </a:p>
          <a:p>
            <a:pPr lvl="1" eaLnBrk="1"/>
            <a:r>
              <a:rPr lang="en-US" dirty="0"/>
              <a:t>External vulnerability testing firms have expertise and experience</a:t>
            </a:r>
          </a:p>
          <a:p>
            <a:pPr lvl="1" eaLnBrk="1"/>
            <a:r>
              <a:rPr lang="en-US" dirty="0"/>
              <a:t>They should have insurance against accidental harm and employee misbehavior</a:t>
            </a:r>
          </a:p>
          <a:p>
            <a:pPr lvl="1" eaLnBrk="1"/>
            <a:r>
              <a:rPr lang="en-US" dirty="0"/>
              <a:t>They should not hire hackers or former hackers</a:t>
            </a:r>
          </a:p>
          <a:p>
            <a:pPr lvl="1" eaLnBrk="1"/>
            <a:r>
              <a:rPr lang="en-US" dirty="0"/>
              <a:t>Should end with a list of recommended fixes</a:t>
            </a:r>
          </a:p>
          <a:p>
            <a:pPr lvl="1" eaLnBrk="1"/>
            <a:r>
              <a:rPr lang="en-US" dirty="0"/>
              <a:t>Follow-up should be done on whether these fixes occurred</a:t>
            </a:r>
          </a:p>
          <a:p>
            <a:pPr lvl="1" eaLnBrk="1" hangingPunct="1"/>
            <a:endParaRPr lang="en-US" dirty="0"/>
          </a:p>
        </p:txBody>
      </p:sp>
      <p:sp>
        <p:nvSpPr>
          <p:cNvPr id="9728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B63730-A287-498D-81B2-0C0D4AE301C1}" type="slidenum">
              <a:rPr lang="en-US">
                <a:solidFill>
                  <a:schemeClr val="bg1"/>
                </a:solidFill>
                <a:latin typeface="Lucida Sans Unicode" pitchFamily="34" charset="0"/>
              </a:rPr>
              <a:pPr eaLnBrk="1" hangingPunct="1"/>
              <a:t>74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Oversight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1"/>
          <p:cNvSpPr>
            <a:spLocks noGrp="1"/>
          </p:cNvSpPr>
          <p:nvPr>
            <p:ph idx="1"/>
          </p:nvPr>
        </p:nvSpPr>
        <p:spPr/>
        <p:txBody>
          <a:bodyPr/>
          <a:lstStyle/>
          <a:p>
            <a:pPr eaLnBrk="1"/>
            <a:r>
              <a:rPr lang="en-US" b="1"/>
              <a:t>Sanctions</a:t>
            </a:r>
          </a:p>
          <a:p>
            <a:pPr lvl="1" eaLnBrk="1" hangingPunct="1"/>
            <a:r>
              <a:rPr lang="en-US"/>
              <a:t>If people are not punished when they are caught, nothing else matters</a:t>
            </a:r>
          </a:p>
          <a:p>
            <a:pPr lvl="1" eaLnBrk="1" hangingPunct="1"/>
            <a:endParaRPr lang="en-US"/>
          </a:p>
        </p:txBody>
      </p:sp>
      <p:sp>
        <p:nvSpPr>
          <p:cNvPr id="9830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9CB908-63E7-4D59-9DA8-EE5FED780C1B}" type="slidenum">
              <a:rPr lang="en-US">
                <a:solidFill>
                  <a:schemeClr val="bg1"/>
                </a:solidFill>
                <a:latin typeface="Lucida Sans Unicode" pitchFamily="34" charset="0"/>
              </a:rPr>
              <a:pPr eaLnBrk="1" hangingPunct="1"/>
              <a:t>75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2.6: Oversight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2538A8F-DF06-4379-96DB-9341B659DDC9}" type="slidenum">
              <a:rPr lang="en-US">
                <a:solidFill>
                  <a:schemeClr val="bg1"/>
                </a:solidFill>
                <a:latin typeface="Lucida Sans Unicode" pitchFamily="34" charset="0"/>
              </a:rPr>
              <a:pPr eaLnBrk="1" hangingPunct="1"/>
              <a:t>76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2.7: Governance Frameworks</a:t>
            </a:r>
          </a:p>
        </p:txBody>
      </p:sp>
      <p:pic>
        <p:nvPicPr>
          <p:cNvPr id="116741" name="Picture 6" descr="Governance Frameworks for different levels of management:&#10;&#10;CEO: COSO&#10;Financial reporting function: COSO&#10;CIO: CobiT&#10;Specific IT function: ITIL&#10;IT security function: 27000 family"/>
          <p:cNvPicPr>
            <a:picLocks noChangeAspect="1" noChangeArrowheads="1"/>
          </p:cNvPicPr>
          <p:nvPr/>
        </p:nvPicPr>
        <p:blipFill>
          <a:blip r:embed="rId2">
            <a:extLst>
              <a:ext uri="{28A0092B-C50C-407E-A947-70E740481C1C}">
                <a14:useLocalDpi xmlns:a14="http://schemas.microsoft.com/office/drawing/2010/main" val="0"/>
              </a:ext>
            </a:extLst>
          </a:blip>
          <a:srcRect l="7524" t="12132" r="4201" b="9006"/>
          <a:stretch>
            <a:fillRect/>
          </a:stretch>
        </p:blipFill>
        <p:spPr bwMode="auto">
          <a:xfrm>
            <a:off x="609600" y="1219200"/>
            <a:ext cx="8077200" cy="4773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ntent Placeholder 1"/>
          <p:cNvSpPr>
            <a:spLocks noGrp="1"/>
          </p:cNvSpPr>
          <p:nvPr>
            <p:ph idx="1"/>
          </p:nvPr>
        </p:nvSpPr>
        <p:spPr>
          <a:xfrm>
            <a:off x="457200" y="1524000"/>
            <a:ext cx="8229600" cy="533400"/>
          </a:xfrm>
        </p:spPr>
        <p:txBody>
          <a:bodyPr/>
          <a:lstStyle/>
          <a:p>
            <a:pPr eaLnBrk="1"/>
            <a:endParaRPr lang="en-US" b="1" dirty="0"/>
          </a:p>
        </p:txBody>
      </p:sp>
      <p:sp>
        <p:nvSpPr>
          <p:cNvPr id="10957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BDAC101-8F4E-483A-9E3D-E60EBC25E853}" type="slidenum">
              <a:rPr lang="en-US">
                <a:solidFill>
                  <a:schemeClr val="bg1"/>
                </a:solidFill>
                <a:latin typeface="Lucida Sans Unicode" pitchFamily="34" charset="0"/>
              </a:rPr>
              <a:pPr eaLnBrk="1" hangingPunct="1"/>
              <a:t>77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2.7: The ISO/IEC 27000 Family of Security Standards</a:t>
            </a:r>
          </a:p>
        </p:txBody>
      </p:sp>
      <p:graphicFrame>
        <p:nvGraphicFramePr>
          <p:cNvPr id="6" name="Table 5"/>
          <p:cNvGraphicFramePr>
            <a:graphicFrameLocks noGrp="1"/>
          </p:cNvGraphicFramePr>
          <p:nvPr>
            <p:extLst>
              <p:ext uri="{D42A27DB-BD31-4B8C-83A1-F6EECF244321}">
                <p14:modId xmlns:p14="http://schemas.microsoft.com/office/powerpoint/2010/main" val="1174906705"/>
              </p:ext>
            </p:extLst>
          </p:nvPr>
        </p:nvGraphicFramePr>
        <p:xfrm>
          <a:off x="228600" y="1447689"/>
          <a:ext cx="8839200" cy="4411980"/>
        </p:xfrm>
        <a:graphic>
          <a:graphicData uri="http://schemas.openxmlformats.org/drawingml/2006/table">
            <a:tbl>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419100">
                <a:tc>
                  <a:txBody>
                    <a:bodyPr/>
                    <a:lstStyle/>
                    <a:p>
                      <a:pPr marL="0" marR="0" lvl="2" indent="0" algn="l" defTabSz="914400" rtl="0" eaLnBrk="1" fontAlgn="base" latinLnBrk="0" hangingPunct="1">
                        <a:lnSpc>
                          <a:spcPct val="100000"/>
                        </a:lnSpc>
                        <a:spcBef>
                          <a:spcPct val="0"/>
                        </a:spcBef>
                        <a:spcAft>
                          <a:spcPct val="0"/>
                        </a:spcAft>
                        <a:buClrTx/>
                        <a:buSzTx/>
                        <a:buFontTx/>
                        <a:buNone/>
                        <a:tabLst/>
                        <a:defRPr/>
                      </a:pPr>
                      <a:r>
                        <a:rPr lang="en-US" sz="2000" b="1" dirty="0"/>
                        <a:t>ISO/IEC 27002: Eleven Broad Areas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Lucida Sans Unicode"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4238253621"/>
                  </a:ext>
                </a:extLst>
              </a:tr>
              <a:tr h="419100">
                <a:tc>
                  <a:txBody>
                    <a:bodyPr/>
                    <a:lstStyle/>
                    <a:p>
                      <a:pPr marL="0" marR="0" lvl="2"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Lucida Sans Unicode" pitchFamily="34" charset="0"/>
                        </a:rPr>
                        <a:t>Security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Lucida Sans Unicode" pitchFamily="34" charset="0"/>
                        </a:rPr>
                        <a:t>Access control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0"/>
                  </a:ext>
                </a:extLst>
              </a:tr>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Lucida Sans Unicode" pitchFamily="34" charset="0"/>
                        </a:rPr>
                        <a:t>Organization of information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Lucida Sans Unicode" pitchFamily="34" charset="0"/>
                        </a:rPr>
                        <a:t>Information systems acquisition, development and maintenance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1"/>
                  </a:ext>
                </a:extLst>
              </a:tr>
              <a:tr h="723900">
                <a:tc>
                  <a:txBody>
                    <a:bodyPr/>
                    <a:lstStyle/>
                    <a:p>
                      <a:pPr marL="0" marR="0" lvl="2"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Lucida Sans Unicode" pitchFamily="34" charset="0"/>
                        </a:rPr>
                        <a:t>Asset management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Lucida Sans Unicode" pitchFamily="34" charset="0"/>
                        </a:rPr>
                        <a:t>Information security incident management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Lucida Sans Unicode" pitchFamily="34" charset="0"/>
                        </a:rPr>
                        <a:t>Human resources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Lucida Sans Unicode" pitchFamily="34" charset="0"/>
                        </a:rPr>
                        <a:t>Business continuity management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3"/>
                  </a:ext>
                </a:extLst>
              </a:tr>
              <a:tr h="419100">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Lucida Sans Unicode" pitchFamily="34" charset="0"/>
                        </a:rPr>
                        <a:t>Physical and environmental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Lucida Sans Unicode" pitchFamily="34" charset="0"/>
                        </a:rPr>
                        <a:t>Compliance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4"/>
                  </a:ext>
                </a:extLst>
              </a:tr>
              <a:tr h="723900">
                <a:tc>
                  <a:txBody>
                    <a:bodyPr/>
                    <a:lstStyle/>
                    <a:p>
                      <a:pPr marL="0" marR="0" lvl="3"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Lucida Sans Unicode" pitchFamily="34" charset="0"/>
                        </a:rPr>
                        <a:t>Communications and operations management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Lucida Sans Unicode"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ntent Placeholder 1"/>
          <p:cNvSpPr>
            <a:spLocks noGrp="1"/>
          </p:cNvSpPr>
          <p:nvPr>
            <p:ph idx="1"/>
          </p:nvPr>
        </p:nvSpPr>
        <p:spPr>
          <a:xfrm>
            <a:off x="457200" y="1676400"/>
            <a:ext cx="8229600" cy="4330700"/>
          </a:xfrm>
        </p:spPr>
        <p:txBody>
          <a:bodyPr/>
          <a:lstStyle/>
          <a:p>
            <a:pPr eaLnBrk="1"/>
            <a:r>
              <a:rPr lang="en-US" b="1"/>
              <a:t>ISO/IEC 27001</a:t>
            </a:r>
          </a:p>
          <a:p>
            <a:pPr lvl="1" eaLnBrk="1"/>
            <a:r>
              <a:rPr lang="en-US"/>
              <a:t>Created in 2005, long after ISO/IEC 27002</a:t>
            </a:r>
          </a:p>
          <a:p>
            <a:pPr lvl="1" eaLnBrk="1"/>
            <a:r>
              <a:rPr lang="en-US"/>
              <a:t>Specifies certification by a third party</a:t>
            </a:r>
          </a:p>
          <a:p>
            <a:pPr lvl="2" eaLnBrk="1"/>
            <a:r>
              <a:rPr lang="en-US"/>
              <a:t>COSO and CobiT permit only self-certification</a:t>
            </a:r>
          </a:p>
          <a:p>
            <a:pPr lvl="2" eaLnBrk="1"/>
            <a:r>
              <a:rPr lang="en-US"/>
              <a:t>Business partners prefer third-party certification</a:t>
            </a:r>
          </a:p>
          <a:p>
            <a:pPr eaLnBrk="1"/>
            <a:r>
              <a:rPr lang="en-US" b="1"/>
              <a:t>Other 27000 Standards</a:t>
            </a:r>
          </a:p>
          <a:p>
            <a:pPr lvl="1" eaLnBrk="1" hangingPunct="1"/>
            <a:r>
              <a:rPr lang="en-US"/>
              <a:t>Many more 27000 standards documents are under preparation</a:t>
            </a:r>
          </a:p>
          <a:p>
            <a:pPr lvl="1" eaLnBrk="1" hangingPunct="1"/>
            <a:endParaRPr lang="en-US"/>
          </a:p>
        </p:txBody>
      </p:sp>
      <p:sp>
        <p:nvSpPr>
          <p:cNvPr id="11059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5FC6FE-A0CD-4793-B9D5-AA51DEF3A1E8}" type="slidenum">
              <a:rPr lang="en-US">
                <a:solidFill>
                  <a:schemeClr val="bg1"/>
                </a:solidFill>
                <a:latin typeface="Lucida Sans Unicode" pitchFamily="34" charset="0"/>
              </a:rPr>
              <a:pPr eaLnBrk="1" hangingPunct="1"/>
              <a:t>78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2.7: The ISO/IEC 27000 Family of Security Standards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t>The End</a:t>
            </a:r>
          </a:p>
        </p:txBody>
      </p:sp>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457200" y="1905000"/>
            <a:ext cx="8229600" cy="4102100"/>
          </a:xfrm>
        </p:spPr>
        <p:txBody>
          <a:bodyPr/>
          <a:lstStyle/>
          <a:p>
            <a:pPr eaLnBrk="1"/>
            <a:r>
              <a:rPr lang="en-US" b="1"/>
              <a:t>A Continuous Process</a:t>
            </a:r>
          </a:p>
          <a:p>
            <a:pPr lvl="1" eaLnBrk="1"/>
            <a:r>
              <a:rPr lang="en-US"/>
              <a:t>Fail if let up</a:t>
            </a:r>
          </a:p>
          <a:p>
            <a:pPr eaLnBrk="1"/>
            <a:r>
              <a:rPr lang="en-US" b="1"/>
              <a:t>Compliance Regulations</a:t>
            </a:r>
          </a:p>
          <a:p>
            <a:pPr lvl="1" eaLnBrk="1"/>
            <a:r>
              <a:rPr lang="en-US"/>
              <a:t>Add to the need to adopt disciplined security management processes</a:t>
            </a:r>
          </a:p>
          <a:p>
            <a:pPr eaLnBrk="1" hangingPunct="1"/>
            <a:endParaRPr lang="en-US"/>
          </a:p>
          <a:p>
            <a:pPr lvl="1" eaLnBrk="1" hangingPunct="1"/>
            <a:endParaRPr lang="en-US"/>
          </a:p>
        </p:txBody>
      </p:sp>
      <p:sp>
        <p:nvSpPr>
          <p:cNvPr id="2150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D38CF2-7719-4B90-B31B-736922481631}" type="slidenum">
              <a:rPr lang="en-US">
                <a:solidFill>
                  <a:schemeClr val="bg1"/>
                </a:solidFill>
                <a:latin typeface="Lucida Sans Unicode" pitchFamily="34" charset="0"/>
              </a:rPr>
              <a:pPr eaLnBrk="1" hangingPunct="1"/>
              <a:t>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2.1: Security Management Is a Disciplined Process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0051"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130052"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2015 Pearson Education, Inc.  </a:t>
            </a:r>
          </a:p>
        </p:txBody>
      </p:sp>
      <p:sp>
        <p:nvSpPr>
          <p:cNvPr id="3" name="Title 2">
            <a:extLst>
              <a:ext uri="{FF2B5EF4-FFF2-40B4-BE49-F238E27FC236}">
                <a16:creationId xmlns:a16="http://schemas.microsoft.com/office/drawing/2014/main" id="{A8468398-D66D-405A-B222-F71764E2E836}"/>
              </a:ext>
            </a:extLst>
          </p:cNvPr>
          <p:cNvSpPr>
            <a:spLocks noGrp="1"/>
          </p:cNvSpPr>
          <p:nvPr>
            <p:ph type="ctrTitle"/>
          </p:nvPr>
        </p:nvSpPr>
        <p:spPr>
          <a:xfrm>
            <a:off x="685800" y="-1829761"/>
            <a:ext cx="7772400" cy="1829761"/>
          </a:xfrm>
        </p:spPr>
        <p:txBody>
          <a:bodyPr vert="horz" anchor="b">
            <a:normAutofit/>
            <a:scene3d>
              <a:camera prst="orthographicFront"/>
              <a:lightRig rig="soft" dir="t"/>
            </a:scene3d>
            <a:sp3d prstMaterial="softEdge">
              <a:bevelT w="25400" h="25400"/>
            </a:sp3d>
          </a:bodyPr>
          <a:lstStyle/>
          <a:p>
            <a:r>
              <a:rPr lang="en-CA" dirty="0"/>
              <a:t>Copy right statement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34865A-8067-42D9-A768-45C2C029CE58}" type="slidenum">
              <a:rPr lang="en-US">
                <a:solidFill>
                  <a:schemeClr val="bg1"/>
                </a:solidFill>
                <a:latin typeface="Lucida Sans Unicode" pitchFamily="34" charset="0"/>
              </a:rPr>
              <a:pPr eaLnBrk="1" hangingPunct="1"/>
              <a:t>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a:t>2.1: The Plan-Protect-Respond Cycle for Security Management</a:t>
            </a:r>
          </a:p>
        </p:txBody>
      </p:sp>
      <p:sp>
        <p:nvSpPr>
          <p:cNvPr id="35844" name="TextBox 5"/>
          <p:cNvSpPr txBox="1">
            <a:spLocks noChangeArrowheads="1"/>
          </p:cNvSpPr>
          <p:nvPr/>
        </p:nvSpPr>
        <p:spPr bwMode="auto">
          <a:xfrm>
            <a:off x="1295400" y="5715000"/>
            <a:ext cx="6629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latin typeface="Lucida Sans Unicode" pitchFamily="34" charset="0"/>
              </a:rPr>
              <a:t>Dominates security management thinking</a:t>
            </a:r>
          </a:p>
        </p:txBody>
      </p:sp>
      <p:pic>
        <p:nvPicPr>
          <p:cNvPr id="35846" name="Picture 7" descr="Plan, protect, and respond form  a cycle, and we need to keep repeating these steps."/>
          <p:cNvPicPr>
            <a:picLocks noChangeAspect="1" noChangeArrowheads="1"/>
          </p:cNvPicPr>
          <p:nvPr/>
        </p:nvPicPr>
        <p:blipFill>
          <a:blip r:embed="rId2">
            <a:extLst>
              <a:ext uri="{28A0092B-C50C-407E-A947-70E740481C1C}">
                <a14:useLocalDpi xmlns:a14="http://schemas.microsoft.com/office/drawing/2010/main" val="0"/>
              </a:ext>
            </a:extLst>
          </a:blip>
          <a:srcRect l="4013" t="9543" r="1694" b="4573"/>
          <a:stretch>
            <a:fillRect/>
          </a:stretch>
        </p:blipFill>
        <p:spPr bwMode="auto">
          <a:xfrm>
            <a:off x="762000" y="1370013"/>
            <a:ext cx="7696200" cy="4421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2623</TotalTime>
  <Words>3566</Words>
  <Application>Microsoft Office PowerPoint</Application>
  <PresentationFormat>On-screen Show (4:3)</PresentationFormat>
  <Paragraphs>667</Paragraphs>
  <Slides>80</Slides>
  <Notes>5</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80</vt:i4>
      </vt:variant>
    </vt:vector>
  </HeadingPairs>
  <TitlesOfParts>
    <vt:vector size="89" baseType="lpstr">
      <vt:lpstr>Arial</vt:lpstr>
      <vt:lpstr>Calibri</vt:lpstr>
      <vt:lpstr>Lucida Sans Unicode</vt:lpstr>
      <vt:lpstr>Tahoma</vt:lpstr>
      <vt:lpstr>Verdana</vt:lpstr>
      <vt:lpstr>Wingdings 2</vt:lpstr>
      <vt:lpstr>Wingdings 3</vt:lpstr>
      <vt:lpstr>Concourse</vt:lpstr>
      <vt:lpstr>1_Concourse</vt:lpstr>
      <vt:lpstr>Planning and policy</vt:lpstr>
      <vt:lpstr>Orientation</vt:lpstr>
      <vt:lpstr>Planning and Policy</vt:lpstr>
      <vt:lpstr>Learning Objectives</vt:lpstr>
      <vt:lpstr>2.1: Management is the Hard Part</vt:lpstr>
      <vt:lpstr>2.1: The Need for Comprehensive Security</vt:lpstr>
      <vt:lpstr>2.1: Security Management Is a Disciplined Process</vt:lpstr>
      <vt:lpstr>2.1: Security Management Is a Disciplined Process</vt:lpstr>
      <vt:lpstr>2.1: The Plan-Protect-Respond Cycle for Security Management</vt:lpstr>
      <vt:lpstr>2.1: Systems Life Cycle</vt:lpstr>
      <vt:lpstr>2.1: Vision</vt:lpstr>
      <vt:lpstr>2.1: Vision</vt:lpstr>
      <vt:lpstr>2.1: Vision</vt:lpstr>
      <vt:lpstr>2.1: Vision</vt:lpstr>
      <vt:lpstr>2.1: Vision</vt:lpstr>
      <vt:lpstr>2.1: Strategic IT Security Planning</vt:lpstr>
      <vt:lpstr>2.1: Strategic IT Security Planning</vt:lpstr>
      <vt:lpstr>2.2: Legal Driving Forces</vt:lpstr>
      <vt:lpstr>Legal Driving Forces (Canada)</vt:lpstr>
      <vt:lpstr>2.2: Legal Driving Forces</vt:lpstr>
      <vt:lpstr>PIPEDA Personal Information Protection and Electronic Documents Act </vt:lpstr>
      <vt:lpstr>PIPEDA</vt:lpstr>
      <vt:lpstr>PIPEDA</vt:lpstr>
      <vt:lpstr>PIPEDA</vt:lpstr>
      <vt:lpstr>PIPEDA</vt:lpstr>
      <vt:lpstr>PIPEDA</vt:lpstr>
      <vt:lpstr>2.3: Organizational Issues</vt:lpstr>
      <vt:lpstr>2.3: Organizational Issues</vt:lpstr>
      <vt:lpstr>2.3: Organizational Issues</vt:lpstr>
      <vt:lpstr>2.3: Organizational Issues</vt:lpstr>
      <vt:lpstr>2.3: Organizational Issues</vt:lpstr>
      <vt:lpstr>2.3: Organizational Issues</vt:lpstr>
      <vt:lpstr>2.3: Organizational Issues</vt:lpstr>
      <vt:lpstr>2.3: Managed Security Service Provider (MSSP)</vt:lpstr>
      <vt:lpstr>2.4: Risk Analysis</vt:lpstr>
      <vt:lpstr>2.4: Risk Analysis</vt:lpstr>
      <vt:lpstr>2.4: Classic Risk Analysis Calculation: A</vt:lpstr>
      <vt:lpstr>2.4: Classic Risk Analysis Calculation: B</vt:lpstr>
      <vt:lpstr>2.4: Classic Risk Analysis Calculation</vt:lpstr>
      <vt:lpstr>2.4: Problems with Classic Risk Analysis Calculations</vt:lpstr>
      <vt:lpstr>2.4: Problems with Classic Risk Analysis Calculations</vt:lpstr>
      <vt:lpstr>2.4: Problems with Classic Risk Analysis Calculations</vt:lpstr>
      <vt:lpstr>2.4: Problems with Classic Risk Analysis Calculations</vt:lpstr>
      <vt:lpstr>2.4: Responding to Risk</vt:lpstr>
      <vt:lpstr>2.4: Responding to Risk</vt:lpstr>
      <vt:lpstr>2.4: Responding to Risk</vt:lpstr>
      <vt:lpstr>2.5: Corporate Technical Security Architecture</vt:lpstr>
      <vt:lpstr>2.5: Corporate Technical Security Architecture</vt:lpstr>
      <vt:lpstr>2.5: Corporate Technical Security Architecture</vt:lpstr>
      <vt:lpstr>2.5: Corporate Technical Security Architecture</vt:lpstr>
      <vt:lpstr>2.5: Corporate Technical Security Architecture</vt:lpstr>
      <vt:lpstr>2.5: Corporate Technical Security Architecture</vt:lpstr>
      <vt:lpstr>2.5: Corporate Technical Security Architecture</vt:lpstr>
      <vt:lpstr>2.6: Policies</vt:lpstr>
      <vt:lpstr>2.6: Policies</vt:lpstr>
      <vt:lpstr>2.6: Policies</vt:lpstr>
      <vt:lpstr>2.6: Policies</vt:lpstr>
      <vt:lpstr>2.6: Policies, Implementation, and Oversight</vt:lpstr>
      <vt:lpstr>2.6: Implementation Guidance</vt:lpstr>
      <vt:lpstr>2.6: Implementation Guidance</vt:lpstr>
      <vt:lpstr>2.6: Implementation Guidance</vt:lpstr>
      <vt:lpstr>2.6: Implementation Guidance</vt:lpstr>
      <vt:lpstr>2.6: Implementation Guidance</vt:lpstr>
      <vt:lpstr>2.6: Ethics</vt:lpstr>
      <vt:lpstr>2.6: Exception Handling</vt:lpstr>
      <vt:lpstr>2.6: Exception Handling</vt:lpstr>
      <vt:lpstr>2.6: Oversight</vt:lpstr>
      <vt:lpstr>2.6: Oversight</vt:lpstr>
      <vt:lpstr>2.6: Oversight</vt:lpstr>
      <vt:lpstr>2.6: Oversight</vt:lpstr>
      <vt:lpstr>2.6: Oversight</vt:lpstr>
      <vt:lpstr>2.6: Oversight</vt:lpstr>
      <vt:lpstr>2.6: Oversight</vt:lpstr>
      <vt:lpstr>2.6: Oversight</vt:lpstr>
      <vt:lpstr>2.6: Oversight</vt:lpstr>
      <vt:lpstr>2.7: Governance Frameworks</vt:lpstr>
      <vt:lpstr>2.7: The ISO/IEC 27000 Family of Security Standards</vt:lpstr>
      <vt:lpstr>2.7: The ISO/IEC 27000 Family of Security Standards</vt:lpstr>
      <vt:lpstr>The End</vt:lpstr>
      <vt:lpstr>Copy right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271</cp:revision>
  <dcterms:created xsi:type="dcterms:W3CDTF">2009-03-16T04:19:02Z</dcterms:created>
  <dcterms:modified xsi:type="dcterms:W3CDTF">2020-05-29T03:10:07Z</dcterms:modified>
</cp:coreProperties>
</file>