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84" r:id="rId1"/>
    <p:sldMasterId id="2147483881" r:id="rId2"/>
  </p:sldMasterIdLst>
  <p:notesMasterIdLst>
    <p:notesMasterId r:id="rId22"/>
  </p:notesMasterIdLst>
  <p:handoutMasterIdLst>
    <p:handoutMasterId r:id="rId23"/>
  </p:handoutMasterIdLst>
  <p:sldIdLst>
    <p:sldId id="450" r:id="rId3"/>
    <p:sldId id="456" r:id="rId4"/>
    <p:sldId id="457" r:id="rId5"/>
    <p:sldId id="447" r:id="rId6"/>
    <p:sldId id="423" r:id="rId7"/>
    <p:sldId id="458" r:id="rId8"/>
    <p:sldId id="395" r:id="rId9"/>
    <p:sldId id="401" r:id="rId10"/>
    <p:sldId id="396" r:id="rId11"/>
    <p:sldId id="356" r:id="rId12"/>
    <p:sldId id="357" r:id="rId13"/>
    <p:sldId id="398" r:id="rId14"/>
    <p:sldId id="358" r:id="rId15"/>
    <p:sldId id="397" r:id="rId16"/>
    <p:sldId id="360" r:id="rId17"/>
    <p:sldId id="459" r:id="rId18"/>
    <p:sldId id="383" r:id="rId19"/>
    <p:sldId id="361" r:id="rId20"/>
    <p:sldId id="455"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47" autoAdjust="0"/>
    <p:restoredTop sz="86385" autoAdjust="0"/>
  </p:normalViewPr>
  <p:slideViewPr>
    <p:cSldViewPr>
      <p:cViewPr varScale="1">
        <p:scale>
          <a:sx n="91" d="100"/>
          <a:sy n="91" d="100"/>
        </p:scale>
        <p:origin x="90" y="246"/>
      </p:cViewPr>
      <p:guideLst>
        <p:guide orient="horz" pos="2160"/>
        <p:guide pos="2880"/>
      </p:guideLst>
    </p:cSldViewPr>
  </p:slideViewPr>
  <p:outlineViewPr>
    <p:cViewPr>
      <p:scale>
        <a:sx n="33" d="100"/>
        <a:sy n="33" d="100"/>
      </p:scale>
      <p:origin x="0" y="-4518"/>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4D5A3505-E82E-43C5-9F41-4B9CEC087F39}" type="datetimeFigureOut">
              <a:rPr lang="en-US" smtClean="0"/>
              <a:pPr/>
              <a:t>5/28/2020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C3D895A2-595E-4872-9E6D-F706690051E8}" type="slidenum">
              <a:rPr lang="en-US"/>
              <a:pPr/>
              <a:t>‹#›</a:t>
            </a:fld>
            <a:endParaRPr lang="en-US"/>
          </a:p>
        </p:txBody>
      </p:sp>
    </p:spTree>
    <p:extLst>
      <p:ext uri="{BB962C8B-B14F-4D97-AF65-F5344CB8AC3E}">
        <p14:creationId xmlns:p14="http://schemas.microsoft.com/office/powerpoint/2010/main" val="32434349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28590E54-45F2-4FC0-AC30-60EB164C7D3E}" type="datetimeFigureOut">
              <a:rPr lang="en-US" smtClean="0"/>
              <a:pPr/>
              <a:t>5/28/2020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290234F1-2ACF-4930-A16E-4B7967ADAA63}" type="slidenum">
              <a:rPr lang="en-US"/>
              <a:pPr/>
              <a:t>‹#›</a:t>
            </a:fld>
            <a:endParaRPr lang="en-US"/>
          </a:p>
        </p:txBody>
      </p:sp>
    </p:spTree>
    <p:extLst>
      <p:ext uri="{BB962C8B-B14F-4D97-AF65-F5344CB8AC3E}">
        <p14:creationId xmlns:p14="http://schemas.microsoft.com/office/powerpoint/2010/main" val="416839677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63E08C-55CE-0A4D-8E32-48BD6FEB8ED7}" type="slidenum">
              <a:rPr lang="en-US" smtClean="0"/>
              <a:pPr/>
              <a:t>0</a:t>
            </a:fld>
            <a:endParaRPr lang="en-US"/>
          </a:p>
        </p:txBody>
      </p:sp>
    </p:spTree>
    <p:extLst>
      <p:ext uri="{BB962C8B-B14F-4D97-AF65-F5344CB8AC3E}">
        <p14:creationId xmlns:p14="http://schemas.microsoft.com/office/powerpoint/2010/main" val="413847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a:t>
            </a:r>
            <a:r>
              <a:rPr lang="en-US" baseline="0" dirty="0"/>
              <a:t> </a:t>
            </a:r>
            <a:r>
              <a:rPr lang="en-US" dirty="0"/>
              <a:t>Lorenz SZ42 machine</a:t>
            </a:r>
          </a:p>
          <a:p>
            <a:r>
              <a:rPr lang="en-US" dirty="0"/>
              <a:t>Source:</a:t>
            </a:r>
            <a:r>
              <a:rPr lang="en-US" baseline="0" dirty="0"/>
              <a:t> Wikipedia</a:t>
            </a:r>
          </a:p>
          <a:p>
            <a:r>
              <a:rPr lang="en-US" baseline="0" dirty="0"/>
              <a:t>Used by: German Army in WWII</a:t>
            </a:r>
          </a:p>
          <a:p>
            <a:r>
              <a:rPr lang="en-US" baseline="0" dirty="0"/>
              <a:t>Note: More sophisticated than the Enigma code</a:t>
            </a:r>
          </a:p>
          <a:p>
            <a:endParaRPr lang="en-US" baseline="0" dirty="0"/>
          </a:p>
          <a:p>
            <a:r>
              <a:rPr lang="en-US" baseline="0" dirty="0"/>
              <a:t>This was the reason the Colossus computer was built</a:t>
            </a:r>
            <a:endParaRPr lang="en-US" dirty="0"/>
          </a:p>
        </p:txBody>
      </p:sp>
      <p:sp>
        <p:nvSpPr>
          <p:cNvPr id="4" name="Slide Number Placeholder 3"/>
          <p:cNvSpPr>
            <a:spLocks noGrp="1"/>
          </p:cNvSpPr>
          <p:nvPr>
            <p:ph type="sldNum" sz="quarter" idx="10"/>
          </p:nvPr>
        </p:nvSpPr>
        <p:spPr/>
        <p:txBody>
          <a:bodyPr/>
          <a:lstStyle/>
          <a:p>
            <a:fld id="{A963E08C-55CE-0A4D-8E32-48BD6FEB8ED7}" type="slidenum">
              <a:rPr lang="en-US" smtClean="0"/>
              <a:pPr/>
              <a:t>1</a:t>
            </a:fld>
            <a:endParaRPr lang="en-US"/>
          </a:p>
        </p:txBody>
      </p:sp>
    </p:spTree>
    <p:extLst>
      <p:ext uri="{BB962C8B-B14F-4D97-AF65-F5344CB8AC3E}">
        <p14:creationId xmlns:p14="http://schemas.microsoft.com/office/powerpoint/2010/main" val="793157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Colossus</a:t>
            </a:r>
          </a:p>
          <a:p>
            <a:r>
              <a:rPr lang="en-US" dirty="0"/>
              <a:t>World’s first: electronic digital programmable computer</a:t>
            </a:r>
          </a:p>
          <a:p>
            <a:endParaRPr lang="en-US" dirty="0"/>
          </a:p>
          <a:p>
            <a:r>
              <a:rPr lang="en-US" dirty="0"/>
              <a:t>Colossus </a:t>
            </a:r>
          </a:p>
          <a:p>
            <a:pPr marL="171450" indent="-171450">
              <a:buFont typeface="Arial"/>
              <a:buChar char="•"/>
            </a:pPr>
            <a:r>
              <a:rPr lang="en-US" dirty="0"/>
              <a:t>Mark I contained 1500 thermionic valves (tubes)</a:t>
            </a:r>
          </a:p>
          <a:p>
            <a:pPr marL="171450" indent="-171450">
              <a:buFont typeface="Arial"/>
              <a:buChar char="•"/>
            </a:pPr>
            <a:r>
              <a:rPr lang="en-US" dirty="0"/>
              <a:t>Mark II contained 2400 valves – 5x faster and simpler</a:t>
            </a:r>
            <a:r>
              <a:rPr lang="en-US" baseline="0" dirty="0"/>
              <a:t> to operate than Mk I</a:t>
            </a:r>
            <a:endParaRPr lang="en-US" dirty="0"/>
          </a:p>
        </p:txBody>
      </p:sp>
      <p:sp>
        <p:nvSpPr>
          <p:cNvPr id="4" name="Slide Number Placeholder 3"/>
          <p:cNvSpPr>
            <a:spLocks noGrp="1"/>
          </p:cNvSpPr>
          <p:nvPr>
            <p:ph type="sldNum" sz="quarter" idx="10"/>
          </p:nvPr>
        </p:nvSpPr>
        <p:spPr/>
        <p:txBody>
          <a:bodyPr/>
          <a:lstStyle/>
          <a:p>
            <a:pPr>
              <a:defRPr/>
            </a:pPr>
            <a:fld id="{55E1A95A-76E2-C143-BBE1-52760CB85DD7}" type="slidenum">
              <a:rPr lang="en-US" smtClean="0"/>
              <a:pPr>
                <a:defRPr/>
              </a:pPr>
              <a:t>2</a:t>
            </a:fld>
            <a:endParaRPr lang="en-US"/>
          </a:p>
        </p:txBody>
      </p:sp>
    </p:spTree>
    <p:extLst>
      <p:ext uri="{BB962C8B-B14F-4D97-AF65-F5344CB8AC3E}">
        <p14:creationId xmlns:p14="http://schemas.microsoft.com/office/powerpoint/2010/main" val="781001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425203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5E1A95A-76E2-C143-BBE1-52760CB85DD7}" type="slidenum">
              <a:rPr lang="en-US" smtClean="0"/>
              <a:pPr>
                <a:defRPr/>
              </a:pPr>
              <a:t>5</a:t>
            </a:fld>
            <a:endParaRPr lang="en-US"/>
          </a:p>
        </p:txBody>
      </p:sp>
    </p:spTree>
    <p:extLst>
      <p:ext uri="{BB962C8B-B14F-4D97-AF65-F5344CB8AC3E}">
        <p14:creationId xmlns:p14="http://schemas.microsoft.com/office/powerpoint/2010/main" val="1575749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Cartoon: </a:t>
            </a:r>
            <a:r>
              <a:rPr lang="en-US" dirty="0" err="1"/>
              <a:t>XKCD.com</a:t>
            </a:r>
            <a:endParaRPr lang="en-US" dirty="0"/>
          </a:p>
        </p:txBody>
      </p:sp>
      <p:sp>
        <p:nvSpPr>
          <p:cNvPr id="4" name="Slide Number Placeholder 3"/>
          <p:cNvSpPr>
            <a:spLocks noGrp="1"/>
          </p:cNvSpPr>
          <p:nvPr>
            <p:ph type="sldNum" sz="quarter" idx="10"/>
          </p:nvPr>
        </p:nvSpPr>
        <p:spPr/>
        <p:txBody>
          <a:bodyPr/>
          <a:lstStyle/>
          <a:p>
            <a:pPr>
              <a:defRPr/>
            </a:pPr>
            <a:fld id="{55E1A95A-76E2-C143-BBE1-52760CB85DD7}" type="slidenum">
              <a:rPr lang="en-US" smtClean="0"/>
              <a:pPr>
                <a:defRPr/>
              </a:pPr>
              <a:t>15</a:t>
            </a:fld>
            <a:endParaRPr lang="en-US"/>
          </a:p>
        </p:txBody>
      </p:sp>
    </p:spTree>
    <p:extLst>
      <p:ext uri="{BB962C8B-B14F-4D97-AF65-F5344CB8AC3E}">
        <p14:creationId xmlns:p14="http://schemas.microsoft.com/office/powerpoint/2010/main" val="2613179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9" name="Rectangle 3"/>
          <p:cNvSpPr>
            <a:spLocks noGrp="1" noChangeArrowheads="1"/>
          </p:cNvSpPr>
          <p:nvPr>
            <p:ph type="body" idx="1"/>
          </p:nvPr>
        </p:nvSpPr>
        <p:spPr bwMode="auto">
          <a:xfrm>
            <a:off x="914401" y="4343401"/>
            <a:ext cx="5029200" cy="41148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lIns="90469" tIns="44441" rIns="90469" bIns="44441" numCol="1" anchor="t" anchorCtr="0" compatLnSpc="1">
            <a:prstTxWarp prst="textNoShape">
              <a:avLst/>
            </a:prstTxWarp>
          </a:bodyPr>
          <a:lstStyle/>
          <a:p>
            <a:pPr eaLnBrk="1" hangingPunct="1"/>
            <a:endParaRPr lang="en-US">
              <a:latin typeface="Calibri" charset="0"/>
            </a:endParaRPr>
          </a:p>
        </p:txBody>
      </p:sp>
    </p:spTree>
    <p:extLst>
      <p:ext uri="{BB962C8B-B14F-4D97-AF65-F5344CB8AC3E}">
        <p14:creationId xmlns:p14="http://schemas.microsoft.com/office/powerpoint/2010/main" val="14985765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3733800" y="6324600"/>
            <a:ext cx="1920875" cy="365125"/>
          </a:xfrm>
          <a:prstGeom prst="rect">
            <a:avLst/>
          </a:prstGeom>
        </p:spPr>
        <p:txBody>
          <a:bodyPr/>
          <a:lstStyle>
            <a:lvl1pPr>
              <a:defRPr>
                <a:solidFill>
                  <a:srgbClr val="FFFFFF"/>
                </a:solidFill>
              </a:defRPr>
            </a:lvl1pPr>
          </a:lstStyle>
          <a:p>
            <a:endParaRPr lang="en-US"/>
          </a:p>
        </p:txBody>
      </p:sp>
      <p:sp>
        <p:nvSpPr>
          <p:cNvPr id="18" name="Slide Number Placeholder 1"/>
          <p:cNvSpPr>
            <a:spLocks noGrp="1"/>
          </p:cNvSpPr>
          <p:nvPr>
            <p:ph type="sldNum" sz="quarter" idx="11"/>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961644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403711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4CCF9F61-EE16-47D8-B043-F09444BA2915}" type="slidenum">
              <a:rPr lang="en-US"/>
              <a:pPr/>
              <a:t>‹#›</a:t>
            </a:fld>
            <a:endParaRPr lang="en-US"/>
          </a:p>
        </p:txBody>
      </p:sp>
      <p:sp>
        <p:nvSpPr>
          <p:cNvPr id="7"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525043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Lucida Sans Unicode"/>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3733800" y="6324600"/>
            <a:ext cx="1920875" cy="365125"/>
          </a:xfrm>
          <a:prstGeom prst="rect">
            <a:avLst/>
          </a:prstGeom>
        </p:spPr>
        <p:txBody>
          <a:bodyPr/>
          <a:lstStyle>
            <a:lvl1pPr>
              <a:defRPr>
                <a:solidFill>
                  <a:srgbClr val="FFFFFF"/>
                </a:solidFill>
              </a:defRPr>
            </a:lvl1pPr>
          </a:lstStyle>
          <a:p>
            <a:endParaRPr lang="en-US"/>
          </a:p>
        </p:txBody>
      </p:sp>
      <p:sp>
        <p:nvSpPr>
          <p:cNvPr id="13" name="Slide Number Placeholder 26"/>
          <p:cNvSpPr>
            <a:spLocks noGrp="1"/>
          </p:cNvSpPr>
          <p:nvPr>
            <p:ph type="sldNum" sz="quarter" idx="12"/>
          </p:nvPr>
        </p:nvSpPr>
        <p:spPr>
          <a:xfrm>
            <a:off x="7848600" y="6096000"/>
            <a:ext cx="898525" cy="365125"/>
          </a:xfrm>
          <a:prstGeom prst="rect">
            <a:avLst/>
          </a:prstGeom>
        </p:spPr>
        <p:txBody>
          <a:bodyPr/>
          <a:lstStyle>
            <a:lvl1pPr>
              <a:defRPr sz="2400">
                <a:solidFill>
                  <a:srgbClr val="FFFFFF"/>
                </a:solidFill>
              </a:defRPr>
            </a:lvl1pPr>
          </a:lstStyle>
          <a:p>
            <a:fld id="{176997E9-4139-4B4A-8DB6-68F95130E7A2}" type="slidenum">
              <a:rPr lang="en-US"/>
              <a:pPr/>
              <a:t>‹#›</a:t>
            </a:fld>
            <a:endParaRPr lang="en-US"/>
          </a:p>
        </p:txBody>
      </p:sp>
      <p:sp>
        <p:nvSpPr>
          <p:cNvPr id="12"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288362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dirty="0"/>
              <a:t>Click to edit Master title style</a:t>
            </a:r>
          </a:p>
        </p:txBody>
      </p:sp>
      <p:sp>
        <p:nvSpPr>
          <p:cNvPr id="6" name="Slide Number Placeholder 1"/>
          <p:cNvSpPr>
            <a:spLocks noGrp="1"/>
          </p:cNvSpPr>
          <p:nvPr>
            <p:ph type="sldNum" sz="quarter" idx="11"/>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62818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Slide Number Placeholder 1"/>
          <p:cNvSpPr>
            <a:spLocks noGrp="1"/>
          </p:cNvSpPr>
          <p:nvPr>
            <p:ph type="sldNum" sz="quarter" idx="11"/>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351058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white"/>
              </a:solidFill>
            </a:endParaRPr>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B399BD1-19F6-4595-947B-6AB846A19018}" type="slidenum">
              <a:rPr lang="en-US">
                <a:solidFill>
                  <a:prstClr val="white"/>
                </a:solidFill>
              </a:rPr>
              <a:pPr/>
              <a:t>‹#›</a:t>
            </a:fld>
            <a:endParaRPr lang="en-US">
              <a:solidFill>
                <a:prstClr val="white"/>
              </a:solidFill>
            </a:endParaRPr>
          </a:p>
        </p:txBody>
      </p:sp>
      <p:sp>
        <p:nvSpPr>
          <p:cNvPr id="9"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75461939"/>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black"/>
              </a:solidFill>
            </a:endParaRPr>
          </a:p>
        </p:txBody>
      </p:sp>
      <p:sp>
        <p:nvSpPr>
          <p:cNvPr id="9" name="Slide Number Placeholder 8"/>
          <p:cNvSpPr>
            <a:spLocks noGrp="1"/>
          </p:cNvSpPr>
          <p:nvPr>
            <p:ph type="sldNum" sz="quarter" idx="12"/>
          </p:nvPr>
        </p:nvSpPr>
        <p:spPr>
          <a:xfrm>
            <a:off x="8647113" y="6408738"/>
            <a:ext cx="366712" cy="365125"/>
          </a:xfrm>
          <a:prstGeom prst="rect">
            <a:avLst/>
          </a:prstGeom>
        </p:spPr>
        <p:txBody>
          <a:bodyPr/>
          <a:lstStyle>
            <a:lvl1pPr>
              <a:defRPr/>
            </a:lvl1pPr>
          </a:lstStyle>
          <a:p>
            <a:fld id="{A4E8C30B-E377-4081-80F1-E969027E80AD}" type="slidenum">
              <a:rPr lang="en-US">
                <a:solidFill>
                  <a:prstClr val="black"/>
                </a:solidFill>
              </a:rPr>
              <a:pPr/>
              <a:t>‹#›</a:t>
            </a:fld>
            <a:endParaRPr lang="en-US">
              <a:solidFill>
                <a:prstClr val="black"/>
              </a:solidFill>
            </a:endParaRPr>
          </a:p>
        </p:txBody>
      </p:sp>
      <p:sp>
        <p:nvSpPr>
          <p:cNvPr id="10"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
        <p:nvSpPr>
          <p:cNvPr id="11"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11825483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white"/>
              </a:solidFill>
            </a:endParaRPr>
          </a:p>
        </p:txBody>
      </p:sp>
      <p:sp>
        <p:nvSpPr>
          <p:cNvPr id="5" name="Slide Number Placeholder 4"/>
          <p:cNvSpPr>
            <a:spLocks noGrp="1"/>
          </p:cNvSpPr>
          <p:nvPr>
            <p:ph type="sldNum" sz="quarter" idx="12"/>
          </p:nvPr>
        </p:nvSpPr>
        <p:spPr>
          <a:xfrm>
            <a:off x="8647113" y="6408738"/>
            <a:ext cx="366712" cy="365125"/>
          </a:xfrm>
          <a:prstGeom prst="rect">
            <a:avLst/>
          </a:prstGeom>
        </p:spPr>
        <p:txBody>
          <a:bodyPr/>
          <a:lstStyle>
            <a:lvl1pPr>
              <a:defRPr/>
            </a:lvl1pPr>
          </a:lstStyle>
          <a:p>
            <a:fld id="{AE311072-C77E-4AD4-AF40-FCE79456288B}" type="slidenum">
              <a:rPr lang="en-US">
                <a:solidFill>
                  <a:prstClr val="white"/>
                </a:solidFill>
              </a:rPr>
              <a:pPr/>
              <a:t>‹#›</a:t>
            </a:fld>
            <a:endParaRPr lang="en-US">
              <a:solidFill>
                <a:prstClr val="white"/>
              </a:solidFill>
            </a:endParaRPr>
          </a:p>
        </p:txBody>
      </p:sp>
      <p:sp>
        <p:nvSpPr>
          <p:cNvPr id="7"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159749302"/>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black"/>
              </a:solidFill>
            </a:endParaRPr>
          </a:p>
        </p:txBody>
      </p:sp>
      <p:sp>
        <p:nvSpPr>
          <p:cNvPr id="4"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2C9248F2-67A0-4415-B4E0-C230E8B2B6FA}" type="slidenum">
              <a:rPr lang="en-US">
                <a:solidFill>
                  <a:prstClr val="black"/>
                </a:solidFill>
              </a:rPr>
              <a:pPr/>
              <a:t>‹#›</a:t>
            </a:fld>
            <a:endParaRPr lang="en-US">
              <a:solidFill>
                <a:prstClr val="black"/>
              </a:solidFill>
            </a:endParaRPr>
          </a:p>
        </p:txBody>
      </p:sp>
      <p:sp>
        <p:nvSpPr>
          <p:cNvPr id="5"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892068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black"/>
              </a:solidFill>
            </a:endParaRPr>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E80A72C-7467-43E9-A77F-3A6651282100}" type="slidenum">
              <a:rPr lang="en-US">
                <a:solidFill>
                  <a:prstClr val="black"/>
                </a:solidFill>
              </a:rPr>
              <a:pPr/>
              <a:t>‹#›</a:t>
            </a:fld>
            <a:endParaRPr lang="en-US">
              <a:solidFill>
                <a:prstClr val="black"/>
              </a:solidFill>
            </a:endParaRPr>
          </a:p>
        </p:txBody>
      </p:sp>
      <p:sp>
        <p:nvSpPr>
          <p:cNvPr id="8"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
        <p:nvSpPr>
          <p:cNvPr id="9"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84268422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4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dirty="0"/>
              <a:t>Click to edit Master title style</a:t>
            </a:r>
          </a:p>
        </p:txBody>
      </p:sp>
      <p:sp>
        <p:nvSpPr>
          <p:cNvPr id="6" name="Slide Number Placeholder 1"/>
          <p:cNvSpPr txBox="1">
            <a:spLocks/>
          </p:cNvSpPr>
          <p:nvPr userDrawn="1"/>
        </p:nvSpPr>
        <p:spPr>
          <a:xfrm>
            <a:off x="6553200" y="6356350"/>
            <a:ext cx="2133600" cy="365125"/>
          </a:xfrm>
          <a:prstGeom prst="rect">
            <a:avLst/>
          </a:prstGeom>
        </p:spPr>
        <p:txBody>
          <a:bodyPr vert="horz" wrap="square" lIns="91440" tIns="45720" rIns="91440" bIns="45720" numCol="1" rtlCol="0" anchor="ctr" anchorCtr="0" compatLnSpc="1">
            <a:prstTxWarp prst="textNoShape">
              <a:avLst/>
            </a:prstTxWarp>
          </a:bodyPr>
          <a:lstStyle>
            <a:defPPr>
              <a:defRPr lang="en-US"/>
            </a:defPPr>
            <a:lvl1pPr algn="r" rtl="0" fontAlgn="base">
              <a:spcBef>
                <a:spcPct val="0"/>
              </a:spcBef>
              <a:spcAft>
                <a:spcPct val="0"/>
              </a:spcAft>
              <a:defRPr sz="1200" kern="1200">
                <a:solidFill>
                  <a:schemeClr val="tx1">
                    <a:tint val="75000"/>
                  </a:schemeClr>
                </a:solidFill>
                <a:latin typeface="Lucida Sans Unicode" pitchFamily="34"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dirty="0">
              <a:solidFill>
                <a:srgbClr val="000000"/>
              </a:solidFill>
            </a:endParaRPr>
          </a:p>
        </p:txBody>
      </p:sp>
      <p:sp>
        <p:nvSpPr>
          <p:cNvPr id="11" name="Slide Number Placeholder 1"/>
          <p:cNvSpPr>
            <a:spLocks noGrp="1"/>
          </p:cNvSpPr>
          <p:nvPr>
            <p:ph type="sldNum" sz="quarter" idx="11"/>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793312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white"/>
              </a:solidFill>
              <a:latin typeface="Lucida Sans Unicode"/>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white"/>
              </a:solidFill>
              <a:latin typeface="Lucida Sans Unicode"/>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white"/>
              </a:solidFill>
            </a:endParaRPr>
          </a:p>
        </p:txBody>
      </p:sp>
      <p:sp>
        <p:nvSpPr>
          <p:cNvPr id="13"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88333618-C4F8-4BE7-AD9B-D691C933D5CB}" type="slidenum">
              <a:rPr lang="en-US">
                <a:solidFill>
                  <a:prstClr val="white"/>
                </a:solidFill>
              </a:rPr>
              <a:pPr/>
              <a:t>‹#›</a:t>
            </a:fld>
            <a:endParaRPr lang="en-US">
              <a:solidFill>
                <a:prstClr val="white"/>
              </a:solidFill>
            </a:endParaRPr>
          </a:p>
        </p:txBody>
      </p:sp>
      <p:sp>
        <p:nvSpPr>
          <p:cNvPr id="14" name="Footer Placeholder 4"/>
          <p:cNvSpPr txBox="1">
            <a:spLocks/>
          </p:cNvSpPr>
          <p:nvPr userDrawn="1"/>
        </p:nvSpPr>
        <p:spPr>
          <a:xfrm>
            <a:off x="6291044"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DEF5FA"/>
                </a:solidFill>
                <a:effectLst>
                  <a:outerShdw blurRad="31750" dist="25400" dir="5400000" algn="tl" rotWithShape="0">
                    <a:srgbClr val="000000">
                      <a:alpha val="25000"/>
                    </a:srgbClr>
                  </a:outerShdw>
                </a:effectLst>
                <a:cs typeface="Lucida Sans Unicode" pitchFamily="34" charset="0"/>
              </a:rPr>
              <a:t>Copyright Pearson Prentice-Hall 2014</a:t>
            </a:r>
          </a:p>
        </p:txBody>
      </p:sp>
      <p:sp>
        <p:nvSpPr>
          <p:cNvPr id="15"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948441856"/>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a:solidFill>
                <a:prstClr val="black"/>
              </a:solidFill>
            </a:endParaRPr>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4B709F57-E721-4C47-9B5A-A6EC9107FB2E}" type="slidenum">
              <a:rPr lang="en-US">
                <a:solidFill>
                  <a:prstClr val="black"/>
                </a:solidFill>
              </a:rPr>
              <a:pPr/>
              <a:t>‹#›</a:t>
            </a:fld>
            <a:endParaRPr lang="en-US">
              <a:solidFill>
                <a:prstClr val="black"/>
              </a:solidFill>
            </a:endParaRPr>
          </a:p>
        </p:txBody>
      </p:sp>
      <p:sp>
        <p:nvSpPr>
          <p:cNvPr id="7"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88964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endParaRPr lang="en-US" dirty="0">
              <a:solidFill>
                <a:prstClr val="black"/>
              </a:solidFill>
            </a:endParaRPr>
          </a:p>
        </p:txBody>
      </p:sp>
      <p:sp>
        <p:nvSpPr>
          <p:cNvPr id="6"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5842D2B3-9712-4F13-9C81-CDA969807272}" type="slidenum">
              <a:rPr lang="en-US">
                <a:solidFill>
                  <a:prstClr val="black"/>
                </a:solidFill>
              </a:rPr>
              <a:pPr/>
              <a:t>‹#›</a:t>
            </a:fld>
            <a:endParaRPr lang="en-US">
              <a:solidFill>
                <a:prstClr val="black"/>
              </a:solidFill>
            </a:endParaRPr>
          </a:p>
        </p:txBody>
      </p:sp>
      <p:sp>
        <p:nvSpPr>
          <p:cNvPr id="7"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424080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10" name="Slide Number Placeholder 1"/>
          <p:cNvSpPr>
            <a:spLocks noGrp="1"/>
          </p:cNvSpPr>
          <p:nvPr>
            <p:ph type="sldNum" sz="quarter" idx="11"/>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56873935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84FAB41A-2822-4F89-97F7-505E29B87841}" type="slidenum">
              <a:rPr lang="en-US"/>
              <a:pPr/>
              <a:t>‹#›</a:t>
            </a:fld>
            <a:endParaRPr lang="en-US"/>
          </a:p>
        </p:txBody>
      </p:sp>
      <p:sp>
        <p:nvSpPr>
          <p:cNvPr id="9"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90484098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9" name="Slide Number Placeholder 8"/>
          <p:cNvSpPr>
            <a:spLocks noGrp="1"/>
          </p:cNvSpPr>
          <p:nvPr>
            <p:ph type="sldNum" sz="quarter" idx="12"/>
          </p:nvPr>
        </p:nvSpPr>
        <p:spPr>
          <a:xfrm>
            <a:off x="8647113" y="6408738"/>
            <a:ext cx="366712" cy="365125"/>
          </a:xfrm>
          <a:prstGeom prst="rect">
            <a:avLst/>
          </a:prstGeom>
        </p:spPr>
        <p:txBody>
          <a:bodyPr/>
          <a:lstStyle>
            <a:lvl1pPr>
              <a:defRPr/>
            </a:lvl1pPr>
          </a:lstStyle>
          <a:p>
            <a:fld id="{E7D84B8D-B40B-4405-8B3E-A01968BD2E00}" type="slidenum">
              <a:rPr lang="en-US"/>
              <a:pPr/>
              <a:t>‹#›</a:t>
            </a:fld>
            <a:endParaRPr lang="en-US"/>
          </a:p>
        </p:txBody>
      </p:sp>
      <p:sp>
        <p:nvSpPr>
          <p:cNvPr id="10"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p>
        </p:txBody>
      </p:sp>
      <p:sp>
        <p:nvSpPr>
          <p:cNvPr id="11"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45496373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5" name="Slide Number Placeholder 4"/>
          <p:cNvSpPr>
            <a:spLocks noGrp="1"/>
          </p:cNvSpPr>
          <p:nvPr>
            <p:ph type="sldNum" sz="quarter" idx="12"/>
          </p:nvPr>
        </p:nvSpPr>
        <p:spPr>
          <a:xfrm>
            <a:off x="8647113" y="6408738"/>
            <a:ext cx="366712" cy="365125"/>
          </a:xfrm>
          <a:prstGeom prst="rect">
            <a:avLst/>
          </a:prstGeom>
        </p:spPr>
        <p:txBody>
          <a:bodyPr/>
          <a:lstStyle>
            <a:lvl1pPr>
              <a:defRPr/>
            </a:lvl1pPr>
          </a:lstStyle>
          <a:p>
            <a:fld id="{5DA1ECC1-41A1-4EAF-8ECD-7A79BEE8B252}" type="slidenum">
              <a:rPr lang="en-US"/>
              <a:pPr/>
              <a:t>‹#›</a:t>
            </a:fld>
            <a:endParaRPr lang="en-US"/>
          </a:p>
        </p:txBody>
      </p:sp>
      <p:sp>
        <p:nvSpPr>
          <p:cNvPr id="7" name="Slide Number Placeholder 1"/>
          <p:cNvSpPr txBox="1">
            <a:spLocks/>
          </p:cNvSpPr>
          <p:nvPr userDrawn="1"/>
        </p:nvSpPr>
        <p:spPr>
          <a:xfrm>
            <a:off x="152400" y="6172200"/>
            <a:ext cx="838200" cy="45720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0476332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a:xfrm>
            <a:off x="228600" y="6172200"/>
            <a:ext cx="1066800" cy="533400"/>
          </a:xfrm>
          <a:prstGeom prst="rect">
            <a:avLst/>
          </a:prstGeom>
        </p:spPr>
        <p:txBody>
          <a:bodyPr/>
          <a:lstStyle>
            <a:lvl1pPr>
              <a:defRPr/>
            </a:lvl1pPr>
          </a:lstStyle>
          <a:p>
            <a:r>
              <a:rPr lang="en-US" dirty="0"/>
              <a:t>3-</a:t>
            </a:r>
            <a:fld id="{00FD04D1-F0F8-47D6-A402-12EA6C395D0E}" type="slidenum">
              <a:rPr lang="en-US" smtClean="0"/>
              <a:pPr/>
              <a:t>‹#›</a:t>
            </a:fld>
            <a:endParaRPr lang="en-US" dirty="0"/>
          </a:p>
        </p:txBody>
      </p:sp>
    </p:spTree>
    <p:extLst>
      <p:ext uri="{BB962C8B-B14F-4D97-AF65-F5344CB8AC3E}">
        <p14:creationId xmlns:p14="http://schemas.microsoft.com/office/powerpoint/2010/main" val="214652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71123782-C9A4-49E5-BA3C-B8990294F87D}" type="slidenum">
              <a:rPr lang="en-US"/>
              <a:pPr/>
              <a:t>‹#›</a:t>
            </a:fld>
            <a:endParaRPr lang="en-US"/>
          </a:p>
        </p:txBody>
      </p:sp>
      <p:sp>
        <p:nvSpPr>
          <p:cNvPr id="8"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p>
        </p:txBody>
      </p:sp>
    </p:spTree>
    <p:extLst>
      <p:ext uri="{BB962C8B-B14F-4D97-AF65-F5344CB8AC3E}">
        <p14:creationId xmlns:p14="http://schemas.microsoft.com/office/powerpoint/2010/main" val="104860609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a:lvl1pPr>
          </a:lstStyle>
          <a:p>
            <a:endParaRPr lang="en-US"/>
          </a:p>
        </p:txBody>
      </p:sp>
      <p:sp>
        <p:nvSpPr>
          <p:cNvPr id="13"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724ACC4-DE4D-4057-9892-056BC2B8B90C}" type="slidenum">
              <a:rPr lang="en-US"/>
              <a:pPr/>
              <a:t>‹#›</a:t>
            </a:fld>
            <a:endParaRPr lang="en-US"/>
          </a:p>
        </p:txBody>
      </p:sp>
      <p:sp>
        <p:nvSpPr>
          <p:cNvPr id="14"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rPr>
              <a:t>Copyright Pearson Prentice-Hall 2014</a:t>
            </a:r>
          </a:p>
        </p:txBody>
      </p:sp>
    </p:spTree>
    <p:extLst>
      <p:ext uri="{BB962C8B-B14F-4D97-AF65-F5344CB8AC3E}">
        <p14:creationId xmlns:p14="http://schemas.microsoft.com/office/powerpoint/2010/main" val="204571240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1"/>
          <p:cNvSpPr txBox="1">
            <a:spLocks/>
          </p:cNvSpPr>
          <p:nvPr userDrawn="1"/>
        </p:nvSpPr>
        <p:spPr>
          <a:xfrm>
            <a:off x="6553200" y="6356350"/>
            <a:ext cx="21336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3480198F-8591-0745-B99A-C93548B6B547}" type="slidenum">
              <a:rPr lang="en-US" smtClean="0"/>
              <a:pPr/>
              <a:t>‹#›</a:t>
            </a:fld>
            <a:endParaRPr lang="en-US"/>
          </a:p>
        </p:txBody>
      </p:sp>
      <p:sp>
        <p:nvSpPr>
          <p:cNvPr id="17"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chemeClr val="tx2"/>
              </a:solidFill>
              <a:effectLst>
                <a:outerShdw blurRad="31750" dist="25400" dir="5400000" algn="tl" rotWithShape="0">
                  <a:srgbClr val="000000">
                    <a:alpha val="25000"/>
                  </a:srgbClr>
                </a:outerShdw>
              </a:effectLst>
              <a:ea typeface="+mj-ea"/>
              <a:cs typeface="Lucida Sans Unicode" pitchFamily="34" charset="0"/>
            </a:endParaRPr>
          </a:p>
        </p:txBody>
      </p:sp>
      <p:sp>
        <p:nvSpPr>
          <p:cNvPr id="22" name="Slide Number Placeholder 1"/>
          <p:cNvSpPr>
            <a:spLocks noGrp="1"/>
          </p:cNvSpPr>
          <p:nvPr>
            <p:ph type="sldNum" sz="quarter" idx="4"/>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59" r:id="rId7"/>
    <p:sldLayoutId id="2147483876" r:id="rId8"/>
    <p:sldLayoutId id="2147483877" r:id="rId9"/>
    <p:sldLayoutId id="2147483860" r:id="rId10"/>
    <p:sldLayoutId id="2147483861"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
        <p:nvSpPr>
          <p:cNvPr id="10" name="Slide Number Placeholder 1"/>
          <p:cNvSpPr>
            <a:spLocks noGrp="1"/>
          </p:cNvSpPr>
          <p:nvPr>
            <p:ph type="sldNum" sz="quarter" idx="4"/>
          </p:nvPr>
        </p:nvSpPr>
        <p:spPr>
          <a:xfrm>
            <a:off x="152400" y="6172200"/>
            <a:ext cx="838200" cy="457200"/>
          </a:xfrm>
          <a:prstGeom prst="rect">
            <a:avLst/>
          </a:prstGeom>
        </p:spPr>
        <p:txBody>
          <a:bodyPr/>
          <a:lstStyle/>
          <a:p>
            <a:r>
              <a:rPr lang="en-US" dirty="0">
                <a:solidFill>
                  <a:prstClr val="white"/>
                </a:solidFill>
              </a:rPr>
              <a:t>3-</a:t>
            </a:r>
            <a:fld id="{DF3D5ACE-0B44-480C-935B-5F54025620FB}" type="slidenum">
              <a:rPr lang="en-US" smtClean="0">
                <a:solidFill>
                  <a:prstClr val="white"/>
                </a:solidFill>
              </a:rPr>
              <a:pPr/>
              <a:t>‹#›</a:t>
            </a:fld>
            <a:endParaRPr lang="en-US"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file://localhost/cid/3287383400_217756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C183D7F6-B498-43B3-948B-1728B52AA6E4}">
                <adec:decorative xmlns:adec="http://schemas.microsoft.com/office/drawing/2017/decorative" val="1"/>
              </a:ext>
            </a:extLst>
          </p:cNvPr>
          <p:cNvSpPr>
            <a:spLocks noGrp="1"/>
          </p:cNvSpPr>
          <p:nvPr>
            <p:ph type="sldNum" sz="quarter" idx="11"/>
          </p:nvPr>
        </p:nvSpPr>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A7F5FD-7A7C-434B-BF2F-F4EB4B2D3A21}" type="slidenum">
              <a:rPr lang="en-US">
                <a:solidFill>
                  <a:schemeClr val="bg1"/>
                </a:solidFill>
                <a:latin typeface="Lucida Sans Unicode" charset="0"/>
              </a:rPr>
              <a:pPr eaLnBrk="1" hangingPunct="1"/>
              <a:t>0</a:t>
            </a:fld>
            <a:endParaRPr lang="en-US">
              <a:solidFill>
                <a:schemeClr val="bg1"/>
              </a:solidFill>
              <a:latin typeface="Lucida Sans Unicode" charset="0"/>
            </a:endParaRPr>
          </a:p>
        </p:txBody>
      </p:sp>
      <p:pic>
        <p:nvPicPr>
          <p:cNvPr id="10243" name="Picture 2">
            <a:extLst>
              <a:ext uri="{C183D7F6-B498-43B3-948B-1728B52AA6E4}">
                <adec:decorative xmlns:adec="http://schemas.microsoft.com/office/drawing/2017/decorative" val="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09800" y="609600"/>
            <a:ext cx="4495800" cy="599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BFF92D7E-83DA-414E-AED9-394943CA2C4F}"/>
              </a:ext>
              <a:ext uri="{C183D7F6-B498-43B3-948B-1728B52AA6E4}">
                <adec:decorative xmlns:adec="http://schemas.microsoft.com/office/drawing/2017/decorative" val="1"/>
              </a:ext>
            </a:extLst>
          </p:cNvPr>
          <p:cNvSpPr>
            <a:spLocks noGrp="1"/>
          </p:cNvSpPr>
          <p:nvPr>
            <p:ph type="title"/>
          </p:nvPr>
        </p:nvSpPr>
        <p:spPr>
          <a:xfrm>
            <a:off x="457200" y="-1143000"/>
            <a:ext cx="8229600" cy="1143000"/>
          </a:xfrm>
        </p:spPr>
        <p:txBody>
          <a:bodyPr vert="horz" rtlCol="0" anchor="b">
            <a:normAutofit/>
            <a:scene3d>
              <a:camera prst="orthographicFront"/>
              <a:lightRig rig="soft" dir="t"/>
            </a:scene3d>
            <a:sp3d prstMaterial="softEdge">
              <a:bevelT w="25400" h="25400"/>
            </a:sp3d>
          </a:bodyPr>
          <a:lstStyle/>
          <a:p>
            <a:r>
              <a:rPr lang="en-CA" dirty="0"/>
              <a:t>Old machine for encryption</a:t>
            </a:r>
          </a:p>
        </p:txBody>
      </p:sp>
    </p:spTree>
    <p:extLst>
      <p:ext uri="{BB962C8B-B14F-4D97-AF65-F5344CB8AC3E}">
        <p14:creationId xmlns:p14="http://schemas.microsoft.com/office/powerpoint/2010/main" val="1338344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6" descr="A single key is used to encrypt and decrypt in both directions."/>
          <p:cNvPicPr>
            <a:picLocks noChangeAspect="1" noChangeArrowheads="1"/>
          </p:cNvPicPr>
          <p:nvPr/>
        </p:nvPicPr>
        <p:blipFill>
          <a:blip r:embed="rId2" cstate="screen">
            <a:extLst>
              <a:ext uri="{28A0092B-C50C-407E-A947-70E740481C1C}">
                <a14:useLocalDpi xmlns:a14="http://schemas.microsoft.com/office/drawing/2010/main"/>
              </a:ext>
            </a:extLst>
          </a:blip>
          <a:srcRect l="4652" t="12102" r="1891" b="4436"/>
          <a:stretch>
            <a:fillRect/>
          </a:stretch>
        </p:blipFill>
        <p:spPr bwMode="auto">
          <a:xfrm>
            <a:off x="685800" y="990600"/>
            <a:ext cx="7924800" cy="5019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457200" y="274638"/>
            <a:ext cx="8229600" cy="868362"/>
          </a:xfrm>
        </p:spPr>
        <p:txBody>
          <a:bodyPr>
            <a:noAutofit/>
          </a:bodyPr>
          <a:lstStyle/>
          <a:p>
            <a:pPr eaLnBrk="1" fontAlgn="auto" hangingPunct="1">
              <a:spcAft>
                <a:spcPts val="0"/>
              </a:spcAft>
              <a:defRPr/>
            </a:pPr>
            <a:r>
              <a:rPr lang="en-US" sz="2400" dirty="0"/>
              <a:t>3.1: Symmetric Key Encryption for Confidentiality</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9</a:t>
            </a:fld>
            <a:endParaRPr lang="en-US" dirty="0">
              <a:solidFill>
                <a:schemeClr val="bg1"/>
              </a:solidFill>
              <a:latin typeface="Lucida Sans Unicode"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152400"/>
            <a:ext cx="3581400" cy="2590800"/>
          </a:xfrm>
        </p:spPr>
        <p:txBody>
          <a:bodyPr/>
          <a:lstStyle/>
          <a:p>
            <a:pPr eaLnBrk="1" fontAlgn="auto" hangingPunct="1">
              <a:spcAft>
                <a:spcPts val="0"/>
              </a:spcAft>
              <a:defRPr/>
            </a:pPr>
            <a:r>
              <a:rPr lang="en-US" sz="3200" dirty="0"/>
              <a:t>3.1: Example Symmetric Key Cipher (Fig. 3-2)</a:t>
            </a:r>
          </a:p>
        </p:txBody>
      </p:sp>
      <p:graphicFrame>
        <p:nvGraphicFramePr>
          <p:cNvPr id="7" name="Table 6"/>
          <p:cNvGraphicFramePr>
            <a:graphicFrameLocks noGrp="1"/>
          </p:cNvGraphicFramePr>
          <p:nvPr/>
        </p:nvGraphicFramePr>
        <p:xfrm>
          <a:off x="4114800" y="381000"/>
          <a:ext cx="4419600" cy="5634044"/>
        </p:xfrm>
        <a:graphic>
          <a:graphicData uri="http://schemas.openxmlformats.org/drawingml/2006/table">
            <a:tbl>
              <a:tblPr/>
              <a:tblGrid>
                <a:gridCol w="1579563">
                  <a:extLst>
                    <a:ext uri="{9D8B030D-6E8A-4147-A177-3AD203B41FA5}">
                      <a16:colId xmlns:a16="http://schemas.microsoft.com/office/drawing/2014/main" val="20000"/>
                    </a:ext>
                  </a:extLst>
                </a:gridCol>
                <a:gridCol w="1285875">
                  <a:extLst>
                    <a:ext uri="{9D8B030D-6E8A-4147-A177-3AD203B41FA5}">
                      <a16:colId xmlns:a16="http://schemas.microsoft.com/office/drawing/2014/main" val="20001"/>
                    </a:ext>
                  </a:extLst>
                </a:gridCol>
                <a:gridCol w="1554162">
                  <a:extLst>
                    <a:ext uri="{9D8B030D-6E8A-4147-A177-3AD203B41FA5}">
                      <a16:colId xmlns:a16="http://schemas.microsoft.com/office/drawing/2014/main" val="20002"/>
                    </a:ext>
                  </a:extLst>
                </a:gridCol>
              </a:tblGrid>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500" b="1" i="0" u="none" strike="noStrike" cap="none" normalizeH="0" baseline="0">
                          <a:ln>
                            <a:noFill/>
                          </a:ln>
                          <a:solidFill>
                            <a:srgbClr val="FFFFFF"/>
                          </a:solidFill>
                          <a:effectLst/>
                          <a:latin typeface="Arial" charset="0"/>
                          <a:cs typeface="Times New Roman" pitchFamily="18" charset="0"/>
                        </a:rPr>
                        <a:t>Plaintext</a:t>
                      </a:r>
                      <a:endParaRPr kumimoji="0" lang="en-US" sz="1500" b="0" i="0" u="none" strike="noStrike" cap="none" normalizeH="0" baseline="0">
                        <a:ln>
                          <a:noFill/>
                        </a:ln>
                        <a:solidFill>
                          <a:schemeClr val="tx1"/>
                        </a:solidFill>
                        <a:effectLst/>
                        <a:latin typeface="Arial" charset="0"/>
                        <a:cs typeface="Times New Roman" pitchFamily="18" charset="0"/>
                      </a:endParaRPr>
                    </a:p>
                  </a:txBody>
                  <a:tcPr marL="131405" marR="131405"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500" b="1" i="0" u="none" strike="noStrike" cap="none" normalizeH="0" baseline="0">
                          <a:ln>
                            <a:noFill/>
                          </a:ln>
                          <a:solidFill>
                            <a:srgbClr val="FFFFFF"/>
                          </a:solidFill>
                          <a:effectLst/>
                          <a:latin typeface="Arial" charset="0"/>
                          <a:cs typeface="Times New Roman" pitchFamily="18" charset="0"/>
                        </a:rPr>
                        <a:t>Key</a:t>
                      </a:r>
                      <a:endParaRPr kumimoji="0" lang="en-US" sz="1500" b="0" i="0" u="none" strike="noStrike" cap="none" normalizeH="0" baseline="0">
                        <a:ln>
                          <a:noFill/>
                        </a:ln>
                        <a:solidFill>
                          <a:schemeClr val="tx1"/>
                        </a:solidFill>
                        <a:effectLst/>
                        <a:latin typeface="Arial" charset="0"/>
                        <a:cs typeface="Times New Roman" pitchFamily="18" charset="0"/>
                      </a:endParaRPr>
                    </a:p>
                  </a:txBody>
                  <a:tcPr marL="131405" marR="131405"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500" b="1" i="0" u="none" strike="noStrike" cap="none" normalizeH="0" baseline="0">
                          <a:ln>
                            <a:noFill/>
                          </a:ln>
                          <a:solidFill>
                            <a:srgbClr val="FFFFFF"/>
                          </a:solidFill>
                          <a:effectLst/>
                          <a:latin typeface="Arial" charset="0"/>
                          <a:cs typeface="Times New Roman" pitchFamily="18" charset="0"/>
                        </a:rPr>
                        <a:t>Ciphertext</a:t>
                      </a:r>
                      <a:endParaRPr kumimoji="0" lang="en-US" sz="1500" b="0" i="0" u="none" strike="noStrike" cap="none" normalizeH="0" baseline="0">
                        <a:ln>
                          <a:noFill/>
                        </a:ln>
                        <a:solidFill>
                          <a:schemeClr val="tx1"/>
                        </a:solidFill>
                        <a:effectLst/>
                        <a:latin typeface="Arial" charset="0"/>
                        <a:cs typeface="Times New Roman" pitchFamily="18" charset="0"/>
                      </a:endParaRPr>
                    </a:p>
                  </a:txBody>
                  <a:tcPr marL="131405" marR="131405"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7F7F7F"/>
                    </a:solidFill>
                  </a:tcPr>
                </a:tc>
                <a:extLst>
                  <a:ext uri="{0D108BD9-81ED-4DB2-BD59-A6C34878D82A}">
                    <a16:rowId xmlns:a16="http://schemas.microsoft.com/office/drawing/2014/main" val="10000"/>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n</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4</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r</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o</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8</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w</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w</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15</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l</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i</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16</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s</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23</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t</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16</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h</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3</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e</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9</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t</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12</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i</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20</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m</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6</a:t>
                      </a:r>
                    </a:p>
                  </a:txBody>
                  <a:tcPr marL="131405" marR="131405" marT="0" marB="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1"/>
                  </a:ext>
                </a:extLst>
              </a:tr>
              <a:tr h="433388">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e</a:t>
                      </a:r>
                    </a:p>
                  </a:txBody>
                  <a:tcPr marL="131405" marR="131405" marT="0" marB="0" horzOverflow="overflow">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25</a:t>
                      </a:r>
                    </a:p>
                  </a:txBody>
                  <a:tcPr marL="131405" marR="131405" marT="0" marB="0"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a:t>
                      </a:r>
                    </a:p>
                  </a:txBody>
                  <a:tcPr marL="131405" marR="131405" marT="0" marB="0" horzOverflow="overflow">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3600" name="TextBox 5"/>
          <p:cNvSpPr txBox="1">
            <a:spLocks noChangeArrowheads="1"/>
          </p:cNvSpPr>
          <p:nvPr/>
        </p:nvSpPr>
        <p:spPr bwMode="auto">
          <a:xfrm>
            <a:off x="381000" y="4114800"/>
            <a:ext cx="32004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Lucida Sans Unicode" pitchFamily="34" charset="0"/>
              </a:rPr>
              <a:t>n    o    p    q    r</a:t>
            </a:r>
          </a:p>
        </p:txBody>
      </p:sp>
      <p:sp>
        <p:nvSpPr>
          <p:cNvPr id="10" name="Freeform 9" descr="example: n is mapped to r"/>
          <p:cNvSpPr/>
          <p:nvPr/>
        </p:nvSpPr>
        <p:spPr>
          <a:xfrm>
            <a:off x="561975" y="3429000"/>
            <a:ext cx="2135188" cy="727075"/>
          </a:xfrm>
          <a:custGeom>
            <a:avLst/>
            <a:gdLst>
              <a:gd name="connsiteX0" fmla="*/ 0 w 2136618"/>
              <a:gd name="connsiteY0" fmla="*/ 725787 h 725787"/>
              <a:gd name="connsiteX1" fmla="*/ 896293 w 2136618"/>
              <a:gd name="connsiteY1" fmla="*/ 1509 h 725787"/>
              <a:gd name="connsiteX2" fmla="*/ 2136618 w 2136618"/>
              <a:gd name="connsiteY2" fmla="*/ 716733 h 725787"/>
            </a:gdLst>
            <a:ahLst/>
            <a:cxnLst>
              <a:cxn ang="0">
                <a:pos x="connsiteX0" y="connsiteY0"/>
              </a:cxn>
              <a:cxn ang="0">
                <a:pos x="connsiteX1" y="connsiteY1"/>
              </a:cxn>
              <a:cxn ang="0">
                <a:pos x="connsiteX2" y="connsiteY2"/>
              </a:cxn>
            </a:cxnLst>
            <a:rect l="l" t="t" r="r" b="b"/>
            <a:pathLst>
              <a:path w="2136618" h="725787">
                <a:moveTo>
                  <a:pt x="0" y="725787"/>
                </a:moveTo>
                <a:cubicBezTo>
                  <a:pt x="270095" y="364402"/>
                  <a:pt x="540190" y="3018"/>
                  <a:pt x="896293" y="1509"/>
                </a:cubicBezTo>
                <a:cubicBezTo>
                  <a:pt x="1252396" y="0"/>
                  <a:pt x="1694507" y="358366"/>
                  <a:pt x="2136618" y="716733"/>
                </a:cubicBezTo>
              </a:path>
            </a:pathLst>
          </a:cu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602" name="TextBox 10"/>
          <p:cNvSpPr txBox="1">
            <a:spLocks noChangeArrowheads="1"/>
          </p:cNvSpPr>
          <p:nvPr/>
        </p:nvSpPr>
        <p:spPr bwMode="auto">
          <a:xfrm>
            <a:off x="2362200" y="3352800"/>
            <a:ext cx="62388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400">
                <a:latin typeface="Lucida Sans Unicode" pitchFamily="34" charset="0"/>
              </a:rPr>
              <a:t>+4</a:t>
            </a:r>
          </a:p>
        </p:txBody>
      </p:sp>
      <p:sp>
        <p:nvSpPr>
          <p:cNvPr id="12" name="Rectangle 11">
            <a:extLst>
              <a:ext uri="{C183D7F6-B498-43B3-948B-1728B52AA6E4}">
                <adec:decorative xmlns:adec="http://schemas.microsoft.com/office/drawing/2017/decorative" val="1"/>
              </a:ext>
            </a:extLst>
          </p:cNvPr>
          <p:cNvSpPr/>
          <p:nvPr/>
        </p:nvSpPr>
        <p:spPr>
          <a:xfrm>
            <a:off x="4495800" y="762000"/>
            <a:ext cx="35814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14" name="Straight Connector 13">
            <a:extLst>
              <a:ext uri="{C183D7F6-B498-43B3-948B-1728B52AA6E4}">
                <adec:decorative xmlns:adec="http://schemas.microsoft.com/office/drawing/2017/decorative" val="1"/>
              </a:ext>
            </a:extLst>
          </p:cNvPr>
          <p:cNvCxnSpPr/>
          <p:nvPr/>
        </p:nvCxnSpPr>
        <p:spPr>
          <a:xfrm rot="5400000" flipH="1" flipV="1">
            <a:off x="2705100" y="1638300"/>
            <a:ext cx="1981200" cy="1447800"/>
          </a:xfrm>
          <a:prstGeom prst="line">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52400" y="4724400"/>
            <a:ext cx="3810000" cy="1371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000" dirty="0"/>
              <a:t>This is a very weak cipher.</a:t>
            </a:r>
          </a:p>
          <a:p>
            <a:pPr algn="ctr" fontAlgn="auto">
              <a:spcBef>
                <a:spcPts val="600"/>
              </a:spcBef>
              <a:spcAft>
                <a:spcPts val="0"/>
              </a:spcAft>
              <a:defRPr/>
            </a:pPr>
            <a:r>
              <a:rPr lang="en-US" sz="2000" dirty="0"/>
              <a:t>Real ciphers use complex math.</a:t>
            </a:r>
          </a:p>
        </p:txBody>
      </p:sp>
      <p:sp>
        <p:nvSpPr>
          <p:cNvPr id="11"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10</a:t>
            </a:fld>
            <a:endParaRPr lang="en-US" dirty="0">
              <a:solidFill>
                <a:schemeClr val="bg1"/>
              </a:solidFill>
              <a:latin typeface="Lucida Sans Unicode"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457200" y="1295400"/>
            <a:ext cx="8229600" cy="4843463"/>
          </a:xfrm>
        </p:spPr>
        <p:txBody>
          <a:bodyPr/>
          <a:lstStyle/>
          <a:p>
            <a:pPr eaLnBrk="1" hangingPunct="1"/>
            <a:r>
              <a:rPr lang="en-US" dirty="0"/>
              <a:t>Substitution Ciphers</a:t>
            </a:r>
          </a:p>
          <a:p>
            <a:pPr lvl="1" eaLnBrk="1" hangingPunct="1"/>
            <a:r>
              <a:rPr lang="en-US" dirty="0"/>
              <a:t>Substitute one letter (or bit) for another in each place</a:t>
            </a:r>
          </a:p>
          <a:p>
            <a:pPr lvl="1" eaLnBrk="1" hangingPunct="1"/>
            <a:r>
              <a:rPr lang="en-US" dirty="0"/>
              <a:t>The cipher we saw in Figure 3-2 is a substitution cipher</a:t>
            </a:r>
          </a:p>
          <a:p>
            <a:pPr eaLnBrk="1" hangingPunct="1"/>
            <a:r>
              <a:rPr lang="en-US" dirty="0"/>
              <a:t>Transposition Ciphers</a:t>
            </a:r>
          </a:p>
          <a:p>
            <a:pPr lvl="1" eaLnBrk="1" hangingPunct="1"/>
            <a:r>
              <a:rPr lang="en-US" dirty="0"/>
              <a:t>Transposition ciphers do not change individual letters or bits, but they change their </a:t>
            </a:r>
            <a:r>
              <a:rPr lang="en-US" i="1" dirty="0"/>
              <a:t>order</a:t>
            </a:r>
          </a:p>
          <a:p>
            <a:pPr eaLnBrk="1" hangingPunct="1"/>
            <a:r>
              <a:rPr lang="en-US" dirty="0"/>
              <a:t>Most real ciphers use both substitution and transposition</a:t>
            </a:r>
          </a:p>
          <a:p>
            <a:pPr lvl="1" eaLnBrk="1" hangingPunct="1"/>
            <a:endParaRPr lang="en-US" dirty="0"/>
          </a:p>
        </p:txBody>
      </p:sp>
      <p:sp>
        <p:nvSpPr>
          <p:cNvPr id="5" name="Title 4"/>
          <p:cNvSpPr>
            <a:spLocks noGrp="1"/>
          </p:cNvSpPr>
          <p:nvPr>
            <p:ph type="title"/>
          </p:nvPr>
        </p:nvSpPr>
        <p:spPr>
          <a:xfrm>
            <a:off x="457200" y="228600"/>
            <a:ext cx="8229600" cy="1143000"/>
          </a:xfrm>
        </p:spPr>
        <p:txBody>
          <a:bodyPr/>
          <a:lstStyle/>
          <a:p>
            <a:pPr eaLnBrk="1" fontAlgn="auto" hangingPunct="1">
              <a:spcAft>
                <a:spcPts val="0"/>
              </a:spcAft>
              <a:defRPr/>
            </a:pPr>
            <a:r>
              <a:rPr lang="en-US" dirty="0"/>
              <a:t>3.1: Types of Ciphers</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11</a:t>
            </a:fld>
            <a:endParaRPr lang="en-US" dirty="0">
              <a:solidFill>
                <a:schemeClr val="bg1"/>
              </a:solidFill>
              <a:latin typeface="Lucida Sans Unicode"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a:t>3.1: Transposition Cipher</a:t>
            </a:r>
          </a:p>
        </p:txBody>
      </p:sp>
      <p:graphicFrame>
        <p:nvGraphicFramePr>
          <p:cNvPr id="7" name="Table 6"/>
          <p:cNvGraphicFramePr>
            <a:graphicFrameLocks noGrp="1"/>
          </p:cNvGraphicFramePr>
          <p:nvPr/>
        </p:nvGraphicFramePr>
        <p:xfrm>
          <a:off x="990600" y="1676400"/>
          <a:ext cx="7308850" cy="3887788"/>
        </p:xfrm>
        <a:graphic>
          <a:graphicData uri="http://schemas.openxmlformats.org/drawingml/2006/table">
            <a:tbl>
              <a:tblPr/>
              <a:tblGrid>
                <a:gridCol w="2351088">
                  <a:extLst>
                    <a:ext uri="{9D8B030D-6E8A-4147-A177-3AD203B41FA5}">
                      <a16:colId xmlns:a16="http://schemas.microsoft.com/office/drawing/2014/main" val="20000"/>
                    </a:ext>
                  </a:extLst>
                </a:gridCol>
                <a:gridCol w="1493837">
                  <a:extLst>
                    <a:ext uri="{9D8B030D-6E8A-4147-A177-3AD203B41FA5}">
                      <a16:colId xmlns:a16="http://schemas.microsoft.com/office/drawing/2014/main" val="20001"/>
                    </a:ext>
                  </a:extLst>
                </a:gridCol>
                <a:gridCol w="1506538">
                  <a:extLst>
                    <a:ext uri="{9D8B030D-6E8A-4147-A177-3AD203B41FA5}">
                      <a16:colId xmlns:a16="http://schemas.microsoft.com/office/drawing/2014/main" val="20002"/>
                    </a:ext>
                  </a:extLst>
                </a:gridCol>
                <a:gridCol w="1957387">
                  <a:extLst>
                    <a:ext uri="{9D8B030D-6E8A-4147-A177-3AD203B41FA5}">
                      <a16:colId xmlns:a16="http://schemas.microsoft.com/office/drawing/2014/main" val="20003"/>
                    </a:ext>
                  </a:extLst>
                </a:gridCol>
              </a:tblGrid>
              <a:tr h="555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alibri" pitchFamily="34" charset="0"/>
                        <a:cs typeface="Times New Roman" pitchFamily="18" charset="0"/>
                      </a:endParaRPr>
                    </a:p>
                  </a:txBody>
                  <a:tcPr marL="168510" marR="168510" marT="0" marB="0"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0">
                        <a:lnSpc>
                          <a:spcPct val="100000"/>
                        </a:lnSpc>
                        <a:spcBef>
                          <a:spcPts val="900"/>
                        </a:spcBef>
                        <a:spcAft>
                          <a:spcPts val="300"/>
                        </a:spcAft>
                        <a:buClrTx/>
                        <a:buSzTx/>
                        <a:buFontTx/>
                        <a:buNone/>
                        <a:tabLst/>
                      </a:pPr>
                      <a:r>
                        <a:rPr kumimoji="0" lang="en-US" sz="2400" b="1" i="0" u="none" strike="noStrike" cap="none" normalizeH="0" baseline="0">
                          <a:ln>
                            <a:noFill/>
                          </a:ln>
                          <a:solidFill>
                            <a:schemeClr val="tx1"/>
                          </a:solidFill>
                          <a:effectLst/>
                          <a:latin typeface="Arial" charset="0"/>
                          <a:cs typeface="Times New Roman" pitchFamily="18" charset="0"/>
                        </a:rPr>
                        <a:t>Key (Part 1)</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109663">
                <a:tc>
                  <a:txBody>
                    <a:bodyPr/>
                    <a:lstStyle/>
                    <a:p>
                      <a:pPr marL="0" marR="0" lvl="0" indent="0" algn="ctr" defTabSz="914400" rtl="0" eaLnBrk="1" fontAlgn="base" latinLnBrk="0" hangingPunct="0">
                        <a:lnSpc>
                          <a:spcPct val="100000"/>
                        </a:lnSpc>
                        <a:spcBef>
                          <a:spcPts val="900"/>
                        </a:spcBef>
                        <a:spcAft>
                          <a:spcPts val="300"/>
                        </a:spcAft>
                        <a:buClrTx/>
                        <a:buSzTx/>
                        <a:buFontTx/>
                        <a:buNone/>
                        <a:tabLst/>
                      </a:pPr>
                      <a:r>
                        <a:rPr kumimoji="0" lang="en-US" sz="2400" b="1" i="0" u="none" strike="noStrike" cap="none" normalizeH="0" baseline="0">
                          <a:ln>
                            <a:noFill/>
                          </a:ln>
                          <a:solidFill>
                            <a:schemeClr val="tx1"/>
                          </a:solidFill>
                          <a:effectLst/>
                          <a:latin typeface="Arial" charset="0"/>
                          <a:cs typeface="Times New Roman" pitchFamily="18" charset="0"/>
                        </a:rPr>
                        <a:t>Key (Part 2)</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a:ln>
                            <a:noFill/>
                          </a:ln>
                          <a:solidFill>
                            <a:srgbClr val="FFFFFF"/>
                          </a:solidFill>
                          <a:effectLst/>
                          <a:latin typeface="Arial" charset="0"/>
                          <a:cs typeface="Times New Roman" pitchFamily="18" charset="0"/>
                        </a:rPr>
                        <a:t>1</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a:ln>
                            <a:noFill/>
                          </a:ln>
                          <a:solidFill>
                            <a:srgbClr val="FFFFFF"/>
                          </a:solidFill>
                          <a:effectLst/>
                          <a:latin typeface="Arial" charset="0"/>
                          <a:cs typeface="Times New Roman" pitchFamily="18" charset="0"/>
                        </a:rPr>
                        <a:t>3</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a:ln>
                            <a:noFill/>
                          </a:ln>
                          <a:solidFill>
                            <a:srgbClr val="FFFFFF"/>
                          </a:solidFill>
                          <a:effectLst/>
                          <a:latin typeface="Arial" charset="0"/>
                          <a:cs typeface="Times New Roman" pitchFamily="18" charset="0"/>
                        </a:rPr>
                        <a:t>2</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extLst>
                  <a:ext uri="{0D108BD9-81ED-4DB2-BD59-A6C34878D82A}">
                    <a16:rowId xmlns:a16="http://schemas.microsoft.com/office/drawing/2014/main" val="10001"/>
                  </a:ext>
                </a:extLst>
              </a:tr>
              <a:tr h="555625">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a:ln>
                            <a:noFill/>
                          </a:ln>
                          <a:solidFill>
                            <a:srgbClr val="FFFFFF"/>
                          </a:solidFill>
                          <a:effectLst/>
                          <a:latin typeface="Arial" charset="0"/>
                          <a:cs typeface="Times New Roman" pitchFamily="18" charset="0"/>
                        </a:rPr>
                        <a:t>2</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n</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o</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w</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555625">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a:ln>
                            <a:noFill/>
                          </a:ln>
                          <a:solidFill>
                            <a:srgbClr val="FFFFFF"/>
                          </a:solidFill>
                          <a:effectLst/>
                          <a:latin typeface="Arial" charset="0"/>
                          <a:cs typeface="Times New Roman" pitchFamily="18" charset="0"/>
                        </a:rPr>
                        <a:t>3</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i</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s</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t</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555625">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a:ln>
                            <a:noFill/>
                          </a:ln>
                          <a:solidFill>
                            <a:srgbClr val="FFFFFF"/>
                          </a:solidFill>
                          <a:effectLst/>
                          <a:latin typeface="Arial" charset="0"/>
                          <a:cs typeface="Times New Roman" pitchFamily="18" charset="0"/>
                        </a:rPr>
                        <a:t>1</a:t>
                      </a:r>
                      <a:endParaRPr kumimoji="0" lang="en-US" sz="2400" b="0" i="0" u="none" strike="noStrike" cap="none" normalizeH="0" baseline="0">
                        <a:ln>
                          <a:noFill/>
                        </a:ln>
                        <a:solidFill>
                          <a:schemeClr val="tx1"/>
                        </a:solidFill>
                        <a:effectLst/>
                        <a:latin typeface="Arial" charset="0"/>
                        <a:cs typeface="Times New Roman" pitchFamily="18" charset="0"/>
                      </a:endParaRP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7F7F7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h</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e</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a:ln>
                            <a:noFill/>
                          </a:ln>
                          <a:solidFill>
                            <a:schemeClr val="tx1"/>
                          </a:solidFill>
                          <a:effectLst/>
                          <a:latin typeface="Arial" charset="0"/>
                          <a:cs typeface="Times New Roman" pitchFamily="18" charset="0"/>
                        </a:rPr>
                        <a:t>t</a:t>
                      </a:r>
                    </a:p>
                  </a:txBody>
                  <a:tcPr marL="168510" marR="16851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555625">
                <a:tc gridSpan="4">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dirty="0">
                          <a:ln>
                            <a:noFill/>
                          </a:ln>
                          <a:solidFill>
                            <a:schemeClr val="tx1"/>
                          </a:solidFill>
                          <a:effectLst/>
                          <a:latin typeface="Arial" charset="0"/>
                          <a:cs typeface="Times New Roman" pitchFamily="18" charset="0"/>
                        </a:rPr>
                        <a:t>Key = 132 231</a:t>
                      </a:r>
                    </a:p>
                  </a:txBody>
                  <a:tcPr marL="168510" marR="168510" marT="0"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12</a:t>
            </a:fld>
            <a:endParaRPr lang="en-US" dirty="0">
              <a:solidFill>
                <a:schemeClr val="bg1"/>
              </a:solidFill>
              <a:latin typeface="Lucida Sans Unicode"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457200" y="1481138"/>
            <a:ext cx="8229600" cy="4767262"/>
          </a:xfrm>
        </p:spPr>
        <p:txBody>
          <a:bodyPr/>
          <a:lstStyle/>
          <a:p>
            <a:pPr eaLnBrk="1" hangingPunct="1"/>
            <a:r>
              <a:rPr lang="en-US" dirty="0"/>
              <a:t>Ciphers can encrypt any message expressed in binary (1s and 0s)</a:t>
            </a:r>
          </a:p>
          <a:p>
            <a:pPr lvl="1" eaLnBrk="1" hangingPunct="1"/>
            <a:r>
              <a:rPr lang="en-US" dirty="0"/>
              <a:t>This flexibility and the speed of computing makes ciphers dominant for encryption today</a:t>
            </a:r>
          </a:p>
          <a:p>
            <a:pPr eaLnBrk="1" hangingPunct="1"/>
            <a:r>
              <a:rPr lang="en-US" dirty="0"/>
              <a:t>Codes are more specialized</a:t>
            </a:r>
          </a:p>
          <a:p>
            <a:pPr lvl="1" eaLnBrk="1" hangingPunct="1"/>
            <a:r>
              <a:rPr lang="en-US" dirty="0"/>
              <a:t>They substitute one thing for another</a:t>
            </a:r>
          </a:p>
          <a:p>
            <a:pPr lvl="1" eaLnBrk="1" hangingPunct="1"/>
            <a:r>
              <a:rPr lang="en-US" dirty="0"/>
              <a:t>Usually a word for another word or a number for a word</a:t>
            </a:r>
          </a:p>
          <a:p>
            <a:pPr lvl="1" eaLnBrk="1" hangingPunct="1"/>
            <a:r>
              <a:rPr lang="en-US" dirty="0"/>
              <a:t>Codes are good for humans and may be included in messages sent via </a:t>
            </a:r>
            <a:r>
              <a:rPr lang="en-US" dirty="0" err="1"/>
              <a:t>encipherment</a:t>
            </a:r>
            <a:endParaRPr lang="en-US" dirty="0"/>
          </a:p>
        </p:txBody>
      </p:sp>
      <p:sp>
        <p:nvSpPr>
          <p:cNvPr id="5" name="Title 4"/>
          <p:cNvSpPr>
            <a:spLocks noGrp="1"/>
          </p:cNvSpPr>
          <p:nvPr>
            <p:ph type="title"/>
          </p:nvPr>
        </p:nvSpPr>
        <p:spPr/>
        <p:txBody>
          <a:bodyPr/>
          <a:lstStyle/>
          <a:p>
            <a:pPr eaLnBrk="1" fontAlgn="auto" hangingPunct="1">
              <a:spcAft>
                <a:spcPts val="0"/>
              </a:spcAft>
              <a:defRPr/>
            </a:pPr>
            <a:r>
              <a:rPr lang="en-US" dirty="0"/>
              <a:t>3.1: Ciphers versus Codes</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13</a:t>
            </a:fld>
            <a:endParaRPr lang="en-US" dirty="0">
              <a:solidFill>
                <a:schemeClr val="bg1"/>
              </a:solidFill>
              <a:latin typeface="Lucida Sans Unicode"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1143000"/>
          </a:xfrm>
        </p:spPr>
        <p:txBody>
          <a:bodyPr>
            <a:noAutofit/>
          </a:bodyPr>
          <a:lstStyle/>
          <a:p>
            <a:pPr eaLnBrk="1" fontAlgn="auto" hangingPunct="1">
              <a:spcAft>
                <a:spcPts val="0"/>
              </a:spcAft>
              <a:defRPr/>
            </a:pPr>
            <a:r>
              <a:rPr lang="en-US" sz="2800" dirty="0"/>
              <a:t>3.1: Key Length and Exhaustive Search Time</a:t>
            </a:r>
          </a:p>
        </p:txBody>
      </p:sp>
      <p:graphicFrame>
        <p:nvGraphicFramePr>
          <p:cNvPr id="6" name="Table 5"/>
          <p:cNvGraphicFramePr>
            <a:graphicFrameLocks noGrp="1"/>
          </p:cNvGraphicFramePr>
          <p:nvPr/>
        </p:nvGraphicFramePr>
        <p:xfrm>
          <a:off x="533400" y="1295400"/>
          <a:ext cx="8077200" cy="4800600"/>
        </p:xfrm>
        <a:graphic>
          <a:graphicData uri="http://schemas.openxmlformats.org/drawingml/2006/table">
            <a:tbl>
              <a:tblPr/>
              <a:tblGrid>
                <a:gridCol w="1852613">
                  <a:extLst>
                    <a:ext uri="{9D8B030D-6E8A-4147-A177-3AD203B41FA5}">
                      <a16:colId xmlns:a16="http://schemas.microsoft.com/office/drawing/2014/main" val="20000"/>
                    </a:ext>
                  </a:extLst>
                </a:gridCol>
                <a:gridCol w="6224587">
                  <a:extLst>
                    <a:ext uri="{9D8B030D-6E8A-4147-A177-3AD203B41FA5}">
                      <a16:colId xmlns:a16="http://schemas.microsoft.com/office/drawing/2014/main" val="20001"/>
                    </a:ext>
                  </a:extLst>
                </a:gridCol>
              </a:tblGrid>
              <a:tr h="685800">
                <a:tc>
                  <a:txBody>
                    <a:bodyPr/>
                    <a:lstStyle/>
                    <a:p>
                      <a:pPr marL="0" marR="0" lvl="0" indent="0" algn="r" defTabSz="914400" rtl="0" eaLnBrk="1" fontAlgn="base" latinLnBrk="0" hangingPunct="0">
                        <a:lnSpc>
                          <a:spcPct val="100000"/>
                        </a:lnSpc>
                        <a:spcBef>
                          <a:spcPts val="900"/>
                        </a:spcBef>
                        <a:spcAft>
                          <a:spcPts val="300"/>
                        </a:spcAft>
                        <a:buClrTx/>
                        <a:buSzTx/>
                        <a:buFontTx/>
                        <a:buNone/>
                        <a:tabLst/>
                      </a:pPr>
                      <a:r>
                        <a:rPr kumimoji="0" lang="en-US" sz="2000" b="0" i="0" u="none" strike="noStrike" cap="none" normalizeH="0" baseline="0">
                          <a:ln>
                            <a:noFill/>
                          </a:ln>
                          <a:solidFill>
                            <a:srgbClr val="FFFFFF"/>
                          </a:solidFill>
                          <a:effectLst/>
                          <a:latin typeface="Arial" charset="0"/>
                          <a:cs typeface="Times New Roman" pitchFamily="18" charset="0"/>
                        </a:rPr>
                        <a:t>Key Length in Bits</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16110" marR="116110"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7F7F7F"/>
                    </a:solidFill>
                  </a:tcPr>
                </a:tc>
                <a:tc>
                  <a:txBody>
                    <a:bodyPr/>
                    <a:lstStyle/>
                    <a:p>
                      <a:pPr marL="0" marR="0" lvl="0" indent="0" algn="r" defTabSz="914400" rtl="0" eaLnBrk="1" fontAlgn="base" latinLnBrk="0" hangingPunct="0">
                        <a:lnSpc>
                          <a:spcPct val="100000"/>
                        </a:lnSpc>
                        <a:spcBef>
                          <a:spcPts val="900"/>
                        </a:spcBef>
                        <a:spcAft>
                          <a:spcPts val="300"/>
                        </a:spcAft>
                        <a:buClrTx/>
                        <a:buSzTx/>
                        <a:buFontTx/>
                        <a:buNone/>
                        <a:tabLst/>
                      </a:pPr>
                      <a:r>
                        <a:rPr kumimoji="0" lang="en-US" sz="2000" b="0" i="0" u="none" strike="noStrike" cap="none" normalizeH="0" baseline="0">
                          <a:ln>
                            <a:noFill/>
                          </a:ln>
                          <a:solidFill>
                            <a:srgbClr val="FFFFFF"/>
                          </a:solidFill>
                          <a:effectLst/>
                          <a:latin typeface="Arial" charset="0"/>
                          <a:cs typeface="Times New Roman" pitchFamily="18" charset="0"/>
                        </a:rPr>
                        <a:t>Number of Possible Keys</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16110" marR="116110"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7F7F7F"/>
                    </a:solidFill>
                  </a:tcPr>
                </a:tc>
                <a:extLst>
                  <a:ext uri="{0D108BD9-81ED-4DB2-BD59-A6C34878D82A}">
                    <a16:rowId xmlns:a16="http://schemas.microsoft.com/office/drawing/2014/main" val="10000"/>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2</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2</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4</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4</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16</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8</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256</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16</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65,536</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40</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1,099,511,627,776</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56</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72,057,594,037,927,900</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112</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5,192,296,858,534,830,000,000,000,000,000,000</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solidFill>
                      <a:srgbClr val="B5E9F4"/>
                    </a:solidFill>
                  </a:tcPr>
                </a:tc>
                <a:extLst>
                  <a:ext uri="{0D108BD9-81ED-4DB2-BD59-A6C34878D82A}">
                    <a16:rowId xmlns:a16="http://schemas.microsoft.com/office/drawing/2014/main" val="10008"/>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112</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5.1923E+33</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solidFill>
                      <a:srgbClr val="B5E9F4"/>
                    </a:solidFill>
                  </a:tcPr>
                </a:tc>
                <a:extLst>
                  <a:ext uri="{0D108BD9-81ED-4DB2-BD59-A6C34878D82A}">
                    <a16:rowId xmlns:a16="http://schemas.microsoft.com/office/drawing/2014/main" val="10009"/>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168</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3.74144E+50</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solidFill>
                      <a:srgbClr val="B5E9F4"/>
                    </a:solidFill>
                  </a:tcPr>
                </a:tc>
                <a:extLst>
                  <a:ext uri="{0D108BD9-81ED-4DB2-BD59-A6C34878D82A}">
                    <a16:rowId xmlns:a16="http://schemas.microsoft.com/office/drawing/2014/main" val="10010"/>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256</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1.15792E+77</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solidFill>
                      <a:srgbClr val="B5E9F4"/>
                    </a:solidFill>
                  </a:tcPr>
                </a:tc>
                <a:extLst>
                  <a:ext uri="{0D108BD9-81ED-4DB2-BD59-A6C34878D82A}">
                    <a16:rowId xmlns:a16="http://schemas.microsoft.com/office/drawing/2014/main" val="10011"/>
                  </a:ext>
                </a:extLst>
              </a:tr>
              <a:tr h="342900">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512</a:t>
                      </a:r>
                    </a:p>
                  </a:txBody>
                  <a:tcPr marL="116110" marR="116110" marT="0" marB="0" horzOverflow="overflow">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B5E9F4"/>
                    </a:solid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1.3408E+154</a:t>
                      </a:r>
                    </a:p>
                  </a:txBody>
                  <a:tcPr marL="116110" marR="116110" marT="0" marB="0" horzOverflow="overflow">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solidFill>
                      <a:srgbClr val="B5E9F4"/>
                    </a:solidFill>
                  </a:tcPr>
                </a:tc>
                <a:extLst>
                  <a:ext uri="{0D108BD9-81ED-4DB2-BD59-A6C34878D82A}">
                    <a16:rowId xmlns:a16="http://schemas.microsoft.com/office/drawing/2014/main" val="10012"/>
                  </a:ext>
                </a:extLst>
              </a:tr>
            </a:tbl>
          </a:graphicData>
        </a:graphic>
      </p:graphicFrame>
      <p:sp>
        <p:nvSpPr>
          <p:cNvPr id="7" name="Rounded Rectangle 6"/>
          <p:cNvSpPr/>
          <p:nvPr/>
        </p:nvSpPr>
        <p:spPr>
          <a:xfrm>
            <a:off x="2895600" y="1447800"/>
            <a:ext cx="2438400" cy="990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dirty="0"/>
              <a:t>Each extra bit</a:t>
            </a:r>
          </a:p>
          <a:p>
            <a:pPr algn="ctr" fontAlgn="auto">
              <a:spcBef>
                <a:spcPts val="0"/>
              </a:spcBef>
              <a:spcAft>
                <a:spcPts val="0"/>
              </a:spcAft>
              <a:defRPr/>
            </a:pPr>
            <a:r>
              <a:rPr lang="en-US" dirty="0"/>
              <a:t>doubles the number of keys</a:t>
            </a:r>
          </a:p>
        </p:txBody>
      </p:sp>
      <p:sp>
        <p:nvSpPr>
          <p:cNvPr id="8" name="Rounded Rectangle 7"/>
          <p:cNvSpPr/>
          <p:nvPr/>
        </p:nvSpPr>
        <p:spPr>
          <a:xfrm>
            <a:off x="2895600" y="4876800"/>
            <a:ext cx="3352800" cy="1295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400" dirty="0"/>
              <a:t>Shaded keys are</a:t>
            </a:r>
          </a:p>
          <a:p>
            <a:pPr algn="ctr" fontAlgn="auto">
              <a:spcBef>
                <a:spcPts val="0"/>
              </a:spcBef>
              <a:spcAft>
                <a:spcPts val="0"/>
              </a:spcAft>
              <a:defRPr/>
            </a:pPr>
            <a:r>
              <a:rPr lang="en-US" sz="2400" dirty="0"/>
              <a:t>Strong symmetric keys (&gt;=100 bits)</a:t>
            </a:r>
          </a:p>
        </p:txBody>
      </p:sp>
      <p:pic>
        <p:nvPicPr>
          <p:cNvPr id="28709" name="Picture 2">
            <a:extLs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276600" y="2895600"/>
            <a:ext cx="1941513" cy="102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14</a:t>
            </a:fld>
            <a:endParaRPr lang="en-US" dirty="0">
              <a:solidFill>
                <a:schemeClr val="bg1"/>
              </a:solidFill>
              <a:latin typeface="Lucida Sans Unicode"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1">
                    <a:lumMod val="60000"/>
                    <a:lumOff val="40000"/>
                  </a:schemeClr>
                </a:solidFill>
              </a:rPr>
              <a:t>Exhaustive Search vs. Weakest Link </a:t>
            </a:r>
          </a:p>
        </p:txBody>
      </p:sp>
      <p:pic>
        <p:nvPicPr>
          <p:cNvPr id="4" name="Picture 3" descr="XKCD Comic:&#10;&#10;Scene 1- A crypto nerd's imagination:&#10;A: His laptop's encrypted. Let's build a million-dollar cluster to crack it.&#10;B: No good! It's 4096-bit RSA!&#10;A: Blast! our evil plan is foiled!&#10;&#10;Scene 2- What would actually happen:&#10;A: His laptop's encrypted, drug him and hit him with this $5 wrench until he tells us the password.&#10;B: got it!"/>
          <p:cNvPicPr>
            <a:picLocks noChangeAspect="1"/>
          </p:cNvPicPr>
          <p:nvPr/>
        </p:nvPicPr>
        <p:blipFill>
          <a:blip r:embed="rId3"/>
          <a:stretch>
            <a:fillRect/>
          </a:stretch>
        </p:blipFill>
        <p:spPr>
          <a:xfrm>
            <a:off x="1619672" y="1916832"/>
            <a:ext cx="6513750" cy="3983856"/>
          </a:xfrm>
          <a:prstGeom prst="rect">
            <a:avLst/>
          </a:prstGeom>
        </p:spPr>
      </p:pic>
    </p:spTree>
    <p:extLst>
      <p:ext uri="{BB962C8B-B14F-4D97-AF65-F5344CB8AC3E}">
        <p14:creationId xmlns:p14="http://schemas.microsoft.com/office/powerpoint/2010/main" val="3200819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a:xfrm>
            <a:off x="457200" y="1600200"/>
            <a:ext cx="8229600" cy="4572000"/>
          </a:xfrm>
        </p:spPr>
        <p:txBody>
          <a:bodyPr/>
          <a:lstStyle/>
          <a:p>
            <a:pPr lvl="1" eaLnBrk="1">
              <a:lnSpc>
                <a:spcPct val="150000"/>
              </a:lnSpc>
            </a:pPr>
            <a:r>
              <a:rPr lang="en-US" dirty="0"/>
              <a:t>Public key/private key pairs (discussed later in the chapter) must be much longer than symmetric keys to be considered to be strong because of the disastrous consequences that could occur if a private key is cracked and because private keys cannot be changed frequently. </a:t>
            </a:r>
          </a:p>
          <a:p>
            <a:pPr lvl="1" eaLnBrk="1">
              <a:lnSpc>
                <a:spcPct val="150000"/>
              </a:lnSpc>
            </a:pPr>
            <a:r>
              <a:rPr lang="en-US" dirty="0"/>
              <a:t>Public keys and private keys must be at least 512 to 1,024 bits long.</a:t>
            </a:r>
          </a:p>
          <a:p>
            <a:pPr eaLnBrk="1" hangingPunct="1"/>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3.1: Key Length and Exhaustive Search Time</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16</a:t>
            </a:fld>
            <a:endParaRPr lang="en-US" dirty="0">
              <a:solidFill>
                <a:schemeClr val="bg1"/>
              </a:solidFill>
              <a:latin typeface="Lucida Sans Unicode"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txBody>
          <a:bodyPr>
            <a:noAutofit/>
          </a:bodyPr>
          <a:lstStyle/>
          <a:p>
            <a:pPr eaLnBrk="1" fontAlgn="auto" hangingPunct="1">
              <a:spcAft>
                <a:spcPts val="0"/>
              </a:spcAft>
              <a:defRPr/>
            </a:pPr>
            <a:r>
              <a:rPr lang="en-US" sz="2800" dirty="0"/>
              <a:t>3.2: Major Symmetric Key Encryption Ciphers</a:t>
            </a:r>
          </a:p>
        </p:txBody>
      </p:sp>
      <p:graphicFrame>
        <p:nvGraphicFramePr>
          <p:cNvPr id="28717" name="Group 45"/>
          <p:cNvGraphicFramePr>
            <a:graphicFrameLocks noGrp="1"/>
          </p:cNvGraphicFramePr>
          <p:nvPr>
            <p:extLst>
              <p:ext uri="{D42A27DB-BD31-4B8C-83A1-F6EECF244321}">
                <p14:modId xmlns:p14="http://schemas.microsoft.com/office/powerpoint/2010/main" val="369333568"/>
              </p:ext>
            </p:extLst>
          </p:nvPr>
        </p:nvGraphicFramePr>
        <p:xfrm>
          <a:off x="533400" y="1076962"/>
          <a:ext cx="8153402" cy="5019038"/>
        </p:xfrm>
        <a:graphic>
          <a:graphicData uri="http://schemas.openxmlformats.org/drawingml/2006/table">
            <a:tbl>
              <a:tblPr/>
              <a:tblGrid>
                <a:gridCol w="1876004">
                  <a:extLst>
                    <a:ext uri="{9D8B030D-6E8A-4147-A177-3AD203B41FA5}">
                      <a16:colId xmlns:a16="http://schemas.microsoft.com/office/drawing/2014/main" val="20000"/>
                    </a:ext>
                  </a:extLst>
                </a:gridCol>
                <a:gridCol w="1659542">
                  <a:extLst>
                    <a:ext uri="{9D8B030D-6E8A-4147-A177-3AD203B41FA5}">
                      <a16:colId xmlns:a16="http://schemas.microsoft.com/office/drawing/2014/main" val="20001"/>
                    </a:ext>
                  </a:extLst>
                </a:gridCol>
                <a:gridCol w="1515234">
                  <a:extLst>
                    <a:ext uri="{9D8B030D-6E8A-4147-A177-3AD203B41FA5}">
                      <a16:colId xmlns:a16="http://schemas.microsoft.com/office/drawing/2014/main" val="20002"/>
                    </a:ext>
                  </a:extLst>
                </a:gridCol>
                <a:gridCol w="1515234">
                  <a:extLst>
                    <a:ext uri="{9D8B030D-6E8A-4147-A177-3AD203B41FA5}">
                      <a16:colId xmlns:a16="http://schemas.microsoft.com/office/drawing/2014/main" val="20003"/>
                    </a:ext>
                  </a:extLst>
                </a:gridCol>
                <a:gridCol w="1587388">
                  <a:extLst>
                    <a:ext uri="{9D8B030D-6E8A-4147-A177-3AD203B41FA5}">
                      <a16:colId xmlns:a16="http://schemas.microsoft.com/office/drawing/2014/main" val="20004"/>
                    </a:ext>
                  </a:extLst>
                </a:gridCol>
              </a:tblGrid>
              <a:tr h="319314">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endParaRPr kumimoji="0" lang="en-US" sz="2000" b="0" i="0" u="none" strike="noStrike" cap="none" normalizeH="0" baseline="0" dirty="0">
                        <a:ln>
                          <a:noFill/>
                        </a:ln>
                        <a:solidFill>
                          <a:schemeClr val="tx1"/>
                        </a:solidFill>
                        <a:effectLst/>
                        <a:latin typeface="Arial" charset="0"/>
                        <a:cs typeface="Times New Roman" pitchFamily="18" charset="0"/>
                      </a:endParaRPr>
                    </a:p>
                  </a:txBody>
                  <a:tcPr marL="105987" marR="105987"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0">
                        <a:lnSpc>
                          <a:spcPct val="100000"/>
                        </a:lnSpc>
                        <a:spcBef>
                          <a:spcPts val="900"/>
                        </a:spcBef>
                        <a:spcAft>
                          <a:spcPts val="300"/>
                        </a:spcAft>
                        <a:buClrTx/>
                        <a:buSzTx/>
                        <a:buFontTx/>
                        <a:buNone/>
                        <a:tabLst/>
                      </a:pPr>
                      <a:r>
                        <a:rPr kumimoji="0" lang="en-US" sz="2000" b="1" i="0" u="none" strike="noStrike" cap="none" normalizeH="0" baseline="0">
                          <a:ln>
                            <a:noFill/>
                          </a:ln>
                          <a:solidFill>
                            <a:srgbClr val="FFFFFF"/>
                          </a:solidFill>
                          <a:effectLst/>
                          <a:latin typeface="Arial" charset="0"/>
                          <a:cs typeface="Times New Roman" pitchFamily="18" charset="0"/>
                        </a:rPr>
                        <a:t>RC4</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05987" marR="105987"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0">
                        <a:lnSpc>
                          <a:spcPct val="100000"/>
                        </a:lnSpc>
                        <a:spcBef>
                          <a:spcPts val="900"/>
                        </a:spcBef>
                        <a:spcAft>
                          <a:spcPts val="300"/>
                        </a:spcAft>
                        <a:buClrTx/>
                        <a:buSzTx/>
                        <a:buFontTx/>
                        <a:buNone/>
                        <a:tabLst/>
                      </a:pPr>
                      <a:r>
                        <a:rPr kumimoji="0" lang="en-US" sz="2000" b="1" i="0" u="none" strike="noStrike" cap="none" normalizeH="0" baseline="0">
                          <a:ln>
                            <a:noFill/>
                          </a:ln>
                          <a:solidFill>
                            <a:srgbClr val="FFFFFF"/>
                          </a:solidFill>
                          <a:effectLst/>
                          <a:latin typeface="Arial" charset="0"/>
                          <a:cs typeface="Times New Roman" pitchFamily="18" charset="0"/>
                        </a:rPr>
                        <a:t>DES</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05987" marR="105987"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0">
                        <a:lnSpc>
                          <a:spcPct val="100000"/>
                        </a:lnSpc>
                        <a:spcBef>
                          <a:spcPts val="900"/>
                        </a:spcBef>
                        <a:spcAft>
                          <a:spcPts val="300"/>
                        </a:spcAft>
                        <a:buClrTx/>
                        <a:buSzTx/>
                        <a:buFontTx/>
                        <a:buNone/>
                        <a:tabLst/>
                      </a:pPr>
                      <a:r>
                        <a:rPr kumimoji="0" lang="en-US" sz="2000" b="1" i="0" u="none" strike="noStrike" cap="none" normalizeH="0" baseline="0">
                          <a:ln>
                            <a:noFill/>
                          </a:ln>
                          <a:solidFill>
                            <a:srgbClr val="FFFFFF"/>
                          </a:solidFill>
                          <a:effectLst/>
                          <a:latin typeface="Arial" charset="0"/>
                          <a:cs typeface="Times New Roman" pitchFamily="18" charset="0"/>
                        </a:rPr>
                        <a:t>3DES</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05987" marR="105987"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tc>
                  <a:txBody>
                    <a:bodyPr/>
                    <a:lstStyle/>
                    <a:p>
                      <a:pPr marL="0" marR="0" lvl="0" indent="0" algn="ctr" defTabSz="914400" rtl="0" eaLnBrk="1" fontAlgn="base" latinLnBrk="0" hangingPunct="0">
                        <a:lnSpc>
                          <a:spcPct val="100000"/>
                        </a:lnSpc>
                        <a:spcBef>
                          <a:spcPts val="900"/>
                        </a:spcBef>
                        <a:spcAft>
                          <a:spcPts val="300"/>
                        </a:spcAft>
                        <a:buClrTx/>
                        <a:buSzTx/>
                        <a:buFontTx/>
                        <a:buNone/>
                        <a:tabLst/>
                      </a:pPr>
                      <a:r>
                        <a:rPr kumimoji="0" lang="en-US" sz="2000" b="1" i="0" u="none" strike="noStrike" cap="none" normalizeH="0" baseline="0">
                          <a:ln>
                            <a:noFill/>
                          </a:ln>
                          <a:solidFill>
                            <a:srgbClr val="FFFFFF"/>
                          </a:solidFill>
                          <a:effectLst/>
                          <a:latin typeface="Arial" charset="0"/>
                          <a:cs typeface="Times New Roman" pitchFamily="18" charset="0"/>
                        </a:rPr>
                        <a:t>AES</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05987" marR="105987"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808080"/>
                    </a:solidFill>
                  </a:tcPr>
                </a:tc>
                <a:extLst>
                  <a:ext uri="{0D108BD9-81ED-4DB2-BD59-A6C34878D82A}">
                    <a16:rowId xmlns:a16="http://schemas.microsoft.com/office/drawing/2014/main" val="10000"/>
                  </a:ext>
                </a:extLst>
              </a:tr>
              <a:tr h="641531">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rgbClr val="0000FF"/>
                          </a:solidFill>
                          <a:effectLst/>
                          <a:latin typeface="Arial" charset="0"/>
                          <a:cs typeface="Times New Roman" pitchFamily="18" charset="0"/>
                        </a:rPr>
                        <a:t>Key Length (bits)</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05987" marR="105987"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40 bits or more</a:t>
                      </a:r>
                    </a:p>
                  </a:txBody>
                  <a:tcPr marL="105987" marR="105987"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56</a:t>
                      </a:r>
                    </a:p>
                  </a:txBody>
                  <a:tcPr marL="105987" marR="105987"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112 or 168</a:t>
                      </a:r>
                    </a:p>
                  </a:txBody>
                  <a:tcPr marL="105987" marR="105987" marT="0" marB="0" horzOverflow="overflow">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128, 192, or 256</a:t>
                      </a:r>
                    </a:p>
                  </a:txBody>
                  <a:tcPr marL="105987" marR="105987"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1531">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rgbClr val="0000FF"/>
                          </a:solidFill>
                          <a:effectLst/>
                          <a:latin typeface="Arial" charset="0"/>
                          <a:cs typeface="Times New Roman" pitchFamily="18" charset="0"/>
                        </a:rPr>
                        <a:t>Key Strength</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05987" marR="105987"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Very weak at 40 bits</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Weak</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Strong</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Strong</a:t>
                      </a:r>
                    </a:p>
                  </a:txBody>
                  <a:tcPr marL="105987" marR="105987"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1531">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rgbClr val="0000FF"/>
                          </a:solidFill>
                          <a:effectLst/>
                          <a:latin typeface="Arial" charset="0"/>
                          <a:cs typeface="Times New Roman" pitchFamily="18" charset="0"/>
                        </a:rPr>
                        <a:t>Processing Requirements</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05987" marR="105987"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Low</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Moderate</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High</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Low</a:t>
                      </a:r>
                    </a:p>
                  </a:txBody>
                  <a:tcPr marL="105987" marR="105987"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531">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rgbClr val="0000FF"/>
                          </a:solidFill>
                          <a:effectLst/>
                          <a:latin typeface="Arial" charset="0"/>
                          <a:cs typeface="Times New Roman" pitchFamily="18" charset="0"/>
                        </a:rPr>
                        <a:t>RAM Requirements</a:t>
                      </a:r>
                      <a:endParaRPr kumimoji="0" lang="en-US" sz="2000" b="1" i="0" u="none" strike="noStrike" cap="none" normalizeH="0" baseline="0">
                        <a:ln>
                          <a:noFill/>
                        </a:ln>
                        <a:solidFill>
                          <a:srgbClr val="0000FF"/>
                        </a:solidFill>
                        <a:effectLst/>
                        <a:latin typeface="Arial" charset="0"/>
                        <a:cs typeface="Times New Roman" pitchFamily="18" charset="0"/>
                      </a:endParaRPr>
                    </a:p>
                  </a:txBody>
                  <a:tcPr marL="105987" marR="105987"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Low</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Moderate</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Moderate</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Low</a:t>
                      </a:r>
                    </a:p>
                  </a:txBody>
                  <a:tcPr marL="105987" marR="105987"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91360">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a:ln>
                            <a:noFill/>
                          </a:ln>
                          <a:solidFill>
                            <a:srgbClr val="0000FF"/>
                          </a:solidFill>
                          <a:effectLst/>
                          <a:latin typeface="Arial" charset="0"/>
                          <a:cs typeface="Times New Roman" pitchFamily="18" charset="0"/>
                        </a:rPr>
                        <a:t>Remarks</a:t>
                      </a:r>
                      <a:endParaRPr kumimoji="0" lang="en-US" sz="2000" b="1" i="0" u="none" strike="noStrike" cap="none" normalizeH="0" baseline="0" dirty="0">
                        <a:ln>
                          <a:noFill/>
                        </a:ln>
                        <a:solidFill>
                          <a:srgbClr val="0000FF"/>
                        </a:solidFill>
                        <a:effectLst/>
                        <a:latin typeface="Arial" charset="0"/>
                        <a:cs typeface="Times New Roman" pitchFamily="18" charset="0"/>
                      </a:endParaRPr>
                    </a:p>
                  </a:txBody>
                  <a:tcPr marL="105987" marR="105987" marT="0" marB="0" horzOverflow="overflow">
                    <a:lnL w="190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a:ln>
                            <a:noFill/>
                          </a:ln>
                          <a:solidFill>
                            <a:schemeClr val="tx1"/>
                          </a:solidFill>
                          <a:effectLst/>
                          <a:latin typeface="Arial" charset="0"/>
                          <a:cs typeface="Times New Roman" pitchFamily="18" charset="0"/>
                        </a:rPr>
                        <a:t>Can use keys of variable length</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Created in the 1970s</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a:ln>
                            <a:noFill/>
                          </a:ln>
                          <a:solidFill>
                            <a:schemeClr val="tx1"/>
                          </a:solidFill>
                          <a:effectLst/>
                          <a:latin typeface="Arial" charset="0"/>
                          <a:cs typeface="Times New Roman" pitchFamily="18" charset="0"/>
                        </a:rPr>
                        <a:t>Applies DES three times with two or three different DES keys</a:t>
                      </a:r>
                    </a:p>
                  </a:txBody>
                  <a:tcPr marL="105987" marR="105987" marT="0" marB="0" horzOverflow="overflow">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000" b="0" i="0" u="none" strike="noStrike" cap="none" normalizeH="0" baseline="0" dirty="0">
                          <a:ln>
                            <a:noFill/>
                          </a:ln>
                          <a:solidFill>
                            <a:schemeClr val="tx1"/>
                          </a:solidFill>
                          <a:effectLst/>
                          <a:latin typeface="Arial" charset="0"/>
                          <a:cs typeface="Times New Roman" pitchFamily="18" charset="0"/>
                        </a:rPr>
                        <a:t>Today’s gold standard for symmetric key encryption</a:t>
                      </a:r>
                    </a:p>
                  </a:txBody>
                  <a:tcPr marL="105987" marR="105987" marT="0" marB="0" horzOverflow="overflow">
                    <a:lnL>
                      <a:noFill/>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17</a:t>
            </a:fld>
            <a:endParaRPr lang="en-US" dirty="0">
              <a:solidFill>
                <a:schemeClr val="bg1"/>
              </a:solidFill>
              <a:latin typeface="Lucida Sans Unicode"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7107"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47108" name="Rectangle 4"/>
          <p:cNvSpPr>
            <a:spLocks noChangeArrowheads="1"/>
          </p:cNvSpPr>
          <p:nvPr/>
        </p:nvSpPr>
        <p:spPr bwMode="auto">
          <a:xfrm>
            <a:off x="685800" y="2895600"/>
            <a:ext cx="7589838" cy="1069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a:solidFill>
                  <a:srgbClr val="99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sz="1600">
                <a:solidFill>
                  <a:srgbClr val="000000"/>
                </a:solidFill>
                <a:cs typeface="Times New Roman"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4267200"/>
            <a:ext cx="7845425" cy="636588"/>
          </a:xfrm>
          <a:prstGeom prst="rect">
            <a:avLst/>
          </a:prstGeom>
          <a:noFill/>
          <a:ln>
            <a:miter lim="800000"/>
            <a:headEnd/>
            <a:tailEnd/>
          </a:ln>
        </p:spPr>
        <p:txBody>
          <a:bodyPr anchor="b"/>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a:solidFill>
                  <a:srgbClr val="000000"/>
                </a:solidFill>
                <a:effectLst>
                  <a:outerShdw blurRad="38100" dist="38100" dir="2700000" algn="tl">
                    <a:srgbClr val="DDDDDD"/>
                  </a:outerShdw>
                </a:effectLst>
                <a:latin typeface="Tahoma" charset="0"/>
                <a:cs typeface="Arial" charset="0"/>
              </a:rPr>
              <a:t>Copyright © 2010 Pearson Education, Inc.  </a:t>
            </a:r>
          </a:p>
          <a:p>
            <a:pPr algn="ctr" eaLnBrk="1" hangingPunct="1"/>
            <a:r>
              <a:rPr lang="en-US">
                <a:solidFill>
                  <a:srgbClr val="000000"/>
                </a:solidFill>
                <a:effectLst>
                  <a:outerShdw blurRad="38100" dist="38100" dir="2700000" algn="tl">
                    <a:srgbClr val="DDDDDD"/>
                  </a:outerShdw>
                </a:effectLst>
                <a:latin typeface="Tahoma" charset="0"/>
                <a:cs typeface="Arial" charset="0"/>
              </a:rPr>
              <a:t>Publishing as Prentice Hall</a:t>
            </a:r>
            <a:endParaRPr lang="en-US">
              <a:solidFill>
                <a:srgbClr val="000000"/>
              </a:solidFill>
              <a:effectLst>
                <a:outerShdw blurRad="38100" dist="38100" dir="2700000" algn="tl">
                  <a:srgbClr val="DDDDDD"/>
                </a:outerShdw>
              </a:effectLst>
              <a:cs typeface="Arial" charset="0"/>
            </a:endParaRPr>
          </a:p>
        </p:txBody>
      </p:sp>
      <p:sp>
        <p:nvSpPr>
          <p:cNvPr id="2" name="Title 1">
            <a:extLst>
              <a:ext uri="{FF2B5EF4-FFF2-40B4-BE49-F238E27FC236}">
                <a16:creationId xmlns:a16="http://schemas.microsoft.com/office/drawing/2014/main" id="{8A5EEE76-902F-4BA3-AACE-2EB61219C20A}"/>
              </a:ext>
            </a:extLst>
          </p:cNvPr>
          <p:cNvSpPr>
            <a:spLocks noGrp="1"/>
          </p:cNvSpPr>
          <p:nvPr>
            <p:ph type="ctrTitle"/>
          </p:nvPr>
        </p:nvSpPr>
        <p:spPr>
          <a:xfrm>
            <a:off x="685800" y="-1829761"/>
            <a:ext cx="7772400" cy="1829761"/>
          </a:xfrm>
        </p:spPr>
        <p:txBody>
          <a:bodyPr vert="horz" anchor="b">
            <a:normAutofit/>
            <a:scene3d>
              <a:camera prst="orthographicFront"/>
              <a:lightRig rig="soft" dir="t"/>
            </a:scene3d>
            <a:sp3d prstMaterial="softEdge">
              <a:bevelT w="25400" h="25400"/>
            </a:sp3d>
          </a:bodyPr>
          <a:lstStyle/>
          <a:p>
            <a:r>
              <a:rPr lang="en-CA" dirty="0"/>
              <a:t>Copy right statement</a:t>
            </a:r>
          </a:p>
        </p:txBody>
      </p:sp>
    </p:spTree>
    <p:extLst>
      <p:ext uri="{BB962C8B-B14F-4D97-AF65-F5344CB8AC3E}">
        <p14:creationId xmlns:p14="http://schemas.microsoft.com/office/powerpoint/2010/main" val="345460830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264458" y="6275668"/>
            <a:ext cx="8556014" cy="365125"/>
          </a:xfr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600" b="1" dirty="0">
                <a:latin typeface="Arial"/>
                <a:cs typeface="Arial"/>
              </a:rPr>
              <a:t>What is this?</a:t>
            </a:r>
          </a:p>
        </p:txBody>
      </p:sp>
      <p:pic>
        <p:nvPicPr>
          <p:cNvPr id="2" name="Picture 1">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905000" y="1447800"/>
            <a:ext cx="5334000" cy="3962400"/>
          </a:xfrm>
          <a:prstGeom prst="rect">
            <a:avLst/>
          </a:prstGeom>
        </p:spPr>
      </p:pic>
      <p:sp>
        <p:nvSpPr>
          <p:cNvPr id="3" name="Title 2">
            <a:extLst>
              <a:ext uri="{FF2B5EF4-FFF2-40B4-BE49-F238E27FC236}">
                <a16:creationId xmlns:a16="http://schemas.microsoft.com/office/drawing/2014/main" id="{55E07E78-BC08-4B7B-85D2-928BC8542AA4}"/>
              </a:ext>
            </a:extLst>
          </p:cNvPr>
          <p:cNvSpPr>
            <a:spLocks noGrp="1"/>
          </p:cNvSpPr>
          <p:nvPr>
            <p:ph type="title"/>
          </p:nvPr>
        </p:nvSpPr>
        <p:spPr>
          <a:xfrm>
            <a:off x="457200" y="-1143000"/>
            <a:ext cx="8229600" cy="1143000"/>
          </a:xfrm>
        </p:spPr>
        <p:txBody>
          <a:bodyPr vert="horz" rtlCol="0" anchor="b">
            <a:normAutofit/>
            <a:scene3d>
              <a:camera prst="orthographicFront"/>
              <a:lightRig rig="soft" dir="t"/>
            </a:scene3d>
            <a:sp3d prstMaterial="softEdge">
              <a:bevelT w="25400" h="25400"/>
            </a:sp3d>
          </a:bodyPr>
          <a:lstStyle/>
          <a:p>
            <a:r>
              <a:rPr lang="en-CA" dirty="0"/>
              <a:t>Old machine for encryption</a:t>
            </a:r>
          </a:p>
        </p:txBody>
      </p:sp>
    </p:spTree>
    <p:extLst>
      <p:ext uri="{BB962C8B-B14F-4D97-AF65-F5344CB8AC3E}">
        <p14:creationId xmlns:p14="http://schemas.microsoft.com/office/powerpoint/2010/main" val="145532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n old photo of two people working with the machine."/>
          <p:cNvPicPr>
            <a:picLocks noChangeAspect="1"/>
          </p:cNvPicPr>
          <p:nvPr/>
        </p:nvPicPr>
        <p:blipFill>
          <a:blip r:embed="rId3"/>
          <a:stretch>
            <a:fillRect/>
          </a:stretch>
        </p:blipFill>
        <p:spPr>
          <a:xfrm>
            <a:off x="1187624" y="1340768"/>
            <a:ext cx="6350000" cy="4203700"/>
          </a:xfrm>
          <a:prstGeom prst="rect">
            <a:avLst/>
          </a:prstGeom>
        </p:spPr>
      </p:pic>
      <p:sp>
        <p:nvSpPr>
          <p:cNvPr id="5" name="Slide Number Placeholder 4"/>
          <p:cNvSpPr>
            <a:spLocks noGrp="1"/>
          </p:cNvSpPr>
          <p:nvPr>
            <p:ph type="sldNum" sz="quarter" idx="11"/>
          </p:nvPr>
        </p:nvSpPr>
        <p:spPr>
          <a:xfrm>
            <a:off x="264458" y="6275668"/>
            <a:ext cx="8556014" cy="365125"/>
          </a:xfrm>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600" b="1" dirty="0">
                <a:latin typeface="Arial"/>
                <a:cs typeface="Arial"/>
              </a:rPr>
              <a:t>What is this?</a:t>
            </a:r>
          </a:p>
        </p:txBody>
      </p:sp>
      <p:sp>
        <p:nvSpPr>
          <p:cNvPr id="2" name="Title 1">
            <a:extLst>
              <a:ext uri="{FF2B5EF4-FFF2-40B4-BE49-F238E27FC236}">
                <a16:creationId xmlns:a16="http://schemas.microsoft.com/office/drawing/2014/main" id="{787A2707-EF3A-41E9-B7D1-71E94BBA4E29}"/>
              </a:ext>
            </a:extLst>
          </p:cNvPr>
          <p:cNvSpPr>
            <a:spLocks noGrp="1"/>
          </p:cNvSpPr>
          <p:nvPr>
            <p:ph type="title"/>
          </p:nvPr>
        </p:nvSpPr>
        <p:spPr>
          <a:xfrm>
            <a:off x="457200" y="-1143000"/>
            <a:ext cx="8229600" cy="1143000"/>
          </a:xfrm>
        </p:spPr>
        <p:txBody>
          <a:bodyPr vert="horz" rtlCol="0" anchor="b">
            <a:normAutofit/>
            <a:scene3d>
              <a:camera prst="orthographicFront"/>
              <a:lightRig rig="soft" dir="t"/>
            </a:scene3d>
            <a:sp3d prstMaterial="softEdge">
              <a:bevelT w="25400" h="25400"/>
            </a:sp3d>
          </a:bodyPr>
          <a:lstStyle/>
          <a:p>
            <a:r>
              <a:rPr lang="en-CA" dirty="0"/>
              <a:t>Old photo</a:t>
            </a:r>
          </a:p>
        </p:txBody>
      </p:sp>
    </p:spTree>
    <p:extLst>
      <p:ext uri="{BB962C8B-B14F-4D97-AF65-F5344CB8AC3E}">
        <p14:creationId xmlns:p14="http://schemas.microsoft.com/office/powerpoint/2010/main" val="48153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2"/>
          <p:cNvSpPr>
            <a:spLocks noGrp="1"/>
          </p:cNvSpPr>
          <p:nvPr>
            <p:ph idx="1"/>
          </p:nvPr>
        </p:nvSpPr>
        <p:spPr>
          <a:xfrm>
            <a:off x="609600" y="1447800"/>
            <a:ext cx="8229600" cy="4525962"/>
          </a:xfrm>
          <a:prstGeom prst="round2DiagRect">
            <a:avLst/>
          </a:prstGeom>
          <a:solidFill>
            <a:schemeClr val="bg1">
              <a:alpha val="90000"/>
            </a:schemeClr>
          </a:solidFill>
          <a:ln>
            <a:miter lim="800000"/>
            <a:headEnd/>
            <a:tailEnd/>
          </a:ln>
        </p:spPr>
        <p:txBody>
          <a:bodyPr rtlCol="0" anchor="ctr">
            <a:normAutofit/>
          </a:bodyPr>
          <a:lstStyle/>
          <a:p>
            <a:pPr algn="r" fontAlgn="auto">
              <a:spcBef>
                <a:spcPct val="0"/>
              </a:spcBef>
              <a:spcAft>
                <a:spcPts val="0"/>
              </a:spcAft>
              <a:buFont typeface="Arial" pitchFamily="34" charset="0"/>
              <a:buNone/>
              <a:defRPr/>
            </a:pPr>
            <a:r>
              <a:rPr lang="en-US" b="1" dirty="0">
                <a:solidFill>
                  <a:schemeClr val="tx2"/>
                </a:solidFill>
                <a:effectLst>
                  <a:outerShdw blurRad="31750" dist="25400" dir="5400000" algn="tl" rotWithShape="0">
                    <a:srgbClr val="000000">
                      <a:alpha val="25000"/>
                    </a:srgbClr>
                  </a:outerShdw>
                </a:effectLst>
                <a:ea typeface="+mj-ea"/>
                <a:cs typeface="Lucida Sans Unicode" pitchFamily="34" charset="0"/>
              </a:rPr>
              <a:t>  Chapter 3</a:t>
            </a:r>
          </a:p>
        </p:txBody>
      </p:sp>
      <p:sp>
        <p:nvSpPr>
          <p:cNvPr id="7" name="Title 1"/>
          <p:cNvSpPr>
            <a:spLocks noGrp="1"/>
          </p:cNvSpPr>
          <p:nvPr>
            <p:ph type="title"/>
          </p:nvPr>
        </p:nvSpPr>
        <p:spPr>
          <a:xfrm>
            <a:off x="381000" y="2286000"/>
            <a:ext cx="8229600" cy="1143000"/>
          </a:xfrm>
          <a:prstGeom prst="round2DiagRect">
            <a:avLst/>
          </a:prstGeom>
          <a:solidFill>
            <a:schemeClr val="bg1">
              <a:alpha val="90000"/>
            </a:schemeClr>
          </a:solidFill>
        </p:spPr>
        <p:txBody>
          <a:bodyPr rtlCol="0"/>
          <a:lstStyle/>
          <a:p>
            <a:pPr algn="r" fontAlgn="auto">
              <a:spcAft>
                <a:spcPts val="0"/>
              </a:spcAft>
              <a:defRPr/>
            </a:pPr>
            <a:r>
              <a:rPr lang="en-US" sz="4800" dirty="0">
                <a:cs typeface="Lucida Sans Unicode" pitchFamily="34" charset="0"/>
              </a:rPr>
              <a:t>Cryptography</a:t>
            </a:r>
          </a:p>
        </p:txBody>
      </p:sp>
      <p:sp>
        <p:nvSpPr>
          <p:cNvPr id="12" name="Title 1"/>
          <p:cNvSpPr txBox="1">
            <a:spLocks/>
          </p:cNvSpPr>
          <p:nvPr/>
        </p:nvSpPr>
        <p:spPr>
          <a:xfrm>
            <a:off x="152400" y="381000"/>
            <a:ext cx="8686800" cy="1143000"/>
          </a:xfrm>
          <a:prstGeom prst="round2DiagRect">
            <a:avLst/>
          </a:prstGeom>
          <a:solidFill>
            <a:schemeClr val="bg1">
              <a:alpha val="90000"/>
            </a:schemeClr>
          </a:solidFill>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ctr" fontAlgn="auto">
              <a:spcAft>
                <a:spcPts val="0"/>
              </a:spcAft>
              <a:defRPr/>
            </a:pPr>
            <a:r>
              <a:rPr lang="en-US" sz="3200" dirty="0">
                <a:solidFill>
                  <a:srgbClr val="464646"/>
                </a:solidFill>
                <a:latin typeface="Lucida Sans Unicode"/>
                <a:cs typeface="Lucida Sans Unicode" pitchFamily="34" charset="0"/>
              </a:rPr>
              <a:t>Corporate Computer Security, 4</a:t>
            </a:r>
            <a:r>
              <a:rPr lang="en-US" sz="3200" baseline="30000" dirty="0">
                <a:solidFill>
                  <a:srgbClr val="464646"/>
                </a:solidFill>
                <a:latin typeface="Lucida Sans Unicode"/>
                <a:cs typeface="Lucida Sans Unicode" pitchFamily="34" charset="0"/>
              </a:rPr>
              <a:t>th</a:t>
            </a:r>
            <a:r>
              <a:rPr lang="en-US" sz="3200" dirty="0">
                <a:solidFill>
                  <a:srgbClr val="464646"/>
                </a:solidFill>
                <a:latin typeface="Lucida Sans Unicode"/>
                <a:cs typeface="Lucida Sans Unicode" pitchFamily="34" charset="0"/>
              </a:rPr>
              <a:t> Edition </a:t>
            </a:r>
          </a:p>
          <a:p>
            <a:pPr algn="ctr" fontAlgn="auto">
              <a:spcAft>
                <a:spcPts val="0"/>
              </a:spcAft>
              <a:defRPr/>
            </a:pPr>
            <a:r>
              <a:rPr lang="en-US" sz="2800" dirty="0">
                <a:solidFill>
                  <a:srgbClr val="464646"/>
                </a:solidFill>
                <a:latin typeface="Lucida Sans Unicode"/>
                <a:cs typeface="Lucida Sans Unicode" pitchFamily="34" charset="0"/>
              </a:rPr>
              <a:t>Randall J. Boyle &amp; Raymond R. Panko</a:t>
            </a:r>
          </a:p>
        </p:txBody>
      </p:sp>
      <p:pic>
        <p:nvPicPr>
          <p:cNvPr id="5" name="Picture 3">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800" y="3200400"/>
            <a:ext cx="4953000" cy="32963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047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9"/>
          <p:cNvSpPr>
            <a:spLocks noGrp="1"/>
          </p:cNvSpPr>
          <p:nvPr>
            <p:ph idx="1"/>
          </p:nvPr>
        </p:nvSpPr>
        <p:spPr>
          <a:xfrm>
            <a:off x="457200" y="1219200"/>
            <a:ext cx="8534400" cy="4953000"/>
          </a:xfrm>
        </p:spPr>
        <p:txBody>
          <a:bodyPr/>
          <a:lstStyle/>
          <a:p>
            <a:pPr eaLnBrk="1" hangingPunct="1">
              <a:spcBef>
                <a:spcPct val="0"/>
              </a:spcBef>
              <a:spcAft>
                <a:spcPts val="300"/>
              </a:spcAft>
            </a:pPr>
            <a:r>
              <a:rPr lang="en-US" sz="2200" dirty="0"/>
              <a:t>Explain the concept of cryptography.</a:t>
            </a:r>
          </a:p>
          <a:p>
            <a:pPr eaLnBrk="1" hangingPunct="1">
              <a:spcBef>
                <a:spcPct val="0"/>
              </a:spcBef>
              <a:spcAft>
                <a:spcPts val="300"/>
              </a:spcAft>
            </a:pPr>
            <a:r>
              <a:rPr lang="en-US" sz="2200" dirty="0"/>
              <a:t>Describe symmetric key encryption and the importance of key length.</a:t>
            </a:r>
          </a:p>
          <a:p>
            <a:pPr eaLnBrk="1" hangingPunct="1">
              <a:spcBef>
                <a:spcPct val="0"/>
              </a:spcBef>
              <a:spcAft>
                <a:spcPts val="300"/>
              </a:spcAft>
            </a:pPr>
            <a:r>
              <a:rPr lang="en-US" sz="2200" dirty="0"/>
              <a:t>Explain negotiation stage.</a:t>
            </a:r>
          </a:p>
          <a:p>
            <a:pPr eaLnBrk="1" hangingPunct="1">
              <a:spcBef>
                <a:spcPct val="0"/>
              </a:spcBef>
              <a:spcAft>
                <a:spcPts val="300"/>
              </a:spcAft>
            </a:pPr>
            <a:r>
              <a:rPr lang="en-US" sz="2200" dirty="0"/>
              <a:t>Explain initial authentication, including MS-CHAP.</a:t>
            </a:r>
          </a:p>
          <a:p>
            <a:pPr eaLnBrk="1" hangingPunct="1">
              <a:spcBef>
                <a:spcPct val="0"/>
              </a:spcBef>
              <a:spcAft>
                <a:spcPts val="300"/>
              </a:spcAft>
            </a:pPr>
            <a:r>
              <a:rPr lang="en-US" sz="2200" dirty="0"/>
              <a:t>Describe keying, including public key encryption.</a:t>
            </a:r>
          </a:p>
        </p:txBody>
      </p:sp>
      <p:sp>
        <p:nvSpPr>
          <p:cNvPr id="8" name="Title 7"/>
          <p:cNvSpPr>
            <a:spLocks noGrp="1"/>
          </p:cNvSpPr>
          <p:nvPr>
            <p:ph type="title"/>
          </p:nvPr>
        </p:nvSpPr>
        <p:spPr>
          <a:xfrm>
            <a:off x="457200" y="274638"/>
            <a:ext cx="8229600" cy="868362"/>
          </a:xfrm>
        </p:spPr>
        <p:txBody>
          <a:bodyPr/>
          <a:lstStyle/>
          <a:p>
            <a:pPr eaLnBrk="1" hangingPunct="1">
              <a:defRPr/>
            </a:pPr>
            <a:r>
              <a:rPr lang="en-US" dirty="0"/>
              <a:t>Learning Objectives (Week 4)</a:t>
            </a:r>
          </a:p>
        </p:txBody>
      </p:sp>
      <p:sp>
        <p:nvSpPr>
          <p:cNvPr id="5" name="Slide Number Placeholder 3"/>
          <p:cNvSpPr>
            <a:spLocks noGrp="1"/>
          </p:cNvSpPr>
          <p:nvPr>
            <p:ph type="sldNum" sz="quarter" idx="11"/>
          </p:nvPr>
        </p:nvSpPr>
        <p:spPr bwMode="auto">
          <a:xfrm>
            <a:off x="152400" y="63246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4</a:t>
            </a:fld>
            <a:endParaRPr lang="en-US" dirty="0">
              <a:solidFill>
                <a:schemeClr val="bg1"/>
              </a:solidFill>
              <a:latin typeface="Lucida Sans Unicode"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6FB7D7"/>
                </a:solidFill>
              </a:rPr>
              <a:t>Introduction</a:t>
            </a:r>
          </a:p>
        </p:txBody>
      </p:sp>
      <p:sp>
        <p:nvSpPr>
          <p:cNvPr id="3" name="Content Placeholder 2"/>
          <p:cNvSpPr>
            <a:spLocks noGrp="1"/>
          </p:cNvSpPr>
          <p:nvPr>
            <p:ph idx="1"/>
          </p:nvPr>
        </p:nvSpPr>
        <p:spPr>
          <a:xfrm>
            <a:off x="549275" y="1600201"/>
            <a:ext cx="7551117" cy="4133055"/>
          </a:xfrm>
        </p:spPr>
        <p:txBody>
          <a:bodyPr>
            <a:normAutofit fontScale="62500" lnSpcReduction="20000"/>
          </a:bodyPr>
          <a:lstStyle/>
          <a:p>
            <a:pPr marL="0" indent="0">
              <a:buNone/>
            </a:pPr>
            <a:r>
              <a:rPr lang="en-US" dirty="0"/>
              <a:t>Some Early History:</a:t>
            </a:r>
          </a:p>
          <a:p>
            <a:pPr marL="1090613" indent="-1077913">
              <a:buNone/>
              <a:tabLst>
                <a:tab pos="2060575" algn="l"/>
              </a:tabLst>
            </a:pPr>
            <a:r>
              <a:rPr lang="en-US" dirty="0"/>
              <a:t>1900 BC: 	Egyptians use non-standard hieroglyphics</a:t>
            </a:r>
          </a:p>
          <a:p>
            <a:pPr marL="1090613" indent="-1077913">
              <a:buNone/>
              <a:tabLst>
                <a:tab pos="2060575" algn="l"/>
              </a:tabLst>
            </a:pPr>
            <a:r>
              <a:rPr lang="en-US" dirty="0"/>
              <a:t>475 BC: 	Spartans of Greece develop the </a:t>
            </a:r>
            <a:r>
              <a:rPr lang="en-US" dirty="0" err="1"/>
              <a:t>scytale</a:t>
            </a:r>
            <a:endParaRPr lang="en-US" dirty="0"/>
          </a:p>
          <a:p>
            <a:pPr marL="1090613" indent="-1077913">
              <a:buNone/>
              <a:tabLst>
                <a:tab pos="2060575" algn="l"/>
              </a:tabLst>
            </a:pPr>
            <a:r>
              <a:rPr lang="en-US" dirty="0"/>
              <a:t>50 BC: 	Julius Caesar using a simple cipher for military and government communications. </a:t>
            </a:r>
          </a:p>
          <a:p>
            <a:pPr marL="1090613" indent="-1077913">
              <a:buNone/>
              <a:tabLst>
                <a:tab pos="2060575" algn="l"/>
              </a:tabLst>
            </a:pPr>
            <a:r>
              <a:rPr lang="en-US" dirty="0"/>
              <a:t>725 AD: 	Abu `</a:t>
            </a:r>
            <a:r>
              <a:rPr lang="en-US" dirty="0" err="1"/>
              <a:t>Abd</a:t>
            </a:r>
            <a:r>
              <a:rPr lang="en-US" dirty="0"/>
              <a:t> al-Rahman al-Khalil ibn Ahmad ibn `Amr ibn </a:t>
            </a:r>
            <a:r>
              <a:rPr lang="en-US" dirty="0" err="1"/>
              <a:t>Tammam</a:t>
            </a:r>
            <a:r>
              <a:rPr lang="en-US" dirty="0"/>
              <a:t> al </a:t>
            </a:r>
            <a:r>
              <a:rPr lang="en-US" dirty="0" err="1"/>
              <a:t>Farahidi</a:t>
            </a:r>
            <a:r>
              <a:rPr lang="en-US" dirty="0"/>
              <a:t> al-</a:t>
            </a:r>
            <a:r>
              <a:rPr lang="en-US" dirty="0" err="1"/>
              <a:t>Zadi</a:t>
            </a:r>
            <a:r>
              <a:rPr lang="en-US" dirty="0"/>
              <a:t> al </a:t>
            </a:r>
            <a:r>
              <a:rPr lang="en-US" dirty="0" err="1"/>
              <a:t>Yahmadi</a:t>
            </a:r>
            <a:r>
              <a:rPr lang="en-US" dirty="0"/>
              <a:t>  wrote a (now lost) book on cryptography</a:t>
            </a:r>
          </a:p>
          <a:p>
            <a:pPr marL="1090613" indent="-1077913">
              <a:buNone/>
              <a:tabLst>
                <a:tab pos="2060575" algn="l"/>
              </a:tabLst>
            </a:pPr>
            <a:r>
              <a:rPr lang="en-US" dirty="0"/>
              <a:t>1466 AD: 	Leon Battista </a:t>
            </a:r>
            <a:r>
              <a:rPr lang="en-US" dirty="0" err="1"/>
              <a:t>Alberti</a:t>
            </a:r>
            <a:r>
              <a:rPr lang="en-US" dirty="0"/>
              <a:t>, the Father of Western cryptography worked on </a:t>
            </a:r>
            <a:r>
              <a:rPr lang="en-US" dirty="0" err="1"/>
              <a:t>polyaphabetic</a:t>
            </a:r>
            <a:r>
              <a:rPr lang="en-US" dirty="0"/>
              <a:t> substitution and a </a:t>
            </a:r>
            <a:r>
              <a:rPr lang="en-US" dirty="0" err="1"/>
              <a:t>ciper</a:t>
            </a:r>
            <a:r>
              <a:rPr lang="en-US" dirty="0"/>
              <a:t> disk.</a:t>
            </a:r>
          </a:p>
          <a:p>
            <a:pPr marL="1090613" indent="-1077913">
              <a:buNone/>
              <a:tabLst>
                <a:tab pos="2060575" algn="l"/>
              </a:tabLst>
            </a:pPr>
            <a:r>
              <a:rPr lang="en-US" dirty="0"/>
              <a:t>1623 AD: 	Sir Francis Bacon described one of the first uses of steganography</a:t>
            </a:r>
          </a:p>
          <a:p>
            <a:pPr lvl="1"/>
            <a:endParaRPr lang="en-US"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156176" y="4869642"/>
            <a:ext cx="2789188" cy="1595154"/>
          </a:xfrm>
          <a:prstGeom prst="rect">
            <a:avLst/>
          </a:prstGeom>
        </p:spPr>
      </p:pic>
    </p:spTree>
    <p:extLst>
      <p:ext uri="{BB962C8B-B14F-4D97-AF65-F5344CB8AC3E}">
        <p14:creationId xmlns:p14="http://schemas.microsoft.com/office/powerpoint/2010/main" val="33851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457200" y="1219200"/>
            <a:ext cx="8229600" cy="4800600"/>
          </a:xfrm>
        </p:spPr>
        <p:txBody>
          <a:bodyPr/>
          <a:lstStyle/>
          <a:p>
            <a:pPr eaLnBrk="1" hangingPunct="1"/>
            <a:r>
              <a:rPr lang="en-US" dirty="0"/>
              <a:t>Cryptography is the use of mathematical operations to protect messages traveling between parties or stored on a computer</a:t>
            </a:r>
          </a:p>
          <a:p>
            <a:pPr eaLnBrk="1" hangingPunct="1">
              <a:spcBef>
                <a:spcPts val="2400"/>
              </a:spcBef>
            </a:pPr>
            <a:r>
              <a:rPr lang="en-US" b="1" dirty="0"/>
              <a:t>Confidentiality</a:t>
            </a:r>
            <a:r>
              <a:rPr lang="en-US" dirty="0"/>
              <a:t> means that someone intercepting your communications cannot read them</a:t>
            </a:r>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dirty="0"/>
              <a:t>3.1: Cryptography</a:t>
            </a:r>
          </a:p>
        </p:txBody>
      </p:sp>
      <p:grpSp>
        <p:nvGrpSpPr>
          <p:cNvPr id="3" name="Group 2" descr="Alice is sending a message to Bob, and Carol should not be able learn about the content of the message.">
            <a:extLst>
              <a:ext uri="{FF2B5EF4-FFF2-40B4-BE49-F238E27FC236}">
                <a16:creationId xmlns:a16="http://schemas.microsoft.com/office/drawing/2014/main" id="{3F71D967-2ABA-4F9E-9AF5-E0D5511497FC}"/>
              </a:ext>
            </a:extLst>
          </p:cNvPr>
          <p:cNvGrpSpPr/>
          <p:nvPr/>
        </p:nvGrpSpPr>
        <p:grpSpPr>
          <a:xfrm>
            <a:off x="1143000" y="3962400"/>
            <a:ext cx="6705600" cy="2438400"/>
            <a:chOff x="1143000" y="3962400"/>
            <a:chExt cx="6705600" cy="2438400"/>
          </a:xfrm>
        </p:grpSpPr>
        <p:sp>
          <p:nvSpPr>
            <p:cNvPr id="19465" name="TextBox 13"/>
            <p:cNvSpPr txBox="1">
              <a:spLocks noChangeArrowheads="1"/>
            </p:cNvSpPr>
            <p:nvPr/>
          </p:nvSpPr>
          <p:spPr bwMode="auto">
            <a:xfrm>
              <a:off x="5257800" y="5029200"/>
              <a:ext cx="64135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800" dirty="0">
                  <a:latin typeface="Lucida Sans Unicode" pitchFamily="34" charset="0"/>
                </a:rPr>
                <a:t>???</a:t>
              </a:r>
            </a:p>
          </p:txBody>
        </p:sp>
        <p:grpSp>
          <p:nvGrpSpPr>
            <p:cNvPr id="2" name="Group 1">
              <a:extLst>
                <a:ext uri="{FF2B5EF4-FFF2-40B4-BE49-F238E27FC236}">
                  <a16:creationId xmlns:a16="http://schemas.microsoft.com/office/drawing/2014/main" id="{ADE321F4-79D4-437A-8497-13E6BC336B9A}"/>
                </a:ext>
              </a:extLst>
            </p:cNvPr>
            <p:cNvGrpSpPr/>
            <p:nvPr/>
          </p:nvGrpSpPr>
          <p:grpSpPr>
            <a:xfrm>
              <a:off x="1143000" y="3962400"/>
              <a:ext cx="6705600" cy="2438400"/>
              <a:chOff x="1143000" y="3962400"/>
              <a:chExt cx="6705600" cy="2438400"/>
            </a:xfrm>
          </p:grpSpPr>
          <p:pic>
            <p:nvPicPr>
              <p:cNvPr id="19461" name="Picture 5" descr="C:\Users\Panko\Pictures\Microsoft Clip Organizer\j0432624.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43000" y="4267200"/>
                <a:ext cx="13716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62" name="Picture 6" descr="C:\Users\Panko\Pictures\Microsoft Clip Organizer\CG9B17.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477000" y="4267200"/>
                <a:ext cx="13716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2" name="Straight Arrow Connector 11"/>
              <p:cNvCxnSpPr>
                <a:stCxn id="1029" idx="1"/>
                <a:endCxn id="1030" idx="1"/>
              </p:cNvCxnSpPr>
              <p:nvPr/>
            </p:nvCxnSpPr>
            <p:spPr>
              <a:xfrm>
                <a:off x="2514600" y="4953000"/>
                <a:ext cx="3962400" cy="158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9464" name="Picture 7" descr="C:\Users\Panko\Pictures\Microsoft Clip Organizer\CG9B95.pn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159250" y="5029200"/>
                <a:ext cx="13716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66" name="Picture 5" descr="C:\Users\Panko\Pictures\Microsoft Clip Organizer\CGDACE.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048000" y="3962400"/>
                <a:ext cx="1905000" cy="191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11"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6</a:t>
            </a:fld>
            <a:endParaRPr lang="en-US" dirty="0">
              <a:solidFill>
                <a:schemeClr val="bg1"/>
              </a:solidFill>
              <a:latin typeface="Lucida Sans Unicode"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a:xfrm>
            <a:off x="457200" y="1371600"/>
            <a:ext cx="8229600" cy="4800600"/>
          </a:xfrm>
        </p:spPr>
        <p:txBody>
          <a:bodyPr/>
          <a:lstStyle/>
          <a:p>
            <a:pPr eaLnBrk="1" hangingPunct="1">
              <a:spcBef>
                <a:spcPts val="2400"/>
              </a:spcBef>
            </a:pPr>
            <a:r>
              <a:rPr lang="en-US" b="1" dirty="0"/>
              <a:t>Confidentiality</a:t>
            </a:r>
            <a:r>
              <a:rPr lang="en-US" dirty="0"/>
              <a:t> is only one cryptographic protection</a:t>
            </a:r>
          </a:p>
          <a:p>
            <a:pPr eaLnBrk="1" hangingPunct="1"/>
            <a:r>
              <a:rPr lang="en-US" b="1" dirty="0"/>
              <a:t>Authentication</a:t>
            </a:r>
            <a:r>
              <a:rPr lang="en-US" dirty="0"/>
              <a:t> means proving one’s identity to another so they can trust you more</a:t>
            </a:r>
          </a:p>
          <a:p>
            <a:pPr eaLnBrk="1" hangingPunct="1"/>
            <a:r>
              <a:rPr lang="en-US" b="1" dirty="0"/>
              <a:t>Integrity</a:t>
            </a:r>
            <a:r>
              <a:rPr lang="en-US" dirty="0"/>
              <a:t> means that the message cannot be changed or, if it is change, that this change will be detected</a:t>
            </a:r>
          </a:p>
          <a:p>
            <a:pPr eaLnBrk="1" hangingPunct="1"/>
            <a:r>
              <a:rPr lang="en-US" dirty="0"/>
              <a:t>Known as the CIA of cryptography</a:t>
            </a:r>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dirty="0"/>
              <a:t>3.1: Cryptography</a:t>
            </a:r>
          </a:p>
        </p:txBody>
      </p:sp>
      <p:sp>
        <p:nvSpPr>
          <p:cNvPr id="6"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7</a:t>
            </a:fld>
            <a:endParaRPr lang="en-US" dirty="0">
              <a:solidFill>
                <a:schemeClr val="bg1"/>
              </a:solidFill>
              <a:latin typeface="Lucida Sans Unicode"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a:xfrm>
            <a:off x="457200" y="1447800"/>
            <a:ext cx="8229600" cy="4724400"/>
          </a:xfrm>
        </p:spPr>
        <p:txBody>
          <a:bodyPr/>
          <a:lstStyle/>
          <a:p>
            <a:pPr eaLnBrk="1" hangingPunct="1"/>
            <a:r>
              <a:rPr lang="en-US" dirty="0"/>
              <a:t>Encryption for confidentiality needs a cipher (mathematical method) to encrypt and decrypt</a:t>
            </a:r>
          </a:p>
          <a:p>
            <a:pPr lvl="1" eaLnBrk="1" hangingPunct="1">
              <a:spcBef>
                <a:spcPts val="600"/>
              </a:spcBef>
            </a:pPr>
            <a:r>
              <a:rPr lang="en-US" dirty="0"/>
              <a:t>The cipher cannot be kept secret</a:t>
            </a:r>
          </a:p>
          <a:p>
            <a:pPr eaLnBrk="1" hangingPunct="1"/>
            <a:r>
              <a:rPr lang="en-US" dirty="0"/>
              <a:t>The two parties using the cipher also need to know a secret key (or keys)</a:t>
            </a:r>
          </a:p>
          <a:p>
            <a:pPr lvl="1" eaLnBrk="1" hangingPunct="1"/>
            <a:r>
              <a:rPr lang="en-US" dirty="0"/>
              <a:t>A key is merely a long stream of bits (1s and 0s)</a:t>
            </a:r>
          </a:p>
          <a:p>
            <a:pPr lvl="1" eaLnBrk="1" hangingPunct="1"/>
            <a:r>
              <a:rPr lang="en-US" dirty="0"/>
              <a:t>The key (or keys) </a:t>
            </a:r>
            <a:r>
              <a:rPr lang="en-US" i="1" dirty="0"/>
              <a:t>must</a:t>
            </a:r>
            <a:r>
              <a:rPr lang="en-US" dirty="0"/>
              <a:t> be kept secret</a:t>
            </a:r>
          </a:p>
          <a:p>
            <a:pPr eaLnBrk="1" hangingPunct="1"/>
            <a:r>
              <a:rPr lang="en-US" dirty="0"/>
              <a:t>Cryptanalysts attempt to crack (find) the key</a:t>
            </a:r>
          </a:p>
        </p:txBody>
      </p:sp>
      <p:sp>
        <p:nvSpPr>
          <p:cNvPr id="5" name="Title 4"/>
          <p:cNvSpPr>
            <a:spLocks noGrp="1"/>
          </p:cNvSpPr>
          <p:nvPr>
            <p:ph type="title"/>
          </p:nvPr>
        </p:nvSpPr>
        <p:spPr>
          <a:xfrm>
            <a:off x="457200" y="274638"/>
            <a:ext cx="8229600" cy="944562"/>
          </a:xfrm>
        </p:spPr>
        <p:txBody>
          <a:bodyPr/>
          <a:lstStyle/>
          <a:p>
            <a:pPr eaLnBrk="1" fontAlgn="auto" hangingPunct="1">
              <a:spcAft>
                <a:spcPts val="0"/>
              </a:spcAft>
              <a:defRPr/>
            </a:pPr>
            <a:r>
              <a:rPr lang="en-US" dirty="0"/>
              <a:t>3.1: Cryptography</a:t>
            </a:r>
          </a:p>
        </p:txBody>
      </p:sp>
      <p:sp>
        <p:nvSpPr>
          <p:cNvPr id="8" name="Slide Number Placeholder 3"/>
          <p:cNvSpPr>
            <a:spLocks noGrp="1"/>
          </p:cNvSpPr>
          <p:nvPr>
            <p:ph type="sldNum" sz="quarter" idx="11"/>
          </p:nvPr>
        </p:nvSpPr>
        <p:spPr bwMode="auto">
          <a:xfrm>
            <a:off x="152400" y="6248400"/>
            <a:ext cx="1066800" cy="381000"/>
          </a:xfrm>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3-</a:t>
            </a:r>
            <a:fld id="{74EE50E7-F4B2-4775-93DE-F251AF126B51}" type="slidenum">
              <a:rPr lang="en-US" smtClean="0">
                <a:solidFill>
                  <a:schemeClr val="bg1"/>
                </a:solidFill>
                <a:latin typeface="Lucida Sans Unicode" pitchFamily="34" charset="0"/>
              </a:rPr>
              <a:pPr eaLnBrk="1" hangingPunct="1"/>
              <a:t>8</a:t>
            </a:fld>
            <a:endParaRPr lang="en-US" dirty="0">
              <a:solidFill>
                <a:schemeClr val="bg1"/>
              </a:solidFill>
              <a:latin typeface="Lucida Sans Unicode"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1390</TotalTime>
  <Words>960</Words>
  <Application>Microsoft Office PowerPoint</Application>
  <PresentationFormat>On-screen Show (4:3)</PresentationFormat>
  <Paragraphs>218</Paragraphs>
  <Slides>19</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Lucida Sans Unicode</vt:lpstr>
      <vt:lpstr>Tahoma</vt:lpstr>
      <vt:lpstr>Verdana</vt:lpstr>
      <vt:lpstr>Wingdings 2</vt:lpstr>
      <vt:lpstr>Wingdings 3</vt:lpstr>
      <vt:lpstr>Concourse</vt:lpstr>
      <vt:lpstr>1_Concourse</vt:lpstr>
      <vt:lpstr>Old machine for encryption</vt:lpstr>
      <vt:lpstr>Old machine for encryption</vt:lpstr>
      <vt:lpstr>Old photo</vt:lpstr>
      <vt:lpstr>Cryptography</vt:lpstr>
      <vt:lpstr>Learning Objectives (Week 4)</vt:lpstr>
      <vt:lpstr>Introduction</vt:lpstr>
      <vt:lpstr>3.1: Cryptography</vt:lpstr>
      <vt:lpstr>3.1: Cryptography</vt:lpstr>
      <vt:lpstr>3.1: Cryptography</vt:lpstr>
      <vt:lpstr>3.1: Symmetric Key Encryption for Confidentiality</vt:lpstr>
      <vt:lpstr>3.1: Example Symmetric Key Cipher (Fig. 3-2)</vt:lpstr>
      <vt:lpstr>3.1: Types of Ciphers</vt:lpstr>
      <vt:lpstr>3.1: Transposition Cipher</vt:lpstr>
      <vt:lpstr>3.1: Ciphers versus Codes</vt:lpstr>
      <vt:lpstr>3.1: Key Length and Exhaustive Search Time</vt:lpstr>
      <vt:lpstr>Exhaustive Search vs. Weakest Link </vt:lpstr>
      <vt:lpstr>3.1: Key Length and Exhaustive Search Time</vt:lpstr>
      <vt:lpstr>3.2: Major Symmetric Key Encryption Ciphers</vt:lpstr>
      <vt:lpstr>Copy right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Navid</cp:lastModifiedBy>
  <cp:revision>296</cp:revision>
  <dcterms:created xsi:type="dcterms:W3CDTF">2009-03-16T04:19:02Z</dcterms:created>
  <dcterms:modified xsi:type="dcterms:W3CDTF">2020-05-29T04:05:48Z</dcterms:modified>
</cp:coreProperties>
</file>