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 id="2147483881" r:id="rId2"/>
  </p:sldMasterIdLst>
  <p:notesMasterIdLst>
    <p:notesMasterId r:id="rId44"/>
  </p:notesMasterIdLst>
  <p:handoutMasterIdLst>
    <p:handoutMasterId r:id="rId45"/>
  </p:handoutMasterIdLst>
  <p:sldIdLst>
    <p:sldId id="450" r:id="rId3"/>
    <p:sldId id="456" r:id="rId4"/>
    <p:sldId id="457" r:id="rId5"/>
    <p:sldId id="447" r:id="rId6"/>
    <p:sldId id="423" r:id="rId7"/>
    <p:sldId id="458" r:id="rId8"/>
    <p:sldId id="395" r:id="rId9"/>
    <p:sldId id="401" r:id="rId10"/>
    <p:sldId id="396" r:id="rId11"/>
    <p:sldId id="356" r:id="rId12"/>
    <p:sldId id="357" r:id="rId13"/>
    <p:sldId id="398" r:id="rId14"/>
    <p:sldId id="358" r:id="rId15"/>
    <p:sldId id="397" r:id="rId16"/>
    <p:sldId id="360" r:id="rId17"/>
    <p:sldId id="459" r:id="rId18"/>
    <p:sldId id="383" r:id="rId19"/>
    <p:sldId id="361" r:id="rId20"/>
    <p:sldId id="393" r:id="rId21"/>
    <p:sldId id="399" r:id="rId22"/>
    <p:sldId id="363" r:id="rId23"/>
    <p:sldId id="407" r:id="rId24"/>
    <p:sldId id="364" r:id="rId25"/>
    <p:sldId id="408" r:id="rId26"/>
    <p:sldId id="365" r:id="rId27"/>
    <p:sldId id="366" r:id="rId28"/>
    <p:sldId id="384" r:id="rId29"/>
    <p:sldId id="385" r:id="rId30"/>
    <p:sldId id="367" r:id="rId31"/>
    <p:sldId id="402" r:id="rId32"/>
    <p:sldId id="403" r:id="rId33"/>
    <p:sldId id="410" r:id="rId34"/>
    <p:sldId id="404" r:id="rId35"/>
    <p:sldId id="368" r:id="rId36"/>
    <p:sldId id="463" r:id="rId37"/>
    <p:sldId id="464" r:id="rId38"/>
    <p:sldId id="460" r:id="rId39"/>
    <p:sldId id="461" r:id="rId40"/>
    <p:sldId id="462" r:id="rId41"/>
    <p:sldId id="454" r:id="rId42"/>
    <p:sldId id="455"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85" autoAdjust="0"/>
  </p:normalViewPr>
  <p:slideViewPr>
    <p:cSldViewPr>
      <p:cViewPr varScale="1">
        <p:scale>
          <a:sx n="98" d="100"/>
          <a:sy n="98" d="100"/>
        </p:scale>
        <p:origin x="1572" y="90"/>
      </p:cViewPr>
      <p:guideLst>
        <p:guide orient="horz" pos="2160"/>
        <p:guide pos="2880"/>
      </p:guideLst>
    </p:cSldViewPr>
  </p:slideViewPr>
  <p:outlineViewPr>
    <p:cViewPr>
      <p:scale>
        <a:sx n="33" d="100"/>
        <a:sy n="33" d="100"/>
      </p:scale>
      <p:origin x="0" y="-15156"/>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D5A3505-E82E-43C5-9F41-4B9CEC087F39}" type="datetimeFigureOut">
              <a:rPr lang="en-US" smtClean="0"/>
              <a:pPr/>
              <a:t>6/5/2020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3D895A2-595E-4872-9E6D-F706690051E8}" type="slidenum">
              <a:rPr lang="en-US"/>
              <a:pPr/>
              <a:t>‹#›</a:t>
            </a:fld>
            <a:endParaRPr lang="en-US"/>
          </a:p>
        </p:txBody>
      </p:sp>
    </p:spTree>
    <p:extLst>
      <p:ext uri="{BB962C8B-B14F-4D97-AF65-F5344CB8AC3E}">
        <p14:creationId xmlns:p14="http://schemas.microsoft.com/office/powerpoint/2010/main" val="3243434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8590E54-45F2-4FC0-AC30-60EB164C7D3E}"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0234F1-2ACF-4930-A16E-4B7967ADAA63}" type="slidenum">
              <a:rPr lang="en-US"/>
              <a:pPr/>
              <a:t>‹#›</a:t>
            </a:fld>
            <a:endParaRPr lang="en-US"/>
          </a:p>
        </p:txBody>
      </p:sp>
    </p:spTree>
    <p:extLst>
      <p:ext uri="{BB962C8B-B14F-4D97-AF65-F5344CB8AC3E}">
        <p14:creationId xmlns:p14="http://schemas.microsoft.com/office/powerpoint/2010/main" val="4168396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Enigma machine</a:t>
            </a:r>
          </a:p>
          <a:p>
            <a:endParaRPr lang="en-US" dirty="0"/>
          </a:p>
        </p:txBody>
      </p:sp>
      <p:sp>
        <p:nvSpPr>
          <p:cNvPr id="4" name="Slide Number Placeholder 3"/>
          <p:cNvSpPr>
            <a:spLocks noGrp="1"/>
          </p:cNvSpPr>
          <p:nvPr>
            <p:ph type="sldNum" sz="quarter" idx="10"/>
          </p:nvPr>
        </p:nvSpPr>
        <p:spPr/>
        <p:txBody>
          <a:bodyPr/>
          <a:lstStyle/>
          <a:p>
            <a:fld id="{A963E08C-55CE-0A4D-8E32-48BD6FEB8ED7}" type="slidenum">
              <a:rPr lang="en-US" smtClean="0"/>
              <a:pPr/>
              <a:t>0</a:t>
            </a:fld>
            <a:endParaRPr lang="en-US"/>
          </a:p>
        </p:txBody>
      </p:sp>
    </p:spTree>
    <p:extLst>
      <p:ext uri="{BB962C8B-B14F-4D97-AF65-F5344CB8AC3E}">
        <p14:creationId xmlns:p14="http://schemas.microsoft.com/office/powerpoint/2010/main" val="41384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xfrm>
            <a:off x="914401" y="4343401"/>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0469" tIns="44441" rIns="90469" bIns="44441"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val="149857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a:t>
            </a:r>
            <a:r>
              <a:rPr lang="en-US" baseline="0" dirty="0"/>
              <a:t> </a:t>
            </a:r>
            <a:r>
              <a:rPr lang="en-US" dirty="0"/>
              <a:t>Lorenz SZ42 machine</a:t>
            </a:r>
          </a:p>
          <a:p>
            <a:r>
              <a:rPr lang="en-US" dirty="0"/>
              <a:t>Source:</a:t>
            </a:r>
            <a:r>
              <a:rPr lang="en-US" baseline="0" dirty="0"/>
              <a:t> Wikipedia</a:t>
            </a:r>
          </a:p>
          <a:p>
            <a:r>
              <a:rPr lang="en-US" baseline="0" dirty="0"/>
              <a:t>Used by: German Army in WWII</a:t>
            </a:r>
          </a:p>
          <a:p>
            <a:r>
              <a:rPr lang="en-US" baseline="0" dirty="0"/>
              <a:t>Note: More sophisticated than the Enigma code</a:t>
            </a:r>
          </a:p>
          <a:p>
            <a:endParaRPr lang="en-US" baseline="0" dirty="0"/>
          </a:p>
          <a:p>
            <a:r>
              <a:rPr lang="en-US" baseline="0" dirty="0"/>
              <a:t>This was the reason the Colossus computer was built</a:t>
            </a:r>
            <a:endParaRPr lang="en-US" dirty="0"/>
          </a:p>
        </p:txBody>
      </p:sp>
      <p:sp>
        <p:nvSpPr>
          <p:cNvPr id="4" name="Slide Number Placeholder 3"/>
          <p:cNvSpPr>
            <a:spLocks noGrp="1"/>
          </p:cNvSpPr>
          <p:nvPr>
            <p:ph type="sldNum" sz="quarter" idx="10"/>
          </p:nvPr>
        </p:nvSpPr>
        <p:spPr/>
        <p:txBody>
          <a:bodyPr/>
          <a:lstStyle/>
          <a:p>
            <a:fld id="{A963E08C-55CE-0A4D-8E32-48BD6FEB8ED7}" type="slidenum">
              <a:rPr lang="en-US" smtClean="0"/>
              <a:pPr/>
              <a:t>1</a:t>
            </a:fld>
            <a:endParaRPr lang="en-US"/>
          </a:p>
        </p:txBody>
      </p:sp>
    </p:spTree>
    <p:extLst>
      <p:ext uri="{BB962C8B-B14F-4D97-AF65-F5344CB8AC3E}">
        <p14:creationId xmlns:p14="http://schemas.microsoft.com/office/powerpoint/2010/main" val="79315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Colossus</a:t>
            </a:r>
          </a:p>
          <a:p>
            <a:r>
              <a:rPr lang="en-US" dirty="0"/>
              <a:t>World’s first: electronic digital programmable computer</a:t>
            </a:r>
          </a:p>
          <a:p>
            <a:endParaRPr lang="en-US" dirty="0"/>
          </a:p>
          <a:p>
            <a:r>
              <a:rPr lang="en-US" dirty="0"/>
              <a:t>Colossus </a:t>
            </a:r>
          </a:p>
          <a:p>
            <a:pPr marL="171450" indent="-171450">
              <a:buFont typeface="Arial"/>
              <a:buChar char="•"/>
            </a:pPr>
            <a:r>
              <a:rPr lang="en-US" dirty="0"/>
              <a:t>Mark I contained 1500 thermionic valves (tubes)</a:t>
            </a:r>
          </a:p>
          <a:p>
            <a:pPr marL="171450" indent="-171450">
              <a:buFont typeface="Arial"/>
              <a:buChar char="•"/>
            </a:pPr>
            <a:r>
              <a:rPr lang="en-US" dirty="0"/>
              <a:t>Mark II contained 2400 valves – 5x faster and simpler</a:t>
            </a:r>
            <a:r>
              <a:rPr lang="en-US" baseline="0" dirty="0"/>
              <a:t> to operate than Mk I</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2</a:t>
            </a:fld>
            <a:endParaRPr lang="en-US"/>
          </a:p>
        </p:txBody>
      </p:sp>
    </p:spTree>
    <p:extLst>
      <p:ext uri="{BB962C8B-B14F-4D97-AF65-F5344CB8AC3E}">
        <p14:creationId xmlns:p14="http://schemas.microsoft.com/office/powerpoint/2010/main" val="78100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5</a:t>
            </a:fld>
            <a:endParaRPr lang="en-US"/>
          </a:p>
        </p:txBody>
      </p:sp>
    </p:spTree>
    <p:extLst>
      <p:ext uri="{BB962C8B-B14F-4D97-AF65-F5344CB8AC3E}">
        <p14:creationId xmlns:p14="http://schemas.microsoft.com/office/powerpoint/2010/main" val="15757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Cartoon: </a:t>
            </a:r>
            <a:r>
              <a:rPr lang="en-US" dirty="0" err="1"/>
              <a:t>XKCD.com</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15</a:t>
            </a:fld>
            <a:endParaRPr lang="en-US"/>
          </a:p>
        </p:txBody>
      </p:sp>
    </p:spTree>
    <p:extLst>
      <p:ext uri="{BB962C8B-B14F-4D97-AF65-F5344CB8AC3E}">
        <p14:creationId xmlns:p14="http://schemas.microsoft.com/office/powerpoint/2010/main" val="261317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a:t>
            </a:r>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36</a:t>
            </a:fld>
            <a:endParaRPr lang="en-US"/>
          </a:p>
        </p:txBody>
      </p:sp>
    </p:spTree>
    <p:extLst>
      <p:ext uri="{BB962C8B-B14F-4D97-AF65-F5344CB8AC3E}">
        <p14:creationId xmlns:p14="http://schemas.microsoft.com/office/powerpoint/2010/main" val="428673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a:t>
            </a:r>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37</a:t>
            </a:fld>
            <a:endParaRPr lang="en-US"/>
          </a:p>
        </p:txBody>
      </p:sp>
    </p:spTree>
    <p:extLst>
      <p:ext uri="{BB962C8B-B14F-4D97-AF65-F5344CB8AC3E}">
        <p14:creationId xmlns:p14="http://schemas.microsoft.com/office/powerpoint/2010/main" val="838680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contents of this slide is from Wikipedia</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38</a:t>
            </a:fld>
            <a:endParaRPr lang="en-US"/>
          </a:p>
        </p:txBody>
      </p:sp>
    </p:spTree>
    <p:extLst>
      <p:ext uri="{BB962C8B-B14F-4D97-AF65-F5344CB8AC3E}">
        <p14:creationId xmlns:p14="http://schemas.microsoft.com/office/powerpoint/2010/main" val="2647459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6164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0371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CCF9F61-EE16-47D8-B043-F09444BA2915}"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2504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
        <p:nvSpPr>
          <p:cNvPr id="12"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
        <p:nvSpPr>
          <p:cNvPr id="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txBox="1">
            <a:spLocks/>
          </p:cNvSpPr>
          <p:nvPr userDrawn="1"/>
        </p:nvSpPr>
        <p:spPr>
          <a:xfrm>
            <a:off x="6553200" y="6356350"/>
            <a:ext cx="2133600" cy="365125"/>
          </a:xfrm>
          <a:prstGeom prst="rect">
            <a:avLst/>
          </a:prstGeom>
        </p:spPr>
        <p:txBody>
          <a:bodyPr vert="horz" wrap="square" lIns="91440" tIns="45720" rIns="91440" bIns="45720" numCol="1" rtlCol="0" anchor="ctr" anchorCtr="0" compatLnSpc="1">
            <a:prstTxWarp prst="textNoShape">
              <a:avLst/>
            </a:prstTxWarp>
          </a:bodyPr>
          <a:lstStyle>
            <a:defPPr>
              <a:defRPr lang="en-US"/>
            </a:defPPr>
            <a:lvl1pPr algn="r" rtl="0" fontAlgn="base">
              <a:spcBef>
                <a:spcPct val="0"/>
              </a:spcBef>
              <a:spcAft>
                <a:spcPct val="0"/>
              </a:spcAft>
              <a:defRPr sz="1200" kern="1200">
                <a:solidFill>
                  <a:schemeClr val="tx1">
                    <a:tint val="75000"/>
                  </a:schemeClr>
                </a:solidFill>
                <a:latin typeface="Lucida Sans Unicode"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solidFill>
                <a:srgbClr val="000000"/>
              </a:solidFill>
            </a:endParaRPr>
          </a:p>
        </p:txBody>
      </p:sp>
      <p:sp>
        <p:nvSpPr>
          <p:cNvPr id="11"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79331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10"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687393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4FAB41A-2822-4F89-97F7-505E29B87841}" type="slidenum">
              <a:rPr lang="en-US"/>
              <a:pPr/>
              <a:t>‹#›</a:t>
            </a:fld>
            <a:endParaRPr lang="en-US"/>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048409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E7D84B8D-B40B-4405-8B3E-A01968BD2E00}" type="slidenum">
              <a:rPr lang="en-US"/>
              <a:pPr/>
              <a:t>‹#›</a:t>
            </a:fld>
            <a:endParaRPr lang="en-US"/>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5496373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5DA1ECC1-41A1-4EAF-8ECD-7A79BEE8B252}"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7633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a:xfrm>
            <a:off x="228600" y="6172200"/>
            <a:ext cx="1066800" cy="533400"/>
          </a:xfrm>
          <a:prstGeom prst="rect">
            <a:avLst/>
          </a:prstGeom>
        </p:spPr>
        <p:txBody>
          <a:bodyPr/>
          <a:lstStyle>
            <a:lvl1pPr>
              <a:defRPr/>
            </a:lvl1pPr>
          </a:lstStyle>
          <a:p>
            <a:r>
              <a:rPr lang="en-US" dirty="0"/>
              <a:t>3-</a:t>
            </a:r>
            <a:fld id="{00FD04D1-F0F8-47D6-A402-12EA6C395D0E}" type="slidenum">
              <a:rPr lang="en-US" smtClean="0"/>
              <a:pPr/>
              <a:t>‹#›</a:t>
            </a:fld>
            <a:endParaRPr lang="en-US" dirty="0"/>
          </a:p>
        </p:txBody>
      </p:sp>
    </p:spTree>
    <p:extLst>
      <p:ext uri="{BB962C8B-B14F-4D97-AF65-F5344CB8AC3E}">
        <p14:creationId xmlns:p14="http://schemas.microsoft.com/office/powerpoint/2010/main" val="21465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71123782-C9A4-49E5-BA3C-B8990294F87D}"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104860609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724ACC4-DE4D-4057-9892-056BC2B8B90C}"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204571240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1"/>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80198F-8591-0745-B99A-C93548B6B547}" type="slidenum">
              <a:rPr lang="en-US" smtClean="0"/>
              <a:pPr/>
              <a:t>‹#›</a:t>
            </a:fld>
            <a:endParaRPr lang="en-US"/>
          </a:p>
        </p:txBody>
      </p:sp>
      <p:sp>
        <p:nvSpPr>
          <p:cNvPr id="17"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22"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59" r:id="rId7"/>
    <p:sldLayoutId id="2147483876" r:id="rId8"/>
    <p:sldLayoutId id="2147483877" r:id="rId9"/>
    <p:sldLayoutId id="2147483860" r:id="rId10"/>
    <p:sldLayoutId id="2147483861"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computerworld.com/article/3173616/security/the-sha1-hash-function-is-now-completely-unsaf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file://localhos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A7F5FD-7A7C-434B-BF2F-F4EB4B2D3A21}" type="slidenum">
              <a:rPr lang="en-US">
                <a:solidFill>
                  <a:schemeClr val="bg1"/>
                </a:solidFill>
                <a:latin typeface="Lucida Sans Unicode" charset="0"/>
              </a:rPr>
              <a:pPr eaLnBrk="1" hangingPunct="1"/>
              <a:t>0</a:t>
            </a:fld>
            <a:endParaRPr lang="en-US">
              <a:solidFill>
                <a:schemeClr val="bg1"/>
              </a:solidFill>
              <a:latin typeface="Lucida Sans Unicode" charset="0"/>
            </a:endParaRPr>
          </a:p>
        </p:txBody>
      </p:sp>
      <p:pic>
        <p:nvPicPr>
          <p:cNvPr id="10243" name="Picture 2">
            <a:extLst>
              <a:ext uri="{C183D7F6-B498-43B3-948B-1728B52AA6E4}">
                <adec:decorative xmlns:adec="http://schemas.microsoft.com/office/drawing/2017/decorative" val="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609600"/>
            <a:ext cx="4495800" cy="599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B7F3708D-9F1E-48EB-8420-C91AEF438162}"/>
              </a:ext>
            </a:extLst>
          </p:cNvPr>
          <p:cNvSpPr>
            <a:spLocks noGrp="1"/>
          </p:cNvSpPr>
          <p:nvPr>
            <p:ph type="title"/>
          </p:nvPr>
        </p:nvSpPr>
        <p:spPr>
          <a:xfrm>
            <a:off x="457200" y="-1143000"/>
            <a:ext cx="8229600" cy="1143000"/>
          </a:xfrm>
        </p:spPr>
        <p:txBody>
          <a:bodyPr vert="horz" rtlCol="0" anchor="b">
            <a:normAutofit fontScale="90000"/>
            <a:scene3d>
              <a:camera prst="orthographicFront"/>
              <a:lightRig rig="soft" dir="t"/>
            </a:scene3d>
            <a:sp3d prstMaterial="softEdge">
              <a:bevelT w="25400" h="25400"/>
            </a:sp3d>
          </a:bodyPr>
          <a:lstStyle/>
          <a:p>
            <a:r>
              <a:rPr lang="en-CA" dirty="0"/>
              <a:t>Enigma: Old machine for encryption</a:t>
            </a:r>
          </a:p>
        </p:txBody>
      </p:sp>
    </p:spTree>
    <p:extLst>
      <p:ext uri="{BB962C8B-B14F-4D97-AF65-F5344CB8AC3E}">
        <p14:creationId xmlns:p14="http://schemas.microsoft.com/office/powerpoint/2010/main" val="133834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The same key is used to encrypt and decrypt in both directions."/>
          <p:cNvPicPr>
            <a:picLocks noChangeAspect="1" noChangeArrowheads="1"/>
          </p:cNvPicPr>
          <p:nvPr/>
        </p:nvPicPr>
        <p:blipFill>
          <a:blip r:embed="rId2" cstate="screen">
            <a:extLst>
              <a:ext uri="{28A0092B-C50C-407E-A947-70E740481C1C}">
                <a14:useLocalDpi xmlns:a14="http://schemas.microsoft.com/office/drawing/2010/main"/>
              </a:ext>
            </a:extLst>
          </a:blip>
          <a:srcRect l="4652" t="12102" r="1891" b="4436"/>
          <a:stretch>
            <a:fillRect/>
          </a:stretch>
        </p:blipFill>
        <p:spPr bwMode="auto">
          <a:xfrm>
            <a:off x="685800" y="990600"/>
            <a:ext cx="7924800" cy="5019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400" dirty="0"/>
              <a:t>3.1: Symmetric Key Encryption for Confidentiality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9</a:t>
            </a:fld>
            <a:endParaRPr lang="en-US" dirty="0">
              <a:solidFill>
                <a:schemeClr val="bg1"/>
              </a:solidFill>
              <a:latin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0"/>
            <a:ext cx="3581400" cy="2590800"/>
          </a:xfrm>
        </p:spPr>
        <p:txBody>
          <a:bodyPr/>
          <a:lstStyle/>
          <a:p>
            <a:pPr eaLnBrk="1" fontAlgn="auto" hangingPunct="1">
              <a:spcAft>
                <a:spcPts val="0"/>
              </a:spcAft>
              <a:defRPr/>
            </a:pPr>
            <a:r>
              <a:rPr lang="en-US" sz="3200" dirty="0"/>
              <a:t>3.1: Example Symmetric Key Cipher (Fig. 3-2)</a:t>
            </a:r>
          </a:p>
        </p:txBody>
      </p:sp>
      <p:graphicFrame>
        <p:nvGraphicFramePr>
          <p:cNvPr id="7" name="Table 6"/>
          <p:cNvGraphicFramePr>
            <a:graphicFrameLocks noGrp="1"/>
          </p:cNvGraphicFramePr>
          <p:nvPr/>
        </p:nvGraphicFramePr>
        <p:xfrm>
          <a:off x="4114800" y="381000"/>
          <a:ext cx="4419600" cy="5634044"/>
        </p:xfrm>
        <a:graphic>
          <a:graphicData uri="http://schemas.openxmlformats.org/drawingml/2006/table">
            <a:tbl>
              <a:tblPr/>
              <a:tblGrid>
                <a:gridCol w="1579563">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554162">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Plaintext</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Key</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Ciphertext</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n</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4</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r</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o</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8</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15</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l</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s</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h</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9</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12</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20</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m</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25</a:t>
                      </a:r>
                    </a:p>
                  </a:txBody>
                  <a:tcPr marL="131405" marR="131405"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pSp>
        <p:nvGrpSpPr>
          <p:cNvPr id="2" name="Group 1" descr="example: n is mapped to r">
            <a:extLst>
              <a:ext uri="{FF2B5EF4-FFF2-40B4-BE49-F238E27FC236}">
                <a16:creationId xmlns:a16="http://schemas.microsoft.com/office/drawing/2014/main" id="{089E799E-4E1C-4E84-9320-D3B5AE5647A0}"/>
              </a:ext>
            </a:extLst>
          </p:cNvPr>
          <p:cNvGrpSpPr/>
          <p:nvPr/>
        </p:nvGrpSpPr>
        <p:grpSpPr>
          <a:xfrm>
            <a:off x="381000" y="762000"/>
            <a:ext cx="7696200" cy="3814763"/>
            <a:chOff x="381000" y="762000"/>
            <a:chExt cx="7696200" cy="3814763"/>
          </a:xfrm>
        </p:grpSpPr>
        <p:sp>
          <p:nvSpPr>
            <p:cNvPr id="23600" name="TextBox 5"/>
            <p:cNvSpPr txBox="1">
              <a:spLocks noChangeArrowheads="1"/>
            </p:cNvSpPr>
            <p:nvPr/>
          </p:nvSpPr>
          <p:spPr bwMode="auto">
            <a:xfrm>
              <a:off x="381000" y="4114800"/>
              <a:ext cx="3200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Lucida Sans Unicode" pitchFamily="34" charset="0"/>
                </a:rPr>
                <a:t>n    o    p    q    r</a:t>
              </a:r>
            </a:p>
          </p:txBody>
        </p:sp>
        <p:sp>
          <p:nvSpPr>
            <p:cNvPr id="10" name="Freeform 9"/>
            <p:cNvSpPr/>
            <p:nvPr/>
          </p:nvSpPr>
          <p:spPr>
            <a:xfrm>
              <a:off x="561975" y="3429000"/>
              <a:ext cx="2135188" cy="727075"/>
            </a:xfrm>
            <a:custGeom>
              <a:avLst/>
              <a:gdLst>
                <a:gd name="connsiteX0" fmla="*/ 0 w 2136618"/>
                <a:gd name="connsiteY0" fmla="*/ 725787 h 725787"/>
                <a:gd name="connsiteX1" fmla="*/ 896293 w 2136618"/>
                <a:gd name="connsiteY1" fmla="*/ 1509 h 725787"/>
                <a:gd name="connsiteX2" fmla="*/ 2136618 w 2136618"/>
                <a:gd name="connsiteY2" fmla="*/ 716733 h 725787"/>
              </a:gdLst>
              <a:ahLst/>
              <a:cxnLst>
                <a:cxn ang="0">
                  <a:pos x="connsiteX0" y="connsiteY0"/>
                </a:cxn>
                <a:cxn ang="0">
                  <a:pos x="connsiteX1" y="connsiteY1"/>
                </a:cxn>
                <a:cxn ang="0">
                  <a:pos x="connsiteX2" y="connsiteY2"/>
                </a:cxn>
              </a:cxnLst>
              <a:rect l="l" t="t" r="r" b="b"/>
              <a:pathLst>
                <a:path w="2136618" h="725787">
                  <a:moveTo>
                    <a:pt x="0" y="725787"/>
                  </a:moveTo>
                  <a:cubicBezTo>
                    <a:pt x="270095" y="364402"/>
                    <a:pt x="540190" y="3018"/>
                    <a:pt x="896293" y="1509"/>
                  </a:cubicBezTo>
                  <a:cubicBezTo>
                    <a:pt x="1252396" y="0"/>
                    <a:pt x="1694507" y="358366"/>
                    <a:pt x="2136618" y="716733"/>
                  </a:cubicBezTo>
                </a:path>
              </a:pathLst>
            </a:cu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602" name="TextBox 10"/>
            <p:cNvSpPr txBox="1">
              <a:spLocks noChangeArrowheads="1"/>
            </p:cNvSpPr>
            <p:nvPr/>
          </p:nvSpPr>
          <p:spPr bwMode="auto">
            <a:xfrm>
              <a:off x="2362200" y="3352800"/>
              <a:ext cx="6238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Lucida Sans Unicode" pitchFamily="34" charset="0"/>
                </a:rPr>
                <a:t>+4</a:t>
              </a:r>
            </a:p>
          </p:txBody>
        </p:sp>
        <p:sp>
          <p:nvSpPr>
            <p:cNvPr id="12" name="Rectangle 11"/>
            <p:cNvSpPr/>
            <p:nvPr/>
          </p:nvSpPr>
          <p:spPr>
            <a:xfrm>
              <a:off x="4495800" y="7620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4" name="Straight Connector 13"/>
            <p:cNvCxnSpPr/>
            <p:nvPr/>
          </p:nvCxnSpPr>
          <p:spPr>
            <a:xfrm rot="5400000" flipH="1" flipV="1">
              <a:off x="2705100" y="1638300"/>
              <a:ext cx="1981200" cy="1447800"/>
            </a:xfrm>
            <a:prstGeom prst="line">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Rounded Rectangle 12"/>
          <p:cNvSpPr/>
          <p:nvPr/>
        </p:nvSpPr>
        <p:spPr>
          <a:xfrm>
            <a:off x="152400" y="4724400"/>
            <a:ext cx="38100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This is a very weak cipher.</a:t>
            </a:r>
          </a:p>
          <a:p>
            <a:pPr algn="ctr" fontAlgn="auto">
              <a:spcBef>
                <a:spcPts val="600"/>
              </a:spcBef>
              <a:spcAft>
                <a:spcPts val="0"/>
              </a:spcAft>
              <a:defRPr/>
            </a:pPr>
            <a:r>
              <a:rPr lang="en-US" sz="2000" dirty="0"/>
              <a:t>Real ciphers use complex math.</a:t>
            </a:r>
          </a:p>
        </p:txBody>
      </p:sp>
      <p:sp>
        <p:nvSpPr>
          <p:cNvPr id="11"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1295400"/>
            <a:ext cx="8229600" cy="4843463"/>
          </a:xfrm>
        </p:spPr>
        <p:txBody>
          <a:bodyPr/>
          <a:lstStyle/>
          <a:p>
            <a:pPr eaLnBrk="1" hangingPunct="1"/>
            <a:r>
              <a:rPr lang="en-US" dirty="0"/>
              <a:t>Substitution Ciphers</a:t>
            </a:r>
          </a:p>
          <a:p>
            <a:pPr lvl="1" eaLnBrk="1" hangingPunct="1"/>
            <a:r>
              <a:rPr lang="en-US" dirty="0"/>
              <a:t>Substitute one letter (or bit) for another in each place</a:t>
            </a:r>
          </a:p>
          <a:p>
            <a:pPr lvl="1" eaLnBrk="1" hangingPunct="1"/>
            <a:r>
              <a:rPr lang="en-US" dirty="0"/>
              <a:t>The cipher we saw in Figure 3-2 is a substitution cipher</a:t>
            </a:r>
          </a:p>
          <a:p>
            <a:pPr eaLnBrk="1" hangingPunct="1"/>
            <a:r>
              <a:rPr lang="en-US" dirty="0"/>
              <a:t>Transposition Ciphers</a:t>
            </a:r>
          </a:p>
          <a:p>
            <a:pPr lvl="1" eaLnBrk="1" hangingPunct="1"/>
            <a:r>
              <a:rPr lang="en-US" dirty="0"/>
              <a:t>Transposition ciphers do not change individual letters or bits, but they change their </a:t>
            </a:r>
            <a:r>
              <a:rPr lang="en-US" i="1" dirty="0"/>
              <a:t>order</a:t>
            </a:r>
          </a:p>
          <a:p>
            <a:pPr eaLnBrk="1" hangingPunct="1"/>
            <a:r>
              <a:rPr lang="en-US" dirty="0"/>
              <a:t>Most real ciphers use both substitution and transposition</a:t>
            </a:r>
          </a:p>
          <a:p>
            <a:pPr lvl="1" eaLnBrk="1" hangingPunct="1"/>
            <a:endParaRPr lang="en-US" dirty="0"/>
          </a:p>
        </p:txBody>
      </p:sp>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a:t>3.1: Types of Ciphers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3.1: Transposition Cipher</a:t>
            </a:r>
          </a:p>
        </p:txBody>
      </p:sp>
      <p:graphicFrame>
        <p:nvGraphicFramePr>
          <p:cNvPr id="7" name="Table 6"/>
          <p:cNvGraphicFramePr>
            <a:graphicFrameLocks noGrp="1"/>
          </p:cNvGraphicFramePr>
          <p:nvPr/>
        </p:nvGraphicFramePr>
        <p:xfrm>
          <a:off x="990600" y="1676400"/>
          <a:ext cx="7308850" cy="3887788"/>
        </p:xfrm>
        <a:graphic>
          <a:graphicData uri="http://schemas.openxmlformats.org/drawingml/2006/table">
            <a:tbl>
              <a:tblPr/>
              <a:tblGrid>
                <a:gridCol w="2351088">
                  <a:extLst>
                    <a:ext uri="{9D8B030D-6E8A-4147-A177-3AD203B41FA5}">
                      <a16:colId xmlns:a16="http://schemas.microsoft.com/office/drawing/2014/main" val="20000"/>
                    </a:ext>
                  </a:extLst>
                </a:gridCol>
                <a:gridCol w="1493837">
                  <a:extLst>
                    <a:ext uri="{9D8B030D-6E8A-4147-A177-3AD203B41FA5}">
                      <a16:colId xmlns:a16="http://schemas.microsoft.com/office/drawing/2014/main" val="20001"/>
                    </a:ext>
                  </a:extLst>
                </a:gridCol>
                <a:gridCol w="1506538">
                  <a:extLst>
                    <a:ext uri="{9D8B030D-6E8A-4147-A177-3AD203B41FA5}">
                      <a16:colId xmlns:a16="http://schemas.microsoft.com/office/drawing/2014/main" val="20002"/>
                    </a:ext>
                  </a:extLst>
                </a:gridCol>
                <a:gridCol w="1957387">
                  <a:extLst>
                    <a:ext uri="{9D8B030D-6E8A-4147-A177-3AD203B41FA5}">
                      <a16:colId xmlns:a16="http://schemas.microsoft.com/office/drawing/2014/main" val="20003"/>
                    </a:ext>
                  </a:extLst>
                </a:gridCol>
              </a:tblGrid>
              <a:tr h="555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Times New Roman" pitchFamily="18" charset="0"/>
                      </a:endParaRPr>
                    </a:p>
                  </a:txBody>
                  <a:tcPr marL="168510" marR="168510"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a:ln>
                            <a:noFill/>
                          </a:ln>
                          <a:solidFill>
                            <a:schemeClr val="tx1"/>
                          </a:solidFill>
                          <a:effectLst/>
                          <a:latin typeface="Arial" charset="0"/>
                          <a:cs typeface="Times New Roman" pitchFamily="18" charset="0"/>
                        </a:rPr>
                        <a:t>Key (Part 1)</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09663">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a:ln>
                            <a:noFill/>
                          </a:ln>
                          <a:solidFill>
                            <a:schemeClr val="tx1"/>
                          </a:solidFill>
                          <a:effectLst/>
                          <a:latin typeface="Arial" charset="0"/>
                          <a:cs typeface="Times New Roman" pitchFamily="18" charset="0"/>
                        </a:rPr>
                        <a:t>Key (Part 2)</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1</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3</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2</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2</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n</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o</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3</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s</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1</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h</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55625">
                <a:tc gridSpan="4">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Key = 132 231</a:t>
                      </a:r>
                    </a:p>
                  </a:txBody>
                  <a:tcPr marL="168510" marR="168510"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1481138"/>
            <a:ext cx="8229600" cy="4767262"/>
          </a:xfrm>
        </p:spPr>
        <p:txBody>
          <a:bodyPr/>
          <a:lstStyle/>
          <a:p>
            <a:pPr eaLnBrk="1" hangingPunct="1"/>
            <a:r>
              <a:rPr lang="en-US" dirty="0"/>
              <a:t>Ciphers can encrypt any message expressed in binary (1s and 0s)</a:t>
            </a:r>
          </a:p>
          <a:p>
            <a:pPr lvl="1" eaLnBrk="1" hangingPunct="1"/>
            <a:r>
              <a:rPr lang="en-US" dirty="0"/>
              <a:t>This flexibility and the speed of computing makes ciphers dominant for encryption today</a:t>
            </a:r>
          </a:p>
          <a:p>
            <a:pPr eaLnBrk="1" hangingPunct="1"/>
            <a:r>
              <a:rPr lang="en-US" dirty="0"/>
              <a:t>Codes are more specialized</a:t>
            </a:r>
          </a:p>
          <a:p>
            <a:pPr lvl="1" eaLnBrk="1" hangingPunct="1"/>
            <a:r>
              <a:rPr lang="en-US" dirty="0"/>
              <a:t>They substitute one thing for another</a:t>
            </a:r>
          </a:p>
          <a:p>
            <a:pPr lvl="1" eaLnBrk="1" hangingPunct="1"/>
            <a:r>
              <a:rPr lang="en-US" dirty="0"/>
              <a:t>Usually a word for another word or a number for a word</a:t>
            </a:r>
          </a:p>
          <a:p>
            <a:pPr lvl="1" eaLnBrk="1" hangingPunct="1"/>
            <a:r>
              <a:rPr lang="en-US" dirty="0"/>
              <a:t>Codes are good for humans and may be included in messages sent via </a:t>
            </a:r>
            <a:r>
              <a:rPr lang="en-US" dirty="0" err="1"/>
              <a:t>encipherment</a:t>
            </a:r>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3.1: Ciphers versus Codes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Autofit/>
          </a:bodyPr>
          <a:lstStyle/>
          <a:p>
            <a:pPr eaLnBrk="1" fontAlgn="auto" hangingPunct="1">
              <a:spcAft>
                <a:spcPts val="0"/>
              </a:spcAft>
              <a:defRPr/>
            </a:pPr>
            <a:r>
              <a:rPr lang="en-US" sz="2800" dirty="0"/>
              <a:t>3.1: Key Length and Exhaustive Search Time</a:t>
            </a:r>
          </a:p>
        </p:txBody>
      </p:sp>
      <p:graphicFrame>
        <p:nvGraphicFramePr>
          <p:cNvPr id="6" name="Table 5"/>
          <p:cNvGraphicFramePr>
            <a:graphicFrameLocks noGrp="1"/>
          </p:cNvGraphicFramePr>
          <p:nvPr/>
        </p:nvGraphicFramePr>
        <p:xfrm>
          <a:off x="533400" y="1295400"/>
          <a:ext cx="8077200" cy="4800600"/>
        </p:xfrm>
        <a:graphic>
          <a:graphicData uri="http://schemas.openxmlformats.org/drawingml/2006/table">
            <a:tbl>
              <a:tblPr/>
              <a:tblGrid>
                <a:gridCol w="1852613">
                  <a:extLst>
                    <a:ext uri="{9D8B030D-6E8A-4147-A177-3AD203B41FA5}">
                      <a16:colId xmlns:a16="http://schemas.microsoft.com/office/drawing/2014/main" val="20000"/>
                    </a:ext>
                  </a:extLst>
                </a:gridCol>
                <a:gridCol w="6224587">
                  <a:extLst>
                    <a:ext uri="{9D8B030D-6E8A-4147-A177-3AD203B41FA5}">
                      <a16:colId xmlns:a16="http://schemas.microsoft.com/office/drawing/2014/main" val="20001"/>
                    </a:ext>
                  </a:extLst>
                </a:gridCol>
              </a:tblGrid>
              <a:tr h="685800">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a:ln>
                            <a:noFill/>
                          </a:ln>
                          <a:solidFill>
                            <a:srgbClr val="FFFFFF"/>
                          </a:solidFill>
                          <a:effectLst/>
                          <a:latin typeface="Arial" charset="0"/>
                          <a:cs typeface="Times New Roman" pitchFamily="18" charset="0"/>
                        </a:rPr>
                        <a:t>Key Length in Bits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16110" marR="11611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a:ln>
                            <a:noFill/>
                          </a:ln>
                          <a:solidFill>
                            <a:srgbClr val="FFFFFF"/>
                          </a:solidFill>
                          <a:effectLst/>
                          <a:latin typeface="Arial" charset="0"/>
                          <a:cs typeface="Times New Roman" pitchFamily="18" charset="0"/>
                        </a:rPr>
                        <a:t>Number of Possible Keys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16110" marR="11611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extLst>
                  <a:ext uri="{0D108BD9-81ED-4DB2-BD59-A6C34878D82A}">
                    <a16:rowId xmlns:a16="http://schemas.microsoft.com/office/drawing/2014/main" val="10000"/>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256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65,536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40</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1,099,511,627,776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72,057,594,037,927,900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5,192,296,858,534,830,000,000,000,000,000,000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08"/>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5.1923E+33</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09"/>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3.74144E+50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10"/>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1.15792E+77</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11"/>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1.3408E+154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12"/>
                  </a:ext>
                </a:extLst>
              </a:tr>
            </a:tbl>
          </a:graphicData>
        </a:graphic>
      </p:graphicFrame>
      <p:sp>
        <p:nvSpPr>
          <p:cNvPr id="7" name="Rounded Rectangle 6"/>
          <p:cNvSpPr/>
          <p:nvPr/>
        </p:nvSpPr>
        <p:spPr>
          <a:xfrm>
            <a:off x="2895600" y="1447800"/>
            <a:ext cx="24384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Each extra bit</a:t>
            </a:r>
          </a:p>
          <a:p>
            <a:pPr algn="ctr" fontAlgn="auto">
              <a:spcBef>
                <a:spcPts val="0"/>
              </a:spcBef>
              <a:spcAft>
                <a:spcPts val="0"/>
              </a:spcAft>
              <a:defRPr/>
            </a:pPr>
            <a:r>
              <a:rPr lang="en-US" dirty="0"/>
              <a:t>doubles the number of keys</a:t>
            </a:r>
          </a:p>
        </p:txBody>
      </p:sp>
      <p:sp>
        <p:nvSpPr>
          <p:cNvPr id="8" name="Rounded Rectangle 7"/>
          <p:cNvSpPr/>
          <p:nvPr/>
        </p:nvSpPr>
        <p:spPr>
          <a:xfrm>
            <a:off x="2895600" y="4876800"/>
            <a:ext cx="3352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400" dirty="0"/>
              <a:t>Shaded keys are</a:t>
            </a:r>
          </a:p>
          <a:p>
            <a:pPr algn="ctr" fontAlgn="auto">
              <a:spcBef>
                <a:spcPts val="0"/>
              </a:spcBef>
              <a:spcAft>
                <a:spcPts val="0"/>
              </a:spcAft>
              <a:defRPr/>
            </a:pPr>
            <a:r>
              <a:rPr lang="en-US" sz="2400" dirty="0"/>
              <a:t>Strong symmetric keys (&gt;=100 bits)</a:t>
            </a:r>
          </a:p>
        </p:txBody>
      </p:sp>
      <p:pic>
        <p:nvPicPr>
          <p:cNvPr id="28709"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276600" y="2895600"/>
            <a:ext cx="1941513"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lumMod val="60000"/>
                    <a:lumOff val="40000"/>
                  </a:schemeClr>
                </a:solidFill>
              </a:rPr>
              <a:t>Exhaustive Search vs. Weakest Link </a:t>
            </a:r>
          </a:p>
        </p:txBody>
      </p:sp>
      <p:pic>
        <p:nvPicPr>
          <p:cNvPr id="4" name="Picture 3" descr="XKCD Comic:&#10;&#10;Scene 1- A crypto nerd's imagination:&#10;A: His laptop's encrypted. Let's build a million-dollar cluster to crack it.&#10;B: No good! It's 4096-bit RSA!&#10;A: Blast! our evil plan is foiled!&#10;&#10;Scene 2- What would actually happen:&#10;A: His laptop's encrypted, drug him and hit him with this $5 wrench until he tells us the password.&#10;B: got it!"/>
          <p:cNvPicPr>
            <a:picLocks noChangeAspect="1"/>
          </p:cNvPicPr>
          <p:nvPr/>
        </p:nvPicPr>
        <p:blipFill>
          <a:blip r:embed="rId3"/>
          <a:stretch>
            <a:fillRect/>
          </a:stretch>
        </p:blipFill>
        <p:spPr>
          <a:xfrm>
            <a:off x="1315125" y="1752600"/>
            <a:ext cx="6513750" cy="3983856"/>
          </a:xfrm>
          <a:prstGeom prst="rect">
            <a:avLst/>
          </a:prstGeom>
        </p:spPr>
      </p:pic>
    </p:spTree>
    <p:extLst>
      <p:ext uri="{BB962C8B-B14F-4D97-AF65-F5344CB8AC3E}">
        <p14:creationId xmlns:p14="http://schemas.microsoft.com/office/powerpoint/2010/main" val="320081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57200" y="1600200"/>
            <a:ext cx="8229600" cy="4572000"/>
          </a:xfrm>
        </p:spPr>
        <p:txBody>
          <a:bodyPr/>
          <a:lstStyle/>
          <a:p>
            <a:pPr lvl="1" eaLnBrk="1">
              <a:lnSpc>
                <a:spcPct val="150000"/>
              </a:lnSpc>
            </a:pPr>
            <a:r>
              <a:rPr lang="en-US" dirty="0"/>
              <a:t>Public key/private key pairs (discussed later in the chapter) must be much longer than symmetric keys to be considered to be strong because of the disastrous consequences that could occur if a private key is cracked and because private keys cannot be changed frequently. </a:t>
            </a:r>
          </a:p>
          <a:p>
            <a:pPr lvl="1" eaLnBrk="1">
              <a:lnSpc>
                <a:spcPct val="150000"/>
              </a:lnSpc>
            </a:pPr>
            <a:r>
              <a:rPr lang="en-US" dirty="0"/>
              <a:t>Public keys and private keys must be at least 512 to 1,024 bits long.</a:t>
            </a:r>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3.1: Key Length and Exhaustive Search Time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2800" dirty="0"/>
              <a:t>3.2: Major Symmetric Key Encryption Ciphers</a:t>
            </a:r>
          </a:p>
        </p:txBody>
      </p:sp>
      <p:graphicFrame>
        <p:nvGraphicFramePr>
          <p:cNvPr id="28717" name="Group 45"/>
          <p:cNvGraphicFramePr>
            <a:graphicFrameLocks noGrp="1"/>
          </p:cNvGraphicFramePr>
          <p:nvPr>
            <p:extLst>
              <p:ext uri="{D42A27DB-BD31-4B8C-83A1-F6EECF244321}">
                <p14:modId xmlns:p14="http://schemas.microsoft.com/office/powerpoint/2010/main" val="369333568"/>
              </p:ext>
            </p:extLst>
          </p:nvPr>
        </p:nvGraphicFramePr>
        <p:xfrm>
          <a:off x="533400" y="1076962"/>
          <a:ext cx="8153402" cy="5019038"/>
        </p:xfrm>
        <a:graphic>
          <a:graphicData uri="http://schemas.openxmlformats.org/drawingml/2006/table">
            <a:tbl>
              <a:tblPr/>
              <a:tblGrid>
                <a:gridCol w="1876004">
                  <a:extLst>
                    <a:ext uri="{9D8B030D-6E8A-4147-A177-3AD203B41FA5}">
                      <a16:colId xmlns:a16="http://schemas.microsoft.com/office/drawing/2014/main" val="20000"/>
                    </a:ext>
                  </a:extLst>
                </a:gridCol>
                <a:gridCol w="1659542">
                  <a:extLst>
                    <a:ext uri="{9D8B030D-6E8A-4147-A177-3AD203B41FA5}">
                      <a16:colId xmlns:a16="http://schemas.microsoft.com/office/drawing/2014/main" val="20001"/>
                    </a:ext>
                  </a:extLst>
                </a:gridCol>
                <a:gridCol w="1515234">
                  <a:extLst>
                    <a:ext uri="{9D8B030D-6E8A-4147-A177-3AD203B41FA5}">
                      <a16:colId xmlns:a16="http://schemas.microsoft.com/office/drawing/2014/main" val="20002"/>
                    </a:ext>
                  </a:extLst>
                </a:gridCol>
                <a:gridCol w="1515234">
                  <a:extLst>
                    <a:ext uri="{9D8B030D-6E8A-4147-A177-3AD203B41FA5}">
                      <a16:colId xmlns:a16="http://schemas.microsoft.com/office/drawing/2014/main" val="20003"/>
                    </a:ext>
                  </a:extLst>
                </a:gridCol>
                <a:gridCol w="1587388">
                  <a:extLst>
                    <a:ext uri="{9D8B030D-6E8A-4147-A177-3AD203B41FA5}">
                      <a16:colId xmlns:a16="http://schemas.microsoft.com/office/drawing/2014/main" val="20004"/>
                    </a:ext>
                  </a:extLst>
                </a:gridCol>
              </a:tblGrid>
              <a:tr h="319314">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RC4</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DES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3DES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AES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Key Length (bits)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40 bits or more</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56</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 or 168</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128, 192, or 256</a:t>
                      </a: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Key Strength</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Very weak at 40 bits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Weak</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Strong</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Strong</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Processing Requirements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High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RAM Requirements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9136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rgbClr val="0000FF"/>
                          </a:solidFill>
                          <a:effectLst/>
                          <a:latin typeface="Arial" charset="0"/>
                          <a:cs typeface="Times New Roman" pitchFamily="18" charset="0"/>
                        </a:rPr>
                        <a:t>Remarks</a:t>
                      </a:r>
                      <a:endParaRPr kumimoji="0" lang="en-US" sz="2000" b="1" i="0" u="none" strike="noStrike" cap="none" normalizeH="0" baseline="0" dirty="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Can use keys of variable length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Created in the 1970s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Applies DES three times with two or three different DES keys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Today’s gold standard for symmetric key encryption</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lang="en-US"/>
              <a:t>Cryptographic Systems</a:t>
            </a:r>
          </a:p>
          <a:p>
            <a:pPr lvl="1" eaLnBrk="1" hangingPunct="1">
              <a:spcBef>
                <a:spcPts val="1800"/>
              </a:spcBef>
            </a:pPr>
            <a:r>
              <a:rPr lang="en-US"/>
              <a:t>Encryption for confidentiality is only one cryptographic protection</a:t>
            </a:r>
          </a:p>
          <a:p>
            <a:pPr lvl="1" eaLnBrk="1" hangingPunct="1">
              <a:spcBef>
                <a:spcPts val="1800"/>
              </a:spcBef>
            </a:pPr>
            <a:r>
              <a:rPr lang="en-US"/>
              <a:t>Individual users and corporations cannot be expected to master these many aspects of cryptography</a:t>
            </a:r>
          </a:p>
          <a:p>
            <a:pPr lvl="1" eaLnBrk="1" hangingPunct="1">
              <a:spcBef>
                <a:spcPts val="1800"/>
              </a:spcBef>
            </a:pPr>
            <a:r>
              <a:rPr lang="en-US"/>
              <a:t>Consequently, crypto protections are organized into complete cryptographic systems that provide a broad set of cryptographic protection</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3.3: </a:t>
            </a:r>
            <a:r>
              <a:rPr lang="en-US" dirty="0"/>
              <a:t>Cryptographic System Stages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264458" y="6275668"/>
            <a:ext cx="8556014"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latin typeface="Arial"/>
                <a:cs typeface="Arial"/>
              </a:rPr>
              <a:t>What is this?</a:t>
            </a:r>
          </a:p>
        </p:txBody>
      </p:sp>
      <p:pic>
        <p:nvPicPr>
          <p:cNvPr id="2" name="Picture 1">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05000" y="1447800"/>
            <a:ext cx="5334000" cy="3962400"/>
          </a:xfrm>
          <a:prstGeom prst="rect">
            <a:avLst/>
          </a:prstGeom>
        </p:spPr>
      </p:pic>
      <p:sp>
        <p:nvSpPr>
          <p:cNvPr id="3" name="Title 2">
            <a:extLst>
              <a:ext uri="{FF2B5EF4-FFF2-40B4-BE49-F238E27FC236}">
                <a16:creationId xmlns:a16="http://schemas.microsoft.com/office/drawing/2014/main" id="{F27171E8-3082-4E0A-8F9B-24EBDF64A83F}"/>
              </a:ext>
            </a:extLst>
          </p:cNvPr>
          <p:cNvSpPr>
            <a:spLocks noGrp="1"/>
          </p:cNvSpPr>
          <p:nvPr>
            <p:ph type="title"/>
          </p:nvPr>
        </p:nvSpPr>
        <p:spPr>
          <a:xfrm>
            <a:off x="457200" y="-1143000"/>
            <a:ext cx="8229600" cy="1143000"/>
          </a:xfrm>
        </p:spPr>
        <p:txBody>
          <a:bodyPr vert="horz" rtlCol="0" anchor="b">
            <a:normAutofit fontScale="90000"/>
            <a:scene3d>
              <a:camera prst="orthographicFront"/>
              <a:lightRig rig="soft" dir="t"/>
            </a:scene3d>
            <a:sp3d prstMaterial="softEdge">
              <a:bevelT w="25400" h="25400"/>
            </a:sp3d>
          </a:bodyPr>
          <a:lstStyle/>
          <a:p>
            <a:r>
              <a:rPr lang="en-CA" dirty="0"/>
              <a:t>Lorenz: Old machine for encryption</a:t>
            </a:r>
          </a:p>
        </p:txBody>
      </p:sp>
    </p:spTree>
    <p:extLst>
      <p:ext uri="{BB962C8B-B14F-4D97-AF65-F5344CB8AC3E}">
        <p14:creationId xmlns:p14="http://schemas.microsoft.com/office/powerpoint/2010/main" val="145532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hangingPunct="1"/>
            <a:r>
              <a:rPr lang="en-US" dirty="0"/>
              <a:t>Cryptographic Systems</a:t>
            </a:r>
          </a:p>
          <a:p>
            <a:pPr marL="849313" lvl="1" indent="-457200" eaLnBrk="1" hangingPunct="1">
              <a:spcBef>
                <a:spcPts val="1800"/>
              </a:spcBef>
              <a:buFont typeface="Lucida Sans Unicode" pitchFamily="34" charset="0"/>
              <a:buAutoNum type="arabicPeriod"/>
            </a:pPr>
            <a:r>
              <a:rPr lang="en-US" dirty="0"/>
              <a:t>Two parties first agree upon a particular cryptographic system to use</a:t>
            </a:r>
          </a:p>
          <a:p>
            <a:pPr marL="849313" lvl="1" indent="-457200" eaLnBrk="1" hangingPunct="1">
              <a:spcBef>
                <a:spcPts val="1800"/>
              </a:spcBef>
              <a:buFont typeface="Lucida Sans Unicode" pitchFamily="34" charset="0"/>
              <a:buAutoNum type="arabicPeriod"/>
            </a:pPr>
            <a:r>
              <a:rPr lang="en-US" dirty="0"/>
              <a:t>Each cryptographic system dialogue begins with three brief handshaking stages</a:t>
            </a:r>
          </a:p>
          <a:p>
            <a:pPr marL="849313" lvl="1" indent="-457200" eaLnBrk="1" hangingPunct="1">
              <a:spcBef>
                <a:spcPts val="1800"/>
              </a:spcBef>
              <a:buFont typeface="Lucida Sans Unicode" pitchFamily="34" charset="0"/>
              <a:buAutoNum type="arabicPeriod"/>
            </a:pPr>
            <a:r>
              <a:rPr lang="en-US" dirty="0"/>
              <a:t>The two parties then engage in cryptographically protected communication</a:t>
            </a:r>
          </a:p>
          <a:p>
            <a:pPr lvl="3" eaLnBrk="1" hangingPunct="1">
              <a:spcBef>
                <a:spcPts val="1200"/>
              </a:spcBef>
            </a:pPr>
            <a:r>
              <a:rPr lang="en-US" sz="2000" dirty="0"/>
              <a:t>This ongoing communication stage usually constitutes nearly all of the dialogue</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3.3: </a:t>
            </a:r>
            <a:r>
              <a:rPr lang="en-US" dirty="0"/>
              <a:t>Cryptographic System Stages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sz="2800" dirty="0"/>
              <a:t>3.3: Cryptographic System Stages</a:t>
            </a:r>
          </a:p>
        </p:txBody>
      </p:sp>
      <p:pic>
        <p:nvPicPr>
          <p:cNvPr id="36869" name="Picture 9" descr="Step 1) Handshake stage 1: Initial negotiation of security parameters&#10;Step 2) Handshake stage 2: Initial authentication (usually mutual)&#10;Step 3) Handshake stage 3: Keying (Key establishment) Secure exchange of keys and other secrets&#10;Step 4) Ongoing communication stage with message-by-message confidentiality, authentication, and message integrity.&#10;&#10;Note: Signature and the plaintext are encrypted togethe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 y="1203325"/>
            <a:ext cx="8077200"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76" y="762000"/>
            <a:ext cx="7772400" cy="1828800"/>
          </a:xfrm>
        </p:spPr>
        <p:txBody>
          <a:bodyPr>
            <a:normAutofit fontScale="90000"/>
          </a:bodyPr>
          <a:lstStyle/>
          <a:p>
            <a:pPr eaLnBrk="1" fontAlgn="auto" hangingPunct="1">
              <a:spcAft>
                <a:spcPts val="0"/>
              </a:spcAft>
              <a:defRPr/>
            </a:pPr>
            <a:r>
              <a:rPr lang="en-US" dirty="0"/>
              <a:t>Stage 1: Selecting Security Methods and Parameters</a:t>
            </a:r>
          </a:p>
        </p:txBody>
      </p:sp>
      <p:sp>
        <p:nvSpPr>
          <p:cNvPr id="38915" name="Text Placeholder 5"/>
          <p:cNvSpPr>
            <a:spLocks noGrp="1"/>
          </p:cNvSpPr>
          <p:nvPr>
            <p:ph type="body" idx="1"/>
          </p:nvPr>
        </p:nvSpPr>
        <p:spPr>
          <a:xfrm>
            <a:off x="3922713" y="2971800"/>
            <a:ext cx="4572000" cy="2630488"/>
          </a:xfrm>
        </p:spPr>
        <p:txBody>
          <a:bodyPr/>
          <a:lstStyle/>
          <a:p>
            <a:pPr eaLnBrk="1" hangingPunct="1"/>
            <a:r>
              <a:rPr lang="en-US"/>
              <a:t>Selecting methods and parameters</a:t>
            </a:r>
          </a:p>
          <a:p>
            <a:pPr eaLnBrk="1" hangingPunct="1"/>
            <a:r>
              <a:rPr lang="en-US"/>
              <a:t>Authentication</a:t>
            </a:r>
          </a:p>
          <a:p>
            <a:pPr eaLnBrk="1" hangingPunct="1"/>
            <a:r>
              <a:rPr lang="en-US"/>
              <a:t>Keying (the secure exchange of secrets)</a:t>
            </a:r>
          </a:p>
          <a:p>
            <a:pPr eaLnBrk="1" hangingPunct="1"/>
            <a:r>
              <a:rPr lang="en-US"/>
              <a:t>Ongoing communication</a:t>
            </a:r>
          </a:p>
          <a:p>
            <a:pPr eaLnBrk="1" hangingPunct="1"/>
            <a:endParaRPr lang="en-US"/>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200" dirty="0"/>
              <a:t>3.4: Selected SSL/TLS Cipher Suites</a:t>
            </a:r>
          </a:p>
        </p:txBody>
      </p:sp>
      <p:graphicFrame>
        <p:nvGraphicFramePr>
          <p:cNvPr id="7" name="Table 6"/>
          <p:cNvGraphicFramePr>
            <a:graphicFrameLocks noGrp="1"/>
          </p:cNvGraphicFramePr>
          <p:nvPr>
            <p:extLst>
              <p:ext uri="{D42A27DB-BD31-4B8C-83A1-F6EECF244321}">
                <p14:modId xmlns:p14="http://schemas.microsoft.com/office/powerpoint/2010/main" val="3507793285"/>
              </p:ext>
            </p:extLst>
          </p:nvPr>
        </p:nvGraphicFramePr>
        <p:xfrm>
          <a:off x="304800" y="1143000"/>
          <a:ext cx="8610600" cy="4878390"/>
        </p:xfrm>
        <a:graphic>
          <a:graphicData uri="http://schemas.openxmlformats.org/drawingml/2006/table">
            <a:tbl>
              <a:tblPr/>
              <a:tblGrid>
                <a:gridCol w="2743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1084263">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Cipher Suite</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Key Negotiation</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Digital</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Signature</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Symmetric Key Encryption 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Hashing</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Method</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for HMAC</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Strength</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NULL_WITH_NULL_NULL</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RSA_EXPORT_WITH_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RC4_40_MD5</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export</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export 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RC4 (40-bit key)</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MD5</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Weak</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RSA_WITH_DES_CBC_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DES_CBC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Stronger but not 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DH_DSS_WITH_3DES_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EDE_CBC_SHA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Diffie-Hellman</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Digital</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Signature</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Standard</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RSA_WITH_AES_256_CBC_SHA256</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AES</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256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SHA-256</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76" y="762000"/>
            <a:ext cx="7772400" cy="1828800"/>
          </a:xfrm>
        </p:spPr>
        <p:txBody>
          <a:bodyPr/>
          <a:lstStyle/>
          <a:p>
            <a:pPr eaLnBrk="1" fontAlgn="auto" hangingPunct="1">
              <a:spcAft>
                <a:spcPts val="0"/>
              </a:spcAft>
              <a:defRPr/>
            </a:pPr>
            <a:r>
              <a:rPr lang="en-US" dirty="0"/>
              <a:t>Stage 2: Authentication</a:t>
            </a:r>
          </a:p>
        </p:txBody>
      </p:sp>
      <p:sp>
        <p:nvSpPr>
          <p:cNvPr id="41987" name="Text Placeholder 5"/>
          <p:cNvSpPr>
            <a:spLocks noGrp="1"/>
          </p:cNvSpPr>
          <p:nvPr>
            <p:ph type="body" idx="1"/>
          </p:nvPr>
        </p:nvSpPr>
        <p:spPr>
          <a:xfrm>
            <a:off x="3922713" y="2971800"/>
            <a:ext cx="4572000" cy="2630488"/>
          </a:xfrm>
        </p:spPr>
        <p:txBody>
          <a:bodyPr/>
          <a:lstStyle/>
          <a:p>
            <a:pPr eaLnBrk="1" hangingPunct="1"/>
            <a:r>
              <a:rPr lang="en-US"/>
              <a:t>Selecting methods and parameters</a:t>
            </a:r>
          </a:p>
          <a:p>
            <a:pPr eaLnBrk="1" hangingPunct="1"/>
            <a:r>
              <a:rPr lang="en-US"/>
              <a:t>Authentication</a:t>
            </a:r>
          </a:p>
          <a:p>
            <a:pPr eaLnBrk="1" hangingPunct="1"/>
            <a:r>
              <a:rPr lang="en-US"/>
              <a:t>Keying (the secure exchange of secrets)</a:t>
            </a:r>
          </a:p>
          <a:p>
            <a:pPr eaLnBrk="1" hangingPunct="1"/>
            <a:r>
              <a:rPr lang="en-US"/>
              <a:t>Ongoing communication</a:t>
            </a:r>
          </a:p>
          <a:p>
            <a:pPr eaLnBrk="1" hangingPunct="1"/>
            <a:endParaRPr lang="en-US"/>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1143000"/>
          </a:xfrm>
        </p:spPr>
        <p:txBody>
          <a:bodyPr>
            <a:noAutofit/>
          </a:bodyPr>
          <a:lstStyle/>
          <a:p>
            <a:pPr eaLnBrk="1" fontAlgn="auto" hangingPunct="1">
              <a:spcAft>
                <a:spcPts val="0"/>
              </a:spcAft>
              <a:defRPr/>
            </a:pPr>
            <a:r>
              <a:rPr lang="en-US" sz="2800" dirty="0"/>
              <a:t>3.5: Authentication: Supplicant, Verifier, and Credentials</a:t>
            </a:r>
          </a:p>
        </p:txBody>
      </p:sp>
      <p:pic>
        <p:nvPicPr>
          <p:cNvPr id="43013" name="Picture 12" descr="Supplicant(Client): wishes to prove its identity to the verifier.&#10;&#10;So Supplicant sends its credentials (proof of identity, e.g., passwords) to the verifier.&#10;&#10;Verifier: tests the credentials, and based on the result accepts or rejects the supplicant."/>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2286000"/>
            <a:ext cx="85344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371600"/>
            <a:ext cx="8229600" cy="4525963"/>
          </a:xfrm>
        </p:spPr>
        <p:txBody>
          <a:bodyPr/>
          <a:lstStyle/>
          <a:p>
            <a:pPr eaLnBrk="1"/>
            <a:r>
              <a:rPr lang="en-US" b="1"/>
              <a:t>Hashing</a:t>
            </a:r>
          </a:p>
          <a:p>
            <a:pPr lvl="1" eaLnBrk="1"/>
            <a:r>
              <a:rPr lang="en-US"/>
              <a:t>A hashing algorithm is applied to a bit string of any length</a:t>
            </a:r>
          </a:p>
          <a:p>
            <a:pPr lvl="1" eaLnBrk="1"/>
            <a:r>
              <a:rPr lang="en-US"/>
              <a:t>The result of the calculation is called the hash</a:t>
            </a:r>
          </a:p>
          <a:p>
            <a:pPr lvl="1" eaLnBrk="1"/>
            <a:r>
              <a:rPr lang="en-US"/>
              <a:t>For a given hashing algorithm, all hashes are the same short length</a:t>
            </a:r>
          </a:p>
          <a:p>
            <a:pPr eaLnBrk="1" hangingPunct="1"/>
            <a:endParaRPr lang="en-US"/>
          </a:p>
        </p:txBody>
      </p:sp>
      <p:sp>
        <p:nvSpPr>
          <p:cNvPr id="5" name="Title 4"/>
          <p:cNvSpPr>
            <a:spLocks noGrp="1"/>
          </p:cNvSpPr>
          <p:nvPr>
            <p:ph type="title"/>
          </p:nvPr>
        </p:nvSpPr>
        <p:spPr/>
        <p:txBody>
          <a:bodyPr/>
          <a:lstStyle/>
          <a:p>
            <a:pPr eaLnBrk="1" fontAlgn="auto" hangingPunct="1">
              <a:spcAft>
                <a:spcPts val="0"/>
              </a:spcAft>
              <a:defRPr/>
            </a:pPr>
            <a:r>
              <a:rPr lang="en-US" sz="4400" dirty="0"/>
              <a:t>3.5: </a:t>
            </a:r>
            <a:r>
              <a:rPr lang="en-US" dirty="0"/>
              <a:t>Hashing</a:t>
            </a:r>
          </a:p>
        </p:txBody>
      </p:sp>
      <p:grpSp>
        <p:nvGrpSpPr>
          <p:cNvPr id="2" name="Group 1" descr="A hashing algorithm maps any bit string of any length to its hash, that is a bit string of small fixed length">
            <a:extLst>
              <a:ext uri="{FF2B5EF4-FFF2-40B4-BE49-F238E27FC236}">
                <a16:creationId xmlns:a16="http://schemas.microsoft.com/office/drawing/2014/main" id="{F1835469-5640-4F31-BD6B-A2EB0F4478AD}"/>
              </a:ext>
            </a:extLst>
          </p:cNvPr>
          <p:cNvGrpSpPr/>
          <p:nvPr/>
        </p:nvGrpSpPr>
        <p:grpSpPr>
          <a:xfrm>
            <a:off x="228600" y="4191000"/>
            <a:ext cx="8458200" cy="1828800"/>
            <a:chOff x="228600" y="4191000"/>
            <a:chExt cx="8458200" cy="1828800"/>
          </a:xfrm>
        </p:grpSpPr>
        <p:sp>
          <p:nvSpPr>
            <p:cNvPr id="6" name="Rectangle 5"/>
            <p:cNvSpPr/>
            <p:nvPr/>
          </p:nvSpPr>
          <p:spPr>
            <a:xfrm>
              <a:off x="228600" y="4686300"/>
              <a:ext cx="34290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Bit string of any length</a:t>
              </a:r>
            </a:p>
          </p:txBody>
        </p:sp>
        <p:sp>
          <p:nvSpPr>
            <p:cNvPr id="7" name="Rectangle 6"/>
            <p:cNvSpPr/>
            <p:nvPr/>
          </p:nvSpPr>
          <p:spPr>
            <a:xfrm>
              <a:off x="6172200" y="4686300"/>
              <a:ext cx="25146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Hash: bit string of small fixed length</a:t>
              </a:r>
            </a:p>
          </p:txBody>
        </p:sp>
        <p:cxnSp>
          <p:nvCxnSpPr>
            <p:cNvPr id="10" name="Straight Arrow Connector 9"/>
            <p:cNvCxnSpPr/>
            <p:nvPr/>
          </p:nvCxnSpPr>
          <p:spPr>
            <a:xfrm>
              <a:off x="3657600" y="5103813"/>
              <a:ext cx="25146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38600" y="4191000"/>
              <a:ext cx="1828800" cy="18288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Hashing</a:t>
              </a:r>
            </a:p>
            <a:p>
              <a:pPr algn="ctr" fontAlgn="auto">
                <a:spcBef>
                  <a:spcPts val="0"/>
                </a:spcBef>
                <a:spcAft>
                  <a:spcPts val="0"/>
                </a:spcAft>
                <a:defRPr/>
              </a:pPr>
              <a:r>
                <a:rPr lang="en-US" dirty="0"/>
                <a:t>Algorithm</a:t>
              </a:r>
            </a:p>
          </p:txBody>
        </p:sp>
      </p:grpSp>
      <p:sp>
        <p:nvSpPr>
          <p:cNvPr id="9"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457200" y="1219200"/>
            <a:ext cx="8229600" cy="4525963"/>
          </a:xfrm>
        </p:spPr>
        <p:txBody>
          <a:bodyPr/>
          <a:lstStyle/>
          <a:p>
            <a:pPr eaLnBrk="1"/>
            <a:r>
              <a:rPr lang="en-US" b="1" dirty="0"/>
              <a:t>Hashing versus Encryption</a:t>
            </a:r>
          </a:p>
          <a:p>
            <a:pPr eaLnBrk="1" hangingPunct="1">
              <a:buFont typeface="Wingdings 3" pitchFamily="18" charset="2"/>
              <a:buNone/>
            </a:pPr>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sz="4400" dirty="0"/>
              <a:t>3.5: </a:t>
            </a:r>
            <a:r>
              <a:rPr lang="en-US" dirty="0"/>
              <a:t>Hashing</a:t>
            </a:r>
          </a:p>
        </p:txBody>
      </p:sp>
      <p:graphicFrame>
        <p:nvGraphicFramePr>
          <p:cNvPr id="6" name="Table 5"/>
          <p:cNvGraphicFramePr>
            <a:graphicFrameLocks noGrp="1"/>
          </p:cNvGraphicFramePr>
          <p:nvPr>
            <p:extLst>
              <p:ext uri="{D42A27DB-BD31-4B8C-83A1-F6EECF244321}">
                <p14:modId xmlns:p14="http://schemas.microsoft.com/office/powerpoint/2010/main" val="4087712169"/>
              </p:ext>
            </p:extLst>
          </p:nvPr>
        </p:nvGraphicFramePr>
        <p:xfrm>
          <a:off x="381000" y="1981200"/>
          <a:ext cx="8382000" cy="4038601"/>
        </p:xfrm>
        <a:graphic>
          <a:graphicData uri="http://schemas.openxmlformats.org/drawingml/2006/table">
            <a:tbl>
              <a:tblPr/>
              <a:tblGrid>
                <a:gridCol w="2362200">
                  <a:extLst>
                    <a:ext uri="{9D8B030D-6E8A-4147-A177-3AD203B41FA5}">
                      <a16:colId xmlns:a16="http://schemas.microsoft.com/office/drawing/2014/main" val="20000"/>
                    </a:ext>
                  </a:extLst>
                </a:gridCol>
                <a:gridCol w="2746375">
                  <a:extLst>
                    <a:ext uri="{9D8B030D-6E8A-4147-A177-3AD203B41FA5}">
                      <a16:colId xmlns:a16="http://schemas.microsoft.com/office/drawing/2014/main" val="20001"/>
                    </a:ext>
                  </a:extLst>
                </a:gridCol>
                <a:gridCol w="3273425">
                  <a:extLst>
                    <a:ext uri="{9D8B030D-6E8A-4147-A177-3AD203B41FA5}">
                      <a16:colId xmlns:a16="http://schemas.microsoft.com/office/drawing/2014/main" val="20002"/>
                    </a:ext>
                  </a:extLst>
                </a:gridCol>
              </a:tblGrid>
              <a:tr h="8969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Characteristic</a:t>
                      </a:r>
                      <a:endParaRPr kumimoji="0" lang="en-US" sz="2400" b="0" i="0" u="none" strike="noStrike" cap="none" normalizeH="0" baseline="0" dirty="0">
                        <a:ln>
                          <a:noFill/>
                        </a:ln>
                        <a:solidFill>
                          <a:schemeClr val="tx1"/>
                        </a:solidFill>
                        <a:effectLst/>
                        <a:latin typeface="Arial" charset="0"/>
                        <a:cs typeface="Times New Roman" pitchFamily="18" charset="0"/>
                      </a:endParaRPr>
                    </a:p>
                  </a:txBody>
                  <a:tcPr marL="152162" marR="152162"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Encryption</a:t>
                      </a:r>
                      <a:endParaRPr kumimoji="0" lang="en-US" sz="2400" b="0" i="0" u="none" strike="noStrike" cap="none" normalizeH="0" baseline="0" dirty="0">
                        <a:ln>
                          <a:noFill/>
                        </a:ln>
                        <a:solidFill>
                          <a:schemeClr val="tx1"/>
                        </a:solidFill>
                        <a:effectLst/>
                        <a:latin typeface="Arial" charset="0"/>
                        <a:cs typeface="Times New Roman" pitchFamily="18" charset="0"/>
                      </a:endParaRPr>
                    </a:p>
                  </a:txBody>
                  <a:tcPr marL="152162" marR="152162"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Hashing</a:t>
                      </a:r>
                      <a:endParaRPr kumimoji="0" lang="en-US" sz="2400" b="0" i="0" u="none" strike="noStrike" cap="none" normalizeH="0" baseline="0" dirty="0">
                        <a:ln>
                          <a:noFill/>
                        </a:ln>
                        <a:solidFill>
                          <a:schemeClr val="tx1"/>
                        </a:solidFill>
                        <a:effectLst/>
                        <a:latin typeface="Arial" charset="0"/>
                        <a:cs typeface="Times New Roman" pitchFamily="18" charset="0"/>
                      </a:endParaRPr>
                    </a:p>
                  </a:txBody>
                  <a:tcPr marL="152162" marR="152162"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462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Result length</a:t>
                      </a:r>
                    </a:p>
                  </a:txBody>
                  <a:tcPr marL="152162" marR="152162"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About the same length as the plaintext</a:t>
                      </a:r>
                    </a:p>
                  </a:txBody>
                  <a:tcPr marL="152162" marR="152162"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Short fixed length regardless of message length</a:t>
                      </a:r>
                    </a:p>
                  </a:txBody>
                  <a:tcPr marL="152162" marR="152162"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5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Reversible?</a:t>
                      </a:r>
                    </a:p>
                  </a:txBody>
                  <a:tcPr marL="152162" marR="152162"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Yes. Decryption</a:t>
                      </a:r>
                    </a:p>
                  </a:txBody>
                  <a:tcPr marL="152162" marR="152162"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No. There is no way to get from the short hash back to the long original message</a:t>
                      </a:r>
                    </a:p>
                  </a:txBody>
                  <a:tcPr marL="152162" marR="152162"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a:r>
              <a:rPr lang="en-US" b="1" dirty="0"/>
              <a:t>Hashing Algorithms</a:t>
            </a:r>
          </a:p>
          <a:p>
            <a:pPr lvl="1" eaLnBrk="1">
              <a:spcBef>
                <a:spcPts val="1800"/>
              </a:spcBef>
            </a:pPr>
            <a:r>
              <a:rPr lang="en-US" dirty="0"/>
              <a:t>MD5 (128-bit hashes)</a:t>
            </a:r>
          </a:p>
          <a:p>
            <a:pPr lvl="1" eaLnBrk="1">
              <a:spcBef>
                <a:spcPts val="1800"/>
              </a:spcBef>
            </a:pPr>
            <a:r>
              <a:rPr lang="en-US" dirty="0">
                <a:hlinkClick r:id="rId2"/>
              </a:rPr>
              <a:t>SHA-1 (160-bit hashes)</a:t>
            </a:r>
            <a:endParaRPr lang="en-US" dirty="0"/>
          </a:p>
          <a:p>
            <a:pPr lvl="1" eaLnBrk="1">
              <a:spcBef>
                <a:spcPts val="1800"/>
              </a:spcBef>
            </a:pPr>
            <a:r>
              <a:rPr lang="en-US" dirty="0"/>
              <a:t>SHA-224, SHA-256, SHA-384, and SHA-512 (name gives hash length in bits)</a:t>
            </a:r>
          </a:p>
          <a:p>
            <a:pPr lvl="1" eaLnBrk="1">
              <a:spcBef>
                <a:spcPts val="1800"/>
              </a:spcBef>
            </a:pPr>
            <a:r>
              <a:rPr lang="en-US" dirty="0"/>
              <a:t>Note: MD5 and SHA-1 should not be used because they have been shown to be unsecure</a:t>
            </a:r>
          </a:p>
          <a:p>
            <a:pPr eaLnBrk="1" hangingPunct="1"/>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sz="4400" dirty="0"/>
              <a:t>3.5: </a:t>
            </a:r>
            <a:r>
              <a:rPr lang="en-US" dirty="0"/>
              <a:t>Hashing</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8" descr="Verifier creates a challenge message and sends it to the supplicant. Supplicant concatenates the password with the challenge message and hashes the result to get the response message. &#10;Note: both the client and the server know the client's password."/>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09600" y="1143000"/>
            <a:ext cx="7833343"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400" dirty="0"/>
              <a:t>3.5: MS-CHAP Challenge-Response Authentication Protocol</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ld photo of two people working with the machine."/>
          <p:cNvPicPr>
            <a:picLocks noChangeAspect="1"/>
          </p:cNvPicPr>
          <p:nvPr/>
        </p:nvPicPr>
        <p:blipFill>
          <a:blip r:embed="rId3"/>
          <a:stretch>
            <a:fillRect/>
          </a:stretch>
        </p:blipFill>
        <p:spPr>
          <a:xfrm>
            <a:off x="1187624" y="1340768"/>
            <a:ext cx="6350000" cy="4203700"/>
          </a:xfrm>
          <a:prstGeom prst="rect">
            <a:avLst/>
          </a:prstGeom>
        </p:spPr>
      </p:pic>
      <p:sp>
        <p:nvSpPr>
          <p:cNvPr id="5" name="Slide Number Placeholder 4"/>
          <p:cNvSpPr>
            <a:spLocks noGrp="1"/>
          </p:cNvSpPr>
          <p:nvPr>
            <p:ph type="sldNum" sz="quarter" idx="11"/>
          </p:nvPr>
        </p:nvSpPr>
        <p:spPr>
          <a:xfrm>
            <a:off x="264458" y="6275668"/>
            <a:ext cx="8556014"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latin typeface="Arial"/>
                <a:cs typeface="Arial"/>
              </a:rPr>
              <a:t>What is this?</a:t>
            </a:r>
          </a:p>
        </p:txBody>
      </p:sp>
      <p:sp>
        <p:nvSpPr>
          <p:cNvPr id="2" name="Title 1">
            <a:extLst>
              <a:ext uri="{FF2B5EF4-FFF2-40B4-BE49-F238E27FC236}">
                <a16:creationId xmlns:a16="http://schemas.microsoft.com/office/drawing/2014/main" id="{52BB4269-2902-4787-86E1-9F7423289327}"/>
              </a:ext>
            </a:extLst>
          </p:cNvPr>
          <p:cNvSpPr>
            <a:spLocks noGrp="1"/>
          </p:cNvSpPr>
          <p:nvPr>
            <p:ph type="title"/>
          </p:nvPr>
        </p:nvSpPr>
        <p:spPr>
          <a:xfrm>
            <a:off x="457200" y="-1143000"/>
            <a:ext cx="8229600" cy="1143000"/>
          </a:xfrm>
        </p:spPr>
        <p:txBody>
          <a:bodyPr vert="horz" rtlCol="0" anchor="b">
            <a:normAutofit/>
            <a:scene3d>
              <a:camera prst="orthographicFront"/>
              <a:lightRig rig="soft" dir="t"/>
            </a:scene3d>
            <a:sp3d prstMaterial="softEdge">
              <a:bevelT w="25400" h="25400"/>
            </a:sp3d>
          </a:bodyPr>
          <a:lstStyle/>
          <a:p>
            <a:r>
              <a:rPr lang="en-CA" dirty="0"/>
              <a:t>Photo of an old computer</a:t>
            </a:r>
          </a:p>
        </p:txBody>
      </p:sp>
    </p:spTree>
    <p:extLst>
      <p:ext uri="{BB962C8B-B14F-4D97-AF65-F5344CB8AC3E}">
        <p14:creationId xmlns:p14="http://schemas.microsoft.com/office/powerpoint/2010/main" val="4815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800" dirty="0"/>
              <a:t>3.5: MS-CHAP Challenge-Response Authentication Protocol</a:t>
            </a:r>
          </a:p>
        </p:txBody>
      </p:sp>
      <p:pic>
        <p:nvPicPr>
          <p:cNvPr id="48133" name="Picture 9" descr="The response message is sent back to the verifie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90600" y="2057400"/>
            <a:ext cx="69342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29</a:t>
            </a:fld>
            <a:endParaRPr lang="en-US" dirty="0">
              <a:solidFill>
                <a:schemeClr val="bg1"/>
              </a:solidFill>
              <a:latin typeface="Lucida Sans Unicode"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800" dirty="0"/>
              <a:t>3.5: MS-CHAP Challenge-Response Authentication Protocol</a:t>
            </a:r>
          </a:p>
        </p:txBody>
      </p:sp>
      <p:pic>
        <p:nvPicPr>
          <p:cNvPr id="49157" name="Picture 6" descr="Verifier calculates the hash of the concatenation of the password and the challenge. If the result matches the challenge response, the response is accepted, otherwise, it is rejected.&#10;&#10;Note: Only hashing is involved, and no encryption."/>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536700"/>
            <a:ext cx="9144000" cy="402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76" y="762000"/>
            <a:ext cx="7772400" cy="1828800"/>
          </a:xfrm>
        </p:spPr>
        <p:txBody>
          <a:bodyPr/>
          <a:lstStyle/>
          <a:p>
            <a:pPr eaLnBrk="1" fontAlgn="auto" hangingPunct="1">
              <a:spcAft>
                <a:spcPts val="0"/>
              </a:spcAft>
              <a:defRPr/>
            </a:pPr>
            <a:r>
              <a:rPr lang="en-US" dirty="0"/>
              <a:t>Stage 3: Keying</a:t>
            </a:r>
          </a:p>
        </p:txBody>
      </p:sp>
      <p:sp>
        <p:nvSpPr>
          <p:cNvPr id="51203" name="Text Placeholder 5"/>
          <p:cNvSpPr>
            <a:spLocks noGrp="1"/>
          </p:cNvSpPr>
          <p:nvPr>
            <p:ph type="body" idx="1"/>
          </p:nvPr>
        </p:nvSpPr>
        <p:spPr>
          <a:xfrm>
            <a:off x="3922713" y="2971800"/>
            <a:ext cx="4572000" cy="2630488"/>
          </a:xfrm>
        </p:spPr>
        <p:txBody>
          <a:bodyPr/>
          <a:lstStyle/>
          <a:p>
            <a:pPr eaLnBrk="1" hangingPunct="1"/>
            <a:r>
              <a:rPr lang="en-US"/>
              <a:t>Selecting methods and parameters</a:t>
            </a:r>
          </a:p>
          <a:p>
            <a:pPr eaLnBrk="1" hangingPunct="1"/>
            <a:r>
              <a:rPr lang="en-US"/>
              <a:t>Authentication</a:t>
            </a:r>
          </a:p>
          <a:p>
            <a:pPr eaLnBrk="1" hangingPunct="1"/>
            <a:r>
              <a:rPr lang="en-US"/>
              <a:t>Keying (the secure exchange of secrets)</a:t>
            </a:r>
          </a:p>
          <a:p>
            <a:pPr eaLnBrk="1" hangingPunct="1"/>
            <a:r>
              <a:rPr lang="en-US"/>
              <a:t>Ongoing communication</a:t>
            </a:r>
          </a:p>
          <a:p>
            <a:pPr eaLnBrk="1" hangingPunct="1"/>
            <a:endParaRPr lang="en-US"/>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457200" y="1481138"/>
            <a:ext cx="8229600" cy="4767262"/>
          </a:xfrm>
        </p:spPr>
        <p:txBody>
          <a:bodyPr/>
          <a:lstStyle/>
          <a:p>
            <a:pPr eaLnBrk="1" hangingPunct="1"/>
            <a:r>
              <a:rPr lang="en-US" dirty="0"/>
              <a:t>There are two types of ciphers used for confidentiality</a:t>
            </a:r>
          </a:p>
          <a:p>
            <a:pPr lvl="1" eaLnBrk="1" hangingPunct="1"/>
            <a:r>
              <a:rPr lang="en-US" dirty="0"/>
              <a:t>In symmetric key encryption for confidentiality, the two sides use the same key</a:t>
            </a:r>
          </a:p>
          <a:p>
            <a:pPr lvl="2" eaLnBrk="1" hangingPunct="1"/>
            <a:r>
              <a:rPr lang="en-US" dirty="0"/>
              <a:t>For each dialogue (session), a new symmetric key is generated: the symmetric session key</a:t>
            </a:r>
          </a:p>
          <a:p>
            <a:pPr lvl="1" eaLnBrk="1" hangingPunct="1">
              <a:spcBef>
                <a:spcPts val="1800"/>
              </a:spcBef>
            </a:pPr>
            <a:r>
              <a:rPr lang="en-US" dirty="0"/>
              <a:t>In public key encryption, each party has a public key and a private key that are never changed</a:t>
            </a:r>
          </a:p>
          <a:p>
            <a:pPr lvl="2" eaLnBrk="1" hangingPunct="1"/>
            <a:r>
              <a:rPr lang="en-US" dirty="0"/>
              <a:t>A person’s public key is available to anyone</a:t>
            </a:r>
          </a:p>
          <a:p>
            <a:pPr lvl="2" eaLnBrk="1" hangingPunct="1"/>
            <a:r>
              <a:rPr lang="en-US" dirty="0"/>
              <a:t>A person keeps his or her private key secret</a:t>
            </a: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a:t>3.6: Public Key Encryption for Confidentiality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32</a:t>
            </a:fld>
            <a:endParaRPr lang="en-US" dirty="0">
              <a:solidFill>
                <a:schemeClr val="bg1"/>
              </a:solidFill>
              <a:latin typeface="Lucida Sans Unicode"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noAutofit/>
          </a:bodyPr>
          <a:lstStyle/>
          <a:p>
            <a:pPr eaLnBrk="1" fontAlgn="auto" hangingPunct="1">
              <a:spcAft>
                <a:spcPts val="0"/>
              </a:spcAft>
              <a:defRPr/>
            </a:pPr>
            <a:r>
              <a:rPr lang="en-US" sz="2800" dirty="0"/>
              <a:t>3.6: Public Key Encryption for Confidentiality</a:t>
            </a:r>
          </a:p>
        </p:txBody>
      </p:sp>
      <p:pic>
        <p:nvPicPr>
          <p:cNvPr id="53253" name="Picture 6" descr="Each party has publishes their encryption keys, but keep their decryption keys as a secret to themself. To send a message to someone, you use their publicly available encryption key, and the recipient can decrypt it using their secret/private decryption key. Note that even the sender cannot decrypt the message they have encrypted."/>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1295400"/>
            <a:ext cx="8571941"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Double Edged Swords</a:t>
            </a:r>
          </a:p>
        </p:txBody>
      </p:sp>
      <p:sp>
        <p:nvSpPr>
          <p:cNvPr id="3" name="Content Placeholder 2"/>
          <p:cNvSpPr>
            <a:spLocks noGrp="1"/>
          </p:cNvSpPr>
          <p:nvPr>
            <p:ph idx="1"/>
          </p:nvPr>
        </p:nvSpPr>
        <p:spPr/>
        <p:txBody>
          <a:bodyPr/>
          <a:lstStyle/>
          <a:p>
            <a:r>
              <a:rPr lang="en-US" dirty="0"/>
              <a:t>Merely communicating in secret can arouse interest and suspicions. </a:t>
            </a:r>
          </a:p>
          <a:p>
            <a:r>
              <a:rPr lang="en-US" dirty="0"/>
              <a:t>It may be unbreakable, an encrypted message is easy to see and tag.</a:t>
            </a:r>
          </a:p>
          <a:p>
            <a:r>
              <a:rPr lang="en-US" dirty="0"/>
              <a:t>It could be stored now and broken later</a:t>
            </a:r>
            <a:r>
              <a:rPr lang="mr-IN" dirty="0"/>
              <a:t>…</a:t>
            </a:r>
            <a:endParaRPr lang="en-US" dirty="0"/>
          </a:p>
          <a:p>
            <a:endParaRPr lang="en-US" dirty="0"/>
          </a:p>
          <a:p>
            <a:endParaRPr lang="en-US" dirty="0"/>
          </a:p>
        </p:txBody>
      </p:sp>
    </p:spTree>
    <p:extLst>
      <p:ext uri="{BB962C8B-B14F-4D97-AF65-F5344CB8AC3E}">
        <p14:creationId xmlns:p14="http://schemas.microsoft.com/office/powerpoint/2010/main" val="172468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More Double Edged Swords</a:t>
            </a:r>
          </a:p>
        </p:txBody>
      </p:sp>
      <p:sp>
        <p:nvSpPr>
          <p:cNvPr id="3" name="Content Placeholder 2"/>
          <p:cNvSpPr>
            <a:spLocks noGrp="1"/>
          </p:cNvSpPr>
          <p:nvPr>
            <p:ph idx="1"/>
          </p:nvPr>
        </p:nvSpPr>
        <p:spPr/>
        <p:txBody>
          <a:bodyPr/>
          <a:lstStyle/>
          <a:p>
            <a:r>
              <a:rPr lang="en-US" dirty="0"/>
              <a:t>It could already be broken e.g. weak algorithm</a:t>
            </a:r>
          </a:p>
          <a:p>
            <a:r>
              <a:rPr lang="en-US" dirty="0"/>
              <a:t>Yes, it is encrypted, but did the True Party send it?</a:t>
            </a:r>
          </a:p>
          <a:p>
            <a:r>
              <a:rPr lang="en-US" dirty="0"/>
              <a:t>It could have already been read: </a:t>
            </a:r>
            <a:r>
              <a:rPr lang="en-US" dirty="0" err="1"/>
              <a:t>MitM</a:t>
            </a:r>
            <a:r>
              <a:rPr lang="en-US" dirty="0"/>
              <a:t> attack</a:t>
            </a:r>
          </a:p>
          <a:p>
            <a:endParaRPr lang="en-US" dirty="0"/>
          </a:p>
          <a:p>
            <a:endParaRPr lang="en-US" dirty="0"/>
          </a:p>
        </p:txBody>
      </p:sp>
    </p:spTree>
    <p:extLst>
      <p:ext uri="{BB962C8B-B14F-4D97-AF65-F5344CB8AC3E}">
        <p14:creationId xmlns:p14="http://schemas.microsoft.com/office/powerpoint/2010/main" val="3576725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800" dirty="0">
                <a:solidFill>
                  <a:schemeClr val="accent1">
                    <a:lumMod val="60000"/>
                    <a:lumOff val="40000"/>
                  </a:schemeClr>
                </a:solidFill>
                <a:latin typeface="+mn-lt"/>
              </a:rPr>
              <a:t>Digression: Steganography</a:t>
            </a:r>
          </a:p>
        </p:txBody>
      </p:sp>
      <p:sp>
        <p:nvSpPr>
          <p:cNvPr id="3" name="Content Placeholder 2"/>
          <p:cNvSpPr>
            <a:spLocks noGrp="1"/>
          </p:cNvSpPr>
          <p:nvPr>
            <p:ph idx="1"/>
          </p:nvPr>
        </p:nvSpPr>
        <p:spPr/>
        <p:txBody>
          <a:bodyPr>
            <a:normAutofit fontScale="92500" lnSpcReduction="10000"/>
          </a:bodyPr>
          <a:lstStyle/>
          <a:p>
            <a:r>
              <a:rPr lang="en-US" dirty="0"/>
              <a:t>The art of “covered” writing</a:t>
            </a:r>
          </a:p>
          <a:p>
            <a:r>
              <a:rPr lang="en-US" dirty="0"/>
              <a:t>Technically not a form of cryptography</a:t>
            </a:r>
          </a:p>
          <a:p>
            <a:r>
              <a:rPr lang="en-US" dirty="0"/>
              <a:t>Practice of concealing a file, message, image, or video within another file, message, image, or video. </a:t>
            </a:r>
          </a:p>
          <a:p>
            <a:r>
              <a:rPr lang="en-US" dirty="0"/>
              <a:t>Why? The double edged sword of cryptography</a:t>
            </a:r>
            <a:r>
              <a:rPr lang="is-IS" dirty="0"/>
              <a:t>…</a:t>
            </a:r>
            <a:endParaRPr lang="en-US" dirty="0"/>
          </a:p>
          <a:p>
            <a:pPr lvl="1"/>
            <a:r>
              <a:rPr lang="en-US" dirty="0"/>
              <a:t>Merely communicating in secret can arouse interest and suspicions. </a:t>
            </a:r>
          </a:p>
          <a:p>
            <a:pPr lvl="1"/>
            <a:r>
              <a:rPr lang="en-US" dirty="0"/>
              <a:t>It may be unbreakable, an encrypted message is easy to see and tag.</a:t>
            </a:r>
          </a:p>
        </p:txBody>
      </p:sp>
    </p:spTree>
    <p:extLst>
      <p:ext uri="{BB962C8B-B14F-4D97-AF65-F5344CB8AC3E}">
        <p14:creationId xmlns:p14="http://schemas.microsoft.com/office/powerpoint/2010/main" val="1949391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accent1">
                    <a:lumMod val="60000"/>
                    <a:lumOff val="40000"/>
                  </a:schemeClr>
                </a:solidFill>
              </a:rPr>
              <a:t>Digression: Steganography</a:t>
            </a:r>
            <a:endParaRPr lang="en-US" dirty="0"/>
          </a:p>
        </p:txBody>
      </p:sp>
      <p:sp>
        <p:nvSpPr>
          <p:cNvPr id="3" name="Content Placeholder 2"/>
          <p:cNvSpPr>
            <a:spLocks noGrp="1"/>
          </p:cNvSpPr>
          <p:nvPr>
            <p:ph idx="1"/>
          </p:nvPr>
        </p:nvSpPr>
        <p:spPr/>
        <p:txBody>
          <a:bodyPr/>
          <a:lstStyle/>
          <a:p>
            <a:r>
              <a:rPr lang="en-US" dirty="0"/>
              <a:t>Cryptography is the practice of protecting the contents of a message, </a:t>
            </a:r>
          </a:p>
          <a:p>
            <a:r>
              <a:rPr lang="en-US" dirty="0"/>
              <a:t>Steganography is focused on concealing the:</a:t>
            </a:r>
          </a:p>
          <a:p>
            <a:pPr lvl="1"/>
            <a:r>
              <a:rPr lang="en-US" dirty="0"/>
              <a:t>fact that a secret message is being sent </a:t>
            </a:r>
          </a:p>
          <a:p>
            <a:pPr lvl="1"/>
            <a:r>
              <a:rPr lang="en-US" dirty="0"/>
              <a:t>contents of the message.</a:t>
            </a:r>
          </a:p>
        </p:txBody>
      </p:sp>
    </p:spTree>
    <p:extLst>
      <p:ext uri="{BB962C8B-B14F-4D97-AF65-F5344CB8AC3E}">
        <p14:creationId xmlns:p14="http://schemas.microsoft.com/office/powerpoint/2010/main" val="3435041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1">
                    <a:lumMod val="60000"/>
                    <a:lumOff val="40000"/>
                  </a:schemeClr>
                </a:solidFill>
              </a:rPr>
              <a:t>Digression: Steganography</a:t>
            </a:r>
            <a:endParaRPr lang="en-US" dirty="0"/>
          </a:p>
        </p:txBody>
      </p:sp>
      <p:pic>
        <p:nvPicPr>
          <p:cNvPr id="4" name="Picture 3" descr="A tree on a cloudy day&#10;"/>
          <p:cNvPicPr>
            <a:picLocks noChangeAspect="1"/>
          </p:cNvPicPr>
          <p:nvPr/>
        </p:nvPicPr>
        <p:blipFill>
          <a:blip r:embed="rId3"/>
          <a:stretch>
            <a:fillRect/>
          </a:stretch>
        </p:blipFill>
        <p:spPr>
          <a:xfrm>
            <a:off x="971600" y="1916832"/>
            <a:ext cx="2540000" cy="2540000"/>
          </a:xfrm>
          <a:prstGeom prst="rect">
            <a:avLst/>
          </a:prstGeom>
        </p:spPr>
      </p:pic>
      <p:pic>
        <p:nvPicPr>
          <p:cNvPr id="5" name="Picture 4" descr="A cat lying on a blanket&#10;"/>
          <p:cNvPicPr>
            <a:picLocks noChangeAspect="1"/>
          </p:cNvPicPr>
          <p:nvPr/>
        </p:nvPicPr>
        <p:blipFill>
          <a:blip r:embed="rId4"/>
          <a:stretch>
            <a:fillRect/>
          </a:stretch>
        </p:blipFill>
        <p:spPr>
          <a:xfrm>
            <a:off x="5292080" y="1916832"/>
            <a:ext cx="2540000" cy="2540000"/>
          </a:xfrm>
          <a:prstGeom prst="rect">
            <a:avLst/>
          </a:prstGeom>
        </p:spPr>
      </p:pic>
      <p:sp>
        <p:nvSpPr>
          <p:cNvPr id="6" name="Rectangle 5"/>
          <p:cNvSpPr/>
          <p:nvPr/>
        </p:nvSpPr>
        <p:spPr>
          <a:xfrm>
            <a:off x="838200" y="4627001"/>
            <a:ext cx="3581400" cy="1477328"/>
          </a:xfrm>
          <a:prstGeom prst="rect">
            <a:avLst/>
          </a:prstGeom>
        </p:spPr>
        <p:txBody>
          <a:bodyPr wrap="square">
            <a:spAutoFit/>
          </a:bodyPr>
          <a:lstStyle/>
          <a:p>
            <a:r>
              <a:rPr lang="en-US" dirty="0"/>
              <a:t>Image of a tree with a hidden image. It is revealed by removing all but the 2 least significant bits of each color component and a subsequent normalization. </a:t>
            </a:r>
          </a:p>
        </p:txBody>
      </p:sp>
      <p:sp>
        <p:nvSpPr>
          <p:cNvPr id="7" name="Rectangle 6"/>
          <p:cNvSpPr/>
          <p:nvPr/>
        </p:nvSpPr>
        <p:spPr>
          <a:xfrm>
            <a:off x="5292080" y="4725144"/>
            <a:ext cx="2592288" cy="369332"/>
          </a:xfrm>
          <a:prstGeom prst="rect">
            <a:avLst/>
          </a:prstGeom>
        </p:spPr>
        <p:txBody>
          <a:bodyPr wrap="square">
            <a:spAutoFit/>
          </a:bodyPr>
          <a:lstStyle/>
          <a:p>
            <a:pPr algn="ctr"/>
            <a:r>
              <a:rPr lang="en-US" dirty="0"/>
              <a:t>The hidden image.</a:t>
            </a:r>
          </a:p>
        </p:txBody>
      </p:sp>
      <p:sp>
        <p:nvSpPr>
          <p:cNvPr id="3" name="TextBox 2"/>
          <p:cNvSpPr txBox="1"/>
          <p:nvPr/>
        </p:nvSpPr>
        <p:spPr>
          <a:xfrm>
            <a:off x="7164288" y="6381328"/>
            <a:ext cx="1631564" cy="307777"/>
          </a:xfrm>
          <a:prstGeom prst="rect">
            <a:avLst/>
          </a:prstGeom>
          <a:noFill/>
        </p:spPr>
        <p:txBody>
          <a:bodyPr wrap="none" rtlCol="0">
            <a:spAutoFit/>
          </a:bodyPr>
          <a:lstStyle/>
          <a:p>
            <a:r>
              <a:rPr lang="en-US" sz="1400" dirty="0"/>
              <a:t>Source: Wikipedia</a:t>
            </a:r>
          </a:p>
        </p:txBody>
      </p:sp>
    </p:spTree>
    <p:extLst>
      <p:ext uri="{BB962C8B-B14F-4D97-AF65-F5344CB8AC3E}">
        <p14:creationId xmlns:p14="http://schemas.microsoft.com/office/powerpoint/2010/main" val="209849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3</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Cryptography</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pic>
        <p:nvPicPr>
          <p:cNvPr id="5"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 y="3200400"/>
            <a:ext cx="4953000" cy="3296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1047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eaLnBrk="1" fontAlgn="auto" hangingPunct="1">
              <a:spcAft>
                <a:spcPts val="0"/>
              </a:spcAft>
              <a:defRPr/>
            </a:pPr>
            <a:r>
              <a:rPr lang="en-US" dirty="0">
                <a:ea typeface="+mj-ea"/>
              </a:rPr>
              <a:t>The End </a:t>
            </a:r>
            <a:br>
              <a:rPr lang="en-US" dirty="0">
                <a:ea typeface="+mj-ea"/>
              </a:rPr>
            </a:br>
            <a:r>
              <a:rPr lang="en-US" dirty="0">
                <a:ea typeface="+mj-ea"/>
              </a:rPr>
              <a:t>1</a:t>
            </a:r>
            <a:r>
              <a:rPr lang="en-US" baseline="30000" dirty="0">
                <a:ea typeface="+mj-ea"/>
              </a:rPr>
              <a:t>st</a:t>
            </a:r>
            <a:r>
              <a:rPr lang="en-US" dirty="0">
                <a:ea typeface="+mj-ea"/>
              </a:rPr>
              <a:t> Half of Cryptography</a:t>
            </a:r>
          </a:p>
        </p:txBody>
      </p:sp>
      <p:sp>
        <p:nvSpPr>
          <p:cNvPr id="46083" name="Slide Number Placeholder 3"/>
          <p:cNvSpPr>
            <a:spLocks noGrp="1"/>
          </p:cNvSpPr>
          <p:nvPr>
            <p:ph type="sldNum" sz="quarter" idx="4294967295"/>
          </p:nvPr>
        </p:nvSpPr>
        <p:spPr bwMode="auto">
          <a:xfrm>
            <a:off x="7848600" y="6096000"/>
            <a:ext cx="89852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4453AE-6C97-E043-A3FA-6F04F83B2E29}" type="slidenum">
              <a:rPr lang="en-US">
                <a:solidFill>
                  <a:srgbClr val="FFFFFF"/>
                </a:solidFill>
                <a:latin typeface="Lucida Sans Unicode" charset="0"/>
              </a:rPr>
              <a:pPr eaLnBrk="1" hangingPunct="1"/>
              <a:t>39</a:t>
            </a:fld>
            <a:endParaRPr lang="en-US">
              <a:solidFill>
                <a:srgbClr val="FFFFFF"/>
              </a:solidFill>
              <a:latin typeface="Lucida Sans Unicode" charset="0"/>
            </a:endParaRPr>
          </a:p>
        </p:txBody>
      </p:sp>
    </p:spTree>
    <p:extLst>
      <p:ext uri="{BB962C8B-B14F-4D97-AF65-F5344CB8AC3E}">
        <p14:creationId xmlns:p14="http://schemas.microsoft.com/office/powerpoint/2010/main" val="2621146480"/>
      </p:ext>
    </p:extLst>
  </p:cSld>
  <p:clrMapOvr>
    <a:masterClrMapping/>
  </p:clrMapOvr>
  <p:transition>
    <p:push dir="d"/>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47108" name="Rectangle 4"/>
          <p:cNvSpPr>
            <a:spLocks noChangeArrowheads="1"/>
          </p:cNvSpPr>
          <p:nvPr/>
        </p:nvSpPr>
        <p:spPr bwMode="auto">
          <a:xfrm>
            <a:off x="685800" y="2895600"/>
            <a:ext cx="7589838"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99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r>
              <a:rPr lang="en-US" sz="1600">
                <a:solidFill>
                  <a:srgbClr val="000000"/>
                </a:solidFill>
                <a:cs typeface="Times New Roman"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a:solidFill>
                  <a:srgbClr val="000000"/>
                </a:solidFill>
                <a:effectLst>
                  <a:outerShdw blurRad="38100" dist="38100" dir="2700000" algn="tl">
                    <a:srgbClr val="DDDDDD"/>
                  </a:outerShdw>
                </a:effectLst>
                <a:latin typeface="Tahoma" charset="0"/>
                <a:cs typeface="Arial" charset="0"/>
              </a:rPr>
              <a:t>Copyright © 2010 Pearson Education, Inc.  </a:t>
            </a:r>
          </a:p>
          <a:p>
            <a:pPr algn="ctr" eaLnBrk="1" hangingPunct="1"/>
            <a:r>
              <a:rPr lang="en-US">
                <a:solidFill>
                  <a:srgbClr val="000000"/>
                </a:solidFill>
                <a:effectLst>
                  <a:outerShdw blurRad="38100" dist="38100" dir="2700000" algn="tl">
                    <a:srgbClr val="DDDDDD"/>
                  </a:outerShdw>
                </a:effectLst>
                <a:latin typeface="Tahoma" charset="0"/>
                <a:cs typeface="Arial" charset="0"/>
              </a:rPr>
              <a:t>Publishing as Prentice Hall</a:t>
            </a:r>
            <a:endParaRPr lang="en-US">
              <a:solidFill>
                <a:srgbClr val="000000"/>
              </a:solidFill>
              <a:effectLst>
                <a:outerShdw blurRad="38100" dist="38100" dir="2700000" algn="tl">
                  <a:srgbClr val="DDDDDD"/>
                </a:outerShdw>
              </a:effectLst>
              <a:cs typeface="Arial" charset="0"/>
            </a:endParaRPr>
          </a:p>
        </p:txBody>
      </p:sp>
      <p:sp>
        <p:nvSpPr>
          <p:cNvPr id="2" name="Title 1">
            <a:extLst>
              <a:ext uri="{FF2B5EF4-FFF2-40B4-BE49-F238E27FC236}">
                <a16:creationId xmlns:a16="http://schemas.microsoft.com/office/drawing/2014/main" id="{A24E542B-7511-4C12-9BF9-43CBA264DD30}"/>
              </a:ext>
            </a:extLst>
          </p:cNvPr>
          <p:cNvSpPr>
            <a:spLocks noGrp="1"/>
          </p:cNvSpPr>
          <p:nvPr>
            <p:ph type="ctrTitle"/>
          </p:nvPr>
        </p:nvSpPr>
        <p:spPr>
          <a:xfrm>
            <a:off x="685800" y="-1829761"/>
            <a:ext cx="7772400" cy="1829761"/>
          </a:xfrm>
        </p:spPr>
        <p:txBody>
          <a:bodyPr vert="horz" anchor="b">
            <a:normAutofit/>
            <a:scene3d>
              <a:camera prst="orthographicFront"/>
              <a:lightRig rig="soft" dir="t"/>
            </a:scene3d>
            <a:sp3d prstMaterial="softEdge">
              <a:bevelT w="25400" h="25400"/>
            </a:sp3d>
          </a:bodyPr>
          <a:lstStyle/>
          <a:p>
            <a:r>
              <a:rPr lang="en-CA" dirty="0"/>
              <a:t>Copy right statement</a:t>
            </a:r>
          </a:p>
        </p:txBody>
      </p:sp>
    </p:spTree>
    <p:extLst>
      <p:ext uri="{BB962C8B-B14F-4D97-AF65-F5344CB8AC3E}">
        <p14:creationId xmlns:p14="http://schemas.microsoft.com/office/powerpoint/2010/main" val="34546083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9"/>
          <p:cNvSpPr>
            <a:spLocks noGrp="1"/>
          </p:cNvSpPr>
          <p:nvPr>
            <p:ph idx="1"/>
          </p:nvPr>
        </p:nvSpPr>
        <p:spPr>
          <a:xfrm>
            <a:off x="457200" y="1219200"/>
            <a:ext cx="8534400" cy="4953000"/>
          </a:xfrm>
        </p:spPr>
        <p:txBody>
          <a:bodyPr/>
          <a:lstStyle/>
          <a:p>
            <a:pPr eaLnBrk="1" hangingPunct="1">
              <a:spcBef>
                <a:spcPct val="0"/>
              </a:spcBef>
              <a:spcAft>
                <a:spcPts val="300"/>
              </a:spcAft>
            </a:pPr>
            <a:r>
              <a:rPr lang="en-US" sz="2200" dirty="0"/>
              <a:t>Explain the concept of cryptography.</a:t>
            </a:r>
          </a:p>
          <a:p>
            <a:pPr eaLnBrk="1" hangingPunct="1">
              <a:spcBef>
                <a:spcPct val="0"/>
              </a:spcBef>
              <a:spcAft>
                <a:spcPts val="300"/>
              </a:spcAft>
            </a:pPr>
            <a:r>
              <a:rPr lang="en-US" sz="2200" dirty="0"/>
              <a:t>Describe symmetric key encryption and the importance of key length.</a:t>
            </a:r>
          </a:p>
          <a:p>
            <a:pPr eaLnBrk="1" hangingPunct="1">
              <a:spcBef>
                <a:spcPct val="0"/>
              </a:spcBef>
              <a:spcAft>
                <a:spcPts val="300"/>
              </a:spcAft>
            </a:pPr>
            <a:r>
              <a:rPr lang="en-US" sz="2200" dirty="0"/>
              <a:t>Explain negotiation stage.</a:t>
            </a:r>
          </a:p>
          <a:p>
            <a:pPr eaLnBrk="1" hangingPunct="1">
              <a:spcBef>
                <a:spcPct val="0"/>
              </a:spcBef>
              <a:spcAft>
                <a:spcPts val="300"/>
              </a:spcAft>
            </a:pPr>
            <a:r>
              <a:rPr lang="en-US" sz="2200" dirty="0"/>
              <a:t>Explain initial authentication, including MS-CHAP.</a:t>
            </a:r>
          </a:p>
          <a:p>
            <a:pPr eaLnBrk="1" hangingPunct="1">
              <a:spcBef>
                <a:spcPct val="0"/>
              </a:spcBef>
              <a:spcAft>
                <a:spcPts val="300"/>
              </a:spcAft>
            </a:pPr>
            <a:r>
              <a:rPr lang="en-US" sz="2200" dirty="0"/>
              <a:t>Describe keying, including public key encryption.</a:t>
            </a:r>
          </a:p>
        </p:txBody>
      </p:sp>
      <p:sp>
        <p:nvSpPr>
          <p:cNvPr id="8" name="Title 7"/>
          <p:cNvSpPr>
            <a:spLocks noGrp="1"/>
          </p:cNvSpPr>
          <p:nvPr>
            <p:ph type="title"/>
          </p:nvPr>
        </p:nvSpPr>
        <p:spPr>
          <a:xfrm>
            <a:off x="457200" y="274638"/>
            <a:ext cx="8229600" cy="868362"/>
          </a:xfrm>
        </p:spPr>
        <p:txBody>
          <a:bodyPr/>
          <a:lstStyle/>
          <a:p>
            <a:pPr eaLnBrk="1" hangingPunct="1">
              <a:defRPr/>
            </a:pPr>
            <a:r>
              <a:rPr lang="en-US"/>
              <a:t>Learning Objectives</a:t>
            </a:r>
            <a:endParaRPr lang="en-US" dirty="0"/>
          </a:p>
        </p:txBody>
      </p:sp>
      <p:sp>
        <p:nvSpPr>
          <p:cNvPr id="5" name="Slide Number Placeholder 3"/>
          <p:cNvSpPr>
            <a:spLocks noGrp="1"/>
          </p:cNvSpPr>
          <p:nvPr>
            <p:ph type="sldNum" sz="quarter" idx="11"/>
          </p:nvPr>
        </p:nvSpPr>
        <p:spPr bwMode="auto">
          <a:xfrm>
            <a:off x="152400" y="63246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FB7D7"/>
                </a:solidFill>
              </a:rPr>
              <a:t>Introduction</a:t>
            </a:r>
          </a:p>
        </p:txBody>
      </p:sp>
      <p:sp>
        <p:nvSpPr>
          <p:cNvPr id="3" name="Content Placeholder 2"/>
          <p:cNvSpPr>
            <a:spLocks noGrp="1"/>
          </p:cNvSpPr>
          <p:nvPr>
            <p:ph idx="1"/>
          </p:nvPr>
        </p:nvSpPr>
        <p:spPr>
          <a:xfrm>
            <a:off x="549275" y="1600201"/>
            <a:ext cx="7551117" cy="4133055"/>
          </a:xfrm>
        </p:spPr>
        <p:txBody>
          <a:bodyPr>
            <a:normAutofit fontScale="62500" lnSpcReduction="20000"/>
          </a:bodyPr>
          <a:lstStyle/>
          <a:p>
            <a:pPr marL="0" indent="0">
              <a:buNone/>
            </a:pPr>
            <a:r>
              <a:rPr lang="en-US" dirty="0"/>
              <a:t>Some Early History:</a:t>
            </a:r>
          </a:p>
          <a:p>
            <a:pPr marL="1090613" indent="-1077913">
              <a:buNone/>
              <a:tabLst>
                <a:tab pos="2060575" algn="l"/>
              </a:tabLst>
            </a:pPr>
            <a:r>
              <a:rPr lang="en-US" dirty="0"/>
              <a:t>1900 BC: 	Egyptians use non-standard hieroglyphics</a:t>
            </a:r>
          </a:p>
          <a:p>
            <a:pPr marL="1090613" indent="-1077913">
              <a:buNone/>
              <a:tabLst>
                <a:tab pos="2060575" algn="l"/>
              </a:tabLst>
            </a:pPr>
            <a:r>
              <a:rPr lang="en-US" dirty="0"/>
              <a:t>475 BC: 	Spartans of Greece develop the </a:t>
            </a:r>
            <a:r>
              <a:rPr lang="en-US" dirty="0" err="1"/>
              <a:t>scytale</a:t>
            </a:r>
            <a:endParaRPr lang="en-US" dirty="0"/>
          </a:p>
          <a:p>
            <a:pPr marL="1090613" indent="-1077913">
              <a:buNone/>
              <a:tabLst>
                <a:tab pos="2060575" algn="l"/>
              </a:tabLst>
            </a:pPr>
            <a:r>
              <a:rPr lang="en-US" dirty="0"/>
              <a:t>50 BC: 	Julius Caesar using a simple cipher for military and government communications. </a:t>
            </a:r>
          </a:p>
          <a:p>
            <a:pPr marL="1090613" indent="-1077913">
              <a:buNone/>
              <a:tabLst>
                <a:tab pos="2060575" algn="l"/>
              </a:tabLst>
            </a:pPr>
            <a:r>
              <a:rPr lang="en-US" dirty="0"/>
              <a:t>725 AD: 	Abu `</a:t>
            </a:r>
            <a:r>
              <a:rPr lang="en-US" dirty="0" err="1"/>
              <a:t>Abd</a:t>
            </a:r>
            <a:r>
              <a:rPr lang="en-US" dirty="0"/>
              <a:t> al-Rahman al-Khalil ibn Ahmad ibn `Amr ibn </a:t>
            </a:r>
            <a:r>
              <a:rPr lang="en-US" dirty="0" err="1"/>
              <a:t>Tammam</a:t>
            </a:r>
            <a:r>
              <a:rPr lang="en-US" dirty="0"/>
              <a:t> al </a:t>
            </a:r>
            <a:r>
              <a:rPr lang="en-US" dirty="0" err="1"/>
              <a:t>Farahidi</a:t>
            </a:r>
            <a:r>
              <a:rPr lang="en-US" dirty="0"/>
              <a:t> al-</a:t>
            </a:r>
            <a:r>
              <a:rPr lang="en-US" dirty="0" err="1"/>
              <a:t>Zadi</a:t>
            </a:r>
            <a:r>
              <a:rPr lang="en-US" dirty="0"/>
              <a:t> al </a:t>
            </a:r>
            <a:r>
              <a:rPr lang="en-US" dirty="0" err="1"/>
              <a:t>Yahmadi</a:t>
            </a:r>
            <a:r>
              <a:rPr lang="en-US" dirty="0"/>
              <a:t>  wrote a (now lost) book on cryptography</a:t>
            </a:r>
          </a:p>
          <a:p>
            <a:pPr marL="1090613" indent="-1077913">
              <a:buNone/>
              <a:tabLst>
                <a:tab pos="2060575" algn="l"/>
              </a:tabLst>
            </a:pPr>
            <a:r>
              <a:rPr lang="en-US" dirty="0"/>
              <a:t>1466 AD: 	Leon Battista </a:t>
            </a:r>
            <a:r>
              <a:rPr lang="en-US" dirty="0" err="1"/>
              <a:t>Alberti</a:t>
            </a:r>
            <a:r>
              <a:rPr lang="en-US" dirty="0"/>
              <a:t>, the Father of Western cryptography worked on </a:t>
            </a:r>
            <a:r>
              <a:rPr lang="en-US" dirty="0" err="1"/>
              <a:t>polyaphabetic</a:t>
            </a:r>
            <a:r>
              <a:rPr lang="en-US" dirty="0"/>
              <a:t> substitution and a </a:t>
            </a:r>
            <a:r>
              <a:rPr lang="en-US" dirty="0" err="1"/>
              <a:t>ciper</a:t>
            </a:r>
            <a:r>
              <a:rPr lang="en-US" dirty="0"/>
              <a:t> disk.</a:t>
            </a:r>
          </a:p>
          <a:p>
            <a:pPr marL="1090613" indent="-1077913">
              <a:buNone/>
              <a:tabLst>
                <a:tab pos="2060575" algn="l"/>
              </a:tabLst>
            </a:pPr>
            <a:r>
              <a:rPr lang="en-US" dirty="0"/>
              <a:t>1623 AD: 	Sir Francis Bacon described one of the first uses of steganography</a:t>
            </a:r>
          </a:p>
          <a:p>
            <a:pPr lvl="1"/>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156176" y="4869642"/>
            <a:ext cx="2789188" cy="1595154"/>
          </a:xfrm>
          <a:prstGeom prst="rect">
            <a:avLst/>
          </a:prstGeom>
        </p:spPr>
      </p:pic>
    </p:spTree>
    <p:extLst>
      <p:ext uri="{BB962C8B-B14F-4D97-AF65-F5344CB8AC3E}">
        <p14:creationId xmlns:p14="http://schemas.microsoft.com/office/powerpoint/2010/main" val="33851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1219200"/>
            <a:ext cx="8229600" cy="4800600"/>
          </a:xfrm>
        </p:spPr>
        <p:txBody>
          <a:bodyPr/>
          <a:lstStyle/>
          <a:p>
            <a:pPr eaLnBrk="1" hangingPunct="1"/>
            <a:r>
              <a:rPr lang="en-US" dirty="0"/>
              <a:t>Cryptography is the use of mathematical operations to protect messages traveling between parties or stored on a computer</a:t>
            </a:r>
          </a:p>
          <a:p>
            <a:pPr eaLnBrk="1" hangingPunct="1">
              <a:spcBef>
                <a:spcPts val="2400"/>
              </a:spcBef>
            </a:pPr>
            <a:r>
              <a:rPr lang="en-US" b="1" dirty="0"/>
              <a:t>Confidentiality</a:t>
            </a:r>
            <a:r>
              <a:rPr lang="en-US" dirty="0"/>
              <a:t> means that someone intercepting your communications cannot read them</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3.1: Cryptography</a:t>
            </a:r>
          </a:p>
        </p:txBody>
      </p:sp>
      <p:grpSp>
        <p:nvGrpSpPr>
          <p:cNvPr id="2" name="Group 1" descr="Alice is sending a message to Bob, and Carol should not be able learn about the content of the message.">
            <a:extLst>
              <a:ext uri="{FF2B5EF4-FFF2-40B4-BE49-F238E27FC236}">
                <a16:creationId xmlns:a16="http://schemas.microsoft.com/office/drawing/2014/main" id="{FA49EADF-F627-4C43-B3F4-C76B3EED4546}"/>
              </a:ext>
            </a:extLst>
          </p:cNvPr>
          <p:cNvGrpSpPr/>
          <p:nvPr/>
        </p:nvGrpSpPr>
        <p:grpSpPr>
          <a:xfrm>
            <a:off x="1143000" y="3962400"/>
            <a:ext cx="6705600" cy="2438400"/>
            <a:chOff x="1143000" y="3962400"/>
            <a:chExt cx="6705600" cy="2438400"/>
          </a:xfrm>
        </p:grpSpPr>
        <p:pic>
          <p:nvPicPr>
            <p:cNvPr id="19461" name="Picture 5" descr="C:\Users\Panko\Pictures\Microsoft Clip Organizer\j0432624.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426720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2" name="Picture 6" descr="C:\Users\Panko\Pictures\Microsoft Clip Organizer\CG9B17.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77000" y="426720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2" name="Straight Arrow Connector 11"/>
            <p:cNvCxnSpPr>
              <a:stCxn id="1029" idx="1"/>
              <a:endCxn id="1030" idx="1"/>
            </p:cNvCxnSpPr>
            <p:nvPr/>
          </p:nvCxnSpPr>
          <p:spPr>
            <a:xfrm>
              <a:off x="2514600" y="4953000"/>
              <a:ext cx="3962400" cy="158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464" name="Picture 7" descr="C:\Users\Panko\Pictures\Microsoft Clip Organizer\CG9B95.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59250" y="502920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5" name="TextBox 13"/>
            <p:cNvSpPr txBox="1">
              <a:spLocks noChangeArrowheads="1"/>
            </p:cNvSpPr>
            <p:nvPr/>
          </p:nvSpPr>
          <p:spPr bwMode="auto">
            <a:xfrm>
              <a:off x="5226050" y="5029200"/>
              <a:ext cx="6413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latin typeface="Lucida Sans Unicode" pitchFamily="34" charset="0"/>
                </a:rPr>
                <a:t>???</a:t>
              </a:r>
            </a:p>
          </p:txBody>
        </p:sp>
        <p:pic>
          <p:nvPicPr>
            <p:cNvPr id="19466" name="Picture 5" descr="C:\Users\Panko\Pictures\Microsoft Clip Organizer\CGDACE.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048000" y="3962400"/>
              <a:ext cx="1905000"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6</a:t>
            </a:fld>
            <a:endParaRPr lang="en-US" dirty="0">
              <a:solidFill>
                <a:schemeClr val="bg1"/>
              </a:solidFill>
              <a:latin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457200" y="1371600"/>
            <a:ext cx="8229600" cy="4800600"/>
          </a:xfrm>
        </p:spPr>
        <p:txBody>
          <a:bodyPr/>
          <a:lstStyle/>
          <a:p>
            <a:pPr eaLnBrk="1" hangingPunct="1">
              <a:spcBef>
                <a:spcPts val="2400"/>
              </a:spcBef>
            </a:pPr>
            <a:r>
              <a:rPr lang="en-US" b="1" dirty="0"/>
              <a:t>Confidentiality</a:t>
            </a:r>
            <a:r>
              <a:rPr lang="en-US" dirty="0"/>
              <a:t> is only one cryptographic protection</a:t>
            </a:r>
          </a:p>
          <a:p>
            <a:pPr eaLnBrk="1" hangingPunct="1">
              <a:spcBef>
                <a:spcPts val="2400"/>
              </a:spcBef>
            </a:pPr>
            <a:r>
              <a:rPr lang="en-US" b="1" dirty="0"/>
              <a:t>Integrity</a:t>
            </a:r>
            <a:r>
              <a:rPr lang="en-US" dirty="0"/>
              <a:t> means that the message cannot be changed or, if it is change, that this change will be detected</a:t>
            </a:r>
          </a:p>
          <a:p>
            <a:pPr eaLnBrk="1" hangingPunct="1"/>
            <a:r>
              <a:rPr lang="en-US" b="1" dirty="0"/>
              <a:t>Authentication</a:t>
            </a:r>
            <a:r>
              <a:rPr lang="en-US" dirty="0"/>
              <a:t> means proving one’s identity to another so they can trust you more</a:t>
            </a:r>
          </a:p>
          <a:p>
            <a:pPr eaLnBrk="1" hangingPunct="1"/>
            <a:r>
              <a:rPr lang="en-US" dirty="0"/>
              <a:t>Known as the CIA of cryptography</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3.1: Cryptography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7</a:t>
            </a:fld>
            <a:endParaRPr lang="en-US" dirty="0">
              <a:solidFill>
                <a:schemeClr val="bg1"/>
              </a:solidFill>
              <a:latin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457200" y="1447800"/>
            <a:ext cx="8229600" cy="4724400"/>
          </a:xfrm>
        </p:spPr>
        <p:txBody>
          <a:bodyPr/>
          <a:lstStyle/>
          <a:p>
            <a:pPr eaLnBrk="1" hangingPunct="1"/>
            <a:r>
              <a:rPr lang="en-US" dirty="0"/>
              <a:t>Encryption for confidentiality needs a cipher (mathematical method) to encrypt and decrypt</a:t>
            </a:r>
          </a:p>
          <a:p>
            <a:pPr lvl="1" eaLnBrk="1" hangingPunct="1">
              <a:spcBef>
                <a:spcPts val="600"/>
              </a:spcBef>
            </a:pPr>
            <a:r>
              <a:rPr lang="en-US" dirty="0"/>
              <a:t>The cipher cannot be kept secret</a:t>
            </a:r>
          </a:p>
          <a:p>
            <a:pPr eaLnBrk="1" hangingPunct="1"/>
            <a:r>
              <a:rPr lang="en-US" dirty="0"/>
              <a:t>The two parties using the cipher also need to know a secret key (or keys)</a:t>
            </a:r>
          </a:p>
          <a:p>
            <a:pPr lvl="1" eaLnBrk="1" hangingPunct="1"/>
            <a:r>
              <a:rPr lang="en-US" dirty="0"/>
              <a:t>A key is merely a long stream of bits (1s and 0s)</a:t>
            </a:r>
          </a:p>
          <a:p>
            <a:pPr lvl="1" eaLnBrk="1" hangingPunct="1"/>
            <a:r>
              <a:rPr lang="en-US" dirty="0"/>
              <a:t>The key (or keys) </a:t>
            </a:r>
            <a:r>
              <a:rPr lang="en-US" i="1" dirty="0"/>
              <a:t>must</a:t>
            </a:r>
            <a:r>
              <a:rPr lang="en-US" dirty="0"/>
              <a:t> be kept secret</a:t>
            </a:r>
          </a:p>
          <a:p>
            <a:pPr eaLnBrk="1" hangingPunct="1"/>
            <a:r>
              <a:rPr lang="en-US" dirty="0"/>
              <a:t>Cryptanalysts attempt to crack (find) the key</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a:t>3.1: Cryptography</a:t>
            </a:r>
            <a:endParaRPr lang="en-US" dirty="0"/>
          </a:p>
        </p:txBody>
      </p:sp>
      <p:sp>
        <p:nvSpPr>
          <p:cNvPr id="8"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8</a:t>
            </a:fld>
            <a:endParaRPr lang="en-US" dirty="0">
              <a:solidFill>
                <a:schemeClr val="bg1"/>
              </a:solidFill>
              <a:latin typeface="Lucida Sans Unicode"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1448</TotalTime>
  <Words>1795</Words>
  <Application>Microsoft Office PowerPoint</Application>
  <PresentationFormat>On-screen Show (4:3)</PresentationFormat>
  <Paragraphs>369</Paragraphs>
  <Slides>41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Lucida Sans Unicode</vt:lpstr>
      <vt:lpstr>Tahoma</vt:lpstr>
      <vt:lpstr>Verdana</vt:lpstr>
      <vt:lpstr>Wingdings 2</vt:lpstr>
      <vt:lpstr>Wingdings 3</vt:lpstr>
      <vt:lpstr>Concourse</vt:lpstr>
      <vt:lpstr>1_Concourse</vt:lpstr>
      <vt:lpstr>Enigma: Old machine for encryption</vt:lpstr>
      <vt:lpstr>Lorenz: Old machine for encryption</vt:lpstr>
      <vt:lpstr>Photo of an old computer</vt:lpstr>
      <vt:lpstr>Cryptography</vt:lpstr>
      <vt:lpstr>Learning Objectives</vt:lpstr>
      <vt:lpstr>Introduction</vt:lpstr>
      <vt:lpstr>3.1: Cryptography</vt:lpstr>
      <vt:lpstr>3.1: Cryptography</vt:lpstr>
      <vt:lpstr>3.1: Cryptography</vt:lpstr>
      <vt:lpstr>3.1: Symmetric Key Encryption for Confidentiality</vt:lpstr>
      <vt:lpstr>3.1: Example Symmetric Key Cipher (Fig. 3-2)</vt:lpstr>
      <vt:lpstr>3.1: Types of Ciphers</vt:lpstr>
      <vt:lpstr>3.1: Transposition Cipher</vt:lpstr>
      <vt:lpstr>3.1: Ciphers versus Codes</vt:lpstr>
      <vt:lpstr>3.1: Key Length and Exhaustive Search Time</vt:lpstr>
      <vt:lpstr>Exhaustive Search vs. Weakest Link </vt:lpstr>
      <vt:lpstr>3.1: Key Length and Exhaustive Search Time</vt:lpstr>
      <vt:lpstr>3.2: Major Symmetric Key Encryption Ciphers</vt:lpstr>
      <vt:lpstr>3.3: Cryptographic System Stages</vt:lpstr>
      <vt:lpstr>3.3: Cryptographic System Stages</vt:lpstr>
      <vt:lpstr>3.3: Cryptographic System Stages</vt:lpstr>
      <vt:lpstr>Stage 1: Selecting Security Methods and Parameters</vt:lpstr>
      <vt:lpstr>3.4: Selected SSL/TLS Cipher Suites</vt:lpstr>
      <vt:lpstr>Stage 2: Authentication</vt:lpstr>
      <vt:lpstr>3.5: Authentication: Supplicant, Verifier, and Credentials</vt:lpstr>
      <vt:lpstr>3.5: Hashing</vt:lpstr>
      <vt:lpstr>3.5: Hashing</vt:lpstr>
      <vt:lpstr>3.5: Hashing</vt:lpstr>
      <vt:lpstr>3.5: MS-CHAP Challenge-Response Authentication Protocol</vt:lpstr>
      <vt:lpstr>3.5: MS-CHAP Challenge-Response Authentication Protocol</vt:lpstr>
      <vt:lpstr>3.5: MS-CHAP Challenge-Response Authentication Protocol</vt:lpstr>
      <vt:lpstr>Stage 3: Keying</vt:lpstr>
      <vt:lpstr>3.6: Public Key Encryption for Confidentiality</vt:lpstr>
      <vt:lpstr>3.6: Public Key Encryption for Confidentiality</vt:lpstr>
      <vt:lpstr>Double Edged Swords</vt:lpstr>
      <vt:lpstr>More Double Edged Swords</vt:lpstr>
      <vt:lpstr>Digression: Steganography</vt:lpstr>
      <vt:lpstr>Digression: Steganography</vt:lpstr>
      <vt:lpstr>Digression: Steganography</vt:lpstr>
      <vt:lpstr>The End  1st Half of Cryptography</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305</cp:revision>
  <dcterms:created xsi:type="dcterms:W3CDTF">2009-03-16T04:19:02Z</dcterms:created>
  <dcterms:modified xsi:type="dcterms:W3CDTF">2020-06-05T19:09:45Z</dcterms:modified>
</cp:coreProperties>
</file>