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84" r:id="rId1"/>
    <p:sldMasterId id="2147483881" r:id="rId2"/>
  </p:sldMasterIdLst>
  <p:notesMasterIdLst>
    <p:notesMasterId r:id="rId50"/>
  </p:notesMasterIdLst>
  <p:handoutMasterIdLst>
    <p:handoutMasterId r:id="rId51"/>
  </p:handoutMasterIdLst>
  <p:sldIdLst>
    <p:sldId id="447" r:id="rId3"/>
    <p:sldId id="457" r:id="rId4"/>
    <p:sldId id="459" r:id="rId5"/>
    <p:sldId id="458" r:id="rId6"/>
    <p:sldId id="462" r:id="rId7"/>
    <p:sldId id="463" r:id="rId8"/>
    <p:sldId id="460" r:id="rId9"/>
    <p:sldId id="456" r:id="rId10"/>
    <p:sldId id="411" r:id="rId11"/>
    <p:sldId id="406" r:id="rId12"/>
    <p:sldId id="414" r:id="rId13"/>
    <p:sldId id="371" r:id="rId14"/>
    <p:sldId id="412" r:id="rId15"/>
    <p:sldId id="372" r:id="rId16"/>
    <p:sldId id="415" r:id="rId17"/>
    <p:sldId id="373" r:id="rId18"/>
    <p:sldId id="391" r:id="rId19"/>
    <p:sldId id="434" r:id="rId20"/>
    <p:sldId id="374" r:id="rId21"/>
    <p:sldId id="386" r:id="rId22"/>
    <p:sldId id="387" r:id="rId23"/>
    <p:sldId id="392" r:id="rId24"/>
    <p:sldId id="375" r:id="rId25"/>
    <p:sldId id="416" r:id="rId26"/>
    <p:sldId id="376" r:id="rId27"/>
    <p:sldId id="417" r:id="rId28"/>
    <p:sldId id="418" r:id="rId29"/>
    <p:sldId id="464" r:id="rId30"/>
    <p:sldId id="419" r:id="rId31"/>
    <p:sldId id="420" r:id="rId32"/>
    <p:sldId id="377" r:id="rId33"/>
    <p:sldId id="388" r:id="rId34"/>
    <p:sldId id="379" r:id="rId35"/>
    <p:sldId id="378" r:id="rId36"/>
    <p:sldId id="390" r:id="rId37"/>
    <p:sldId id="465" r:id="rId38"/>
    <p:sldId id="437" r:id="rId39"/>
    <p:sldId id="438" r:id="rId40"/>
    <p:sldId id="439" r:id="rId41"/>
    <p:sldId id="440" r:id="rId42"/>
    <p:sldId id="466" r:id="rId43"/>
    <p:sldId id="441" r:id="rId44"/>
    <p:sldId id="442" r:id="rId45"/>
    <p:sldId id="443" r:id="rId46"/>
    <p:sldId id="444" r:id="rId47"/>
    <p:sldId id="409" r:id="rId48"/>
    <p:sldId id="421"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385" autoAdjust="0"/>
  </p:normalViewPr>
  <p:slideViewPr>
    <p:cSldViewPr>
      <p:cViewPr varScale="1">
        <p:scale>
          <a:sx n="95" d="100"/>
          <a:sy n="95" d="100"/>
        </p:scale>
        <p:origin x="1662" y="78"/>
      </p:cViewPr>
      <p:guideLst>
        <p:guide orient="horz" pos="2160"/>
        <p:guide pos="2880"/>
      </p:guideLst>
    </p:cSldViewPr>
  </p:slideViewPr>
  <p:outlineViewPr>
    <p:cViewPr>
      <p:scale>
        <a:sx n="33" d="100"/>
        <a:sy n="33" d="100"/>
      </p:scale>
      <p:origin x="0" y="-11124"/>
    </p:cViewPr>
  </p:outlineViewPr>
  <p:notesTextViewPr>
    <p:cViewPr>
      <p:scale>
        <a:sx n="100" d="100"/>
        <a:sy n="100" d="100"/>
      </p:scale>
      <p:origin x="0" y="0"/>
    </p:cViewPr>
  </p:notesTextViewPr>
  <p:sorterViewPr>
    <p:cViewPr>
      <p:scale>
        <a:sx n="75" d="100"/>
        <a:sy n="75" d="100"/>
      </p:scale>
      <p:origin x="0" y="4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D5A3505-E82E-43C5-9F41-4B9CEC087F39}" type="datetimeFigureOut">
              <a:rPr lang="en-US" smtClean="0"/>
              <a:pPr/>
              <a:t>6/5/2020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C3D895A2-595E-4872-9E6D-F706690051E8}" type="slidenum">
              <a:rPr lang="en-US"/>
              <a:pPr/>
              <a:t>‹#›</a:t>
            </a:fld>
            <a:endParaRPr lang="en-US"/>
          </a:p>
        </p:txBody>
      </p:sp>
    </p:spTree>
    <p:extLst>
      <p:ext uri="{BB962C8B-B14F-4D97-AF65-F5344CB8AC3E}">
        <p14:creationId xmlns:p14="http://schemas.microsoft.com/office/powerpoint/2010/main" val="32434349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28590E54-45F2-4FC0-AC30-60EB164C7D3E}" type="datetimeFigureOut">
              <a:rPr lang="en-US" smtClean="0"/>
              <a:pPr/>
              <a:t>6/5/2020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290234F1-2ACF-4930-A16E-4B7967ADAA63}" type="slidenum">
              <a:rPr lang="en-US"/>
              <a:pPr/>
              <a:t>‹#›</a:t>
            </a:fld>
            <a:endParaRPr lang="en-US"/>
          </a:p>
        </p:txBody>
      </p:sp>
    </p:spTree>
    <p:extLst>
      <p:ext uri="{BB962C8B-B14F-4D97-AF65-F5344CB8AC3E}">
        <p14:creationId xmlns:p14="http://schemas.microsoft.com/office/powerpoint/2010/main" val="41683967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solidFill>
                  <a:prstClr val="black"/>
                </a:solidFill>
              </a:rPr>
              <a:pPr/>
              <a:t>0</a:t>
            </a:fld>
            <a:endParaRPr lang="en-US">
              <a:solidFill>
                <a:prstClr val="black"/>
              </a:solidFill>
            </a:endParaRPr>
          </a:p>
        </p:txBody>
      </p:sp>
    </p:spTree>
    <p:extLst>
      <p:ext uri="{BB962C8B-B14F-4D97-AF65-F5344CB8AC3E}">
        <p14:creationId xmlns:p14="http://schemas.microsoft.com/office/powerpoint/2010/main" val="342520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4755"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F7E40BF-3631-419F-A708-52827C4AC8F8}" type="slidenum">
              <a:rPr lang="en-US">
                <a:latin typeface="Calibri" pitchFamily="34" charset="0"/>
              </a:rPr>
              <a:pPr eaLnBrk="1" hangingPunct="1"/>
              <a:t>31</a:t>
            </a:fld>
            <a:endParaRPr 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445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endParaRPr lang="en-US"/>
          </a:p>
        </p:txBody>
      </p:sp>
      <p:sp>
        <p:nvSpPr>
          <p:cNvPr id="18"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96164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40371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4CCF9F61-EE16-47D8-B043-F09444BA2915}" type="slidenum">
              <a:rPr lang="en-US"/>
              <a:pPr/>
              <a:t>‹#›</a:t>
            </a:fld>
            <a:endParaRPr lang="en-US"/>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25043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Lucida Sans Unicode"/>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endParaRPr lang="en-US"/>
          </a:p>
        </p:txBody>
      </p:sp>
      <p:sp>
        <p:nvSpPr>
          <p:cNvPr id="13" name="Slide Number Placeholder 26"/>
          <p:cNvSpPr>
            <a:spLocks noGrp="1"/>
          </p:cNvSpPr>
          <p:nvPr>
            <p:ph type="sldNum" sz="quarter" idx="12"/>
          </p:nvPr>
        </p:nvSpPr>
        <p:spPr>
          <a:xfrm>
            <a:off x="7848600" y="6096000"/>
            <a:ext cx="898525" cy="365125"/>
          </a:xfrm>
          <a:prstGeom prst="rect">
            <a:avLst/>
          </a:prstGeom>
        </p:spPr>
        <p:txBody>
          <a:bodyPr/>
          <a:lstStyle>
            <a:lvl1pPr>
              <a:defRPr sz="2400">
                <a:solidFill>
                  <a:srgbClr val="FFFFFF"/>
                </a:solidFill>
              </a:defRPr>
            </a:lvl1pPr>
          </a:lstStyle>
          <a:p>
            <a:fld id="{176997E9-4139-4B4A-8DB6-68F95130E7A2}" type="slidenum">
              <a:rPr lang="en-US"/>
              <a:pPr/>
              <a:t>‹#›</a:t>
            </a:fld>
            <a:endParaRPr lang="en-US"/>
          </a:p>
        </p:txBody>
      </p:sp>
      <p:sp>
        <p:nvSpPr>
          <p:cNvPr id="12"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288362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6"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2818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351058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B399BD1-19F6-4595-947B-6AB846A19018}" type="slidenum">
              <a:rPr lang="en-US">
                <a:solidFill>
                  <a:prstClr val="white"/>
                </a:solidFill>
              </a:rPr>
              <a:pPr/>
              <a:t>‹#›</a:t>
            </a:fld>
            <a:endParaRPr lang="en-US">
              <a:solidFill>
                <a:prstClr val="white"/>
              </a:solidFill>
            </a:endParaRPr>
          </a:p>
        </p:txBody>
      </p:sp>
      <p:sp>
        <p:nvSpPr>
          <p:cNvPr id="9"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754619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A4E8C30B-E377-4081-80F1-E969027E80AD}" type="slidenum">
              <a:rPr lang="en-US">
                <a:solidFill>
                  <a:prstClr val="black"/>
                </a:solidFill>
              </a:rPr>
              <a:pPr/>
              <a:t>‹#›</a:t>
            </a:fld>
            <a:endParaRPr lang="en-US">
              <a:solidFill>
                <a:prstClr val="black"/>
              </a:solidFill>
            </a:endParaRPr>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
        <p:nvSpPr>
          <p:cNvPr id="11"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1825483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AE311072-C77E-4AD4-AF40-FCE79456288B}" type="slidenum">
              <a:rPr lang="en-US">
                <a:solidFill>
                  <a:prstClr val="white"/>
                </a:solidFill>
              </a:rPr>
              <a:pPr/>
              <a:t>‹#›</a:t>
            </a:fld>
            <a:endParaRPr lang="en-US">
              <a:solidFill>
                <a:prstClr val="white"/>
              </a:solidFill>
            </a:endParaRPr>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5974930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2C9248F2-67A0-4415-B4E0-C230E8B2B6FA}" type="slidenum">
              <a:rPr lang="en-US">
                <a:solidFill>
                  <a:prstClr val="black"/>
                </a:solidFill>
              </a:rPr>
              <a:pPr/>
              <a:t>‹#›</a:t>
            </a:fld>
            <a:endParaRPr lang="en-US">
              <a:solidFill>
                <a:prstClr val="black"/>
              </a:solidFill>
            </a:endParaRPr>
          </a:p>
        </p:txBody>
      </p:sp>
      <p:sp>
        <p:nvSpPr>
          <p:cNvPr id="5"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89206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E80A72C-7467-43E9-A77F-3A6651282100}" type="slidenum">
              <a:rPr lang="en-US">
                <a:solidFill>
                  <a:prstClr val="black"/>
                </a:solidFill>
              </a:rPr>
              <a:pPr/>
              <a:t>‹#›</a:t>
            </a:fld>
            <a:endParaRPr lang="en-US">
              <a:solidFill>
                <a:prstClr val="black"/>
              </a:solidFill>
            </a:endParaRPr>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
        <p:nvSpPr>
          <p:cNvPr id="9"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426842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4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6" name="Slide Number Placeholder 1"/>
          <p:cNvSpPr txBox="1">
            <a:spLocks/>
          </p:cNvSpPr>
          <p:nvPr userDrawn="1"/>
        </p:nvSpPr>
        <p:spPr>
          <a:xfrm>
            <a:off x="6553200" y="6356350"/>
            <a:ext cx="2133600" cy="365125"/>
          </a:xfrm>
          <a:prstGeom prst="rect">
            <a:avLst/>
          </a:prstGeom>
        </p:spPr>
        <p:txBody>
          <a:bodyPr vert="horz" wrap="square" lIns="91440" tIns="45720" rIns="91440" bIns="45720" numCol="1" rtlCol="0" anchor="ctr" anchorCtr="0" compatLnSpc="1">
            <a:prstTxWarp prst="textNoShape">
              <a:avLst/>
            </a:prstTxWarp>
          </a:bodyPr>
          <a:lstStyle>
            <a:defPPr>
              <a:defRPr lang="en-US"/>
            </a:defPPr>
            <a:lvl1pPr algn="r" rtl="0" fontAlgn="base">
              <a:spcBef>
                <a:spcPct val="0"/>
              </a:spcBef>
              <a:spcAft>
                <a:spcPct val="0"/>
              </a:spcAft>
              <a:defRPr sz="1200" kern="1200">
                <a:solidFill>
                  <a:schemeClr val="tx1">
                    <a:tint val="75000"/>
                  </a:schemeClr>
                </a:solidFill>
                <a:latin typeface="Lucida Sans Unicode"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dirty="0">
              <a:solidFill>
                <a:srgbClr val="000000"/>
              </a:solidFill>
            </a:endParaRPr>
          </a:p>
        </p:txBody>
      </p:sp>
      <p:sp>
        <p:nvSpPr>
          <p:cNvPr id="11"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79331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Lucida Sans Unicode"/>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Lucida Sans Unicode"/>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88333618-C4F8-4BE7-AD9B-D691C933D5CB}" type="slidenum">
              <a:rPr lang="en-US">
                <a:solidFill>
                  <a:prstClr val="white"/>
                </a:solidFill>
              </a:rPr>
              <a:pPr/>
              <a:t>‹#›</a:t>
            </a:fld>
            <a:endParaRPr lang="en-US">
              <a:solidFill>
                <a:prstClr val="white"/>
              </a:solidFill>
            </a:endParaRPr>
          </a:p>
        </p:txBody>
      </p:sp>
      <p:sp>
        <p:nvSpPr>
          <p:cNvPr id="14" name="Footer Placeholder 4"/>
          <p:cNvSpPr txBox="1">
            <a:spLocks/>
          </p:cNvSpPr>
          <p:nvPr userDrawn="1"/>
        </p:nvSpPr>
        <p:spPr>
          <a:xfrm>
            <a:off x="6291044"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DEF5FA"/>
                </a:solidFill>
                <a:effectLst>
                  <a:outerShdw blurRad="31750" dist="25400" dir="5400000" algn="tl" rotWithShape="0">
                    <a:srgbClr val="000000">
                      <a:alpha val="25000"/>
                    </a:srgbClr>
                  </a:outerShdw>
                </a:effectLst>
                <a:cs typeface="Lucida Sans Unicode" pitchFamily="34" charset="0"/>
              </a:rPr>
              <a:t>Copyright Pearson Prentice-Hall 2014</a:t>
            </a:r>
          </a:p>
        </p:txBody>
      </p:sp>
      <p:sp>
        <p:nvSpPr>
          <p:cNvPr id="15"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94844185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4B709F57-E721-4C47-9B5A-A6EC9107FB2E}" type="slidenum">
              <a:rPr lang="en-US">
                <a:solidFill>
                  <a:prstClr val="black"/>
                </a:solidFill>
              </a:rPr>
              <a:pPr/>
              <a:t>‹#›</a:t>
            </a:fld>
            <a:endParaRPr lang="en-US">
              <a:solidFill>
                <a:prstClr val="black"/>
              </a:solidFill>
            </a:endParaRPr>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8896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dirty="0">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5842D2B3-9712-4F13-9C81-CDA969807272}" type="slidenum">
              <a:rPr lang="en-US">
                <a:solidFill>
                  <a:prstClr val="black"/>
                </a:solidFill>
              </a:rPr>
              <a:pPr/>
              <a:t>‹#›</a:t>
            </a:fld>
            <a:endParaRPr lang="en-US">
              <a:solidFill>
                <a:prstClr val="black"/>
              </a:solidFill>
            </a:endParaRPr>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4080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10"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687393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84FAB41A-2822-4F89-97F7-505E29B87841}" type="slidenum">
              <a:rPr lang="en-US"/>
              <a:pPr/>
              <a:t>‹#›</a:t>
            </a:fld>
            <a:endParaRPr lang="en-US"/>
          </a:p>
        </p:txBody>
      </p:sp>
      <p:sp>
        <p:nvSpPr>
          <p:cNvPr id="9"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90484098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E7D84B8D-B40B-4405-8B3E-A01968BD2E00}" type="slidenum">
              <a:rPr lang="en-US"/>
              <a:pPr/>
              <a:t>‹#›</a:t>
            </a:fld>
            <a:endParaRPr lang="en-US"/>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
        <p:nvSpPr>
          <p:cNvPr id="11"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45496373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5DA1ECC1-41A1-4EAF-8ECD-7A79BEE8B252}" type="slidenum">
              <a:rPr lang="en-US"/>
              <a:pPr/>
              <a:t>‹#›</a:t>
            </a:fld>
            <a:endParaRPr lang="en-US"/>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476332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a:xfrm>
            <a:off x="228600" y="6172200"/>
            <a:ext cx="1066800" cy="533400"/>
          </a:xfrm>
          <a:prstGeom prst="rect">
            <a:avLst/>
          </a:prstGeom>
        </p:spPr>
        <p:txBody>
          <a:bodyPr/>
          <a:lstStyle>
            <a:lvl1pPr>
              <a:defRPr/>
            </a:lvl1pPr>
          </a:lstStyle>
          <a:p>
            <a:r>
              <a:rPr lang="en-US" dirty="0"/>
              <a:t>3-</a:t>
            </a:r>
            <a:fld id="{00FD04D1-F0F8-47D6-A402-12EA6C395D0E}" type="slidenum">
              <a:rPr lang="en-US" smtClean="0"/>
              <a:pPr/>
              <a:t>‹#›</a:t>
            </a:fld>
            <a:endParaRPr lang="en-US" dirty="0"/>
          </a:p>
        </p:txBody>
      </p:sp>
    </p:spTree>
    <p:extLst>
      <p:ext uri="{BB962C8B-B14F-4D97-AF65-F5344CB8AC3E}">
        <p14:creationId xmlns:p14="http://schemas.microsoft.com/office/powerpoint/2010/main" val="214652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71123782-C9A4-49E5-BA3C-B8990294F87D}" type="slidenum">
              <a:rPr lang="en-US"/>
              <a:pPr/>
              <a:t>‹#›</a:t>
            </a:fld>
            <a:endParaRPr lang="en-US"/>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Tree>
    <p:extLst>
      <p:ext uri="{BB962C8B-B14F-4D97-AF65-F5344CB8AC3E}">
        <p14:creationId xmlns:p14="http://schemas.microsoft.com/office/powerpoint/2010/main" val="104860609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724ACC4-DE4D-4057-9892-056BC2B8B90C}" type="slidenum">
              <a:rPr lang="en-US"/>
              <a:pPr/>
              <a:t>‹#›</a:t>
            </a:fld>
            <a:endParaRPr lang="en-US"/>
          </a:p>
        </p:txBody>
      </p:sp>
      <p:sp>
        <p:nvSpPr>
          <p:cNvPr id="14"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Tree>
    <p:extLst>
      <p:ext uri="{BB962C8B-B14F-4D97-AF65-F5344CB8AC3E}">
        <p14:creationId xmlns:p14="http://schemas.microsoft.com/office/powerpoint/2010/main" val="204571240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1"/>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80198F-8591-0745-B99A-C93548B6B547}" type="slidenum">
              <a:rPr lang="en-US" smtClean="0"/>
              <a:pPr/>
              <a:t>‹#›</a:t>
            </a:fld>
            <a:endParaRPr lang="en-US"/>
          </a:p>
        </p:txBody>
      </p:sp>
      <p:sp>
        <p:nvSpPr>
          <p:cNvPr id="17"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
        <p:nvSpPr>
          <p:cNvPr id="22" name="Slide Number Placeholder 1"/>
          <p:cNvSpPr>
            <a:spLocks noGrp="1"/>
          </p:cNvSpPr>
          <p:nvPr>
            <p:ph type="sldNum" sz="quarter" idx="4"/>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59" r:id="rId7"/>
    <p:sldLayoutId id="2147483876" r:id="rId8"/>
    <p:sldLayoutId id="2147483877" r:id="rId9"/>
    <p:sldLayoutId id="2147483860" r:id="rId10"/>
    <p:sldLayoutId id="2147483861"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
        <p:nvSpPr>
          <p:cNvPr id="10" name="Slide Number Placeholder 1"/>
          <p:cNvSpPr>
            <a:spLocks noGrp="1"/>
          </p:cNvSpPr>
          <p:nvPr>
            <p:ph type="sldNum" sz="quarter" idx="4"/>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609600" y="14478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rPr>
              <a:t>  Chapter 3</a:t>
            </a:r>
          </a:p>
        </p:txBody>
      </p:sp>
      <p:sp>
        <p:nvSpPr>
          <p:cNvPr id="7" name="Title 1"/>
          <p:cNvSpPr>
            <a:spLocks noGrp="1"/>
          </p:cNvSpPr>
          <p:nvPr>
            <p:ph type="title"/>
          </p:nvPr>
        </p:nvSpPr>
        <p:spPr>
          <a:xfrm>
            <a:off x="381000" y="2286000"/>
            <a:ext cx="8229600" cy="1143000"/>
          </a:xfrm>
          <a:prstGeom prst="round2DiagRect">
            <a:avLst/>
          </a:prstGeom>
          <a:solidFill>
            <a:schemeClr val="bg1">
              <a:alpha val="90000"/>
            </a:schemeClr>
          </a:solidFill>
        </p:spPr>
        <p:txBody>
          <a:bodyPr rtlCol="0"/>
          <a:lstStyle/>
          <a:p>
            <a:pPr algn="r" fontAlgn="auto">
              <a:spcAft>
                <a:spcPts val="0"/>
              </a:spcAft>
              <a:defRPr/>
            </a:pPr>
            <a:r>
              <a:rPr lang="en-US" sz="4800" dirty="0">
                <a:cs typeface="Lucida Sans Unicode" pitchFamily="34" charset="0"/>
              </a:rPr>
              <a:t>Cryptography</a:t>
            </a: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a:solidFill>
                  <a:srgbClr val="464646"/>
                </a:solidFill>
                <a:latin typeface="Lucida Sans Unicode"/>
                <a:cs typeface="Lucida Sans Unicode" pitchFamily="34" charset="0"/>
              </a:rPr>
              <a:t>Corporate Computer Security, 4</a:t>
            </a:r>
            <a:r>
              <a:rPr lang="en-US" sz="3200" baseline="30000" dirty="0">
                <a:solidFill>
                  <a:srgbClr val="464646"/>
                </a:solidFill>
                <a:latin typeface="Lucida Sans Unicode"/>
                <a:cs typeface="Lucida Sans Unicode" pitchFamily="34" charset="0"/>
              </a:rPr>
              <a:t>th</a:t>
            </a:r>
            <a:r>
              <a:rPr lang="en-US" sz="3200" dirty="0">
                <a:solidFill>
                  <a:srgbClr val="464646"/>
                </a:solidFill>
                <a:latin typeface="Lucida Sans Unicode"/>
                <a:cs typeface="Lucida Sans Unicode" pitchFamily="34" charset="0"/>
              </a:rPr>
              <a:t> Edition </a:t>
            </a:r>
          </a:p>
          <a:p>
            <a:pPr algn="ctr" fontAlgn="auto">
              <a:spcAft>
                <a:spcPts val="0"/>
              </a:spcAft>
              <a:defRPr/>
            </a:pPr>
            <a:r>
              <a:rPr lang="en-US" sz="2800" dirty="0">
                <a:solidFill>
                  <a:srgbClr val="464646"/>
                </a:solidFill>
                <a:latin typeface="Lucida Sans Unicode"/>
                <a:cs typeface="Lucida Sans Unicode" pitchFamily="34" charset="0"/>
              </a:rPr>
              <a:t>Randall J. Boyle &amp; Raymond R. Panko</a:t>
            </a:r>
          </a:p>
        </p:txBody>
      </p:sp>
      <p:pic>
        <p:nvPicPr>
          <p:cNvPr id="5" name="Picture 3">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800" y="3200400"/>
            <a:ext cx="4953000" cy="3296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104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4614862"/>
          </a:xfrm>
        </p:spPr>
        <p:txBody>
          <a:bodyPr>
            <a:normAutofit/>
          </a:bodyPr>
          <a:lstStyle/>
          <a:p>
            <a:pPr marL="365760" indent="-256032" eaLnBrk="1" fontAlgn="auto" hangingPunct="1">
              <a:spcAft>
                <a:spcPts val="0"/>
              </a:spcAft>
              <a:buFont typeface="Wingdings 3"/>
              <a:buChar char=""/>
              <a:defRPr/>
            </a:pPr>
            <a:r>
              <a:rPr lang="en-US" dirty="0"/>
              <a:t>Consumes nearly all of the dialogues</a:t>
            </a:r>
          </a:p>
          <a:p>
            <a:pPr marL="365760" indent="-256032" eaLnBrk="1" fontAlgn="auto" hangingPunct="1">
              <a:spcAft>
                <a:spcPts val="0"/>
              </a:spcAft>
              <a:buFont typeface="Wingdings 3"/>
              <a:buChar char=""/>
              <a:defRPr/>
            </a:pPr>
            <a:r>
              <a:rPr lang="en-US" dirty="0"/>
              <a:t>Message-by-Message Encryption</a:t>
            </a:r>
          </a:p>
          <a:p>
            <a:pPr marL="621792" lvl="1" eaLnBrk="1" fontAlgn="auto" hangingPunct="1">
              <a:spcAft>
                <a:spcPts val="0"/>
              </a:spcAft>
              <a:buFont typeface="Verdana"/>
              <a:buChar char="◦"/>
              <a:defRPr/>
            </a:pPr>
            <a:r>
              <a:rPr lang="en-US" dirty="0"/>
              <a:t>Nearly always uses symmetric key encryption</a:t>
            </a:r>
          </a:p>
          <a:p>
            <a:pPr marL="621792" lvl="1" eaLnBrk="1" fontAlgn="auto" hangingPunct="1">
              <a:spcAft>
                <a:spcPts val="0"/>
              </a:spcAft>
              <a:buFont typeface="Verdana"/>
              <a:buChar char="◦"/>
              <a:defRPr/>
            </a:pPr>
            <a:r>
              <a:rPr lang="en-US" dirty="0"/>
              <a:t>Public key encryption is too inefficient</a:t>
            </a:r>
          </a:p>
          <a:p>
            <a:pPr marL="365760" indent="-256032" eaLnBrk="1" fontAlgn="auto" hangingPunct="1">
              <a:spcAft>
                <a:spcPts val="0"/>
              </a:spcAft>
              <a:buFont typeface="Wingdings 3"/>
              <a:buChar char=""/>
              <a:defRPr/>
            </a:pPr>
            <a:r>
              <a:rPr lang="en-US" dirty="0"/>
              <a:t>Message-by-Message Authentication</a:t>
            </a:r>
          </a:p>
          <a:p>
            <a:pPr marL="621792" lvl="1" eaLnBrk="1" fontAlgn="auto" hangingPunct="1">
              <a:spcAft>
                <a:spcPts val="0"/>
              </a:spcAft>
              <a:buFont typeface="Verdana"/>
              <a:buChar char="◦"/>
              <a:defRPr/>
            </a:pPr>
            <a:r>
              <a:rPr lang="en-US" dirty="0"/>
              <a:t>Digital signatures</a:t>
            </a:r>
          </a:p>
          <a:p>
            <a:pPr marL="621792" lvl="1" eaLnBrk="1" fontAlgn="auto" hangingPunct="1">
              <a:spcAft>
                <a:spcPts val="0"/>
              </a:spcAft>
              <a:buFont typeface="Verdana"/>
              <a:buChar char="◦"/>
              <a:defRPr/>
            </a:pPr>
            <a:r>
              <a:rPr lang="en-US" dirty="0"/>
              <a:t>Message authentication codes (</a:t>
            </a:r>
            <a:r>
              <a:rPr lang="en-US" dirty="0" err="1"/>
              <a:t>MACs</a:t>
            </a:r>
            <a:r>
              <a:rPr lang="en-US" dirty="0"/>
              <a:t>)</a:t>
            </a:r>
          </a:p>
          <a:p>
            <a:pPr marL="621792" lvl="1" eaLnBrk="1" fontAlgn="auto" hangingPunct="1">
              <a:spcAft>
                <a:spcPts val="0"/>
              </a:spcAft>
              <a:buFont typeface="Verdana"/>
              <a:buChar char="◦"/>
              <a:defRPr/>
            </a:pPr>
            <a:r>
              <a:rPr lang="en-US" dirty="0"/>
              <a:t>Also provide message-by-message integrity</a:t>
            </a:r>
          </a:p>
        </p:txBody>
      </p:sp>
      <p:sp>
        <p:nvSpPr>
          <p:cNvPr id="5" name="Title 4"/>
          <p:cNvSpPr>
            <a:spLocks noGrp="1"/>
          </p:cNvSpPr>
          <p:nvPr>
            <p:ph type="title"/>
          </p:nvPr>
        </p:nvSpPr>
        <p:spPr/>
        <p:txBody>
          <a:bodyPr/>
          <a:lstStyle/>
          <a:p>
            <a:pPr eaLnBrk="1" fontAlgn="auto" hangingPunct="1">
              <a:spcAft>
                <a:spcPts val="0"/>
              </a:spcAft>
              <a:defRPr/>
            </a:pPr>
            <a:r>
              <a:rPr lang="en-US" sz="4400" dirty="0"/>
              <a:t>3.7: </a:t>
            </a:r>
            <a:r>
              <a:rPr lang="en-US" dirty="0"/>
              <a:t>Ongoing Communication</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9</a:t>
            </a:fld>
            <a:endParaRPr lang="en-US" dirty="0">
              <a:solidFill>
                <a:schemeClr val="bg1"/>
              </a:solidFill>
              <a:latin typeface="Lucida Sans Unicode"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eaLnBrk="1" fontAlgn="auto" hangingPunct="1">
              <a:spcAft>
                <a:spcPts val="0"/>
              </a:spcAft>
              <a:defRPr/>
            </a:pPr>
            <a:r>
              <a:rPr lang="en-US" sz="2400" dirty="0"/>
              <a:t>3.7: Digital Signature for Message-by-Message Authentication</a:t>
            </a:r>
          </a:p>
        </p:txBody>
      </p:sp>
      <p:pic>
        <p:nvPicPr>
          <p:cNvPr id="60421" name="Picture 6" descr="Usually, we don't sign the message directly. Instead, we first calculate the hash of the message, i.e., the message digest, and we sign the message digest. This method is more efficient."/>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8600" y="1447800"/>
            <a:ext cx="8610600" cy="423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10</a:t>
            </a:fld>
            <a:endParaRPr lang="en-US" dirty="0">
              <a:solidFill>
                <a:schemeClr val="bg1"/>
              </a:solidFill>
              <a:latin typeface="Lucida Sans Unicode"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eaLnBrk="1" fontAlgn="auto" hangingPunct="1">
              <a:spcAft>
                <a:spcPts val="0"/>
              </a:spcAft>
              <a:defRPr/>
            </a:pPr>
            <a:r>
              <a:rPr lang="en-US" sz="2400" dirty="0"/>
              <a:t>3.7: Digital Signature for Message-by-Message Authentication</a:t>
            </a:r>
          </a:p>
        </p:txBody>
      </p:sp>
      <p:sp>
        <p:nvSpPr>
          <p:cNvPr id="6" name="Rounded Rectangle 5"/>
          <p:cNvSpPr/>
          <p:nvPr/>
        </p:nvSpPr>
        <p:spPr>
          <a:xfrm>
            <a:off x="1371600" y="4495800"/>
            <a:ext cx="6629400" cy="1295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Encryption is done to protect the plaintext.</a:t>
            </a:r>
          </a:p>
          <a:p>
            <a:pPr algn="ctr" fontAlgn="auto">
              <a:spcBef>
                <a:spcPts val="600"/>
              </a:spcBef>
              <a:spcAft>
                <a:spcPts val="0"/>
              </a:spcAft>
              <a:defRPr/>
            </a:pPr>
            <a:r>
              <a:rPr lang="en-US" sz="2000" dirty="0"/>
              <a:t>It is not needed for message-by-message authentication.</a:t>
            </a:r>
          </a:p>
        </p:txBody>
      </p:sp>
      <p:pic>
        <p:nvPicPr>
          <p:cNvPr id="61446" name="Picture 7" descr="The sender sends the encrypts the plaintext concatenated with its signature using the symmetric key and sends it to the receive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33350" y="1852613"/>
            <a:ext cx="8839200" cy="2262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11</a:t>
            </a:fld>
            <a:endParaRPr lang="en-US" dirty="0">
              <a:solidFill>
                <a:schemeClr val="bg1"/>
              </a:solidFill>
              <a:latin typeface="Lucida Sans Unicode"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eaLnBrk="1" fontAlgn="auto" hangingPunct="1">
              <a:spcAft>
                <a:spcPts val="0"/>
              </a:spcAft>
              <a:defRPr/>
            </a:pPr>
            <a:r>
              <a:rPr lang="en-US" sz="2400" dirty="0"/>
              <a:t>3.7: Digital Signature for Message-by-Message Authentication </a:t>
            </a:r>
            <a:r>
              <a:rPr lang="en-US" sz="2400" dirty="0">
                <a:solidFill>
                  <a:srgbClr val="FF0000"/>
                </a:solidFill>
              </a:rPr>
              <a:t>(The diagram is not necessarily correct)</a:t>
            </a:r>
          </a:p>
        </p:txBody>
      </p:sp>
      <p:pic>
        <p:nvPicPr>
          <p:cNvPr id="62469" name="Picture 6" descr="This image is not completely right. &#10;&#10;The correct statement is: In the following steps, the server verifies the signature, and if matches the expected  "/>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8600" y="1524000"/>
            <a:ext cx="8610600" cy="404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12</a:t>
            </a:fld>
            <a:endParaRPr lang="en-US" dirty="0">
              <a:solidFill>
                <a:schemeClr val="bg1"/>
              </a:solidFill>
              <a:latin typeface="Lucida Sans Unicode"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eaLnBrk="1" fontAlgn="auto" hangingPunct="1">
              <a:spcAft>
                <a:spcPts val="0"/>
              </a:spcAft>
              <a:defRPr/>
            </a:pPr>
            <a:r>
              <a:rPr lang="en-US" sz="3200" dirty="0"/>
              <a:t>3.7: Public Key Encryption for Confidentiality and Authentication</a:t>
            </a:r>
          </a:p>
        </p:txBody>
      </p:sp>
      <p:graphicFrame>
        <p:nvGraphicFramePr>
          <p:cNvPr id="7" name="Table 6"/>
          <p:cNvGraphicFramePr>
            <a:graphicFrameLocks noGrp="1"/>
          </p:cNvGraphicFramePr>
          <p:nvPr>
            <p:extLst>
              <p:ext uri="{D42A27DB-BD31-4B8C-83A1-F6EECF244321}">
                <p14:modId xmlns:p14="http://schemas.microsoft.com/office/powerpoint/2010/main" val="2056907870"/>
              </p:ext>
            </p:extLst>
          </p:nvPr>
        </p:nvGraphicFramePr>
        <p:xfrm>
          <a:off x="533400" y="1752600"/>
          <a:ext cx="8001000" cy="3611563"/>
        </p:xfrm>
        <a:graphic>
          <a:graphicData uri="http://schemas.openxmlformats.org/drawingml/2006/table">
            <a:tbl>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52488">
                <a:tc>
                  <a:txBody>
                    <a:bodyPr/>
                    <a:lstStyle/>
                    <a:p>
                      <a:pPr marL="0" marR="0" lvl="0" indent="0" algn="just"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dirty="0">
                          <a:ln>
                            <a:noFill/>
                          </a:ln>
                          <a:solidFill>
                            <a:schemeClr val="tx1"/>
                          </a:solidFill>
                          <a:effectLst/>
                          <a:latin typeface="Arial" charset="0"/>
                          <a:cs typeface="Times New Roman" pitchFamily="18" charset="0"/>
                        </a:rPr>
                        <a:t>Public Key</a:t>
                      </a:r>
                    </a:p>
                    <a:p>
                      <a:pPr marL="0" marR="0" lvl="0" indent="0" algn="just"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dirty="0">
                          <a:ln>
                            <a:noFill/>
                          </a:ln>
                          <a:solidFill>
                            <a:schemeClr val="tx1"/>
                          </a:solidFill>
                          <a:effectLst/>
                          <a:latin typeface="Arial" charset="0"/>
                          <a:cs typeface="Times New Roman" pitchFamily="18" charset="0"/>
                        </a:rPr>
                        <a:t>Encryption Goal</a:t>
                      </a:r>
                    </a:p>
                  </a:txBody>
                  <a:tcPr marL="106207" marR="106207"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a:ln>
                            <a:noFill/>
                          </a:ln>
                          <a:solidFill>
                            <a:schemeClr val="tx1"/>
                          </a:solidFill>
                          <a:effectLst/>
                          <a:latin typeface="Arial" charset="0"/>
                          <a:cs typeface="Times New Roman" pitchFamily="18" charset="0"/>
                        </a:rPr>
                        <a:t>Sender Encrypts with</a:t>
                      </a:r>
                    </a:p>
                  </a:txBody>
                  <a:tcPr marL="106207" marR="106207"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dirty="0">
                          <a:ln>
                            <a:noFill/>
                          </a:ln>
                          <a:solidFill>
                            <a:schemeClr val="tx1"/>
                          </a:solidFill>
                          <a:effectLst/>
                          <a:latin typeface="Arial" charset="0"/>
                          <a:cs typeface="Times New Roman" pitchFamily="18" charset="0"/>
                        </a:rPr>
                        <a:t>Receiver Decrypts with</a:t>
                      </a:r>
                    </a:p>
                  </a:txBody>
                  <a:tcPr marL="106207" marR="106207"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52512">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Arial" charset="0"/>
                          <a:cs typeface="Times New Roman" pitchFamily="18" charset="0"/>
                        </a:rPr>
                        <a:t>Confidentiality</a:t>
                      </a:r>
                      <a:endParaRPr kumimoji="0" lang="en-US" sz="2400" b="1" i="0" u="none" strike="noStrike" cap="none" normalizeH="0" baseline="0" dirty="0">
                        <a:ln>
                          <a:noFill/>
                        </a:ln>
                        <a:solidFill>
                          <a:srgbClr val="0000FF"/>
                        </a:solidFill>
                        <a:effectLst/>
                        <a:latin typeface="Arial" charset="0"/>
                        <a:cs typeface="Times New Roman" pitchFamily="18" charset="0"/>
                      </a:endParaRPr>
                    </a:p>
                  </a:txBody>
                  <a:tcPr marL="106207" marR="106207"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a:ln>
                            <a:noFill/>
                          </a:ln>
                          <a:solidFill>
                            <a:schemeClr val="tx1"/>
                          </a:solidFill>
                          <a:effectLst/>
                          <a:latin typeface="Arial" charset="0"/>
                          <a:cs typeface="Times New Roman" pitchFamily="18" charset="0"/>
                        </a:rPr>
                        <a:t>The receiver’s public key</a:t>
                      </a:r>
                    </a:p>
                  </a:txBody>
                  <a:tcPr marL="106207" marR="106207"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a:ln>
                            <a:noFill/>
                          </a:ln>
                          <a:solidFill>
                            <a:schemeClr val="tx1"/>
                          </a:solidFill>
                          <a:effectLst/>
                          <a:latin typeface="Arial" charset="0"/>
                          <a:cs typeface="Times New Roman" pitchFamily="18" charset="0"/>
                        </a:rPr>
                        <a:t>The receiver’s private key</a:t>
                      </a:r>
                    </a:p>
                  </a:txBody>
                  <a:tcPr marL="106207" marR="106207"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065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Arial" charset="0"/>
                          <a:cs typeface="Times New Roman" pitchFamily="18" charset="0"/>
                        </a:rPr>
                        <a:t>Authentication</a:t>
                      </a:r>
                      <a:endParaRPr kumimoji="0" lang="en-US" sz="2400" b="1" i="0" u="none" strike="noStrike" cap="none" normalizeH="0" baseline="0" dirty="0">
                        <a:ln>
                          <a:noFill/>
                        </a:ln>
                        <a:solidFill>
                          <a:srgbClr val="0000FF"/>
                        </a:solidFill>
                        <a:effectLst/>
                        <a:latin typeface="Arial" charset="0"/>
                        <a:cs typeface="Times New Roman" pitchFamily="18" charset="0"/>
                      </a:endParaRPr>
                    </a:p>
                  </a:txBody>
                  <a:tcPr marL="106207" marR="10620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The sender’s private key</a:t>
                      </a:r>
                    </a:p>
                  </a:txBody>
                  <a:tcPr marL="106207" marR="106207"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a:ln>
                            <a:noFill/>
                          </a:ln>
                          <a:solidFill>
                            <a:schemeClr val="tx1"/>
                          </a:solidFill>
                          <a:effectLst/>
                          <a:latin typeface="Arial" charset="0"/>
                          <a:cs typeface="Times New Roman" pitchFamily="18" charset="0"/>
                        </a:rPr>
                        <a:t>The </a:t>
                      </a:r>
                      <a:r>
                        <a:rPr kumimoji="0" lang="en-US" sz="2400" b="0" i="0" u="none" strike="noStrike" cap="none" normalizeH="0" baseline="0" dirty="0">
                          <a:ln>
                            <a:noFill/>
                          </a:ln>
                          <a:solidFill>
                            <a:srgbClr val="FF0000"/>
                          </a:solidFill>
                          <a:effectLst/>
                          <a:latin typeface="Arial" charset="0"/>
                          <a:cs typeface="Times New Roman" pitchFamily="18" charset="0"/>
                        </a:rPr>
                        <a:t>True Party’s </a:t>
                      </a:r>
                      <a:r>
                        <a:rPr kumimoji="0" lang="en-US" sz="2400" b="0" i="0" u="none" strike="noStrike" cap="none" normalizeH="0" baseline="0" dirty="0">
                          <a:ln>
                            <a:noFill/>
                          </a:ln>
                          <a:solidFill>
                            <a:schemeClr val="tx1"/>
                          </a:solidFill>
                          <a:effectLst/>
                          <a:latin typeface="Arial" charset="0"/>
                          <a:cs typeface="Times New Roman" pitchFamily="18" charset="0"/>
                        </a:rPr>
                        <a:t>public key</a:t>
                      </a:r>
                      <a:br>
                        <a:rPr kumimoji="0" lang="en-US" sz="2400" b="0" i="0" u="none" strike="noStrike" cap="none" normalizeH="0" baseline="0" dirty="0">
                          <a:ln>
                            <a:noFill/>
                          </a:ln>
                          <a:solidFill>
                            <a:schemeClr val="tx1"/>
                          </a:solidFill>
                          <a:effectLst/>
                          <a:latin typeface="Arial" charset="0"/>
                          <a:cs typeface="Times New Roman" pitchFamily="18" charset="0"/>
                        </a:rPr>
                      </a:br>
                      <a:r>
                        <a:rPr kumimoji="0" lang="en-US" sz="2400" b="0" i="0" u="none" strike="noStrike" cap="none" normalizeH="0" baseline="0" dirty="0">
                          <a:ln>
                            <a:noFill/>
                          </a:ln>
                          <a:solidFill>
                            <a:schemeClr val="tx1"/>
                          </a:solidFill>
                          <a:effectLst/>
                          <a:latin typeface="Arial" charset="0"/>
                          <a:cs typeface="Times New Roman" pitchFamily="18" charset="0"/>
                        </a:rPr>
                        <a:t>(</a:t>
                      </a:r>
                      <a:r>
                        <a:rPr kumimoji="0" lang="en-US" sz="2400" b="0" i="0" u="sng" strike="noStrike" cap="none" normalizeH="0" baseline="0" dirty="0">
                          <a:ln>
                            <a:noFill/>
                          </a:ln>
                          <a:solidFill>
                            <a:schemeClr val="tx1"/>
                          </a:solidFill>
                          <a:effectLst/>
                          <a:latin typeface="Arial" charset="0"/>
                          <a:cs typeface="Times New Roman" pitchFamily="18" charset="0"/>
                        </a:rPr>
                        <a:t>not</a:t>
                      </a:r>
                      <a:r>
                        <a:rPr kumimoji="0" lang="en-US" sz="2400" b="0" i="0" u="none" strike="noStrike" cap="none" normalizeH="0" baseline="0" dirty="0">
                          <a:ln>
                            <a:noFill/>
                          </a:ln>
                          <a:solidFill>
                            <a:schemeClr val="tx1"/>
                          </a:solidFill>
                          <a:effectLst/>
                          <a:latin typeface="Arial" charset="0"/>
                          <a:cs typeface="Times New Roman" pitchFamily="18" charset="0"/>
                        </a:rPr>
                        <a:t> the </a:t>
                      </a:r>
                      <a:r>
                        <a:rPr kumimoji="0" lang="en-US" sz="2400" b="0" i="0" u="none" strike="noStrike" cap="none" normalizeH="0" baseline="0" dirty="0">
                          <a:ln>
                            <a:noFill/>
                          </a:ln>
                          <a:solidFill>
                            <a:srgbClr val="FF0000"/>
                          </a:solidFill>
                          <a:effectLst/>
                          <a:latin typeface="Arial" charset="0"/>
                          <a:cs typeface="Times New Roman" pitchFamily="18" charset="0"/>
                        </a:rPr>
                        <a:t>sender’s </a:t>
                      </a:r>
                      <a:r>
                        <a:rPr kumimoji="0" lang="en-US" sz="2400" b="0" i="0" u="none" strike="noStrike" cap="none" normalizeH="0" baseline="0" dirty="0">
                          <a:ln>
                            <a:noFill/>
                          </a:ln>
                          <a:solidFill>
                            <a:schemeClr val="tx1"/>
                          </a:solidFill>
                          <a:effectLst/>
                          <a:latin typeface="Arial" charset="0"/>
                          <a:cs typeface="Times New Roman" pitchFamily="18" charset="0"/>
                        </a:rPr>
                        <a:t>public key)</a:t>
                      </a:r>
                    </a:p>
                  </a:txBody>
                  <a:tcPr marL="106207" marR="10620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1" descr="which key is used to verify authentication is the point of frequent confusion.">
            <a:extLst>
              <a:ext uri="{FF2B5EF4-FFF2-40B4-BE49-F238E27FC236}">
                <a16:creationId xmlns:a16="http://schemas.microsoft.com/office/drawing/2014/main" id="{ADFE9909-279B-4747-8A0C-9ED5B280E9F5}"/>
              </a:ext>
            </a:extLst>
          </p:cNvPr>
          <p:cNvGrpSpPr/>
          <p:nvPr/>
        </p:nvGrpSpPr>
        <p:grpSpPr>
          <a:xfrm>
            <a:off x="2819400" y="4953000"/>
            <a:ext cx="3124200" cy="1295400"/>
            <a:chOff x="2819400" y="4953000"/>
            <a:chExt cx="3124200" cy="1295400"/>
          </a:xfrm>
        </p:grpSpPr>
        <p:sp>
          <p:nvSpPr>
            <p:cNvPr id="6" name="Rounded Rectangle 5"/>
            <p:cNvSpPr/>
            <p:nvPr/>
          </p:nvSpPr>
          <p:spPr>
            <a:xfrm>
              <a:off x="2819400" y="5334000"/>
              <a:ext cx="3048000" cy="914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a:t>Point of frequent confusion</a:t>
              </a:r>
            </a:p>
          </p:txBody>
        </p:sp>
        <p:cxnSp>
          <p:nvCxnSpPr>
            <p:cNvPr id="9" name="Straight Arrow Connector 8"/>
            <p:cNvCxnSpPr/>
            <p:nvPr/>
          </p:nvCxnSpPr>
          <p:spPr>
            <a:xfrm flipV="1">
              <a:off x="5486400" y="4953000"/>
              <a:ext cx="457200" cy="381000"/>
            </a:xfrm>
            <a:prstGeom prst="straightConnector1">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13</a:t>
            </a:fld>
            <a:endParaRPr lang="en-US" dirty="0">
              <a:solidFill>
                <a:schemeClr val="bg1"/>
              </a:solidFill>
              <a:latin typeface="Lucida Sans Unicode"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
          <p:cNvSpPr>
            <a:spLocks noGrp="1"/>
          </p:cNvSpPr>
          <p:nvPr>
            <p:ph idx="1"/>
          </p:nvPr>
        </p:nvSpPr>
        <p:spPr>
          <a:xfrm>
            <a:off x="457200" y="1295400"/>
            <a:ext cx="8229600" cy="4843463"/>
          </a:xfrm>
        </p:spPr>
        <p:txBody>
          <a:bodyPr/>
          <a:lstStyle/>
          <a:p>
            <a:pPr eaLnBrk="1" hangingPunct="1"/>
            <a:r>
              <a:rPr lang="en-US" dirty="0"/>
              <a:t>Cannot use the sender’s public key</a:t>
            </a:r>
          </a:p>
          <a:p>
            <a:pPr lvl="1" eaLnBrk="1" hangingPunct="1"/>
            <a:r>
              <a:rPr lang="en-US" dirty="0"/>
              <a:t>It would </a:t>
            </a:r>
            <a:r>
              <a:rPr lang="en-US" i="1" dirty="0"/>
              <a:t>always</a:t>
            </a:r>
            <a:r>
              <a:rPr lang="en-US" dirty="0"/>
              <a:t> “validate” the sender’s digital signature</a:t>
            </a:r>
          </a:p>
          <a:p>
            <a:pPr eaLnBrk="1" hangingPunct="1"/>
            <a:r>
              <a:rPr lang="en-US" dirty="0"/>
              <a:t>Normally requires a digital certificate</a:t>
            </a:r>
          </a:p>
          <a:p>
            <a:pPr lvl="1" eaLnBrk="1" hangingPunct="1"/>
            <a:r>
              <a:rPr lang="en-US" dirty="0"/>
              <a:t>File provided by a certificate authority (CA)</a:t>
            </a:r>
          </a:p>
          <a:p>
            <a:pPr lvl="2" eaLnBrk="1" hangingPunct="1"/>
            <a:r>
              <a:rPr lang="en-US" dirty="0"/>
              <a:t>The certificate authority must be trustworthy</a:t>
            </a:r>
          </a:p>
          <a:p>
            <a:pPr lvl="1" eaLnBrk="1" hangingPunct="1"/>
            <a:r>
              <a:rPr lang="en-US" dirty="0"/>
              <a:t>Digital certificate provides the subject’s (True Party’s) name and public key</a:t>
            </a:r>
          </a:p>
          <a:p>
            <a:pPr lvl="1" eaLnBrk="1" hangingPunct="1"/>
            <a:r>
              <a:rPr lang="en-US" dirty="0"/>
              <a:t>Don’t confuse digital signatures and the digital certificates used to test digital signatures!</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3.7: </a:t>
            </a:r>
            <a:r>
              <a:rPr lang="en-US" dirty="0"/>
              <a:t>Finding the True Party’s Public Key</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14</a:t>
            </a:fld>
            <a:endParaRPr lang="en-US" dirty="0">
              <a:solidFill>
                <a:schemeClr val="bg1"/>
              </a:solidFill>
              <a:latin typeface="Lucida Sans Unicode"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63562"/>
          </a:xfrm>
        </p:spPr>
        <p:txBody>
          <a:bodyPr>
            <a:noAutofit/>
          </a:bodyPr>
          <a:lstStyle/>
          <a:p>
            <a:pPr eaLnBrk="1" fontAlgn="auto" hangingPunct="1">
              <a:spcAft>
                <a:spcPts val="0"/>
              </a:spcAft>
              <a:defRPr/>
            </a:pPr>
            <a:r>
              <a:rPr lang="en-US" sz="2800" dirty="0"/>
              <a:t>3.7: X.509 Digital Certificate Fields</a:t>
            </a:r>
          </a:p>
        </p:txBody>
      </p:sp>
      <p:graphicFrame>
        <p:nvGraphicFramePr>
          <p:cNvPr id="7" name="Table 6"/>
          <p:cNvGraphicFramePr>
            <a:graphicFrameLocks noGrp="1"/>
          </p:cNvGraphicFramePr>
          <p:nvPr>
            <p:extLst>
              <p:ext uri="{D42A27DB-BD31-4B8C-83A1-F6EECF244321}">
                <p14:modId xmlns:p14="http://schemas.microsoft.com/office/powerpoint/2010/main" val="3486725683"/>
              </p:ext>
            </p:extLst>
          </p:nvPr>
        </p:nvGraphicFramePr>
        <p:xfrm>
          <a:off x="533400" y="990600"/>
          <a:ext cx="8229600" cy="4981576"/>
        </p:xfrm>
        <a:graphic>
          <a:graphicData uri="http://schemas.openxmlformats.org/drawingml/2006/table">
            <a:tbl>
              <a:tblPr/>
              <a:tblGrid>
                <a:gridCol w="1752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428625">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Field</a:t>
                      </a:r>
                    </a:p>
                  </a:txBody>
                  <a:tcPr marL="98218" marR="98218"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dirty="0">
                          <a:ln>
                            <a:noFill/>
                          </a:ln>
                          <a:solidFill>
                            <a:schemeClr val="tx1"/>
                          </a:solidFill>
                          <a:effectLst/>
                          <a:latin typeface="Arial" charset="0"/>
                          <a:cs typeface="Times New Roman" pitchFamily="18" charset="0"/>
                        </a:rPr>
                        <a:t>Description</a:t>
                      </a:r>
                    </a:p>
                  </a:txBody>
                  <a:tcPr marL="98218" marR="98218"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8428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Version Number</a:t>
                      </a:r>
                    </a:p>
                  </a:txBody>
                  <a:tcPr marL="98218" marR="98218"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Version number of the X.509 standard. Most certificates follow Version 3. Different versions have different fields. This figure reflects the Version 3 standard.</a:t>
                      </a:r>
                    </a:p>
                  </a:txBody>
                  <a:tcPr marL="98218" marR="98218"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Issuer</a:t>
                      </a:r>
                    </a:p>
                  </a:txBody>
                  <a:tcPr marL="98218" marR="98218"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Name of the Certificate Authority (CA).</a:t>
                      </a:r>
                    </a:p>
                  </a:txBody>
                  <a:tcPr marL="98218" marR="98218"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Serial Number</a:t>
                      </a:r>
                    </a:p>
                  </a:txBody>
                  <a:tcPr marL="98218" marR="98218"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Unique serial number for the certificate, set by the CA.</a:t>
                      </a:r>
                    </a:p>
                  </a:txBody>
                  <a:tcPr marL="98218" marR="98218"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4615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Subject </a:t>
                      </a:r>
                      <a:br>
                        <a:rPr kumimoji="0" lang="en-US" sz="2000" b="0" i="0" u="none" strike="noStrike" cap="none" normalizeH="0" baseline="0">
                          <a:ln>
                            <a:noFill/>
                          </a:ln>
                          <a:solidFill>
                            <a:schemeClr val="tx1"/>
                          </a:solidFill>
                          <a:effectLst/>
                          <a:latin typeface="Arial" charset="0"/>
                          <a:cs typeface="Times New Roman" pitchFamily="18" charset="0"/>
                        </a:rPr>
                      </a:br>
                      <a:r>
                        <a:rPr kumimoji="0" lang="en-US" sz="2000" b="0" i="0" u="none" strike="noStrike" cap="none" normalizeH="0" baseline="0">
                          <a:ln>
                            <a:noFill/>
                          </a:ln>
                          <a:solidFill>
                            <a:schemeClr val="tx1"/>
                          </a:solidFill>
                          <a:effectLst/>
                          <a:latin typeface="Arial" charset="0"/>
                          <a:cs typeface="Times New Roman" pitchFamily="18" charset="0"/>
                        </a:rPr>
                        <a:t>(True Party)</a:t>
                      </a:r>
                    </a:p>
                  </a:txBody>
                  <a:tcPr marL="98218" marR="98218"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The name of the person, organization, computer, or program to which the certificate has been issued. This is the true party.</a:t>
                      </a:r>
                    </a:p>
                  </a:txBody>
                  <a:tcPr marL="98218" marR="98218"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extLst>
                  <a:ext uri="{0D108BD9-81ED-4DB2-BD59-A6C34878D82A}">
                    <a16:rowId xmlns:a16="http://schemas.microsoft.com/office/drawing/2014/main" val="10004"/>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Public Key</a:t>
                      </a:r>
                    </a:p>
                  </a:txBody>
                  <a:tcPr marL="98218" marR="98218"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The public key of the subject (the true party).</a:t>
                      </a:r>
                    </a:p>
                  </a:txBody>
                  <a:tcPr marL="98218" marR="98218"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extLst>
                  <a:ext uri="{0D108BD9-81ED-4DB2-BD59-A6C34878D82A}">
                    <a16:rowId xmlns:a16="http://schemas.microsoft.com/office/drawing/2014/main" val="10005"/>
                  </a:ext>
                </a:extLst>
              </a:tr>
              <a:tr h="8556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Public Key Algorithm</a:t>
                      </a:r>
                    </a:p>
                  </a:txBody>
                  <a:tcPr marL="98218" marR="98218"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chemeClr val="tx1"/>
                          </a:solidFill>
                          <a:effectLst/>
                          <a:latin typeface="Arial" charset="0"/>
                          <a:cs typeface="Times New Roman" pitchFamily="18" charset="0"/>
                        </a:rPr>
                        <a:t>The algorithm the subject uses to sign messages with digital signatures.</a:t>
                      </a:r>
                    </a:p>
                  </a:txBody>
                  <a:tcPr marL="98218" marR="98218"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0" name="Rounded Rectangle 9"/>
          <p:cNvSpPr/>
          <p:nvPr/>
        </p:nvSpPr>
        <p:spPr>
          <a:xfrm>
            <a:off x="4880113" y="1524000"/>
            <a:ext cx="4267200" cy="1066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Serial number allows the receiver to check if the digital certificate has been revoked by the CA.</a:t>
            </a:r>
          </a:p>
        </p:txBody>
      </p:sp>
      <p:grpSp>
        <p:nvGrpSpPr>
          <p:cNvPr id="2" name="Group 1" descr="Certificate provides information about the subject and their public key.">
            <a:extLst>
              <a:ext uri="{FF2B5EF4-FFF2-40B4-BE49-F238E27FC236}">
                <a16:creationId xmlns:a16="http://schemas.microsoft.com/office/drawing/2014/main" id="{0D912EEC-0249-45E8-A7F9-447BF5253A0A}"/>
              </a:ext>
            </a:extLst>
          </p:cNvPr>
          <p:cNvGrpSpPr/>
          <p:nvPr/>
        </p:nvGrpSpPr>
        <p:grpSpPr>
          <a:xfrm>
            <a:off x="1752600" y="4343400"/>
            <a:ext cx="3810000" cy="2209800"/>
            <a:chOff x="1752600" y="4343400"/>
            <a:chExt cx="3810000" cy="2209800"/>
          </a:xfrm>
        </p:grpSpPr>
        <p:sp>
          <p:nvSpPr>
            <p:cNvPr id="6" name="Rounded Rectangle 5"/>
            <p:cNvSpPr/>
            <p:nvPr/>
          </p:nvSpPr>
          <p:spPr>
            <a:xfrm>
              <a:off x="1752600" y="5791200"/>
              <a:ext cx="3810000" cy="762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000" dirty="0"/>
                <a:t>Certificate provides the True Party’s public key.</a:t>
              </a:r>
            </a:p>
          </p:txBody>
        </p:sp>
        <p:cxnSp>
          <p:nvCxnSpPr>
            <p:cNvPr id="9" name="Straight Arrow Connector 8"/>
            <p:cNvCxnSpPr/>
            <p:nvPr/>
          </p:nvCxnSpPr>
          <p:spPr>
            <a:xfrm rot="16200000" flipV="1">
              <a:off x="1638300" y="5219700"/>
              <a:ext cx="914400" cy="22860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1447800" y="4953000"/>
              <a:ext cx="1447800" cy="22860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15</a:t>
            </a:fld>
            <a:endParaRPr lang="en-US" dirty="0">
              <a:solidFill>
                <a:schemeClr val="bg1"/>
              </a:solidFill>
              <a:latin typeface="Lucida Sans Unicode"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63562"/>
          </a:xfrm>
        </p:spPr>
        <p:txBody>
          <a:bodyPr>
            <a:noAutofit/>
          </a:bodyPr>
          <a:lstStyle/>
          <a:p>
            <a:pPr eaLnBrk="1" fontAlgn="auto" hangingPunct="1">
              <a:spcAft>
                <a:spcPts val="0"/>
              </a:spcAft>
              <a:defRPr/>
            </a:pPr>
            <a:r>
              <a:rPr lang="en-US" sz="2800" dirty="0"/>
              <a:t>3.7: X.509 Digital Certificate Fields</a:t>
            </a:r>
          </a:p>
        </p:txBody>
      </p:sp>
      <p:graphicFrame>
        <p:nvGraphicFramePr>
          <p:cNvPr id="7" name="Table 6"/>
          <p:cNvGraphicFramePr>
            <a:graphicFrameLocks noGrp="1"/>
          </p:cNvGraphicFramePr>
          <p:nvPr>
            <p:extLst>
              <p:ext uri="{D42A27DB-BD31-4B8C-83A1-F6EECF244321}">
                <p14:modId xmlns:p14="http://schemas.microsoft.com/office/powerpoint/2010/main" val="4158268259"/>
              </p:ext>
            </p:extLst>
          </p:nvPr>
        </p:nvGraphicFramePr>
        <p:xfrm>
          <a:off x="457200" y="1409699"/>
          <a:ext cx="8229600" cy="4038601"/>
        </p:xfrm>
        <a:graphic>
          <a:graphicData uri="http://schemas.openxmlformats.org/drawingml/2006/table">
            <a:tbl>
              <a:tblPr/>
              <a:tblGrid>
                <a:gridCol w="1752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422275">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Field</a:t>
                      </a:r>
                    </a:p>
                  </a:txBody>
                  <a:tcPr marL="98218" marR="98218"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dirty="0">
                          <a:ln>
                            <a:noFill/>
                          </a:ln>
                          <a:solidFill>
                            <a:schemeClr val="tx1"/>
                          </a:solidFill>
                          <a:effectLst/>
                          <a:latin typeface="Arial" charset="0"/>
                          <a:cs typeface="Times New Roman" pitchFamily="18" charset="0"/>
                        </a:rPr>
                        <a:t>Description</a:t>
                      </a:r>
                    </a:p>
                  </a:txBody>
                  <a:tcPr marL="98218" marR="98218"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2563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Digital Signature</a:t>
                      </a:r>
                    </a:p>
                  </a:txBody>
                  <a:tcPr marL="98218" marR="98218"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The digital signature of the certificate, signed by the CA with the CA’s own private key.</a:t>
                      </a:r>
                    </a:p>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For testing certificate authentication and integrity.</a:t>
                      </a:r>
                    </a:p>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User must know the CA’s public key independently.</a:t>
                      </a:r>
                    </a:p>
                  </a:txBody>
                  <a:tcPr marL="98218" marR="98218"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extLst>
                  <a:ext uri="{0D108BD9-81ED-4DB2-BD59-A6C34878D82A}">
                    <a16:rowId xmlns:a16="http://schemas.microsoft.com/office/drawing/2014/main" val="10001"/>
                  </a:ext>
                </a:extLst>
              </a:tr>
              <a:tr h="126841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Signature Algorithm Identifier</a:t>
                      </a:r>
                    </a:p>
                  </a:txBody>
                  <a:tcPr marL="98218" marR="98218"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The digital signature algorithm the CA uses to sign its certificates.</a:t>
                      </a:r>
                    </a:p>
                  </a:txBody>
                  <a:tcPr marL="98218" marR="98218"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227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Other Fields</a:t>
                      </a:r>
                    </a:p>
                  </a:txBody>
                  <a:tcPr marL="98218" marR="98218"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chemeClr val="tx1"/>
                          </a:solidFill>
                          <a:effectLst/>
                          <a:latin typeface="Arial" charset="0"/>
                          <a:cs typeface="Times New Roman" pitchFamily="18" charset="0"/>
                        </a:rPr>
                        <a:t>…</a:t>
                      </a:r>
                    </a:p>
                  </a:txBody>
                  <a:tcPr marL="98218" marR="98218"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Rounded Rectangle 5"/>
          <p:cNvSpPr/>
          <p:nvPr/>
        </p:nvSpPr>
        <p:spPr>
          <a:xfrm>
            <a:off x="3429000" y="4572000"/>
            <a:ext cx="4876800" cy="1295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The CA signs the cert with its own private key so that the cert’s validity can be checked for alterations.</a:t>
            </a:r>
          </a:p>
        </p:txBody>
      </p:sp>
      <p:sp>
        <p:nvSpPr>
          <p:cNvPr id="8"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16</a:t>
            </a:fld>
            <a:endParaRPr lang="en-US" dirty="0">
              <a:solidFill>
                <a:schemeClr val="bg1"/>
              </a:solidFill>
              <a:latin typeface="Lucida Sans Unicode"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defRPr/>
            </a:pPr>
            <a:r>
              <a:rPr lang="en-US" sz="2800" dirty="0"/>
              <a:t>3.7: </a:t>
            </a:r>
            <a:r>
              <a:rPr lang="en-US" sz="3200" dirty="0"/>
              <a:t>Digital certificate for Google.com</a:t>
            </a:r>
          </a:p>
        </p:txBody>
      </p:sp>
      <p:pic>
        <p:nvPicPr>
          <p:cNvPr id="67589" name="Picture 2">
            <a:extLst>
              <a:ext uri="{C183D7F6-B498-43B3-948B-1728B52AA6E4}">
                <adec:decorative xmlns:adec="http://schemas.microsoft.com/office/drawing/2017/decorative" val="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38400" y="1295400"/>
            <a:ext cx="3861500"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17</a:t>
            </a:fld>
            <a:endParaRPr lang="en-US" dirty="0">
              <a:solidFill>
                <a:schemeClr val="bg1"/>
              </a:solidFill>
              <a:latin typeface="Lucida Sans Unicode"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1"/>
          <p:cNvSpPr>
            <a:spLocks noGrp="1"/>
          </p:cNvSpPr>
          <p:nvPr>
            <p:ph idx="1"/>
          </p:nvPr>
        </p:nvSpPr>
        <p:spPr>
          <a:xfrm>
            <a:off x="457200" y="1676400"/>
            <a:ext cx="8229600" cy="4330700"/>
          </a:xfrm>
        </p:spPr>
        <p:txBody>
          <a:bodyPr/>
          <a:lstStyle/>
          <a:p>
            <a:pPr eaLnBrk="1"/>
            <a:r>
              <a:rPr lang="en-US" b="1"/>
              <a:t>Testing the Digital Signature</a:t>
            </a:r>
          </a:p>
          <a:p>
            <a:pPr lvl="1" eaLnBrk="1"/>
            <a:r>
              <a:rPr lang="en-US"/>
              <a:t>The digital certificate has a digital signature of its own</a:t>
            </a:r>
          </a:p>
          <a:p>
            <a:pPr lvl="1" eaLnBrk="1"/>
            <a:r>
              <a:rPr lang="en-US"/>
              <a:t>Signed with the Certificate Authority’s (CA’s) private key</a:t>
            </a:r>
          </a:p>
          <a:p>
            <a:pPr lvl="1" eaLnBrk="1"/>
            <a:r>
              <a:rPr lang="en-US"/>
              <a:t>Must be tested with the CA’s well-known public key</a:t>
            </a:r>
          </a:p>
          <a:p>
            <a:pPr lvl="1" eaLnBrk="1"/>
            <a:r>
              <a:rPr lang="en-US"/>
              <a:t>If the test works, the certificate is authentic and unmodified</a:t>
            </a:r>
          </a:p>
          <a:p>
            <a:pPr eaLnBrk="1" hangingPunct="1"/>
            <a:endParaRPr lang="en-US"/>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3.7: </a:t>
            </a:r>
            <a:r>
              <a:rPr lang="en-US" dirty="0"/>
              <a:t>Verifying the Digital Certificate</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18</a:t>
            </a:fld>
            <a:endParaRPr lang="en-US" dirty="0">
              <a:solidFill>
                <a:schemeClr val="bg1"/>
              </a:solidFill>
              <a:latin typeface="Lucida Sans Unicode"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descr="Repeat from previous lesson. The same key is used to encrypt and decrypt in both directions."/>
          <p:cNvPicPr>
            <a:picLocks noChangeAspect="1" noChangeArrowheads="1"/>
          </p:cNvPicPr>
          <p:nvPr/>
        </p:nvPicPr>
        <p:blipFill>
          <a:blip r:embed="rId2" cstate="screen">
            <a:extLst>
              <a:ext uri="{28A0092B-C50C-407E-A947-70E740481C1C}">
                <a14:useLocalDpi xmlns:a14="http://schemas.microsoft.com/office/drawing/2010/main"/>
              </a:ext>
            </a:extLst>
          </a:blip>
          <a:srcRect l="4652" t="12102" r="1891" b="4436"/>
          <a:stretch>
            <a:fillRect/>
          </a:stretch>
        </p:blipFill>
        <p:spPr bwMode="auto">
          <a:xfrm>
            <a:off x="685800" y="990600"/>
            <a:ext cx="7924800" cy="5019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itle 4"/>
          <p:cNvSpPr>
            <a:spLocks noGrp="1"/>
          </p:cNvSpPr>
          <p:nvPr>
            <p:ph type="title"/>
          </p:nvPr>
        </p:nvSpPr>
        <p:spPr>
          <a:xfrm>
            <a:off x="457200" y="274638"/>
            <a:ext cx="8229600" cy="868362"/>
          </a:xfrm>
        </p:spPr>
        <p:txBody>
          <a:bodyPr>
            <a:noAutofit/>
          </a:bodyPr>
          <a:lstStyle/>
          <a:p>
            <a:pPr eaLnBrk="1" fontAlgn="auto" hangingPunct="1">
              <a:spcAft>
                <a:spcPts val="0"/>
              </a:spcAft>
              <a:defRPr/>
            </a:pPr>
            <a:r>
              <a:rPr lang="en-US" sz="2400" dirty="0"/>
              <a:t>Symmetric Key Encryption for Confidentiality</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520468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1"/>
          <p:cNvSpPr>
            <a:spLocks noGrp="1"/>
          </p:cNvSpPr>
          <p:nvPr>
            <p:ph idx="1"/>
          </p:nvPr>
        </p:nvSpPr>
        <p:spPr>
          <a:xfrm>
            <a:off x="457200" y="1828800"/>
            <a:ext cx="8229600" cy="4178300"/>
          </a:xfrm>
        </p:spPr>
        <p:txBody>
          <a:bodyPr/>
          <a:lstStyle/>
          <a:p>
            <a:pPr eaLnBrk="1"/>
            <a:r>
              <a:rPr lang="en-US" b="1"/>
              <a:t>Checking the Valid Period</a:t>
            </a:r>
          </a:p>
          <a:p>
            <a:pPr lvl="1" eaLnBrk="1">
              <a:spcBef>
                <a:spcPts val="1800"/>
              </a:spcBef>
            </a:pPr>
            <a:r>
              <a:rPr lang="en-US"/>
              <a:t>Certificate is valid only during the valid period in the digital certificate (not shown in the figure)</a:t>
            </a:r>
          </a:p>
          <a:p>
            <a:pPr lvl="1" eaLnBrk="1">
              <a:spcBef>
                <a:spcPts val="1800"/>
              </a:spcBef>
            </a:pPr>
            <a:r>
              <a:rPr lang="en-US"/>
              <a:t>If the current time is not within the valid period, reject the digital certificate</a:t>
            </a:r>
          </a:p>
          <a:p>
            <a:pPr eaLnBrk="1" hangingPunct="1"/>
            <a:endParaRPr lang="en-US"/>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3.7: </a:t>
            </a:r>
            <a:r>
              <a:rPr lang="en-US" dirty="0"/>
              <a:t>Verifying the Digital Certificate</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19</a:t>
            </a:fld>
            <a:endParaRPr lang="en-US" dirty="0">
              <a:solidFill>
                <a:schemeClr val="bg1"/>
              </a:solidFill>
              <a:latin typeface="Lucida Sans Unicode"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1"/>
          <p:cNvSpPr>
            <a:spLocks noGrp="1"/>
          </p:cNvSpPr>
          <p:nvPr>
            <p:ph idx="1"/>
          </p:nvPr>
        </p:nvSpPr>
        <p:spPr>
          <a:xfrm>
            <a:off x="457200" y="1828800"/>
            <a:ext cx="8229600" cy="4178300"/>
          </a:xfrm>
        </p:spPr>
        <p:txBody>
          <a:bodyPr/>
          <a:lstStyle/>
          <a:p>
            <a:pPr eaLnBrk="1"/>
            <a:r>
              <a:rPr lang="en-US" b="1"/>
              <a:t>Checking for Revocation</a:t>
            </a:r>
          </a:p>
          <a:p>
            <a:pPr lvl="1" eaLnBrk="1"/>
            <a:r>
              <a:rPr lang="en-US"/>
              <a:t>Certificates may be revoked for improper behavior or other reasons</a:t>
            </a:r>
          </a:p>
          <a:p>
            <a:pPr lvl="1" eaLnBrk="1"/>
            <a:r>
              <a:rPr lang="en-US"/>
              <a:t>Revocation must be tested</a:t>
            </a:r>
          </a:p>
          <a:p>
            <a:pPr lvl="1" eaLnBrk="1"/>
            <a:r>
              <a:rPr lang="en-US"/>
              <a:t>Cannot be done by looking at fields within the certificate</a:t>
            </a:r>
          </a:p>
          <a:p>
            <a:pPr lvl="1" eaLnBrk="1"/>
            <a:r>
              <a:rPr lang="en-US"/>
              <a:t>Receiver must check with the CA</a:t>
            </a: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3.7: </a:t>
            </a:r>
            <a:r>
              <a:rPr lang="en-US" dirty="0"/>
              <a:t>Verifying the Digital Certificate</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20</a:t>
            </a:fld>
            <a:endParaRPr lang="en-US" dirty="0">
              <a:solidFill>
                <a:schemeClr val="bg1"/>
              </a:solidFill>
              <a:latin typeface="Lucida Sans Unicode"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1"/>
          <p:cNvSpPr>
            <a:spLocks noGrp="1"/>
          </p:cNvSpPr>
          <p:nvPr>
            <p:ph idx="1"/>
          </p:nvPr>
        </p:nvSpPr>
        <p:spPr>
          <a:xfrm>
            <a:off x="457200" y="1676400"/>
            <a:ext cx="8229600" cy="4330700"/>
          </a:xfrm>
        </p:spPr>
        <p:txBody>
          <a:bodyPr/>
          <a:lstStyle/>
          <a:p>
            <a:pPr eaLnBrk="1"/>
            <a:r>
              <a:rPr lang="en-US" b="1" dirty="0"/>
              <a:t>Checking for Revocation</a:t>
            </a:r>
          </a:p>
          <a:p>
            <a:pPr lvl="1" eaLnBrk="1"/>
            <a:r>
              <a:rPr lang="en-US" dirty="0"/>
              <a:t>Verifier may download the entire certificate revocation list from the CA</a:t>
            </a:r>
          </a:p>
          <a:p>
            <a:pPr lvl="2" eaLnBrk="1"/>
            <a:r>
              <a:rPr lang="en-US" dirty="0"/>
              <a:t>See if the serial number is on the certificate revocation list</a:t>
            </a:r>
          </a:p>
          <a:p>
            <a:pPr lvl="2" eaLnBrk="1"/>
            <a:r>
              <a:rPr lang="en-US" dirty="0"/>
              <a:t>If so, do not accept the certificate</a:t>
            </a:r>
          </a:p>
          <a:p>
            <a:pPr lvl="1" eaLnBrk="1">
              <a:spcBef>
                <a:spcPts val="1800"/>
              </a:spcBef>
            </a:pPr>
            <a:r>
              <a:rPr lang="en-US" dirty="0"/>
              <a:t>Or the verifier may send a query to the CA</a:t>
            </a:r>
          </a:p>
          <a:p>
            <a:pPr lvl="2" eaLnBrk="1"/>
            <a:r>
              <a:rPr lang="en-US" dirty="0"/>
              <a:t>Requires the CA to support the Online Certificate Status Protocol</a:t>
            </a:r>
          </a:p>
          <a:p>
            <a:pPr eaLnBrk="1" hangingPunct="1"/>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3.7: </a:t>
            </a:r>
            <a:r>
              <a:rPr lang="en-US" dirty="0"/>
              <a:t>Verifying the Digital Certificate</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21</a:t>
            </a:fld>
            <a:endParaRPr lang="en-US" dirty="0">
              <a:solidFill>
                <a:schemeClr val="bg1"/>
              </a:solidFill>
              <a:latin typeface="Lucida Sans Unicode"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944562"/>
          </a:xfrm>
        </p:spPr>
        <p:txBody>
          <a:bodyPr>
            <a:noAutofit/>
          </a:bodyPr>
          <a:lstStyle/>
          <a:p>
            <a:pPr eaLnBrk="1" fontAlgn="auto" hangingPunct="1">
              <a:spcAft>
                <a:spcPts val="0"/>
              </a:spcAft>
              <a:defRPr/>
            </a:pPr>
            <a:r>
              <a:rPr lang="en-US" sz="2400" dirty="0"/>
              <a:t>3.7: Digital Signature and Digital Certificate in Authentication (overview)</a:t>
            </a:r>
          </a:p>
        </p:txBody>
      </p:sp>
      <p:pic>
        <p:nvPicPr>
          <p:cNvPr id="72709" name="Picture 6" descr="To verify a digital signature, the public verification key could be verified using a digital certificate provided by a certificate authority."/>
          <p:cNvPicPr>
            <a:picLocks noChangeAspect="1" noChangeArrowheads="1"/>
          </p:cNvPicPr>
          <p:nvPr/>
        </p:nvPicPr>
        <p:blipFill>
          <a:blip r:embed="rId2" cstate="screen">
            <a:extLst>
              <a:ext uri="{28A0092B-C50C-407E-A947-70E740481C1C}">
                <a14:useLocalDpi xmlns:a14="http://schemas.microsoft.com/office/drawing/2010/main"/>
              </a:ext>
            </a:extLst>
          </a:blip>
          <a:srcRect l="12878" t="16698" r="11913" b="7079"/>
          <a:stretch>
            <a:fillRect/>
          </a:stretch>
        </p:blipFill>
        <p:spPr bwMode="auto">
          <a:xfrm>
            <a:off x="990600" y="1066800"/>
            <a:ext cx="6992642" cy="5029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22</a:t>
            </a:fld>
            <a:endParaRPr lang="en-US" dirty="0">
              <a:solidFill>
                <a:schemeClr val="bg1"/>
              </a:solidFill>
              <a:latin typeface="Lucida Sans Unicode"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458200" cy="4953000"/>
          </a:xfrm>
        </p:spPr>
        <p:txBody>
          <a:bodyPr>
            <a:normAutofit fontScale="92500"/>
          </a:bodyPr>
          <a:lstStyle/>
          <a:p>
            <a:pPr marL="365760" indent="-256032" eaLnBrk="1" fontAlgn="auto" hangingPunct="1">
              <a:spcAft>
                <a:spcPts val="0"/>
              </a:spcAft>
              <a:buFont typeface="Wingdings 3"/>
              <a:buChar char=""/>
              <a:defRPr/>
            </a:pPr>
            <a:r>
              <a:rPr lang="en-US" dirty="0"/>
              <a:t>Also Brings Message Integrity</a:t>
            </a:r>
          </a:p>
          <a:p>
            <a:pPr marL="621792" lvl="1" eaLnBrk="1" fontAlgn="auto" hangingPunct="1">
              <a:spcAft>
                <a:spcPts val="0"/>
              </a:spcAft>
              <a:buFont typeface="Verdana"/>
              <a:buChar char="◦"/>
              <a:defRPr/>
            </a:pPr>
            <a:r>
              <a:rPr lang="en-US" dirty="0"/>
              <a:t>If the message has been altered, the authentication method will fail automatically</a:t>
            </a:r>
          </a:p>
          <a:p>
            <a:pPr marL="365760" indent="-256032" eaLnBrk="1" fontAlgn="auto" hangingPunct="1">
              <a:spcAft>
                <a:spcPts val="0"/>
              </a:spcAft>
              <a:buFont typeface="Wingdings 3"/>
              <a:buChar char=""/>
              <a:defRPr/>
            </a:pPr>
            <a:r>
              <a:rPr lang="en-US" dirty="0"/>
              <a:t>Digital Signature Authentication</a:t>
            </a:r>
          </a:p>
          <a:p>
            <a:pPr marL="621792" lvl="1" eaLnBrk="1" fontAlgn="auto" hangingPunct="1">
              <a:spcAft>
                <a:spcPts val="0"/>
              </a:spcAft>
              <a:buFont typeface="Verdana"/>
              <a:buChar char="◦"/>
              <a:defRPr/>
            </a:pPr>
            <a:r>
              <a:rPr lang="en-US" dirty="0"/>
              <a:t>Uses public key encryption for authentication</a:t>
            </a:r>
          </a:p>
          <a:p>
            <a:pPr marL="621792" lvl="1" eaLnBrk="1" fontAlgn="auto" hangingPunct="1">
              <a:spcAft>
                <a:spcPts val="0"/>
              </a:spcAft>
              <a:buFont typeface="Verdana"/>
              <a:buChar char="◦"/>
              <a:defRPr/>
            </a:pPr>
            <a:r>
              <a:rPr lang="en-US" dirty="0"/>
              <a:t>Very strong but expensive</a:t>
            </a:r>
          </a:p>
          <a:p>
            <a:pPr marL="365760" indent="-256032" eaLnBrk="1" fontAlgn="auto" hangingPunct="1">
              <a:spcAft>
                <a:spcPts val="0"/>
              </a:spcAft>
              <a:buFont typeface="Wingdings 3"/>
              <a:buChar char=""/>
              <a:defRPr/>
            </a:pPr>
            <a:r>
              <a:rPr lang="en-US" dirty="0"/>
              <a:t>Key-Hashed Message Authentication Codes</a:t>
            </a:r>
          </a:p>
          <a:p>
            <a:pPr marL="621792" lvl="1" eaLnBrk="1" fontAlgn="auto" hangingPunct="1">
              <a:spcAft>
                <a:spcPts val="0"/>
              </a:spcAft>
              <a:buFont typeface="Verdana"/>
              <a:buChar char="◦"/>
              <a:defRPr/>
            </a:pPr>
            <a:r>
              <a:rPr lang="en-US" dirty="0"/>
              <a:t>An alternate authentication method using hashing</a:t>
            </a:r>
          </a:p>
          <a:p>
            <a:pPr marL="621792" lvl="1" eaLnBrk="1" fontAlgn="auto" hangingPunct="1">
              <a:spcAft>
                <a:spcPts val="0"/>
              </a:spcAft>
              <a:buFont typeface="Verdana"/>
              <a:buChar char="◦"/>
              <a:defRPr/>
            </a:pPr>
            <a:r>
              <a:rPr lang="en-US" dirty="0"/>
              <a:t>Much less expensive than digital signature authentication</a:t>
            </a:r>
          </a:p>
          <a:p>
            <a:pPr marL="621792" lvl="1" eaLnBrk="1" fontAlgn="auto" hangingPunct="1">
              <a:spcAft>
                <a:spcPts val="0"/>
              </a:spcAft>
              <a:buFont typeface="Verdana"/>
              <a:buChar char="◦"/>
              <a:defRPr/>
            </a:pPr>
            <a:r>
              <a:rPr lang="en-US" dirty="0"/>
              <a:t>Much more widely used</a:t>
            </a:r>
          </a:p>
        </p:txBody>
      </p:sp>
      <p:sp>
        <p:nvSpPr>
          <p:cNvPr id="5" name="Title 4"/>
          <p:cNvSpPr>
            <a:spLocks noGrp="1"/>
          </p:cNvSpPr>
          <p:nvPr>
            <p:ph type="title"/>
          </p:nvPr>
        </p:nvSpPr>
        <p:spPr>
          <a:xfrm>
            <a:off x="457200" y="152400"/>
            <a:ext cx="8229600" cy="990600"/>
          </a:xfrm>
        </p:spPr>
        <p:txBody>
          <a:bodyPr>
            <a:noAutofit/>
          </a:bodyPr>
          <a:lstStyle/>
          <a:p>
            <a:pPr eaLnBrk="1" fontAlgn="auto" hangingPunct="1">
              <a:spcAft>
                <a:spcPts val="0"/>
              </a:spcAft>
              <a:defRPr/>
            </a:pPr>
            <a:r>
              <a:rPr lang="en-US" sz="3200" dirty="0"/>
              <a:t>3.7: Message-by-Message Authentication</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23</a:t>
            </a:fld>
            <a:endParaRPr lang="en-US" dirty="0">
              <a:solidFill>
                <a:schemeClr val="bg1"/>
              </a:solidFill>
              <a:latin typeface="Lucida Sans Unicode"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eaLnBrk="1" fontAlgn="auto" hangingPunct="1">
              <a:spcAft>
                <a:spcPts val="0"/>
              </a:spcAft>
              <a:defRPr/>
            </a:pPr>
            <a:r>
              <a:rPr lang="en-US" sz="2800" dirty="0"/>
              <a:t>3.7: Key-Hashed Message Authentication Code (HMAC)</a:t>
            </a:r>
          </a:p>
        </p:txBody>
      </p:sp>
      <p:pic>
        <p:nvPicPr>
          <p:cNvPr id="74757" name="Picture 6" descr="To use hash functions for authentication, a secret key, known only to the sender and the receiver(s), is added to the plaintext. Then the message is "/>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4800" y="1549400"/>
            <a:ext cx="8458200" cy="431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24</a:t>
            </a:fld>
            <a:endParaRPr lang="en-US" dirty="0">
              <a:solidFill>
                <a:schemeClr val="bg1"/>
              </a:solidFill>
              <a:latin typeface="Lucida Sans Unicode"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7" descr="Transmission with confidentiality"/>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8600" y="2381250"/>
            <a:ext cx="8382000" cy="996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itle 4"/>
          <p:cNvSpPr>
            <a:spLocks noGrp="1"/>
          </p:cNvSpPr>
          <p:nvPr>
            <p:ph type="title"/>
          </p:nvPr>
        </p:nvSpPr>
        <p:spPr/>
        <p:txBody>
          <a:bodyPr>
            <a:noAutofit/>
          </a:bodyPr>
          <a:lstStyle/>
          <a:p>
            <a:pPr eaLnBrk="1" fontAlgn="auto" hangingPunct="1">
              <a:spcAft>
                <a:spcPts val="0"/>
              </a:spcAft>
              <a:defRPr/>
            </a:pPr>
            <a:r>
              <a:rPr lang="en-US" sz="2800" dirty="0"/>
              <a:t>3.7: Key-Hashed Message Authentication Code (HMAC)</a:t>
            </a:r>
          </a:p>
        </p:txBody>
      </p:sp>
      <p:sp>
        <p:nvSpPr>
          <p:cNvPr id="6" name="Rounded Rectangle 5"/>
          <p:cNvSpPr/>
          <p:nvPr/>
        </p:nvSpPr>
        <p:spPr>
          <a:xfrm>
            <a:off x="1600200" y="3352800"/>
            <a:ext cx="5791200" cy="1828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As in the case of digital signatures, confidentiality is done to protect the plaintext.</a:t>
            </a:r>
          </a:p>
          <a:p>
            <a:pPr algn="ctr" fontAlgn="auto">
              <a:spcBef>
                <a:spcPts val="600"/>
              </a:spcBef>
              <a:spcAft>
                <a:spcPts val="0"/>
              </a:spcAft>
              <a:defRPr/>
            </a:pPr>
            <a:r>
              <a:rPr lang="en-US" dirty="0"/>
              <a:t>It is not needed for authentication and has nothing to do with authentication.</a:t>
            </a:r>
          </a:p>
        </p:txBody>
      </p:sp>
      <p:sp>
        <p:nvSpPr>
          <p:cNvPr id="7"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25</a:t>
            </a:fld>
            <a:endParaRPr lang="en-US" dirty="0">
              <a:solidFill>
                <a:schemeClr val="bg1"/>
              </a:solidFill>
              <a:latin typeface="Lucida Sans Unicode"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eaLnBrk="1" fontAlgn="auto" hangingPunct="1">
              <a:spcAft>
                <a:spcPts val="0"/>
              </a:spcAft>
              <a:defRPr/>
            </a:pPr>
            <a:r>
              <a:rPr lang="en-US" sz="2800" dirty="0"/>
              <a:t>3.7: Key-Hashed Message Authentication Code (HMAC)</a:t>
            </a:r>
          </a:p>
        </p:txBody>
      </p:sp>
      <p:pic>
        <p:nvPicPr>
          <p:cNvPr id="76805" name="Picture 6" descr="Verifier calculates the hash of the Key-plaintext concatenation and compares it against the transmitted HMAC."/>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8600" y="1752600"/>
            <a:ext cx="8675688"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26</a:t>
            </a:fld>
            <a:endParaRPr lang="en-US" dirty="0">
              <a:solidFill>
                <a:schemeClr val="bg1"/>
              </a:solidFill>
              <a:latin typeface="Lucida Sans Unicode"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normAutofit/>
          </a:bodyPr>
          <a:lstStyle/>
          <a:p>
            <a:pPr eaLnBrk="1" fontAlgn="auto" hangingPunct="1">
              <a:spcAft>
                <a:spcPts val="0"/>
              </a:spcAft>
              <a:defRPr/>
            </a:pPr>
            <a:r>
              <a:rPr lang="en-US" sz="3200" dirty="0"/>
              <a:t>Recall: HMAC Hash Method Agree in HS1</a:t>
            </a:r>
          </a:p>
        </p:txBody>
      </p:sp>
      <p:graphicFrame>
        <p:nvGraphicFramePr>
          <p:cNvPr id="7" name="Table 6"/>
          <p:cNvGraphicFramePr>
            <a:graphicFrameLocks noGrp="1"/>
          </p:cNvGraphicFramePr>
          <p:nvPr>
            <p:extLst>
              <p:ext uri="{D42A27DB-BD31-4B8C-83A1-F6EECF244321}">
                <p14:modId xmlns:p14="http://schemas.microsoft.com/office/powerpoint/2010/main" val="4023839158"/>
              </p:ext>
            </p:extLst>
          </p:nvPr>
        </p:nvGraphicFramePr>
        <p:xfrm>
          <a:off x="304800" y="1143000"/>
          <a:ext cx="8610600" cy="4878390"/>
        </p:xfrm>
        <a:graphic>
          <a:graphicData uri="http://schemas.openxmlformats.org/drawingml/2006/table">
            <a:tbl>
              <a:tblPr/>
              <a:tblGrid>
                <a:gridCol w="2743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1084263">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Cipher Suite</a:t>
                      </a:r>
                    </a:p>
                  </a:txBody>
                  <a:tcPr marL="104776" marR="104776"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Key Negotiation</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Digital</a:t>
                      </a:r>
                      <a:br>
                        <a:rPr kumimoji="0" lang="en-US" sz="1600" b="1" i="0" u="none" strike="noStrike" cap="none" normalizeH="0" baseline="0">
                          <a:ln>
                            <a:noFill/>
                          </a:ln>
                          <a:solidFill>
                            <a:schemeClr val="tx1"/>
                          </a:solidFill>
                          <a:effectLst/>
                          <a:latin typeface="Arial" charset="0"/>
                          <a:cs typeface="Times New Roman" pitchFamily="18" charset="0"/>
                        </a:rPr>
                      </a:br>
                      <a:r>
                        <a:rPr kumimoji="0" lang="en-US" sz="1600" b="1" i="0" u="none" strike="noStrike" cap="none" normalizeH="0" baseline="0">
                          <a:ln>
                            <a:noFill/>
                          </a:ln>
                          <a:solidFill>
                            <a:schemeClr val="tx1"/>
                          </a:solidFill>
                          <a:effectLst/>
                          <a:latin typeface="Arial" charset="0"/>
                          <a:cs typeface="Times New Roman" pitchFamily="18" charset="0"/>
                        </a:rPr>
                        <a:t>Signature</a:t>
                      </a:r>
                      <a:br>
                        <a:rPr kumimoji="0" lang="en-US" sz="1600" b="1" i="0" u="none" strike="noStrike" cap="none" normalizeH="0" baseline="0">
                          <a:ln>
                            <a:noFill/>
                          </a:ln>
                          <a:solidFill>
                            <a:schemeClr val="tx1"/>
                          </a:solidFill>
                          <a:effectLst/>
                          <a:latin typeface="Arial" charset="0"/>
                          <a:cs typeface="Times New Roman" pitchFamily="18" charset="0"/>
                        </a:rPr>
                      </a:br>
                      <a:r>
                        <a:rPr kumimoji="0" lang="en-US" sz="1600" b="1" i="0" u="none" strike="noStrike" cap="none" normalizeH="0" baseline="0">
                          <a:ln>
                            <a:noFill/>
                          </a:ln>
                          <a:solidFill>
                            <a:schemeClr val="tx1"/>
                          </a:solidFill>
                          <a:effectLst/>
                          <a:latin typeface="Arial" charset="0"/>
                          <a:cs typeface="Times New Roman" pitchFamily="18" charset="0"/>
                        </a:rPr>
                        <a:t>Method</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Symmetric Key Encryption Method</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Hashing</a:t>
                      </a:r>
                      <a:br>
                        <a:rPr kumimoji="0" lang="en-US" sz="1600" b="1" i="0" u="none" strike="noStrike" cap="none" normalizeH="0" baseline="0" dirty="0">
                          <a:ln>
                            <a:noFill/>
                          </a:ln>
                          <a:solidFill>
                            <a:schemeClr val="tx1"/>
                          </a:solidFill>
                          <a:effectLst/>
                          <a:latin typeface="Arial" charset="0"/>
                          <a:cs typeface="Times New Roman" pitchFamily="18" charset="0"/>
                        </a:rPr>
                      </a:br>
                      <a:r>
                        <a:rPr kumimoji="0" lang="en-US" sz="1600" b="1" i="0" u="none" strike="noStrike" cap="none" normalizeH="0" baseline="0" dirty="0">
                          <a:ln>
                            <a:noFill/>
                          </a:ln>
                          <a:solidFill>
                            <a:schemeClr val="tx1"/>
                          </a:solidFill>
                          <a:effectLst/>
                          <a:latin typeface="Arial" charset="0"/>
                          <a:cs typeface="Times New Roman" pitchFamily="18" charset="0"/>
                        </a:rPr>
                        <a:t>Method</a:t>
                      </a:r>
                      <a:br>
                        <a:rPr kumimoji="0" lang="en-US" sz="1600" b="1" i="0" u="none" strike="noStrike" cap="none" normalizeH="0" baseline="0" dirty="0">
                          <a:ln>
                            <a:noFill/>
                          </a:ln>
                          <a:solidFill>
                            <a:schemeClr val="tx1"/>
                          </a:solidFill>
                          <a:effectLst/>
                          <a:latin typeface="Arial" charset="0"/>
                          <a:cs typeface="Times New Roman" pitchFamily="18" charset="0"/>
                        </a:rPr>
                      </a:br>
                      <a:r>
                        <a:rPr kumimoji="0" lang="en-US" sz="1600" b="1" i="0" u="none" strike="noStrike" cap="none" normalizeH="0" baseline="0" dirty="0">
                          <a:ln>
                            <a:noFill/>
                          </a:ln>
                          <a:solidFill>
                            <a:schemeClr val="tx1"/>
                          </a:solidFill>
                          <a:effectLst/>
                          <a:latin typeface="Arial" charset="0"/>
                          <a:cs typeface="Times New Roman" pitchFamily="18" charset="0"/>
                        </a:rPr>
                        <a:t>for HMAC</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Strength</a:t>
                      </a:r>
                    </a:p>
                  </a:txBody>
                  <a:tcPr marL="104776" marR="104776"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14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NULL_WITH_NULL_NULL</a:t>
                      </a:r>
                    </a:p>
                  </a:txBody>
                  <a:tcPr marL="104776" marR="104776"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p>
                  </a:txBody>
                  <a:tcPr marL="104776" marR="104776"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42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RSA_EXPORT_WITH_</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RC4_40_MD5</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export</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strength (40 bits)</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RSA export strength (40 bits)</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RC4 (40-bit key)</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MD5</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Weak</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42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RSA_WITH_DES_CBC_</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SHA</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DES_CBC</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SHA-1</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Stronger but not very strong</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DH_DSS_WITH_3DES_</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EDE_CBC_SHA</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Diffie-Hellman</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Digital</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Signature</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Standard</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3DES_</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EDE_CBC</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SHA-1</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Strong</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133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RSA_WITH_AES_256_CBC_SHA256</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AES</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256 bits</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SHA-256</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Very strong</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747717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
          <p:cNvSpPr>
            <a:spLocks noGrp="1"/>
          </p:cNvSpPr>
          <p:nvPr>
            <p:ph idx="1"/>
          </p:nvPr>
        </p:nvSpPr>
        <p:spPr>
          <a:xfrm>
            <a:off x="457200" y="1371600"/>
            <a:ext cx="8229600" cy="4919663"/>
          </a:xfrm>
        </p:spPr>
        <p:txBody>
          <a:bodyPr/>
          <a:lstStyle/>
          <a:p>
            <a:pPr eaLnBrk="1" hangingPunct="1"/>
            <a:r>
              <a:rPr lang="en-US" dirty="0"/>
              <a:t>Nonrepudiation means that the sender cannot deny that he or she sent a message</a:t>
            </a:r>
          </a:p>
          <a:p>
            <a:pPr eaLnBrk="1" hangingPunct="1"/>
            <a:r>
              <a:rPr lang="en-US" dirty="0"/>
              <a:t>With digital signatures, the sender must use his or her private key</a:t>
            </a:r>
          </a:p>
          <a:p>
            <a:pPr lvl="1" eaLnBrk="1" hangingPunct="1"/>
            <a:r>
              <a:rPr lang="en-US" dirty="0"/>
              <a:t>It is difficult to repudiate that you sent something if you use your private key</a:t>
            </a:r>
          </a:p>
          <a:p>
            <a:pPr eaLnBrk="1" hangingPunct="1"/>
            <a:r>
              <a:rPr lang="en-US" dirty="0"/>
              <a:t>With HMACs, both parties know the key used to create the HMAC</a:t>
            </a:r>
          </a:p>
          <a:p>
            <a:pPr lvl="1" eaLnBrk="1" hangingPunct="1"/>
            <a:r>
              <a:rPr lang="en-US" dirty="0"/>
              <a:t>The sender can repudiate the message, claiming that the receiver created it</a:t>
            </a:r>
          </a:p>
        </p:txBody>
      </p:sp>
      <p:sp>
        <p:nvSpPr>
          <p:cNvPr id="5" name="Title 4"/>
          <p:cNvSpPr>
            <a:spLocks noGrp="1"/>
          </p:cNvSpPr>
          <p:nvPr>
            <p:ph type="title"/>
          </p:nvPr>
        </p:nvSpPr>
        <p:spPr>
          <a:xfrm>
            <a:off x="457200" y="274638"/>
            <a:ext cx="8229600" cy="868362"/>
          </a:xfrm>
        </p:spPr>
        <p:txBody>
          <a:bodyPr/>
          <a:lstStyle/>
          <a:p>
            <a:pPr eaLnBrk="1" fontAlgn="auto" hangingPunct="1">
              <a:spcAft>
                <a:spcPts val="0"/>
              </a:spcAft>
              <a:defRPr/>
            </a:pPr>
            <a:r>
              <a:rPr lang="en-US" sz="4000" dirty="0"/>
              <a:t>3.7: </a:t>
            </a:r>
            <a:r>
              <a:rPr lang="en-US" dirty="0" err="1"/>
              <a:t>Nonrepudiation</a:t>
            </a:r>
            <a:endParaRPr lang="en-US" dirty="0"/>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28</a:t>
            </a:fld>
            <a:endParaRPr lang="en-US" dirty="0">
              <a:solidFill>
                <a:schemeClr val="bg1"/>
              </a:solidFill>
              <a:latin typeface="Lucida Sans Unicode"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44562"/>
          </a:xfrm>
        </p:spPr>
        <p:txBody>
          <a:bodyPr>
            <a:noAutofit/>
          </a:bodyPr>
          <a:lstStyle/>
          <a:p>
            <a:pPr eaLnBrk="1" fontAlgn="auto" hangingPunct="1">
              <a:spcAft>
                <a:spcPts val="0"/>
              </a:spcAft>
              <a:defRPr/>
            </a:pPr>
            <a:r>
              <a:rPr lang="en-US" sz="2800" dirty="0"/>
              <a:t>Public Key Encryption for Confidentiality</a:t>
            </a:r>
          </a:p>
        </p:txBody>
      </p:sp>
      <p:pic>
        <p:nvPicPr>
          <p:cNvPr id="53253" name="Picture 6" descr="Repeat from previous lesson. Each party has publishes their encryption keys, but keep their decryption keys as a secret to themself. To send a message to someone, you use their publicly available encryption key, and the recipient can decrypt it using their secret/private decryption key. Note that even the sender cannot decrypt the message they have encrypted."/>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4800" y="1295400"/>
            <a:ext cx="8571941" cy="456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017105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1"/>
          <p:cNvSpPr>
            <a:spLocks noGrp="1"/>
          </p:cNvSpPr>
          <p:nvPr>
            <p:ph idx="1"/>
          </p:nvPr>
        </p:nvSpPr>
        <p:spPr>
          <a:xfrm>
            <a:off x="457200" y="1371600"/>
            <a:ext cx="8229600" cy="4919663"/>
          </a:xfrm>
        </p:spPr>
        <p:txBody>
          <a:bodyPr/>
          <a:lstStyle/>
          <a:p>
            <a:pPr eaLnBrk="1" hangingPunct="1"/>
            <a:r>
              <a:rPr lang="en-US" dirty="0"/>
              <a:t>Packet-level nonrepudiation is unimportant in most cases</a:t>
            </a:r>
          </a:p>
          <a:p>
            <a:pPr eaLnBrk="1" hangingPunct="1"/>
            <a:r>
              <a:rPr lang="en-US" dirty="0"/>
              <a:t>The application message—an e-mail message, a contract, etc.—is the important thing</a:t>
            </a:r>
          </a:p>
          <a:p>
            <a:pPr eaLnBrk="1" hangingPunct="1"/>
            <a:r>
              <a:rPr lang="en-US" dirty="0"/>
              <a:t>If the application layer message has its own digital signature, you have nonrepudiation for the application message, even if you use HMACs at the internet layer for packet authentication</a:t>
            </a:r>
          </a:p>
        </p:txBody>
      </p:sp>
      <p:sp>
        <p:nvSpPr>
          <p:cNvPr id="5" name="Title 4"/>
          <p:cNvSpPr>
            <a:spLocks noGrp="1"/>
          </p:cNvSpPr>
          <p:nvPr>
            <p:ph type="title"/>
          </p:nvPr>
        </p:nvSpPr>
        <p:spPr>
          <a:xfrm>
            <a:off x="457200" y="274638"/>
            <a:ext cx="8229600" cy="868362"/>
          </a:xfrm>
        </p:spPr>
        <p:txBody>
          <a:bodyPr/>
          <a:lstStyle/>
          <a:p>
            <a:pPr eaLnBrk="1" fontAlgn="auto" hangingPunct="1">
              <a:spcAft>
                <a:spcPts val="0"/>
              </a:spcAft>
              <a:defRPr/>
            </a:pPr>
            <a:r>
              <a:rPr lang="en-US" sz="4000" dirty="0"/>
              <a:t>3.7: </a:t>
            </a:r>
            <a:r>
              <a:rPr lang="en-US" dirty="0" err="1"/>
              <a:t>Nonrepudiation</a:t>
            </a:r>
            <a:endParaRPr lang="en-US" dirty="0"/>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29</a:t>
            </a:fld>
            <a:endParaRPr lang="en-US" dirty="0">
              <a:solidFill>
                <a:schemeClr val="bg1"/>
              </a:solidFill>
              <a:latin typeface="Lucida Sans Unicode"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1"/>
          <p:cNvSpPr>
            <a:spLocks noGrp="1"/>
          </p:cNvSpPr>
          <p:nvPr>
            <p:ph idx="1"/>
          </p:nvPr>
        </p:nvSpPr>
        <p:spPr/>
        <p:txBody>
          <a:bodyPr/>
          <a:lstStyle/>
          <a:p>
            <a:pPr eaLnBrk="1"/>
            <a:r>
              <a:rPr lang="en-US" b="1"/>
              <a:t>Replay Attacks</a:t>
            </a:r>
          </a:p>
          <a:p>
            <a:pPr lvl="1" eaLnBrk="1"/>
            <a:r>
              <a:rPr lang="en-US"/>
              <a:t>Capture and then retransmit an encrypted message later</a:t>
            </a:r>
          </a:p>
          <a:p>
            <a:pPr lvl="1" eaLnBrk="1"/>
            <a:r>
              <a:rPr lang="en-US"/>
              <a:t>May have a desired effect</a:t>
            </a:r>
          </a:p>
          <a:p>
            <a:pPr lvl="1" eaLnBrk="1"/>
            <a:r>
              <a:rPr lang="en-US"/>
              <a:t>Even if the attacker cannot read the message</a:t>
            </a:r>
          </a:p>
          <a:p>
            <a:pPr eaLnBrk="1" hangingPunct="1"/>
            <a:endParaRPr lang="en-US"/>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3.7: </a:t>
            </a:r>
            <a:r>
              <a:rPr lang="en-US" dirty="0"/>
              <a:t>Replay Attacks and Defenses</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30</a:t>
            </a:fld>
            <a:endParaRPr lang="en-US" dirty="0">
              <a:solidFill>
                <a:schemeClr val="bg1"/>
              </a:solidFill>
              <a:latin typeface="Lucida Sans Unicode"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1"/>
          <p:cNvSpPr>
            <a:spLocks noGrp="1"/>
          </p:cNvSpPr>
          <p:nvPr>
            <p:ph idx="1"/>
          </p:nvPr>
        </p:nvSpPr>
        <p:spPr/>
        <p:txBody>
          <a:bodyPr/>
          <a:lstStyle/>
          <a:p>
            <a:pPr eaLnBrk="1"/>
            <a:r>
              <a:rPr lang="en-US" b="1"/>
              <a:t>Thwarting Replay Attacks</a:t>
            </a:r>
          </a:p>
          <a:p>
            <a:pPr lvl="1" eaLnBrk="1"/>
            <a:r>
              <a:rPr lang="en-US"/>
              <a:t>Time stamps to ensure freshness of each message</a:t>
            </a:r>
          </a:p>
          <a:p>
            <a:pPr lvl="1" eaLnBrk="1"/>
            <a:r>
              <a:rPr lang="en-US"/>
              <a:t>Sequence numbers so that repeated messages can be detected</a:t>
            </a:r>
          </a:p>
          <a:p>
            <a:pPr lvl="1" eaLnBrk="1"/>
            <a:r>
              <a:rPr lang="en-US"/>
              <a:t>Nonces</a:t>
            </a:r>
          </a:p>
          <a:p>
            <a:pPr lvl="2" eaLnBrk="1"/>
            <a:r>
              <a:rPr lang="en-US"/>
              <a:t>Unique randomly generated number placed in each request message</a:t>
            </a:r>
          </a:p>
          <a:p>
            <a:pPr lvl="2" eaLnBrk="1"/>
            <a:r>
              <a:rPr lang="en-US"/>
              <a:t>Reflected in the response message</a:t>
            </a:r>
          </a:p>
          <a:p>
            <a:pPr lvl="2" eaLnBrk="1"/>
            <a:r>
              <a:rPr lang="en-US"/>
              <a:t>If a request arrives with a previously used nonce, it is rejected</a:t>
            </a:r>
          </a:p>
          <a:p>
            <a:pPr eaLnBrk="1" hangingPunct="1"/>
            <a:endParaRPr lang="en-US"/>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3.7: </a:t>
            </a:r>
            <a:r>
              <a:rPr lang="en-US" dirty="0"/>
              <a:t>Replay Attacks and Defenses</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31</a:t>
            </a:fld>
            <a:endParaRPr lang="en-US" dirty="0">
              <a:solidFill>
                <a:schemeClr val="bg1"/>
              </a:solidFill>
              <a:latin typeface="Lucida Sans Unicode"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685800"/>
          </a:xfrm>
        </p:spPr>
        <p:txBody>
          <a:bodyPr>
            <a:noAutofit/>
          </a:bodyPr>
          <a:lstStyle/>
          <a:p>
            <a:pPr eaLnBrk="1" fontAlgn="auto" hangingPunct="1">
              <a:spcAft>
                <a:spcPts val="0"/>
              </a:spcAft>
              <a:defRPr/>
            </a:pPr>
            <a:r>
              <a:rPr lang="en-US" sz="3200" dirty="0"/>
              <a:t>3.7: Core Cryptographic Processes</a:t>
            </a:r>
          </a:p>
        </p:txBody>
      </p:sp>
      <p:graphicFrame>
        <p:nvGraphicFramePr>
          <p:cNvPr id="7" name="Table 6"/>
          <p:cNvGraphicFramePr>
            <a:graphicFrameLocks noGrp="1"/>
          </p:cNvGraphicFramePr>
          <p:nvPr>
            <p:extLst>
              <p:ext uri="{D42A27DB-BD31-4B8C-83A1-F6EECF244321}">
                <p14:modId xmlns:p14="http://schemas.microsoft.com/office/powerpoint/2010/main" val="2802135591"/>
              </p:ext>
            </p:extLst>
          </p:nvPr>
        </p:nvGraphicFramePr>
        <p:xfrm>
          <a:off x="685800" y="838201"/>
          <a:ext cx="8305800" cy="5181599"/>
        </p:xfrm>
        <a:graphic>
          <a:graphicData uri="http://schemas.openxmlformats.org/drawingml/2006/table">
            <a:tbl>
              <a:tblPr/>
              <a:tblGrid>
                <a:gridCol w="2057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00567">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endParaRPr kumimoji="0" lang="en-US" sz="1800" b="1" i="0" u="none" strike="noStrike" cap="none" normalizeH="0" baseline="0" dirty="0">
                        <a:ln>
                          <a:noFill/>
                        </a:ln>
                        <a:solidFill>
                          <a:srgbClr val="FFFFFF"/>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9639D"/>
                    </a:solid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800" b="1" i="0" u="none" strike="noStrike" cap="none" normalizeH="0" baseline="0">
                          <a:ln>
                            <a:noFill/>
                          </a:ln>
                          <a:solidFill>
                            <a:srgbClr val="FFFFFF"/>
                          </a:solidFill>
                          <a:effectLst/>
                          <a:latin typeface="Lucida Sans Unicode" pitchFamily="34" charset="0"/>
                        </a:rPr>
                        <a:t>Confidentiality</a:t>
                      </a:r>
                      <a:endParaRPr kumimoji="0" lang="en-US" sz="1800" b="1" i="0" u="none" strike="noStrike" cap="none" normalizeH="0" baseline="0">
                        <a:ln>
                          <a:noFill/>
                        </a:ln>
                        <a:solidFill>
                          <a:srgbClr val="0000FF"/>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9639D"/>
                    </a:solid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800" b="1" i="0" u="none" strike="noStrike" cap="none" normalizeH="0" baseline="0">
                          <a:ln>
                            <a:noFill/>
                          </a:ln>
                          <a:solidFill>
                            <a:srgbClr val="FFFFFF"/>
                          </a:solidFill>
                          <a:effectLst/>
                          <a:latin typeface="Lucida Sans Unicode" pitchFamily="34" charset="0"/>
                        </a:rPr>
                        <a:t>Authentication</a:t>
                      </a:r>
                      <a:endParaRPr kumimoji="0" lang="en-US" sz="1800" b="1" i="0" u="none" strike="noStrike" cap="none" normalizeH="0" baseline="0">
                        <a:ln>
                          <a:noFill/>
                        </a:ln>
                        <a:solidFill>
                          <a:srgbClr val="0000FF"/>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9639D"/>
                    </a:solidFill>
                  </a:tcPr>
                </a:tc>
                <a:extLst>
                  <a:ext uri="{0D108BD9-81ED-4DB2-BD59-A6C34878D82A}">
                    <a16:rowId xmlns:a16="http://schemas.microsoft.com/office/drawing/2014/main" val="10000"/>
                  </a:ext>
                </a:extLst>
              </a:tr>
              <a:tr h="1202266">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1" i="0" u="none" strike="noStrike" cap="none" normalizeH="0" baseline="0">
                          <a:ln>
                            <a:noFill/>
                          </a:ln>
                          <a:solidFill>
                            <a:srgbClr val="FFFFFF"/>
                          </a:solidFill>
                          <a:effectLst/>
                          <a:latin typeface="Lucida Sans Unicode" pitchFamily="34" charset="0"/>
                        </a:rPr>
                        <a:t>Symmetric Key Encryption</a:t>
                      </a:r>
                      <a:endParaRPr kumimoji="0" lang="en-US" sz="1800" b="1" i="0" u="none" strike="noStrike" cap="none" normalizeH="0" baseline="0">
                        <a:ln>
                          <a:noFill/>
                        </a:ln>
                        <a:solidFill>
                          <a:srgbClr val="FFFFFF"/>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9639D"/>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Sans Unicode" pitchFamily="34" charset="0"/>
                        </a:rPr>
                        <a:t>Applicable. Sender encrypts with key shared with the receiver.</a:t>
                      </a:r>
                      <a:endParaRPr kumimoji="0" lang="en-US" sz="1800" b="0" i="0" u="none" strike="noStrike" cap="none" normalizeH="0" baseline="0">
                        <a:ln>
                          <a:noFill/>
                        </a:ln>
                        <a:solidFill>
                          <a:srgbClr val="000000"/>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DFEF"/>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rgbClr val="000000"/>
                          </a:solidFill>
                          <a:effectLst/>
                          <a:latin typeface="Lucida Sans Unicode" pitchFamily="34" charset="0"/>
                        </a:rPr>
                        <a:t>Not applicable.</a:t>
                      </a:r>
                      <a:endParaRPr kumimoji="0" lang="en-US" sz="1800" b="0" i="0" u="none" strike="noStrike" cap="none" normalizeH="0" baseline="0" dirty="0">
                        <a:ln>
                          <a:noFill/>
                        </a:ln>
                        <a:solidFill>
                          <a:srgbClr val="000000"/>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0453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1" i="0" u="none" strike="noStrike" cap="none" normalizeH="0" baseline="0" dirty="0">
                          <a:ln>
                            <a:noFill/>
                          </a:ln>
                          <a:solidFill>
                            <a:srgbClr val="FFFFFF"/>
                          </a:solidFill>
                          <a:effectLst/>
                          <a:latin typeface="Lucida Sans Unicode" pitchFamily="34" charset="0"/>
                        </a:rPr>
                        <a:t>Public Key Encryption</a:t>
                      </a:r>
                      <a:endParaRPr kumimoji="0" lang="en-US" sz="1800" b="1" i="0" u="none" strike="noStrike" cap="none" normalizeH="0" baseline="0" dirty="0">
                        <a:ln>
                          <a:noFill/>
                        </a:ln>
                        <a:solidFill>
                          <a:srgbClr val="FFFFFF"/>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9639D"/>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Sans Unicode" pitchFamily="34" charset="0"/>
                        </a:rPr>
                        <a:t>Applicable. Sender encrypts with receiver’s public key. Receiver decrypts with the receiver’s own private key.</a:t>
                      </a:r>
                      <a:endParaRPr kumimoji="0" lang="en-US" sz="1800" b="0" i="0" u="none" strike="noStrike" cap="none" normalizeH="0" baseline="0">
                        <a:ln>
                          <a:noFill/>
                        </a:ln>
                        <a:solidFill>
                          <a:srgbClr val="000000"/>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DFEF"/>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Sans Unicode" pitchFamily="34" charset="0"/>
                        </a:rPr>
                        <a:t>Applicable. Sender (supplicant) encrypts with own private key. Receiver (verifier) decrypts with the public key of the true party, usually obtained from the true party’s digital certificate.</a:t>
                      </a:r>
                      <a:endParaRPr kumimoji="0" lang="en-US" sz="1800" b="0" i="0" u="none" strike="noStrike" cap="none" normalizeH="0" baseline="0">
                        <a:ln>
                          <a:noFill/>
                        </a:ln>
                        <a:solidFill>
                          <a:srgbClr val="000000"/>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DFEF"/>
                    </a:solidFill>
                  </a:tcPr>
                </a:tc>
                <a:extLst>
                  <a:ext uri="{0D108BD9-81ED-4DB2-BD59-A6C34878D82A}">
                    <a16:rowId xmlns:a16="http://schemas.microsoft.com/office/drawing/2014/main" val="10002"/>
                  </a:ext>
                </a:extLst>
              </a:tr>
              <a:tr h="127423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1" i="0" u="none" strike="noStrike" cap="none" normalizeH="0" baseline="0" dirty="0">
                          <a:ln>
                            <a:noFill/>
                          </a:ln>
                          <a:solidFill>
                            <a:srgbClr val="FFFFFF"/>
                          </a:solidFill>
                          <a:effectLst/>
                          <a:latin typeface="Lucida Sans Unicode" pitchFamily="34" charset="0"/>
                        </a:rPr>
                        <a:t>Hashing</a:t>
                      </a:r>
                      <a:endParaRPr kumimoji="0" lang="en-US" sz="1800" b="1" i="0" u="none" strike="noStrike" cap="none" normalizeH="0" baseline="0" dirty="0">
                        <a:ln>
                          <a:noFill/>
                        </a:ln>
                        <a:solidFill>
                          <a:srgbClr val="FFFFFF"/>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9639D"/>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Sans Unicode" pitchFamily="34" charset="0"/>
                        </a:rPr>
                        <a:t>Not applicable.</a:t>
                      </a:r>
                      <a:endParaRPr kumimoji="0" lang="en-US" sz="1800" b="0" i="0" u="none" strike="noStrike" cap="none" normalizeH="0" baseline="0">
                        <a:ln>
                          <a:noFill/>
                        </a:ln>
                        <a:solidFill>
                          <a:srgbClr val="000000"/>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rgbClr val="000000"/>
                          </a:solidFill>
                          <a:effectLst/>
                          <a:latin typeface="Lucida Sans Unicode" pitchFamily="34" charset="0"/>
                        </a:rPr>
                        <a:t>Applicable. Used in MS-CHAP for initial authentication and in HMACs for message-by-message authentication.</a:t>
                      </a:r>
                      <a:endParaRPr kumimoji="0" lang="en-US" sz="1800" b="0" i="0" u="none" strike="noStrike" cap="none" normalizeH="0" baseline="0" dirty="0">
                        <a:ln>
                          <a:noFill/>
                        </a:ln>
                        <a:solidFill>
                          <a:srgbClr val="000000"/>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DFEF"/>
                    </a:solidFill>
                  </a:tcPr>
                </a:tc>
                <a:extLst>
                  <a:ext uri="{0D108BD9-81ED-4DB2-BD59-A6C34878D82A}">
                    <a16:rowId xmlns:a16="http://schemas.microsoft.com/office/drawing/2014/main" val="10003"/>
                  </a:ext>
                </a:extLst>
              </a:tr>
            </a:tbl>
          </a:graphicData>
        </a:graphic>
      </p:graphicFrame>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32</a:t>
            </a:fld>
            <a:endParaRPr lang="en-US" dirty="0">
              <a:solidFill>
                <a:schemeClr val="bg1"/>
              </a:solidFill>
              <a:latin typeface="Lucida Sans Unicode"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ntent Placeholder 1"/>
          <p:cNvSpPr>
            <a:spLocks noGrp="1"/>
          </p:cNvSpPr>
          <p:nvPr>
            <p:ph idx="1"/>
          </p:nvPr>
        </p:nvSpPr>
        <p:spPr/>
        <p:txBody>
          <a:bodyPr/>
          <a:lstStyle/>
          <a:p>
            <a:pPr eaLnBrk="1"/>
            <a:r>
              <a:rPr lang="en-US" b="1"/>
              <a:t>Quantum Mechanics</a:t>
            </a:r>
          </a:p>
          <a:p>
            <a:pPr lvl="1" eaLnBrk="1"/>
            <a:r>
              <a:rPr lang="en-US"/>
              <a:t>Describes the behavior of fundamental particles</a:t>
            </a:r>
          </a:p>
          <a:p>
            <a:pPr lvl="1" eaLnBrk="1"/>
            <a:r>
              <a:rPr lang="en-US"/>
              <a:t>Complex and even weird results</a:t>
            </a:r>
          </a:p>
          <a:p>
            <a:pPr eaLnBrk="1" hangingPunct="1"/>
            <a:endParaRPr lang="en-US"/>
          </a:p>
        </p:txBody>
      </p:sp>
      <p:sp>
        <p:nvSpPr>
          <p:cNvPr id="5" name="Title 4"/>
          <p:cNvSpPr>
            <a:spLocks noGrp="1"/>
          </p:cNvSpPr>
          <p:nvPr>
            <p:ph type="title"/>
          </p:nvPr>
        </p:nvSpPr>
        <p:spPr/>
        <p:txBody>
          <a:bodyPr/>
          <a:lstStyle/>
          <a:p>
            <a:pPr eaLnBrk="1" fontAlgn="auto" hangingPunct="1">
              <a:spcAft>
                <a:spcPts val="0"/>
              </a:spcAft>
              <a:defRPr/>
            </a:pPr>
            <a:r>
              <a:rPr lang="en-US" sz="4000" dirty="0"/>
              <a:t>3.8: </a:t>
            </a:r>
            <a:r>
              <a:rPr lang="en-US" dirty="0"/>
              <a:t>Quantum Security</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33</a:t>
            </a:fld>
            <a:endParaRPr lang="en-US" dirty="0">
              <a:solidFill>
                <a:schemeClr val="bg1"/>
              </a:solidFill>
              <a:latin typeface="Lucida Sans Unicode"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1"/>
          <p:cNvSpPr>
            <a:spLocks noGrp="1"/>
          </p:cNvSpPr>
          <p:nvPr>
            <p:ph idx="1"/>
          </p:nvPr>
        </p:nvSpPr>
        <p:spPr>
          <a:xfrm>
            <a:off x="457200" y="1481138"/>
            <a:ext cx="8001000" cy="4525962"/>
          </a:xfrm>
        </p:spPr>
        <p:txBody>
          <a:bodyPr/>
          <a:lstStyle/>
          <a:p>
            <a:pPr eaLnBrk="1"/>
            <a:r>
              <a:rPr lang="en-US" b="1" dirty="0"/>
              <a:t>Quantum Key Cracking</a:t>
            </a:r>
          </a:p>
          <a:p>
            <a:pPr lvl="1" eaLnBrk="1"/>
            <a:r>
              <a:rPr lang="en-US" dirty="0"/>
              <a:t>Tests many keys simultaneously</a:t>
            </a:r>
          </a:p>
          <a:p>
            <a:pPr lvl="1" eaLnBrk="1"/>
            <a:r>
              <a:rPr lang="en-US" dirty="0"/>
              <a:t>If quantum key cracking becomes capable of working on long keys, today’s strong key lengths will offer no protection</a:t>
            </a:r>
          </a:p>
          <a:p>
            <a:pPr lvl="1" eaLnBrk="1"/>
            <a:endParaRPr lang="en-US" dirty="0"/>
          </a:p>
          <a:p>
            <a:pPr eaLnBrk="1" hangingPunct="1"/>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sz="4400" dirty="0"/>
              <a:t>3.8: </a:t>
            </a:r>
            <a:r>
              <a:rPr lang="en-US" dirty="0"/>
              <a:t>Quantum Security</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34</a:t>
            </a:fld>
            <a:endParaRPr lang="en-US" dirty="0">
              <a:solidFill>
                <a:schemeClr val="bg1"/>
              </a:solidFill>
              <a:latin typeface="Lucida Sans Unicode"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3887" indent="-514350">
              <a:buFont typeface="+mj-lt"/>
              <a:buAutoNum type="arabicPeriod"/>
            </a:pPr>
            <a:r>
              <a:rPr lang="en-US" dirty="0"/>
              <a:t>Host to Host VPN</a:t>
            </a:r>
          </a:p>
          <a:p>
            <a:pPr marL="623887" indent="-514350">
              <a:buFont typeface="+mj-lt"/>
              <a:buAutoNum type="arabicPeriod"/>
            </a:pPr>
            <a:r>
              <a:rPr lang="en-US" dirty="0"/>
              <a:t>Remote access VPN</a:t>
            </a:r>
          </a:p>
          <a:p>
            <a:pPr marL="623887" indent="-514350">
              <a:buFont typeface="+mj-lt"/>
              <a:buAutoNum type="arabicPeriod"/>
            </a:pPr>
            <a:r>
              <a:rPr lang="en-US" dirty="0"/>
              <a:t>Site to Site VPN</a:t>
            </a:r>
          </a:p>
          <a:p>
            <a:endParaRPr lang="en-US" dirty="0"/>
          </a:p>
        </p:txBody>
      </p:sp>
      <p:sp>
        <p:nvSpPr>
          <p:cNvPr id="3" name="Title 2"/>
          <p:cNvSpPr>
            <a:spLocks noGrp="1"/>
          </p:cNvSpPr>
          <p:nvPr>
            <p:ph type="title"/>
          </p:nvPr>
        </p:nvSpPr>
        <p:spPr/>
        <p:txBody>
          <a:bodyPr/>
          <a:lstStyle/>
          <a:p>
            <a:r>
              <a:rPr lang="en-US" dirty="0"/>
              <a:t>Virtual Private Networks</a:t>
            </a:r>
          </a:p>
        </p:txBody>
      </p:sp>
    </p:spTree>
    <p:extLst>
      <p:ext uri="{BB962C8B-B14F-4D97-AF65-F5344CB8AC3E}">
        <p14:creationId xmlns:p14="http://schemas.microsoft.com/office/powerpoint/2010/main" val="3203265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74638"/>
            <a:ext cx="8229600" cy="792162"/>
          </a:xfrm>
        </p:spPr>
        <p:txBody>
          <a:bodyPr>
            <a:normAutofit/>
          </a:bodyPr>
          <a:lstStyle/>
          <a:p>
            <a:pPr fontAlgn="auto">
              <a:spcAft>
                <a:spcPts val="0"/>
              </a:spcAft>
              <a:defRPr/>
            </a:pPr>
            <a:r>
              <a:rPr lang="en-US" sz="2800" dirty="0"/>
              <a:t>3.9: Virtual Private Networks (VPNs)</a:t>
            </a:r>
          </a:p>
        </p:txBody>
      </p:sp>
      <p:grpSp>
        <p:nvGrpSpPr>
          <p:cNvPr id="2" name="Group 1" descr="A VPN is a cryptographic system that provides secure communication over an untrusted network (the Internet. a wireless LAN, etc.)">
            <a:extLst>
              <a:ext uri="{FF2B5EF4-FFF2-40B4-BE49-F238E27FC236}">
                <a16:creationId xmlns:a16="http://schemas.microsoft.com/office/drawing/2014/main" id="{F813A25F-00AD-4A8A-8350-6ECF74BD16BB}"/>
              </a:ext>
            </a:extLst>
          </p:cNvPr>
          <p:cNvGrpSpPr/>
          <p:nvPr/>
        </p:nvGrpSpPr>
        <p:grpSpPr>
          <a:xfrm>
            <a:off x="0" y="1228725"/>
            <a:ext cx="8740775" cy="4714875"/>
            <a:chOff x="0" y="1228725"/>
            <a:chExt cx="8740775" cy="4714875"/>
          </a:xfrm>
        </p:grpSpPr>
        <p:pic>
          <p:nvPicPr>
            <p:cNvPr id="89090"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23825" y="1228725"/>
              <a:ext cx="8616950"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ounded Rectangle 5"/>
            <p:cNvSpPr/>
            <p:nvPr/>
          </p:nvSpPr>
          <p:spPr>
            <a:xfrm>
              <a:off x="0" y="4800600"/>
              <a:ext cx="3505200" cy="11430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grpSp>
      <p:sp>
        <p:nvSpPr>
          <p:cNvPr id="7"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36</a:t>
            </a:fld>
            <a:endParaRPr lang="en-US" dirty="0">
              <a:solidFill>
                <a:schemeClr val="bg1"/>
              </a:solidFill>
              <a:latin typeface="Lucida Sans Unicode"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auto">
              <a:spcAft>
                <a:spcPts val="0"/>
              </a:spcAft>
              <a:defRPr/>
            </a:pPr>
            <a:r>
              <a:rPr lang="en-US" sz="2400" dirty="0"/>
              <a:t>3.10: Host-to-Host SSL/TLS VPN</a:t>
            </a:r>
          </a:p>
        </p:txBody>
      </p:sp>
      <p:grpSp>
        <p:nvGrpSpPr>
          <p:cNvPr id="2" name="Group 1" descr="SSL/TLS works at a transport layer. Only protects applications that are SSL/TLS-aware.&#10;&#10;No need to install any software or clients other than the browser, on the client side.">
            <a:extLst>
              <a:ext uri="{FF2B5EF4-FFF2-40B4-BE49-F238E27FC236}">
                <a16:creationId xmlns:a16="http://schemas.microsoft.com/office/drawing/2014/main" id="{92161B23-685C-4276-9DB3-43EE95ED6311}"/>
              </a:ext>
            </a:extLst>
          </p:cNvPr>
          <p:cNvGrpSpPr/>
          <p:nvPr/>
        </p:nvGrpSpPr>
        <p:grpSpPr>
          <a:xfrm>
            <a:off x="304800" y="1447800"/>
            <a:ext cx="8610600" cy="2625725"/>
            <a:chOff x="304800" y="1447800"/>
            <a:chExt cx="8610600" cy="2625725"/>
          </a:xfrm>
        </p:grpSpPr>
        <p:pic>
          <p:nvPicPr>
            <p:cNvPr id="91138"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4800" y="1447800"/>
              <a:ext cx="8610600" cy="2625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ounded Rectangle 5"/>
            <p:cNvSpPr/>
            <p:nvPr/>
          </p:nvSpPr>
          <p:spPr>
            <a:xfrm>
              <a:off x="2514600" y="2209800"/>
              <a:ext cx="42672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grpSp>
      <p:sp>
        <p:nvSpPr>
          <p:cNvPr id="7"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37</a:t>
            </a:fld>
            <a:endParaRPr lang="en-US" dirty="0">
              <a:solidFill>
                <a:schemeClr val="bg1"/>
              </a:solidFill>
              <a:latin typeface="Lucida Sans Unicode"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The internal network of the company does not necessarily follow any specific standard. Clients can use the internet to connect to the company's SSL/TLS gateway. Access to other parts of the internal network from outside requires administrator privileges on client."/>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159922" y="1219200"/>
            <a:ext cx="7831678" cy="5002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itle 4"/>
          <p:cNvSpPr>
            <a:spLocks noGrp="1"/>
          </p:cNvSpPr>
          <p:nvPr>
            <p:ph type="title"/>
          </p:nvPr>
        </p:nvSpPr>
        <p:spPr>
          <a:xfrm>
            <a:off x="152400" y="76200"/>
            <a:ext cx="8458200" cy="1143000"/>
          </a:xfrm>
        </p:spPr>
        <p:txBody>
          <a:bodyPr/>
          <a:lstStyle/>
          <a:p>
            <a:pPr fontAlgn="auto">
              <a:spcAft>
                <a:spcPts val="0"/>
              </a:spcAft>
              <a:defRPr/>
            </a:pPr>
            <a:r>
              <a:rPr lang="en-US" sz="2400" dirty="0"/>
              <a:t>3.10: SSL/TLS and Remote Access VPN Using a Gateway</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38</a:t>
            </a:fld>
            <a:endParaRPr lang="en-US" dirty="0">
              <a:solidFill>
                <a:schemeClr val="bg1"/>
              </a:solidFill>
              <a:latin typeface="Lucida Sans Unicode"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sz="2800" dirty="0"/>
              <a:t>3.3: Cryptographic System Stages</a:t>
            </a:r>
          </a:p>
        </p:txBody>
      </p:sp>
      <p:pic>
        <p:nvPicPr>
          <p:cNvPr id="36869" name="Picture 9" descr="Repeat from previous lesson. &#10;Step 1) Handshake stage 1: Initial negotiation of security parameters&#10;Step 2) Handshake stage 2: Initial authentication (usually mutual)&#10;Step 3) Handshake stage 3: Keying (Key establishment) Secure exchange of keys and other secrets&#10;Step 4) Ongoing communication stage with message-by-message confidentiality, authentication, and message integrity.&#10;&#10;Note: Signature and the plaintext are encrypted togethe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33400" y="1219200"/>
            <a:ext cx="8077200" cy="474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531362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auto">
              <a:spcAft>
                <a:spcPts val="0"/>
              </a:spcAft>
              <a:defRPr/>
            </a:pPr>
            <a:r>
              <a:rPr lang="en-US" sz="2800" dirty="0"/>
              <a:t>3.10: IP Security (</a:t>
            </a:r>
            <a:r>
              <a:rPr lang="en-US" sz="2800" dirty="0" err="1"/>
              <a:t>IPsec</a:t>
            </a:r>
            <a:r>
              <a:rPr lang="en-US" sz="2800" dirty="0"/>
              <a:t>) versus SSL/TLS</a:t>
            </a:r>
          </a:p>
        </p:txBody>
      </p:sp>
      <p:graphicFrame>
        <p:nvGraphicFramePr>
          <p:cNvPr id="7" name="Table 6"/>
          <p:cNvGraphicFramePr>
            <a:graphicFrameLocks noGrp="1"/>
          </p:cNvGraphicFramePr>
          <p:nvPr>
            <p:extLst>
              <p:ext uri="{D42A27DB-BD31-4B8C-83A1-F6EECF244321}">
                <p14:modId xmlns:p14="http://schemas.microsoft.com/office/powerpoint/2010/main" val="4146623785"/>
              </p:ext>
            </p:extLst>
          </p:nvPr>
        </p:nvGraphicFramePr>
        <p:xfrm>
          <a:off x="228600" y="1219200"/>
          <a:ext cx="8534400" cy="4953000"/>
        </p:xfrm>
        <a:graphic>
          <a:graphicData uri="http://schemas.openxmlformats.org/drawingml/2006/table">
            <a:tbl>
              <a:tblPr/>
              <a:tblGrid>
                <a:gridCol w="4818063">
                  <a:extLst>
                    <a:ext uri="{9D8B030D-6E8A-4147-A177-3AD203B41FA5}">
                      <a16:colId xmlns:a16="http://schemas.microsoft.com/office/drawing/2014/main" val="20000"/>
                    </a:ext>
                  </a:extLst>
                </a:gridCol>
                <a:gridCol w="1917700">
                  <a:extLst>
                    <a:ext uri="{9D8B030D-6E8A-4147-A177-3AD203B41FA5}">
                      <a16:colId xmlns:a16="http://schemas.microsoft.com/office/drawing/2014/main" val="20001"/>
                    </a:ext>
                  </a:extLst>
                </a:gridCol>
                <a:gridCol w="1798637">
                  <a:extLst>
                    <a:ext uri="{9D8B030D-6E8A-4147-A177-3AD203B41FA5}">
                      <a16:colId xmlns:a16="http://schemas.microsoft.com/office/drawing/2014/main" val="20002"/>
                    </a:ext>
                  </a:extLst>
                </a:gridCol>
              </a:tblGrid>
              <a:tr h="41275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endParaRPr kumimoji="0" lang="en-US" sz="2000" b="0" i="0" u="none" strike="noStrike" cap="none" normalizeH="0" baseline="0" dirty="0">
                        <a:ln>
                          <a:noFill/>
                        </a:ln>
                        <a:solidFill>
                          <a:schemeClr val="tx1"/>
                        </a:solidFill>
                        <a:effectLst/>
                        <a:latin typeface="Arial" charset="0"/>
                        <a:cs typeface="Times New Roman" pitchFamily="18" charset="0"/>
                      </a:endParaRPr>
                    </a:p>
                  </a:txBody>
                  <a:tcPr marL="128588" marR="128588"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SSL/TLS</a:t>
                      </a:r>
                      <a:endParaRPr kumimoji="0" lang="en-US" sz="2000" b="0" i="0" u="none" strike="noStrike" cap="none" normalizeH="0" baseline="0">
                        <a:ln>
                          <a:noFill/>
                        </a:ln>
                        <a:solidFill>
                          <a:schemeClr val="tx1"/>
                        </a:solidFill>
                        <a:effectLst/>
                        <a:latin typeface="Arial" charset="0"/>
                        <a:cs typeface="Times New Roman" pitchFamily="18" charset="0"/>
                      </a:endParaRPr>
                    </a:p>
                  </a:txBody>
                  <a:tcPr marL="128588" marR="128588"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1" i="0" u="none" strike="noStrike" cap="none" normalizeH="0" baseline="0" dirty="0">
                          <a:ln>
                            <a:noFill/>
                          </a:ln>
                          <a:solidFill>
                            <a:schemeClr val="tx1"/>
                          </a:solidFill>
                          <a:effectLst/>
                          <a:latin typeface="Arial" charset="0"/>
                          <a:cs typeface="Times New Roman" pitchFamily="18" charset="0"/>
                        </a:rPr>
                        <a:t>IPsec</a:t>
                      </a:r>
                      <a:endParaRPr kumimoji="0" lang="en-US" sz="2000" b="0" i="0" u="none" strike="noStrike" cap="none" normalizeH="0" baseline="0" dirty="0">
                        <a:ln>
                          <a:noFill/>
                        </a:ln>
                        <a:solidFill>
                          <a:schemeClr val="tx1"/>
                        </a:solidFill>
                        <a:effectLst/>
                        <a:latin typeface="Arial" charset="0"/>
                        <a:cs typeface="Times New Roman" pitchFamily="18" charset="0"/>
                      </a:endParaRPr>
                    </a:p>
                  </a:txBody>
                  <a:tcPr marL="128588" marR="128588"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Cryptographic security standard</a:t>
                      </a:r>
                    </a:p>
                  </a:txBody>
                  <a:tcPr marL="128588" marR="128588"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Yes</a:t>
                      </a:r>
                    </a:p>
                  </a:txBody>
                  <a:tcPr marL="128588" marR="128588"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Yes</a:t>
                      </a:r>
                    </a:p>
                  </a:txBody>
                  <a:tcPr marL="128588" marR="128588"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55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Cryptographic security protections</a:t>
                      </a:r>
                    </a:p>
                  </a:txBody>
                  <a:tcPr marL="128588" marR="128588"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Good</a:t>
                      </a:r>
                    </a:p>
                  </a:txBody>
                  <a:tcPr marL="128588" marR="128588"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Gold Standard</a:t>
                      </a:r>
                    </a:p>
                  </a:txBody>
                  <a:tcPr marL="128588" marR="128588"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Supports central management</a:t>
                      </a:r>
                    </a:p>
                  </a:txBody>
                  <a:tcPr marL="128588" marR="128588"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No</a:t>
                      </a:r>
                    </a:p>
                  </a:txBody>
                  <a:tcPr marL="128588" marR="128588"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Yes</a:t>
                      </a:r>
                    </a:p>
                  </a:txBody>
                  <a:tcPr marL="128588" marR="128588"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275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Complexity and expense</a:t>
                      </a:r>
                    </a:p>
                  </a:txBody>
                  <a:tcPr marL="128588" marR="128588"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Lower</a:t>
                      </a:r>
                    </a:p>
                  </a:txBody>
                  <a:tcPr marL="128588" marR="128588"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Higher</a:t>
                      </a:r>
                    </a:p>
                  </a:txBody>
                  <a:tcPr marL="128588" marR="128588"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275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Layer of operation</a:t>
                      </a:r>
                    </a:p>
                  </a:txBody>
                  <a:tcPr marL="128588" marR="128588"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Transport</a:t>
                      </a:r>
                    </a:p>
                  </a:txBody>
                  <a:tcPr marL="128588" marR="128588"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Internet</a:t>
                      </a:r>
                    </a:p>
                  </a:txBody>
                  <a:tcPr marL="128588" marR="128588"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255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Transparently protects all higher-layer traffic</a:t>
                      </a:r>
                    </a:p>
                  </a:txBody>
                  <a:tcPr marL="128588" marR="128588"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No</a:t>
                      </a:r>
                    </a:p>
                  </a:txBody>
                  <a:tcPr marL="128588" marR="128588"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Yes</a:t>
                      </a:r>
                    </a:p>
                  </a:txBody>
                  <a:tcPr marL="128588" marR="128588"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275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Works with IPv4 and IPv6</a:t>
                      </a:r>
                    </a:p>
                  </a:txBody>
                  <a:tcPr marL="128588" marR="128588"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NA</a:t>
                      </a:r>
                    </a:p>
                  </a:txBody>
                  <a:tcPr marL="128588" marR="128588"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Yes</a:t>
                      </a:r>
                    </a:p>
                  </a:txBody>
                  <a:tcPr marL="128588" marR="128588"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255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chemeClr val="tx1"/>
                          </a:solidFill>
                          <a:effectLst/>
                          <a:latin typeface="Arial" charset="0"/>
                          <a:cs typeface="Times New Roman" pitchFamily="18" charset="0"/>
                        </a:rPr>
                        <a:t>Modes of operation</a:t>
                      </a:r>
                    </a:p>
                  </a:txBody>
                  <a:tcPr marL="128588" marR="128588"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NA</a:t>
                      </a:r>
                    </a:p>
                  </a:txBody>
                  <a:tcPr marL="128588" marR="128588"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chemeClr val="tx1"/>
                          </a:solidFill>
                          <a:effectLst/>
                          <a:latin typeface="Arial" charset="0"/>
                          <a:cs typeface="Times New Roman" pitchFamily="18" charset="0"/>
                        </a:rPr>
                        <a:t>Transport, Tunnel</a:t>
                      </a:r>
                    </a:p>
                  </a:txBody>
                  <a:tcPr marL="128588" marR="128588"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39</a:t>
            </a:fld>
            <a:endParaRPr lang="en-US" dirty="0">
              <a:solidFill>
                <a:schemeClr val="bg1"/>
              </a:solidFill>
              <a:latin typeface="Lucida Sans Unicode"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Transport: host-to-host - secure within sites</a:t>
            </a:r>
          </a:p>
          <a:p>
            <a:r>
              <a:rPr lang="en-US" dirty="0"/>
              <a:t>Tunnel: site-to-site – secure between the sites</a:t>
            </a:r>
          </a:p>
        </p:txBody>
      </p:sp>
      <p:sp>
        <p:nvSpPr>
          <p:cNvPr id="3" name="Title 2"/>
          <p:cNvSpPr>
            <a:spLocks noGrp="1"/>
          </p:cNvSpPr>
          <p:nvPr>
            <p:ph type="title"/>
          </p:nvPr>
        </p:nvSpPr>
        <p:spPr/>
        <p:txBody>
          <a:bodyPr>
            <a:normAutofit/>
          </a:bodyPr>
          <a:lstStyle/>
          <a:p>
            <a:r>
              <a:rPr lang="en-US" dirty="0"/>
              <a:t>IPsec: Transport and Tunnel</a:t>
            </a:r>
          </a:p>
        </p:txBody>
      </p:sp>
    </p:spTree>
    <p:extLst>
      <p:ext uri="{BB962C8B-B14F-4D97-AF65-F5344CB8AC3E}">
        <p14:creationId xmlns:p14="http://schemas.microsoft.com/office/powerpoint/2010/main" val="3775888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fontAlgn="auto">
              <a:spcAft>
                <a:spcPts val="0"/>
              </a:spcAft>
              <a:defRPr/>
            </a:pPr>
            <a:r>
              <a:rPr lang="en-US" sz="2800" dirty="0"/>
              <a:t>3.10: </a:t>
            </a:r>
            <a:r>
              <a:rPr lang="en-US" sz="2800" dirty="0" err="1"/>
              <a:t>IPsec</a:t>
            </a:r>
            <a:r>
              <a:rPr lang="en-US" sz="2800" dirty="0"/>
              <a:t> Operation: Tunnel and Transport Modes </a:t>
            </a:r>
          </a:p>
        </p:txBody>
      </p:sp>
      <p:grpSp>
        <p:nvGrpSpPr>
          <p:cNvPr id="2" name="Group 1" descr="In IPsec transport mode: &#10;1) has significant setup costs: digital certificate, host configuration, etc.&#10;2) Provides security within site network, which is good.&#10;3) Provides end-to-end security&#10;">
            <a:extLst>
              <a:ext uri="{FF2B5EF4-FFF2-40B4-BE49-F238E27FC236}">
                <a16:creationId xmlns:a16="http://schemas.microsoft.com/office/drawing/2014/main" id="{26F29E68-6CFB-4B25-B33E-45F99D554F08}"/>
              </a:ext>
            </a:extLst>
          </p:cNvPr>
          <p:cNvGrpSpPr/>
          <p:nvPr/>
        </p:nvGrpSpPr>
        <p:grpSpPr>
          <a:xfrm>
            <a:off x="133350" y="1066800"/>
            <a:ext cx="8858250" cy="4800600"/>
            <a:chOff x="133350" y="1066800"/>
            <a:chExt cx="8858250" cy="4800600"/>
          </a:xfrm>
        </p:grpSpPr>
        <p:pic>
          <p:nvPicPr>
            <p:cNvPr id="94210"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33350" y="1866900"/>
              <a:ext cx="8801100" cy="291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ounded Rectangle 5"/>
            <p:cNvSpPr/>
            <p:nvPr/>
          </p:nvSpPr>
          <p:spPr>
            <a:xfrm>
              <a:off x="1600200" y="3200400"/>
              <a:ext cx="11430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Rounded Rectangle 6"/>
            <p:cNvSpPr/>
            <p:nvPr/>
          </p:nvSpPr>
          <p:spPr>
            <a:xfrm>
              <a:off x="7315200" y="3429000"/>
              <a:ext cx="16764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8" name="Rounded Rectangle 7"/>
            <p:cNvSpPr/>
            <p:nvPr/>
          </p:nvSpPr>
          <p:spPr>
            <a:xfrm>
              <a:off x="1447800" y="2743200"/>
              <a:ext cx="64770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9" name="Rounded Rectangle 8"/>
            <p:cNvSpPr/>
            <p:nvPr/>
          </p:nvSpPr>
          <p:spPr>
            <a:xfrm>
              <a:off x="6248400" y="1066800"/>
              <a:ext cx="1905000" cy="1219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1.</a:t>
              </a:r>
            </a:p>
            <a:p>
              <a:pPr algn="ctr" fontAlgn="auto">
                <a:spcBef>
                  <a:spcPts val="0"/>
                </a:spcBef>
                <a:spcAft>
                  <a:spcPts val="0"/>
                </a:spcAft>
                <a:defRPr/>
              </a:pPr>
              <a:r>
                <a:rPr lang="en-US" dirty="0"/>
                <a:t>End-to-End</a:t>
              </a:r>
            </a:p>
            <a:p>
              <a:pPr algn="ctr" fontAlgn="auto">
                <a:spcBef>
                  <a:spcPts val="0"/>
                </a:spcBef>
                <a:spcAft>
                  <a:spcPts val="0"/>
                </a:spcAft>
                <a:defRPr/>
              </a:pPr>
              <a:r>
                <a:rPr lang="en-US" dirty="0"/>
                <a:t>Security</a:t>
              </a:r>
            </a:p>
            <a:p>
              <a:pPr algn="ctr" fontAlgn="auto">
                <a:spcBef>
                  <a:spcPts val="0"/>
                </a:spcBef>
                <a:spcAft>
                  <a:spcPts val="0"/>
                </a:spcAft>
                <a:defRPr/>
              </a:pPr>
              <a:r>
                <a:rPr lang="en-US" dirty="0"/>
                <a:t>(Good)</a:t>
              </a:r>
            </a:p>
          </p:txBody>
        </p:sp>
        <p:sp>
          <p:nvSpPr>
            <p:cNvPr id="10" name="Rounded Rectangle 9"/>
            <p:cNvSpPr/>
            <p:nvPr/>
          </p:nvSpPr>
          <p:spPr>
            <a:xfrm>
              <a:off x="1905000" y="4648200"/>
              <a:ext cx="1905000" cy="1219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2.</a:t>
              </a:r>
            </a:p>
            <a:p>
              <a:pPr algn="ctr" fontAlgn="auto">
                <a:spcBef>
                  <a:spcPts val="0"/>
                </a:spcBef>
                <a:spcAft>
                  <a:spcPts val="0"/>
                </a:spcAft>
                <a:defRPr/>
              </a:pPr>
              <a:r>
                <a:rPr lang="en-US" dirty="0"/>
                <a:t>Security in</a:t>
              </a:r>
              <a:br>
                <a:rPr lang="en-US" dirty="0"/>
              </a:br>
              <a:r>
                <a:rPr lang="en-US" dirty="0"/>
                <a:t>Site Network</a:t>
              </a:r>
            </a:p>
            <a:p>
              <a:pPr algn="ctr" fontAlgn="auto">
                <a:spcBef>
                  <a:spcPts val="0"/>
                </a:spcBef>
                <a:spcAft>
                  <a:spcPts val="0"/>
                </a:spcAft>
                <a:defRPr/>
              </a:pPr>
              <a:r>
                <a:rPr lang="en-US" dirty="0"/>
                <a:t>(Good)</a:t>
              </a:r>
            </a:p>
          </p:txBody>
        </p:sp>
        <p:sp>
          <p:nvSpPr>
            <p:cNvPr id="11" name="Rounded Rectangle 10"/>
            <p:cNvSpPr/>
            <p:nvPr/>
          </p:nvSpPr>
          <p:spPr>
            <a:xfrm>
              <a:off x="4876800" y="4572000"/>
              <a:ext cx="1905000" cy="1219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3.</a:t>
              </a:r>
            </a:p>
            <a:p>
              <a:pPr algn="ctr" fontAlgn="auto">
                <a:spcBef>
                  <a:spcPts val="0"/>
                </a:spcBef>
                <a:spcAft>
                  <a:spcPts val="0"/>
                </a:spcAft>
                <a:defRPr/>
              </a:pPr>
              <a:r>
                <a:rPr lang="en-US" dirty="0"/>
                <a:t>Setup Cost</a:t>
              </a:r>
            </a:p>
            <a:p>
              <a:pPr algn="ctr" fontAlgn="auto">
                <a:spcBef>
                  <a:spcPts val="0"/>
                </a:spcBef>
                <a:spcAft>
                  <a:spcPts val="0"/>
                </a:spcAft>
                <a:defRPr/>
              </a:pPr>
              <a:r>
                <a:rPr lang="en-US" dirty="0"/>
                <a:t>On Each Host</a:t>
              </a:r>
            </a:p>
            <a:p>
              <a:pPr algn="ctr" fontAlgn="auto">
                <a:spcBef>
                  <a:spcPts val="0"/>
                </a:spcBef>
                <a:spcAft>
                  <a:spcPts val="0"/>
                </a:spcAft>
                <a:defRPr/>
              </a:pPr>
              <a:r>
                <a:rPr lang="en-US" dirty="0"/>
                <a:t>(Costly)</a:t>
              </a:r>
            </a:p>
          </p:txBody>
        </p:sp>
        <p:cxnSp>
          <p:nvCxnSpPr>
            <p:cNvPr id="13" name="Straight Arrow Connector 12"/>
            <p:cNvCxnSpPr/>
            <p:nvPr/>
          </p:nvCxnSpPr>
          <p:spPr>
            <a:xfrm flipH="1">
              <a:off x="6019800" y="2286000"/>
              <a:ext cx="304800" cy="38100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0"/>
            </p:cNvCxnSpPr>
            <p:nvPr/>
          </p:nvCxnSpPr>
          <p:spPr>
            <a:xfrm rot="16200000" flipV="1">
              <a:off x="2419350" y="4210050"/>
              <a:ext cx="609600" cy="26670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7" idx="1"/>
            </p:cNvCxnSpPr>
            <p:nvPr/>
          </p:nvCxnSpPr>
          <p:spPr>
            <a:xfrm flipV="1">
              <a:off x="6705600" y="4229100"/>
              <a:ext cx="609600" cy="41910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867150" y="1905000"/>
              <a:ext cx="16002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grpSp>
      <p:sp>
        <p:nvSpPr>
          <p:cNvPr id="1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41</a:t>
            </a:fld>
            <a:endParaRPr lang="en-US" dirty="0">
              <a:solidFill>
                <a:schemeClr val="bg1"/>
              </a:solidFill>
              <a:latin typeface="Lucida Sans Unicode"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fontAlgn="auto">
              <a:spcAft>
                <a:spcPts val="0"/>
              </a:spcAft>
              <a:defRPr/>
            </a:pPr>
            <a:r>
              <a:rPr lang="en-US" sz="2800" dirty="0"/>
              <a:t>3.10: </a:t>
            </a:r>
            <a:r>
              <a:rPr lang="en-US" sz="2800" dirty="0" err="1"/>
              <a:t>IPsec</a:t>
            </a:r>
            <a:r>
              <a:rPr lang="en-US" sz="2800" dirty="0"/>
              <a:t> Operation: Tunnel and Transport Modes </a:t>
            </a:r>
          </a:p>
        </p:txBody>
      </p:sp>
      <p:grpSp>
        <p:nvGrpSpPr>
          <p:cNvPr id="2" name="Group 1" descr="In IPsec tunnel mode: &#10;1) has no/low setup costs&#10;2) does not provide security within site network, which is good.&#10;">
            <a:extLst>
              <a:ext uri="{FF2B5EF4-FFF2-40B4-BE49-F238E27FC236}">
                <a16:creationId xmlns:a16="http://schemas.microsoft.com/office/drawing/2014/main" id="{588F94C8-C7B7-40BE-9847-EB1190A37FA2}"/>
              </a:ext>
            </a:extLst>
          </p:cNvPr>
          <p:cNvGrpSpPr/>
          <p:nvPr/>
        </p:nvGrpSpPr>
        <p:grpSpPr>
          <a:xfrm>
            <a:off x="161925" y="1819275"/>
            <a:ext cx="8743950" cy="4276725"/>
            <a:chOff x="161925" y="1819275"/>
            <a:chExt cx="8743950" cy="4276725"/>
          </a:xfrm>
        </p:grpSpPr>
        <p:pic>
          <p:nvPicPr>
            <p:cNvPr id="95234" name="Picture 2" descr="In IPsec transport mode: &#10;1) has significant setup costs: digital certificate, host configuration, etc.&#10;2) Provides security within site network, which is good.&#10;3) Provides end-to-end security&#10;"/>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61925" y="1819275"/>
              <a:ext cx="8743950" cy="280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ounded Rectangle 5"/>
            <p:cNvSpPr/>
            <p:nvPr/>
          </p:nvSpPr>
          <p:spPr>
            <a:xfrm>
              <a:off x="1524000" y="3429000"/>
              <a:ext cx="1143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Rounded Rectangle 6"/>
            <p:cNvSpPr/>
            <p:nvPr/>
          </p:nvSpPr>
          <p:spPr>
            <a:xfrm>
              <a:off x="8077200" y="3810000"/>
              <a:ext cx="7620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8" name="Rounded Rectangle 7"/>
            <p:cNvSpPr/>
            <p:nvPr/>
          </p:nvSpPr>
          <p:spPr>
            <a:xfrm>
              <a:off x="2057400" y="4800600"/>
              <a:ext cx="1905000" cy="1219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2.</a:t>
              </a:r>
            </a:p>
            <a:p>
              <a:pPr algn="ctr" fontAlgn="auto">
                <a:spcBef>
                  <a:spcPts val="0"/>
                </a:spcBef>
                <a:spcAft>
                  <a:spcPts val="0"/>
                </a:spcAft>
                <a:defRPr/>
              </a:pPr>
              <a:r>
                <a:rPr lang="en-US" dirty="0"/>
                <a:t>No Security in</a:t>
              </a:r>
              <a:br>
                <a:rPr lang="en-US" dirty="0"/>
              </a:br>
              <a:r>
                <a:rPr lang="en-US" dirty="0"/>
                <a:t>Site Network</a:t>
              </a:r>
            </a:p>
            <a:p>
              <a:pPr algn="ctr" fontAlgn="auto">
                <a:spcBef>
                  <a:spcPts val="0"/>
                </a:spcBef>
                <a:spcAft>
                  <a:spcPts val="0"/>
                </a:spcAft>
                <a:defRPr/>
              </a:pPr>
              <a:r>
                <a:rPr lang="en-US" dirty="0"/>
                <a:t>(Bad)</a:t>
              </a:r>
            </a:p>
          </p:txBody>
        </p:sp>
        <p:sp>
          <p:nvSpPr>
            <p:cNvPr id="9" name="Rounded Rectangle 8"/>
            <p:cNvSpPr/>
            <p:nvPr/>
          </p:nvSpPr>
          <p:spPr>
            <a:xfrm>
              <a:off x="5791200" y="4876800"/>
              <a:ext cx="1905000" cy="1219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3.</a:t>
              </a:r>
            </a:p>
            <a:p>
              <a:pPr algn="ctr" fontAlgn="auto">
                <a:spcBef>
                  <a:spcPts val="0"/>
                </a:spcBef>
                <a:spcAft>
                  <a:spcPts val="0"/>
                </a:spcAft>
                <a:defRPr/>
              </a:pPr>
              <a:r>
                <a:rPr lang="en-US" dirty="0"/>
                <a:t>No Setup Cost</a:t>
              </a:r>
            </a:p>
            <a:p>
              <a:pPr algn="ctr" fontAlgn="auto">
                <a:spcBef>
                  <a:spcPts val="0"/>
                </a:spcBef>
                <a:spcAft>
                  <a:spcPts val="0"/>
                </a:spcAft>
                <a:defRPr/>
              </a:pPr>
              <a:r>
                <a:rPr lang="en-US" dirty="0"/>
                <a:t>On Each Host</a:t>
              </a:r>
            </a:p>
            <a:p>
              <a:pPr algn="ctr" fontAlgn="auto">
                <a:spcBef>
                  <a:spcPts val="0"/>
                </a:spcBef>
                <a:spcAft>
                  <a:spcPts val="0"/>
                </a:spcAft>
                <a:defRPr/>
              </a:pPr>
              <a:r>
                <a:rPr lang="en-US" dirty="0"/>
                <a:t>(Good)</a:t>
              </a:r>
            </a:p>
          </p:txBody>
        </p:sp>
        <p:cxnSp>
          <p:nvCxnSpPr>
            <p:cNvPr id="10" name="Straight Arrow Connector 9"/>
            <p:cNvCxnSpPr>
              <a:stCxn id="8" idx="0"/>
            </p:cNvCxnSpPr>
            <p:nvPr/>
          </p:nvCxnSpPr>
          <p:spPr>
            <a:xfrm rot="16200000" flipV="1">
              <a:off x="2609850" y="4400550"/>
              <a:ext cx="381000" cy="41910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7620000" y="4495800"/>
              <a:ext cx="457200" cy="45720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876675" y="1828800"/>
              <a:ext cx="16002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grpSp>
      <p:sp>
        <p:nvSpPr>
          <p:cNvPr id="12"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42</a:t>
            </a:fld>
            <a:endParaRPr lang="en-US" dirty="0">
              <a:solidFill>
                <a:schemeClr val="bg1"/>
              </a:solidFill>
              <a:latin typeface="Lucida Sans Unicode"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Autofit/>
          </a:bodyPr>
          <a:lstStyle/>
          <a:p>
            <a:pPr fontAlgn="auto">
              <a:spcAft>
                <a:spcPts val="0"/>
              </a:spcAft>
              <a:defRPr/>
            </a:pPr>
            <a:r>
              <a:rPr lang="en-US" sz="2400" dirty="0"/>
              <a:t>3.10: Comparing </a:t>
            </a:r>
            <a:r>
              <a:rPr lang="en-US" sz="2400" dirty="0" err="1"/>
              <a:t>IPsec</a:t>
            </a:r>
            <a:r>
              <a:rPr lang="en-US" sz="2400" dirty="0"/>
              <a:t> Transport and Tunnel Modes</a:t>
            </a:r>
          </a:p>
        </p:txBody>
      </p:sp>
      <p:graphicFrame>
        <p:nvGraphicFramePr>
          <p:cNvPr id="7" name="Table 6"/>
          <p:cNvGraphicFramePr>
            <a:graphicFrameLocks noGrp="1"/>
          </p:cNvGraphicFramePr>
          <p:nvPr>
            <p:extLst>
              <p:ext uri="{D42A27DB-BD31-4B8C-83A1-F6EECF244321}">
                <p14:modId xmlns:p14="http://schemas.microsoft.com/office/powerpoint/2010/main" val="1506789494"/>
              </p:ext>
            </p:extLst>
          </p:nvPr>
        </p:nvGraphicFramePr>
        <p:xfrm>
          <a:off x="152400" y="1066800"/>
          <a:ext cx="8839200" cy="5105400"/>
        </p:xfrm>
        <a:graphic>
          <a:graphicData uri="http://schemas.openxmlformats.org/drawingml/2006/table">
            <a:tbl>
              <a:tblPr/>
              <a:tblGrid>
                <a:gridCol w="2946400">
                  <a:extLst>
                    <a:ext uri="{9D8B030D-6E8A-4147-A177-3AD203B41FA5}">
                      <a16:colId xmlns:a16="http://schemas.microsoft.com/office/drawing/2014/main" val="20000"/>
                    </a:ext>
                  </a:extLst>
                </a:gridCol>
                <a:gridCol w="2946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3302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Characteristic</a:t>
                      </a:r>
                      <a:endParaRPr kumimoji="0" lang="en-US" sz="2000" b="0" i="0" u="none" strike="noStrike" cap="none" normalizeH="0" baseline="0">
                        <a:ln>
                          <a:noFill/>
                        </a:ln>
                        <a:solidFill>
                          <a:schemeClr val="tx1"/>
                        </a:solidFill>
                        <a:effectLst/>
                        <a:latin typeface="Arial" charset="0"/>
                        <a:cs typeface="Times New Roman" pitchFamily="18" charset="0"/>
                      </a:endParaRPr>
                    </a:p>
                  </a:txBody>
                  <a:tcPr marL="107157" marR="107157"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Transport Mode</a:t>
                      </a:r>
                      <a:endParaRPr kumimoji="0" lang="en-US" sz="2000" b="0" i="0" u="none" strike="noStrike" cap="none" normalizeH="0" baseline="0">
                        <a:ln>
                          <a:noFill/>
                        </a:ln>
                        <a:solidFill>
                          <a:schemeClr val="tx1"/>
                        </a:solidFill>
                        <a:effectLst/>
                        <a:latin typeface="Arial" charset="0"/>
                        <a:cs typeface="Times New Roman" pitchFamily="18" charset="0"/>
                      </a:endParaRPr>
                    </a:p>
                  </a:txBody>
                  <a:tcPr marL="107157" marR="107157"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1" i="0" u="none" strike="noStrike" cap="none" normalizeH="0" baseline="0" dirty="0">
                          <a:ln>
                            <a:noFill/>
                          </a:ln>
                          <a:solidFill>
                            <a:schemeClr val="tx1"/>
                          </a:solidFill>
                          <a:effectLst/>
                          <a:latin typeface="Arial" charset="0"/>
                          <a:cs typeface="Times New Roman" pitchFamily="18" charset="0"/>
                        </a:rPr>
                        <a:t>Tunnel Mode</a:t>
                      </a:r>
                      <a:endParaRPr kumimoji="0" lang="en-US" sz="2000" b="0" i="0" u="none" strike="noStrike" cap="none" normalizeH="0" baseline="0" dirty="0">
                        <a:ln>
                          <a:noFill/>
                        </a:ln>
                        <a:solidFill>
                          <a:schemeClr val="tx1"/>
                        </a:solidFill>
                        <a:effectLst/>
                        <a:latin typeface="Arial" charset="0"/>
                        <a:cs typeface="Times New Roman" pitchFamily="18" charset="0"/>
                      </a:endParaRPr>
                    </a:p>
                  </a:txBody>
                  <a:tcPr marL="107157" marR="107157"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Uses an IPsec VPN Gateway?</a:t>
                      </a:r>
                    </a:p>
                  </a:txBody>
                  <a:tcPr marL="107157" marR="107157"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No</a:t>
                      </a:r>
                    </a:p>
                  </a:txBody>
                  <a:tcPr marL="107157" marR="107157"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chemeClr val="tx1"/>
                          </a:solidFill>
                          <a:effectLst/>
                          <a:latin typeface="Arial" charset="0"/>
                          <a:cs typeface="Times New Roman" pitchFamily="18" charset="0"/>
                        </a:rPr>
                        <a:t>Yes</a:t>
                      </a:r>
                    </a:p>
                  </a:txBody>
                  <a:tcPr marL="107157" marR="107157"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812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Cryptographic Protection</a:t>
                      </a:r>
                    </a:p>
                  </a:txBody>
                  <a:tcPr marL="107157" marR="10715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chemeClr val="tx1"/>
                          </a:solidFill>
                          <a:effectLst/>
                          <a:latin typeface="Arial" charset="0"/>
                          <a:cs typeface="Times New Roman" pitchFamily="18" charset="0"/>
                        </a:rPr>
                        <a:t>All the way from the source host to the destination host, including the Internet and the two site networks.</a:t>
                      </a:r>
                    </a:p>
                  </a:txBody>
                  <a:tcPr marL="107157" marR="10715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Only over the Internet between the IPsec gateways. Not within the two site networks.</a:t>
                      </a:r>
                    </a:p>
                  </a:txBody>
                  <a:tcPr marL="107157" marR="10715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36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Setup Costs</a:t>
                      </a:r>
                    </a:p>
                  </a:txBody>
                  <a:tcPr marL="107157" marR="10715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High. Setup requires the creation of a digital certificate for each client and significant configuration work.</a:t>
                      </a:r>
                    </a:p>
                  </a:txBody>
                  <a:tcPr marL="107157" marR="10715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chemeClr val="tx1"/>
                          </a:solidFill>
                          <a:effectLst/>
                          <a:latin typeface="Arial" charset="0"/>
                          <a:cs typeface="Times New Roman" pitchFamily="18" charset="0"/>
                        </a:rPr>
                        <a:t>Low. Only the IPsec gateways must implement IPsec, so only they need digital certificates and need to be configured.</a:t>
                      </a:r>
                    </a:p>
                  </a:txBody>
                  <a:tcPr marL="107157" marR="10715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43</a:t>
            </a:fld>
            <a:endParaRPr lang="en-US" dirty="0">
              <a:solidFill>
                <a:schemeClr val="bg1"/>
              </a:solidFill>
              <a:latin typeface="Lucida Sans Unicode"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Autofit/>
          </a:bodyPr>
          <a:lstStyle/>
          <a:p>
            <a:pPr fontAlgn="auto">
              <a:spcAft>
                <a:spcPts val="0"/>
              </a:spcAft>
              <a:defRPr/>
            </a:pPr>
            <a:r>
              <a:rPr lang="en-US" sz="2400" dirty="0"/>
              <a:t>3.10: Comparing </a:t>
            </a:r>
            <a:r>
              <a:rPr lang="en-US" sz="2400" dirty="0" err="1"/>
              <a:t>IPsec</a:t>
            </a:r>
            <a:r>
              <a:rPr lang="en-US" sz="2400" dirty="0"/>
              <a:t> Transport and Tunnel Modes</a:t>
            </a:r>
          </a:p>
        </p:txBody>
      </p:sp>
      <p:graphicFrame>
        <p:nvGraphicFramePr>
          <p:cNvPr id="7" name="Table 6"/>
          <p:cNvGraphicFramePr>
            <a:graphicFrameLocks noGrp="1"/>
          </p:cNvGraphicFramePr>
          <p:nvPr>
            <p:extLst>
              <p:ext uri="{D42A27DB-BD31-4B8C-83A1-F6EECF244321}">
                <p14:modId xmlns:p14="http://schemas.microsoft.com/office/powerpoint/2010/main" val="2726828861"/>
              </p:ext>
            </p:extLst>
          </p:nvPr>
        </p:nvGraphicFramePr>
        <p:xfrm>
          <a:off x="152400" y="1066800"/>
          <a:ext cx="8839200" cy="4191000"/>
        </p:xfrm>
        <a:graphic>
          <a:graphicData uri="http://schemas.openxmlformats.org/drawingml/2006/table">
            <a:tbl>
              <a:tblPr/>
              <a:tblGrid>
                <a:gridCol w="2946400">
                  <a:extLst>
                    <a:ext uri="{9D8B030D-6E8A-4147-A177-3AD203B41FA5}">
                      <a16:colId xmlns:a16="http://schemas.microsoft.com/office/drawing/2014/main" val="20000"/>
                    </a:ext>
                  </a:extLst>
                </a:gridCol>
                <a:gridCol w="2946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Characteristic</a:t>
                      </a:r>
                    </a:p>
                  </a:txBody>
                  <a:tcPr marL="107157" marR="107157"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Transport Mode</a:t>
                      </a:r>
                    </a:p>
                  </a:txBody>
                  <a:tcPr marL="107157" marR="107157"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1" i="0" u="none" strike="noStrike" cap="none" normalizeH="0" baseline="0" dirty="0">
                          <a:ln>
                            <a:noFill/>
                          </a:ln>
                          <a:solidFill>
                            <a:schemeClr val="tx1"/>
                          </a:solidFill>
                          <a:effectLst/>
                          <a:latin typeface="Arial" charset="0"/>
                          <a:cs typeface="Times New Roman" pitchFamily="18" charset="0"/>
                        </a:rPr>
                        <a:t>Tunnel Mode</a:t>
                      </a:r>
                    </a:p>
                  </a:txBody>
                  <a:tcPr marL="107157" marR="107157"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Firewall Friendliness</a:t>
                      </a:r>
                    </a:p>
                  </a:txBody>
                  <a:tcPr marL="107157" marR="107157"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Bad. A firewall at the border to a site cannot filter packets because the content is encrypted.</a:t>
                      </a:r>
                    </a:p>
                  </a:txBody>
                  <a:tcPr marL="107157" marR="107157"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chemeClr val="tx1"/>
                          </a:solidFill>
                          <a:effectLst/>
                          <a:latin typeface="Arial" charset="0"/>
                          <a:cs typeface="Times New Roman" pitchFamily="18" charset="0"/>
                        </a:rPr>
                        <a:t>Good. Each packet is decrypted by the IPsec gateway. A border firewall after the IPsec gateway can filter the decrypted packet.</a:t>
                      </a:r>
                    </a:p>
                  </a:txBody>
                  <a:tcPr marL="107157" marR="107157"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The “Bottom Line”</a:t>
                      </a:r>
                    </a:p>
                  </a:txBody>
                  <a:tcPr marL="107157" marR="10715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End-to-end security at high cost.</a:t>
                      </a:r>
                    </a:p>
                  </a:txBody>
                  <a:tcPr marL="107157" marR="107157"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chemeClr val="tx1"/>
                          </a:solidFill>
                          <a:effectLst/>
                          <a:latin typeface="Arial" charset="0"/>
                          <a:cs typeface="Times New Roman" pitchFamily="18" charset="0"/>
                        </a:rPr>
                        <a:t>Low cost. Protects the packet over the most dangerous part of its journey.</a:t>
                      </a:r>
                    </a:p>
                  </a:txBody>
                  <a:tcPr marL="107157" marR="10715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44</a:t>
            </a:fld>
            <a:endParaRPr lang="en-US" dirty="0">
              <a:solidFill>
                <a:schemeClr val="bg1"/>
              </a:solidFill>
              <a:latin typeface="Lucida Sans Unicode"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eaLnBrk="1" fontAlgn="auto" hangingPunct="1">
              <a:spcAft>
                <a:spcPts val="0"/>
              </a:spcAft>
              <a:defRPr/>
            </a:pPr>
            <a:r>
              <a:rPr lang="en-US" dirty="0"/>
              <a:t>The End</a:t>
            </a:r>
          </a:p>
        </p:txBody>
      </p:sp>
    </p:spTree>
  </p:cSld>
  <p:clrMapOvr>
    <a:masterClrMapping/>
  </p:clrMapOvr>
  <p:transition>
    <p:push dir="d"/>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0355" name="Picture 3" descr="cid:3287383400_2177562"/>
          <p:cNvPicPr>
            <a:picLocks noChangeAspect="1" noChangeArrowheads="1"/>
          </p:cNvPicPr>
          <p:nvPr/>
        </p:nvPicPr>
        <p:blipFill>
          <a:blip r:embed="rId3" r:link="rId4">
            <a:extLst>
              <a:ext uri="{28A0092B-C50C-407E-A947-70E740481C1C}">
                <a14:useLocalDpi xmlns:a14="http://schemas.microsoft.com/office/drawing/2010/main"/>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100356"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ctr">
            <a:spAutoFit/>
          </a:bodyPr>
          <a:lstStyle/>
          <a:p>
            <a:pPr algn="ctr"/>
            <a:r>
              <a:rPr lang="en-US" sz="160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000000"/>
                </a:solidFill>
                <a:effectLst>
                  <a:outerShdw blurRad="38100" dist="38100" dir="2700000" algn="tl">
                    <a:srgbClr val="C0C0C0"/>
                  </a:outerShdw>
                </a:effectLst>
                <a:latin typeface="Tahoma" charset="0"/>
                <a:cs typeface="Arial" charset="0"/>
              </a:rPr>
              <a:t>Copyright © 2015 Pearson Education, Inc.  </a:t>
            </a:r>
          </a:p>
        </p:txBody>
      </p:sp>
      <p:sp>
        <p:nvSpPr>
          <p:cNvPr id="2" name="Title 1">
            <a:extLst>
              <a:ext uri="{FF2B5EF4-FFF2-40B4-BE49-F238E27FC236}">
                <a16:creationId xmlns:a16="http://schemas.microsoft.com/office/drawing/2014/main" id="{455A7F9C-68A1-4E74-A4C6-C237E359A267}"/>
              </a:ext>
            </a:extLst>
          </p:cNvPr>
          <p:cNvSpPr>
            <a:spLocks noGrp="1"/>
          </p:cNvSpPr>
          <p:nvPr>
            <p:ph type="ctrTitle"/>
          </p:nvPr>
        </p:nvSpPr>
        <p:spPr>
          <a:xfrm>
            <a:off x="685800" y="-1829761"/>
            <a:ext cx="7772400" cy="1829761"/>
          </a:xfrm>
        </p:spPr>
        <p:txBody>
          <a:bodyPr vert="horz" anchor="b">
            <a:normAutofit/>
            <a:scene3d>
              <a:camera prst="orthographicFront"/>
              <a:lightRig rig="soft" dir="t"/>
            </a:scene3d>
            <a:sp3d prstMaterial="softEdge">
              <a:bevelT w="25400" h="25400"/>
            </a:sp3d>
          </a:bodyPr>
          <a:lstStyle/>
          <a:p>
            <a:r>
              <a:rPr lang="en-CA" dirty="0"/>
              <a:t>Copy right statement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normAutofit/>
          </a:bodyPr>
          <a:lstStyle/>
          <a:p>
            <a:pPr eaLnBrk="1" fontAlgn="auto" hangingPunct="1">
              <a:spcAft>
                <a:spcPts val="0"/>
              </a:spcAft>
              <a:defRPr/>
            </a:pPr>
            <a:r>
              <a:rPr lang="en-US" sz="3200" dirty="0"/>
              <a:t>HS Stage 1: Cipher Suites</a:t>
            </a:r>
          </a:p>
        </p:txBody>
      </p:sp>
      <p:graphicFrame>
        <p:nvGraphicFramePr>
          <p:cNvPr id="7" name="Table 6"/>
          <p:cNvGraphicFramePr>
            <a:graphicFrameLocks noGrp="1"/>
          </p:cNvGraphicFramePr>
          <p:nvPr>
            <p:extLst>
              <p:ext uri="{D42A27DB-BD31-4B8C-83A1-F6EECF244321}">
                <p14:modId xmlns:p14="http://schemas.microsoft.com/office/powerpoint/2010/main" val="3490972473"/>
              </p:ext>
            </p:extLst>
          </p:nvPr>
        </p:nvGraphicFramePr>
        <p:xfrm>
          <a:off x="304800" y="1143000"/>
          <a:ext cx="8610600" cy="4878390"/>
        </p:xfrm>
        <a:graphic>
          <a:graphicData uri="http://schemas.openxmlformats.org/drawingml/2006/table">
            <a:tbl>
              <a:tblPr/>
              <a:tblGrid>
                <a:gridCol w="2743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1084263">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Cipher Suite</a:t>
                      </a:r>
                    </a:p>
                  </a:txBody>
                  <a:tcPr marL="104776" marR="104776"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Key Negotiation</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Digital</a:t>
                      </a:r>
                      <a:br>
                        <a:rPr kumimoji="0" lang="en-US" sz="1600" b="1" i="0" u="none" strike="noStrike" cap="none" normalizeH="0" baseline="0" dirty="0">
                          <a:ln>
                            <a:noFill/>
                          </a:ln>
                          <a:solidFill>
                            <a:schemeClr val="tx1"/>
                          </a:solidFill>
                          <a:effectLst/>
                          <a:latin typeface="Arial" charset="0"/>
                          <a:cs typeface="Times New Roman" pitchFamily="18" charset="0"/>
                        </a:rPr>
                      </a:br>
                      <a:r>
                        <a:rPr kumimoji="0" lang="en-US" sz="1600" b="1" i="0" u="none" strike="noStrike" cap="none" normalizeH="0" baseline="0" dirty="0">
                          <a:ln>
                            <a:noFill/>
                          </a:ln>
                          <a:solidFill>
                            <a:schemeClr val="tx1"/>
                          </a:solidFill>
                          <a:effectLst/>
                          <a:latin typeface="Arial" charset="0"/>
                          <a:cs typeface="Times New Roman" pitchFamily="18" charset="0"/>
                        </a:rPr>
                        <a:t>Signature</a:t>
                      </a:r>
                      <a:br>
                        <a:rPr kumimoji="0" lang="en-US" sz="1600" b="1" i="0" u="none" strike="noStrike" cap="none" normalizeH="0" baseline="0" dirty="0">
                          <a:ln>
                            <a:noFill/>
                          </a:ln>
                          <a:solidFill>
                            <a:schemeClr val="tx1"/>
                          </a:solidFill>
                          <a:effectLst/>
                          <a:latin typeface="Arial" charset="0"/>
                          <a:cs typeface="Times New Roman" pitchFamily="18" charset="0"/>
                        </a:rPr>
                      </a:br>
                      <a:r>
                        <a:rPr kumimoji="0" lang="en-US" sz="1600" b="1" i="0" u="none" strike="noStrike" cap="none" normalizeH="0" baseline="0" dirty="0">
                          <a:ln>
                            <a:noFill/>
                          </a:ln>
                          <a:solidFill>
                            <a:schemeClr val="tx1"/>
                          </a:solidFill>
                          <a:effectLst/>
                          <a:latin typeface="Arial" charset="0"/>
                          <a:cs typeface="Times New Roman" pitchFamily="18" charset="0"/>
                        </a:rPr>
                        <a:t>Method</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Symmetric Key Encryption Method</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Hashing</a:t>
                      </a:r>
                      <a:br>
                        <a:rPr kumimoji="0" lang="en-US" sz="1600" b="1" i="0" u="none" strike="noStrike" cap="none" normalizeH="0" baseline="0" dirty="0">
                          <a:ln>
                            <a:noFill/>
                          </a:ln>
                          <a:solidFill>
                            <a:schemeClr val="tx1"/>
                          </a:solidFill>
                          <a:effectLst/>
                          <a:latin typeface="Arial" charset="0"/>
                          <a:cs typeface="Times New Roman" pitchFamily="18" charset="0"/>
                        </a:rPr>
                      </a:br>
                      <a:r>
                        <a:rPr kumimoji="0" lang="en-US" sz="1600" b="1" i="0" u="none" strike="noStrike" cap="none" normalizeH="0" baseline="0" dirty="0">
                          <a:ln>
                            <a:noFill/>
                          </a:ln>
                          <a:solidFill>
                            <a:schemeClr val="tx1"/>
                          </a:solidFill>
                          <a:effectLst/>
                          <a:latin typeface="Arial" charset="0"/>
                          <a:cs typeface="Times New Roman" pitchFamily="18" charset="0"/>
                        </a:rPr>
                        <a:t>Method</a:t>
                      </a:r>
                      <a:br>
                        <a:rPr kumimoji="0" lang="en-US" sz="1600" b="1" i="0" u="none" strike="noStrike" cap="none" normalizeH="0" baseline="0" dirty="0">
                          <a:ln>
                            <a:noFill/>
                          </a:ln>
                          <a:solidFill>
                            <a:schemeClr val="tx1"/>
                          </a:solidFill>
                          <a:effectLst/>
                          <a:latin typeface="Arial" charset="0"/>
                          <a:cs typeface="Times New Roman" pitchFamily="18" charset="0"/>
                        </a:rPr>
                      </a:br>
                      <a:r>
                        <a:rPr kumimoji="0" lang="en-US" sz="1600" b="1" i="0" u="none" strike="noStrike" cap="none" normalizeH="0" baseline="0" dirty="0">
                          <a:ln>
                            <a:noFill/>
                          </a:ln>
                          <a:solidFill>
                            <a:schemeClr val="tx1"/>
                          </a:solidFill>
                          <a:effectLst/>
                          <a:latin typeface="Arial" charset="0"/>
                          <a:cs typeface="Times New Roman" pitchFamily="18" charset="0"/>
                        </a:rPr>
                        <a:t>for HMAC</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ts val="900"/>
                        </a:spcBef>
                        <a:spcAft>
                          <a:spcPts val="300"/>
                        </a:spcAft>
                        <a:buClrTx/>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Strength</a:t>
                      </a:r>
                    </a:p>
                  </a:txBody>
                  <a:tcPr marL="104776" marR="104776"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14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NULL_WITH_NULL_NULL</a:t>
                      </a:r>
                    </a:p>
                  </a:txBody>
                  <a:tcPr marL="104776" marR="104776"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p>
                  </a:txBody>
                  <a:tcPr marL="104776" marR="104776"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42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RSA_EXPORT_WITH_</a:t>
                      </a:r>
                      <a:br>
                        <a:rPr kumimoji="0" lang="en-US" sz="1600" b="0" i="0" u="none" strike="noStrike" cap="none" normalizeH="0" baseline="0" dirty="0">
                          <a:ln>
                            <a:noFill/>
                          </a:ln>
                          <a:solidFill>
                            <a:schemeClr val="tx1"/>
                          </a:solidFill>
                          <a:effectLst/>
                          <a:latin typeface="Arial" charset="0"/>
                          <a:cs typeface="Times New Roman" pitchFamily="18" charset="0"/>
                        </a:rPr>
                      </a:br>
                      <a:r>
                        <a:rPr kumimoji="0" lang="en-US" sz="1600" b="0" i="0" u="none" strike="noStrike" cap="none" normalizeH="0" baseline="0" dirty="0">
                          <a:ln>
                            <a:noFill/>
                          </a:ln>
                          <a:solidFill>
                            <a:schemeClr val="tx1"/>
                          </a:solidFill>
                          <a:effectLst/>
                          <a:latin typeface="Arial" charset="0"/>
                          <a:cs typeface="Times New Roman" pitchFamily="18" charset="0"/>
                        </a:rPr>
                        <a:t>RC4_40_MD5</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export</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strength (40 bits)</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 export strength (40 bits)</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RC4 (40-bit key)</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MD5</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Weak</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42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RSA_WITH_DES_CBC_</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SHA</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DES_CBC</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SHA-1</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Stronger but not very strong</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DH_DSS_WITH_3DES_</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EDE_CBC_SHA</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Diffie-Hellman</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Digital</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Signature</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Standard</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3DES_</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EDE_CBC</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SHA-1</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Strong</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133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RSA_WITH_AES_256_CBC_SHA256</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AES</a:t>
                      </a:r>
                      <a:br>
                        <a:rPr kumimoji="0" lang="en-US" sz="1600" b="0" i="0" u="none" strike="noStrike" cap="none" normalizeH="0" baseline="0">
                          <a:ln>
                            <a:noFill/>
                          </a:ln>
                          <a:solidFill>
                            <a:schemeClr val="tx1"/>
                          </a:solidFill>
                          <a:effectLst/>
                          <a:latin typeface="Arial" charset="0"/>
                          <a:cs typeface="Times New Roman" pitchFamily="18" charset="0"/>
                        </a:rPr>
                      </a:br>
                      <a:r>
                        <a:rPr kumimoji="0" lang="en-US" sz="1600" b="0" i="0" u="none" strike="noStrike" cap="none" normalizeH="0" baseline="0">
                          <a:ln>
                            <a:noFill/>
                          </a:ln>
                          <a:solidFill>
                            <a:schemeClr val="tx1"/>
                          </a:solidFill>
                          <a:effectLst/>
                          <a:latin typeface="Arial" charset="0"/>
                          <a:cs typeface="Times New Roman" pitchFamily="18" charset="0"/>
                        </a:rPr>
                        <a:t>256 bits</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SHA-256</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Very strong</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4</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08722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229600" cy="1143000"/>
          </a:xfrm>
        </p:spPr>
        <p:txBody>
          <a:bodyPr>
            <a:noAutofit/>
          </a:bodyPr>
          <a:lstStyle/>
          <a:p>
            <a:pPr eaLnBrk="1" fontAlgn="auto" hangingPunct="1">
              <a:spcAft>
                <a:spcPts val="0"/>
              </a:spcAft>
              <a:defRPr/>
            </a:pPr>
            <a:r>
              <a:rPr lang="en-US" sz="2800" dirty="0"/>
              <a:t>HS Stage 2: Authentication</a:t>
            </a:r>
          </a:p>
        </p:txBody>
      </p:sp>
      <p:pic>
        <p:nvPicPr>
          <p:cNvPr id="43013" name="Picture 12" descr="Repeat from the previous lesson.&#10;Supplicant(Client): wishes to prove its identity to the verifier.&#10;&#10;So Supplicant sends its credentials (proof of identity, e.g., passwords) to the verifier.&#10;&#10;Verifier: tests the credentials, and based on the result accepts or rejects the supplicant."/>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4800" y="2286000"/>
            <a:ext cx="8534400"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495244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Autofit/>
          </a:bodyPr>
          <a:lstStyle/>
          <a:p>
            <a:pPr eaLnBrk="1" fontAlgn="auto" hangingPunct="1">
              <a:spcAft>
                <a:spcPts val="0"/>
              </a:spcAft>
              <a:defRPr/>
            </a:pPr>
            <a:r>
              <a:rPr lang="en-US" sz="2400" dirty="0"/>
              <a:t>HS Stage 3: Keying</a:t>
            </a:r>
          </a:p>
        </p:txBody>
      </p:sp>
      <p:pic>
        <p:nvPicPr>
          <p:cNvPr id="54277" name="Picture 6" descr="To create a symmetric session key, the client encrypts the session key with server's public key, and sends the result to the server. Server decrypts the message to get the key. Subsequent messages are encrypted with the symmetric session key."/>
          <p:cNvPicPr>
            <a:picLocks noChangeAspect="1" noChangeArrowheads="1"/>
          </p:cNvPicPr>
          <p:nvPr/>
        </p:nvPicPr>
        <p:blipFill>
          <a:blip r:embed="rId2" cstate="screen">
            <a:extLst>
              <a:ext uri="{28A0092B-C50C-407E-A947-70E740481C1C}">
                <a14:useLocalDpi xmlns:a14="http://schemas.microsoft.com/office/drawing/2010/main"/>
              </a:ext>
            </a:extLst>
          </a:blip>
          <a:srcRect l="11333" t="16058" r="10367" b="8029"/>
          <a:stretch>
            <a:fillRect/>
          </a:stretch>
        </p:blipFill>
        <p:spPr bwMode="auto">
          <a:xfrm>
            <a:off x="838200" y="990600"/>
            <a:ext cx="7315200" cy="500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06512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9"/>
          <p:cNvSpPr>
            <a:spLocks noGrp="1"/>
          </p:cNvSpPr>
          <p:nvPr>
            <p:ph idx="1"/>
          </p:nvPr>
        </p:nvSpPr>
        <p:spPr>
          <a:xfrm>
            <a:off x="457200" y="1219200"/>
            <a:ext cx="8534400" cy="4953000"/>
          </a:xfrm>
        </p:spPr>
        <p:txBody>
          <a:bodyPr/>
          <a:lstStyle/>
          <a:p>
            <a:pPr eaLnBrk="1" hangingPunct="1">
              <a:spcBef>
                <a:spcPct val="0"/>
              </a:spcBef>
              <a:spcAft>
                <a:spcPts val="300"/>
              </a:spcAft>
            </a:pPr>
            <a:r>
              <a:rPr lang="en-US" sz="2200" dirty="0"/>
              <a:t>Explain how electronic signatures, including digital signatures, digital certificates, and key-hashed message authentication codes (HMACs) work.</a:t>
            </a:r>
          </a:p>
          <a:p>
            <a:pPr eaLnBrk="1" hangingPunct="1">
              <a:spcBef>
                <a:spcPct val="0"/>
              </a:spcBef>
              <a:spcAft>
                <a:spcPts val="300"/>
              </a:spcAft>
            </a:pPr>
            <a:r>
              <a:rPr lang="en-US" sz="2200" dirty="0"/>
              <a:t>Describe public key encryption for authentication.</a:t>
            </a:r>
          </a:p>
          <a:p>
            <a:pPr eaLnBrk="1" hangingPunct="1">
              <a:spcBef>
                <a:spcPct val="0"/>
              </a:spcBef>
              <a:spcAft>
                <a:spcPts val="300"/>
              </a:spcAft>
            </a:pPr>
            <a:r>
              <a:rPr lang="en-US" sz="2200" dirty="0"/>
              <a:t>Describe quantum security.</a:t>
            </a:r>
          </a:p>
          <a:p>
            <a:pPr eaLnBrk="1" hangingPunct="1">
              <a:spcBef>
                <a:spcPct val="0"/>
              </a:spcBef>
              <a:spcAft>
                <a:spcPts val="300"/>
              </a:spcAft>
            </a:pPr>
            <a:r>
              <a:rPr lang="en-US" sz="2200" dirty="0"/>
              <a:t>Explain cryptographic systems including VPNs, SSL, and </a:t>
            </a:r>
            <a:r>
              <a:rPr lang="en-US" sz="2200" dirty="0" err="1"/>
              <a:t>IPsec</a:t>
            </a:r>
            <a:r>
              <a:rPr lang="en-US" sz="2200" dirty="0"/>
              <a:t>.</a:t>
            </a:r>
          </a:p>
        </p:txBody>
      </p:sp>
      <p:sp>
        <p:nvSpPr>
          <p:cNvPr id="8" name="Title 7"/>
          <p:cNvSpPr>
            <a:spLocks noGrp="1"/>
          </p:cNvSpPr>
          <p:nvPr>
            <p:ph type="title"/>
          </p:nvPr>
        </p:nvSpPr>
        <p:spPr>
          <a:xfrm>
            <a:off x="457200" y="274638"/>
            <a:ext cx="8229600" cy="868362"/>
          </a:xfrm>
        </p:spPr>
        <p:txBody>
          <a:bodyPr/>
          <a:lstStyle/>
          <a:p>
            <a:pPr eaLnBrk="1" hangingPunct="1">
              <a:defRPr/>
            </a:pPr>
            <a:r>
              <a:rPr lang="en-US"/>
              <a:t>Learning Objectives</a:t>
            </a:r>
            <a:endParaRPr lang="en-US" dirty="0"/>
          </a:p>
        </p:txBody>
      </p:sp>
      <p:sp>
        <p:nvSpPr>
          <p:cNvPr id="5" name="Slide Number Placeholder 3"/>
          <p:cNvSpPr>
            <a:spLocks noGrp="1"/>
          </p:cNvSpPr>
          <p:nvPr>
            <p:ph type="sldNum" sz="quarter" idx="11"/>
          </p:nvPr>
        </p:nvSpPr>
        <p:spPr bwMode="auto">
          <a:xfrm>
            <a:off x="152400" y="63246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98696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762000"/>
            <a:ext cx="7772400" cy="1828800"/>
          </a:xfrm>
        </p:spPr>
        <p:txBody>
          <a:bodyPr/>
          <a:lstStyle/>
          <a:p>
            <a:pPr eaLnBrk="1" fontAlgn="auto" hangingPunct="1">
              <a:spcAft>
                <a:spcPts val="0"/>
              </a:spcAft>
              <a:defRPr/>
            </a:pPr>
            <a:r>
              <a:rPr lang="en-US" dirty="0"/>
              <a:t>Stage 4: Ongoing Communication</a:t>
            </a:r>
          </a:p>
        </p:txBody>
      </p:sp>
      <p:sp>
        <p:nvSpPr>
          <p:cNvPr id="58371" name="Text Placeholder 5"/>
          <p:cNvSpPr>
            <a:spLocks noGrp="1"/>
          </p:cNvSpPr>
          <p:nvPr>
            <p:ph type="body" idx="1"/>
          </p:nvPr>
        </p:nvSpPr>
        <p:spPr>
          <a:xfrm>
            <a:off x="3922713" y="2971800"/>
            <a:ext cx="4992687" cy="2630488"/>
          </a:xfrm>
        </p:spPr>
        <p:txBody>
          <a:bodyPr/>
          <a:lstStyle/>
          <a:p>
            <a:pPr eaLnBrk="1" hangingPunct="1"/>
            <a:r>
              <a:rPr lang="en-US" dirty="0"/>
              <a:t>Selecting methods and parameters</a:t>
            </a:r>
          </a:p>
          <a:p>
            <a:pPr eaLnBrk="1" hangingPunct="1"/>
            <a:r>
              <a:rPr lang="en-US" dirty="0"/>
              <a:t>Authentication</a:t>
            </a:r>
          </a:p>
          <a:p>
            <a:pPr eaLnBrk="1" hangingPunct="1"/>
            <a:r>
              <a:rPr lang="en-US" dirty="0"/>
              <a:t>Keying (the secure exchange of secrets)</a:t>
            </a:r>
          </a:p>
          <a:p>
            <a:pPr eaLnBrk="1" hangingPunct="1"/>
            <a:r>
              <a:rPr lang="en-US" dirty="0"/>
              <a:t>Ongoing communication</a:t>
            </a:r>
          </a:p>
          <a:p>
            <a:pPr eaLnBrk="1" hangingPunct="1"/>
            <a:endParaRPr lang="en-US" dirty="0"/>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8</a:t>
            </a:fld>
            <a:endParaRPr lang="en-US" dirty="0">
              <a:solidFill>
                <a:schemeClr val="bg1"/>
              </a:solidFill>
              <a:latin typeface="Lucida Sans Unicode"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1538</TotalTime>
  <Words>2005</Words>
  <Application>Microsoft Office PowerPoint</Application>
  <PresentationFormat>On-screen Show (4:3)</PresentationFormat>
  <Paragraphs>367</Paragraphs>
  <Slides>47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47</vt:i4>
      </vt:variant>
    </vt:vector>
  </HeadingPairs>
  <TitlesOfParts>
    <vt:vector size="56" baseType="lpstr">
      <vt:lpstr>Arial</vt:lpstr>
      <vt:lpstr>Calibri</vt:lpstr>
      <vt:lpstr>Lucida Sans Unicode</vt:lpstr>
      <vt:lpstr>Tahoma</vt:lpstr>
      <vt:lpstr>Verdana</vt:lpstr>
      <vt:lpstr>Wingdings 2</vt:lpstr>
      <vt:lpstr>Wingdings 3</vt:lpstr>
      <vt:lpstr>Concourse</vt:lpstr>
      <vt:lpstr>1_Concourse</vt:lpstr>
      <vt:lpstr>Cryptography</vt:lpstr>
      <vt:lpstr>Symmetric Key Encryption for Confidentiality</vt:lpstr>
      <vt:lpstr>Public Key Encryption for Confidentiality</vt:lpstr>
      <vt:lpstr>3.3: Cryptographic System Stages</vt:lpstr>
      <vt:lpstr>HS Stage 1: Cipher Suites</vt:lpstr>
      <vt:lpstr>HS Stage 2: Authentication</vt:lpstr>
      <vt:lpstr>HS Stage 3: Keying</vt:lpstr>
      <vt:lpstr>Learning Objectives</vt:lpstr>
      <vt:lpstr>Stage 4: Ongoing Communication</vt:lpstr>
      <vt:lpstr>3.7: Ongoing Communication</vt:lpstr>
      <vt:lpstr>3.7: Digital Signature for Message-by-Message Authentication</vt:lpstr>
      <vt:lpstr>3.7: Digital Signature for Message-by-Message Authentication</vt:lpstr>
      <vt:lpstr>3.7: Digital Signature for Message-by-Message Authentication (The diagram is not necessarily correct)</vt:lpstr>
      <vt:lpstr>3.7: Public Key Encryption for Confidentiality and Authentication</vt:lpstr>
      <vt:lpstr>3.7: Finding the True Party’s Public Key</vt:lpstr>
      <vt:lpstr>3.7: X.509 Digital Certificate Fields</vt:lpstr>
      <vt:lpstr>3.7: X.509 Digital Certificate Fields</vt:lpstr>
      <vt:lpstr>3.7: Digital certificate for Google.com</vt:lpstr>
      <vt:lpstr>3.7: Verifying the Digital Certificate</vt:lpstr>
      <vt:lpstr>3.7: Verifying the Digital Certificate</vt:lpstr>
      <vt:lpstr>3.7: Verifying the Digital Certificate</vt:lpstr>
      <vt:lpstr>3.7: Verifying the Digital Certificate</vt:lpstr>
      <vt:lpstr>3.7: Digital Signature and Digital Certificate in Authentication (overview)</vt:lpstr>
      <vt:lpstr>3.7: Message-by-Message Authentication</vt:lpstr>
      <vt:lpstr>3.7: Key-Hashed Message Authentication Code (HMAC)</vt:lpstr>
      <vt:lpstr>3.7: Key-Hashed Message Authentication Code (HMAC)</vt:lpstr>
      <vt:lpstr>3.7: Key-Hashed Message Authentication Code (HMAC)</vt:lpstr>
      <vt:lpstr>Recall: HMAC Hash Method Agree in HS1</vt:lpstr>
      <vt:lpstr>3.7: Nonrepudiation</vt:lpstr>
      <vt:lpstr>3.7: Nonrepudiation</vt:lpstr>
      <vt:lpstr>3.7: Replay Attacks and Defenses</vt:lpstr>
      <vt:lpstr>3.7: Replay Attacks and Defenses</vt:lpstr>
      <vt:lpstr>3.7: Core Cryptographic Processes</vt:lpstr>
      <vt:lpstr>3.8: Quantum Security</vt:lpstr>
      <vt:lpstr>3.8: Quantum Security</vt:lpstr>
      <vt:lpstr>Virtual Private Networks</vt:lpstr>
      <vt:lpstr>3.9: Virtual Private Networks (VPNs)</vt:lpstr>
      <vt:lpstr>3.10: Host-to-Host SSL/TLS VPN</vt:lpstr>
      <vt:lpstr>3.10: SSL/TLS and Remote Access VPN Using a Gateway</vt:lpstr>
      <vt:lpstr>3.10: IP Security (IPsec) versus SSL/TLS</vt:lpstr>
      <vt:lpstr>IPsec: Transport and Tunnel</vt:lpstr>
      <vt:lpstr>3.10: IPsec Operation: Tunnel and Transport Modes </vt:lpstr>
      <vt:lpstr>3.10: IPsec Operation: Tunnel and Transport Modes </vt:lpstr>
      <vt:lpstr>3.10: Comparing IPsec Transport and Tunnel Modes</vt:lpstr>
      <vt:lpstr>3.10: Comparing IPsec Transport and Tunnel Modes</vt:lpstr>
      <vt:lpstr>The End</vt:lpstr>
      <vt:lpstr>Copy right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Navid</cp:lastModifiedBy>
  <cp:revision>313</cp:revision>
  <dcterms:created xsi:type="dcterms:W3CDTF">2009-03-16T04:19:02Z</dcterms:created>
  <dcterms:modified xsi:type="dcterms:W3CDTF">2020-06-05T19:10:04Z</dcterms:modified>
</cp:coreProperties>
</file>