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 id="2147483881" r:id="rId2"/>
  </p:sldMasterIdLst>
  <p:notesMasterIdLst>
    <p:notesMasterId r:id="rId39"/>
  </p:notesMasterIdLst>
  <p:handoutMasterIdLst>
    <p:handoutMasterId r:id="rId40"/>
  </p:handoutMasterIdLst>
  <p:sldIdLst>
    <p:sldId id="478" r:id="rId3"/>
    <p:sldId id="473" r:id="rId4"/>
    <p:sldId id="454" r:id="rId5"/>
    <p:sldId id="356" r:id="rId6"/>
    <p:sldId id="378" r:id="rId7"/>
    <p:sldId id="380" r:id="rId8"/>
    <p:sldId id="383" r:id="rId9"/>
    <p:sldId id="359" r:id="rId10"/>
    <p:sldId id="388" r:id="rId11"/>
    <p:sldId id="377" r:id="rId12"/>
    <p:sldId id="390" r:id="rId13"/>
    <p:sldId id="391" r:id="rId14"/>
    <p:sldId id="394" r:id="rId15"/>
    <p:sldId id="463" r:id="rId16"/>
    <p:sldId id="395" r:id="rId17"/>
    <p:sldId id="396" r:id="rId18"/>
    <p:sldId id="361" r:id="rId19"/>
    <p:sldId id="362" r:id="rId20"/>
    <p:sldId id="479" r:id="rId21"/>
    <p:sldId id="363" r:id="rId22"/>
    <p:sldId id="448" r:id="rId23"/>
    <p:sldId id="397" r:id="rId24"/>
    <p:sldId id="364" r:id="rId25"/>
    <p:sldId id="398" r:id="rId26"/>
    <p:sldId id="467" r:id="rId27"/>
    <p:sldId id="366" r:id="rId28"/>
    <p:sldId id="401" r:id="rId29"/>
    <p:sldId id="402" r:id="rId30"/>
    <p:sldId id="405" r:id="rId31"/>
    <p:sldId id="445" r:id="rId32"/>
    <p:sldId id="403" r:id="rId33"/>
    <p:sldId id="369" r:id="rId34"/>
    <p:sldId id="406" r:id="rId35"/>
    <p:sldId id="409" r:id="rId36"/>
    <p:sldId id="474" r:id="rId37"/>
    <p:sldId id="475" r:id="rId3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300" autoAdjust="0"/>
    <p:restoredTop sz="86385" autoAdjust="0"/>
  </p:normalViewPr>
  <p:slideViewPr>
    <p:cSldViewPr>
      <p:cViewPr varScale="1">
        <p:scale>
          <a:sx n="57" d="100"/>
          <a:sy n="57" d="100"/>
        </p:scale>
        <p:origin x="152" y="956"/>
      </p:cViewPr>
      <p:guideLst>
        <p:guide orient="horz" pos="2160"/>
        <p:guide pos="2880"/>
      </p:guideLst>
    </p:cSldViewPr>
  </p:slideViewPr>
  <p:outlineViewPr>
    <p:cViewPr>
      <p:scale>
        <a:sx n="33" d="100"/>
        <a:sy n="33" d="100"/>
      </p:scale>
      <p:origin x="0" y="-84732"/>
    </p:cViewPr>
  </p:outlineViewPr>
  <p:notesTextViewPr>
    <p:cViewPr>
      <p:scale>
        <a:sx n="100" d="100"/>
        <a:sy n="100" d="100"/>
      </p:scale>
      <p:origin x="0" y="0"/>
    </p:cViewPr>
  </p:notesTextViewPr>
  <p:sorterViewPr>
    <p:cViewPr>
      <p:scale>
        <a:sx n="66" d="100"/>
        <a:sy n="66" d="100"/>
      </p:scale>
      <p:origin x="0" y="218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1756CEFF-676F-433B-ADF4-2447EEC1BFF8}" type="datetimeFigureOut">
              <a:rPr lang="en-US"/>
              <a:pPr/>
              <a:t>7/10/2020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D5DD21A9-66EE-49CB-A874-66460D053FAB}" type="slidenum">
              <a:rPr lang="en-US"/>
              <a:pPr/>
              <a:t>‹#›</a:t>
            </a:fld>
            <a:endParaRPr lang="en-US"/>
          </a:p>
        </p:txBody>
      </p:sp>
    </p:spTree>
    <p:extLst>
      <p:ext uri="{BB962C8B-B14F-4D97-AF65-F5344CB8AC3E}">
        <p14:creationId xmlns:p14="http://schemas.microsoft.com/office/powerpoint/2010/main" val="1310890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4076BA0E-07E5-48D3-95FA-1A0108ADE327}" type="datetimeFigureOut">
              <a:rPr lang="en-US"/>
              <a:pPr/>
              <a:t>7/10/2020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84617717-95C7-41EE-B1DF-5DA31CB1F951}" type="slidenum">
              <a:rPr lang="en-US"/>
              <a:pPr/>
              <a:t>‹#›</a:t>
            </a:fld>
            <a:endParaRPr lang="en-US"/>
          </a:p>
        </p:txBody>
      </p:sp>
    </p:spTree>
    <p:extLst>
      <p:ext uri="{BB962C8B-B14F-4D97-AF65-F5344CB8AC3E}">
        <p14:creationId xmlns:p14="http://schemas.microsoft.com/office/powerpoint/2010/main" val="41019926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1239E0-EDD5-4A50-8153-B84DF6BA7B23}"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3425203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52525" y="692150"/>
            <a:ext cx="4554538" cy="34163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83971" name="Rectangle 3"/>
          <p:cNvSpPr>
            <a:spLocks noGrp="1" noChangeArrowheads="1"/>
          </p:cNvSpPr>
          <p:nvPr>
            <p:ph type="body" idx="1"/>
          </p:nvPr>
        </p:nvSpPr>
        <p:spPr bwMode="auto">
          <a:xfrm>
            <a:off x="914400" y="4343400"/>
            <a:ext cx="5029200" cy="41148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480" tIns="44446" rIns="90480" bIns="44446" numCol="1" anchor="t"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3639269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ndParaRPr>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7" name="Freeform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5" name="Slide Number Placeholder 26"/>
          <p:cNvSpPr txBox="1">
            <a:spLocks/>
          </p:cNvSpPr>
          <p:nvPr userDrawn="1"/>
        </p:nvSpPr>
        <p:spPr>
          <a:xfrm>
            <a:off x="152400" y="6324600"/>
            <a:ext cx="898525" cy="365125"/>
          </a:xfrm>
          <a:prstGeom prst="rect">
            <a:avLst/>
          </a:prstGeom>
        </p:spPr>
        <p:txBody>
          <a:bodyPr/>
          <a:lstStyle>
            <a:defPPr>
              <a:defRPr lang="en-US"/>
            </a:defPPr>
            <a:lvl1pPr algn="l" rtl="0" fontAlgn="base">
              <a:spcBef>
                <a:spcPct val="0"/>
              </a:spcBef>
              <a:spcAft>
                <a:spcPct val="0"/>
              </a:spcAft>
              <a:defRPr sz="2000" kern="1200">
                <a:solidFill>
                  <a:srgbClr val="FFFFFF"/>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t>8-</a:t>
            </a:r>
            <a:fld id="{CC13B7BD-7741-4A2D-9773-6840DCB75395}" type="slidenum">
              <a:rPr lang="en-US" smtClean="0"/>
              <a:pPr/>
              <a:t>‹#›</a:t>
            </a:fld>
            <a:endParaRPr lang="en-US" dirty="0"/>
          </a:p>
        </p:txBody>
      </p:sp>
    </p:spTree>
    <p:extLst>
      <p:ext uri="{BB962C8B-B14F-4D97-AF65-F5344CB8AC3E}">
        <p14:creationId xmlns:p14="http://schemas.microsoft.com/office/powerpoint/2010/main" val="3228179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Bef>
                <a:spcPts val="1800"/>
              </a:spcBef>
              <a:defRPr/>
            </a:lvl1pPr>
            <a:lvl2pPr>
              <a:spcBef>
                <a:spcPts val="1200"/>
              </a:spcBef>
              <a:defRPr/>
            </a:lvl2pPr>
            <a:lvl3pPr>
              <a:spcBef>
                <a:spcPts val="600"/>
              </a:spcBef>
              <a:defRPr sz="2300"/>
            </a:lvl3pPr>
            <a:extLs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p:txBody>
          <a:bodyPr rtlCol="0"/>
          <a:lstStyle/>
          <a:p>
            <a:r>
              <a:rPr lang="en-US" dirty="0"/>
              <a:t>Click to edit Master title style</a:t>
            </a:r>
          </a:p>
        </p:txBody>
      </p:sp>
      <p:sp>
        <p:nvSpPr>
          <p:cNvPr id="5" name="Slide Number Placeholder 5"/>
          <p:cNvSpPr>
            <a:spLocks noGrp="1"/>
          </p:cNvSpPr>
          <p:nvPr>
            <p:ph type="sldNum" sz="quarter" idx="11"/>
          </p:nvPr>
        </p:nvSpPr>
        <p:spPr>
          <a:xfrm>
            <a:off x="152400" y="6172200"/>
            <a:ext cx="838200" cy="457200"/>
          </a:xfrm>
          <a:prstGeom prst="rect">
            <a:avLst/>
          </a:prstGeom>
        </p:spPr>
        <p:txBody>
          <a:bodyPr/>
          <a:lstStyle>
            <a:lvl1pPr>
              <a:defRPr sz="2000">
                <a:solidFill>
                  <a:schemeClr val="bg1"/>
                </a:solidFill>
              </a:defRPr>
            </a:lvl1pPr>
          </a:lstStyle>
          <a:p>
            <a:r>
              <a:rPr lang="en-US" dirty="0">
                <a:solidFill>
                  <a:prstClr val="white"/>
                </a:solidFill>
              </a:rPr>
              <a:t>8-</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462818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Chevron 6"/>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latin typeface="Lucida Sans Unicode"/>
            </a:endParaRPr>
          </a:p>
        </p:txBody>
      </p:sp>
      <p:sp>
        <p:nvSpPr>
          <p:cNvPr id="5" name="Chevron 7"/>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latin typeface="Lucida Sans Unicode"/>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7" name="Slide Number Placeholder 5"/>
          <p:cNvSpPr>
            <a:spLocks noGrp="1"/>
          </p:cNvSpPr>
          <p:nvPr>
            <p:ph type="sldNum" sz="quarter" idx="11"/>
          </p:nvPr>
        </p:nvSpPr>
        <p:spPr>
          <a:xfrm>
            <a:off x="0" y="6324600"/>
            <a:ext cx="1295400" cy="365125"/>
          </a:xfrm>
          <a:prstGeom prst="rect">
            <a:avLst/>
          </a:prstGeom>
        </p:spPr>
        <p:txBody>
          <a:bodyPr/>
          <a:lstStyle>
            <a:lvl1pPr>
              <a:defRPr sz="2000">
                <a:solidFill>
                  <a:schemeClr val="bg1"/>
                </a:solidFill>
              </a:defRPr>
            </a:lvl1pPr>
          </a:lstStyle>
          <a:p>
            <a:r>
              <a:rPr lang="en-US" dirty="0">
                <a:solidFill>
                  <a:prstClr val="white"/>
                </a:solidFill>
              </a:rPr>
              <a:t>8-</a:t>
            </a:r>
            <a:fld id="{FC200263-2766-492D-B1A3-456214CAF9E8}"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63510583"/>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727825" y="6408738"/>
            <a:ext cx="1919288" cy="365125"/>
          </a:xfrm>
          <a:prstGeom prst="rect">
            <a:avLst/>
          </a:prstGeom>
        </p:spPr>
        <p:txBody>
          <a:bodyPr/>
          <a:lstStyle>
            <a:lvl1pPr>
              <a:defRPr/>
            </a:lvl1pPr>
          </a:lstStyle>
          <a:p>
            <a:fld id="{6A7FA68F-FADF-4FD0-BD12-E50311C068D5}" type="datetime1">
              <a:rPr lang="en-US">
                <a:solidFill>
                  <a:prstClr val="black"/>
                </a:solidFill>
              </a:rPr>
              <a:pPr/>
              <a:t>7/10/2020</a:t>
            </a:fld>
            <a:endParaRPr lang="en-US">
              <a:solidFill>
                <a:prstClr val="black"/>
              </a:solidFill>
            </a:endParaRPr>
          </a:p>
        </p:txBody>
      </p:sp>
      <p:sp>
        <p:nvSpPr>
          <p:cNvPr id="9" name="Slide Number Placeholder 8"/>
          <p:cNvSpPr>
            <a:spLocks noGrp="1"/>
          </p:cNvSpPr>
          <p:nvPr>
            <p:ph type="sldNum" sz="quarter" idx="12"/>
          </p:nvPr>
        </p:nvSpPr>
        <p:spPr>
          <a:xfrm>
            <a:off x="8647113" y="6408738"/>
            <a:ext cx="366712" cy="365125"/>
          </a:xfrm>
          <a:prstGeom prst="rect">
            <a:avLst/>
          </a:prstGeom>
        </p:spPr>
        <p:txBody>
          <a:bodyPr/>
          <a:lstStyle>
            <a:lvl1pPr>
              <a:defRPr/>
            </a:lvl1pPr>
          </a:lstStyle>
          <a:p>
            <a:fld id="{A4E8C30B-E377-4081-80F1-E969027E80AD}" type="slidenum">
              <a:rPr lang="en-US">
                <a:solidFill>
                  <a:prstClr val="black"/>
                </a:solidFill>
              </a:rPr>
              <a:pPr/>
              <a:t>‹#›</a:t>
            </a:fld>
            <a:endParaRPr lang="en-US">
              <a:solidFill>
                <a:prstClr val="black"/>
              </a:solidFill>
            </a:endParaRPr>
          </a:p>
        </p:txBody>
      </p:sp>
      <p:sp>
        <p:nvSpPr>
          <p:cNvPr id="10" name="Footer Placeholder 4"/>
          <p:cNvSpPr txBox="1">
            <a:spLocks/>
          </p:cNvSpPr>
          <p:nvPr userDrawn="1"/>
        </p:nvSpPr>
        <p:spPr>
          <a:xfrm>
            <a:off x="6477000" y="6553200"/>
            <a:ext cx="23622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a:solidFill>
                  <a:srgbClr val="464646"/>
                </a:solidFill>
                <a:effectLst>
                  <a:outerShdw blurRad="31750" dist="25400" dir="5400000" algn="tl" rotWithShape="0">
                    <a:srgbClr val="000000">
                      <a:alpha val="25000"/>
                    </a:srgbClr>
                  </a:outerShdw>
                </a:effectLst>
                <a:cs typeface="Lucida Sans Unicode" pitchFamily="34" charset="0"/>
              </a:rPr>
              <a:t>Copyright Pearson Prentice-Hall 2014</a:t>
            </a:r>
          </a:p>
        </p:txBody>
      </p:sp>
    </p:spTree>
    <p:extLst>
      <p:ext uri="{BB962C8B-B14F-4D97-AF65-F5344CB8AC3E}">
        <p14:creationId xmlns:p14="http://schemas.microsoft.com/office/powerpoint/2010/main" val="1118254831"/>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a:xfrm>
            <a:off x="6727825" y="6408738"/>
            <a:ext cx="1919288" cy="365125"/>
          </a:xfrm>
          <a:prstGeom prst="rect">
            <a:avLst/>
          </a:prstGeom>
        </p:spPr>
        <p:txBody>
          <a:bodyPr/>
          <a:lstStyle>
            <a:lvl1pPr>
              <a:defRPr/>
            </a:lvl1pPr>
          </a:lstStyle>
          <a:p>
            <a:fld id="{188F1CD2-AEB0-4027-8EC5-A6B3BF7F337D}" type="datetime1">
              <a:rPr lang="en-US">
                <a:solidFill>
                  <a:prstClr val="black"/>
                </a:solidFill>
              </a:rPr>
              <a:pPr/>
              <a:t>7/10/2020</a:t>
            </a:fld>
            <a:endParaRPr lang="en-US">
              <a:solidFill>
                <a:prstClr val="black"/>
              </a:solidFill>
            </a:endParaRPr>
          </a:p>
        </p:txBody>
      </p:sp>
      <p:sp>
        <p:nvSpPr>
          <p:cNvPr id="4" name="Slide Number Placeholder 17"/>
          <p:cNvSpPr>
            <a:spLocks noGrp="1"/>
          </p:cNvSpPr>
          <p:nvPr>
            <p:ph type="sldNum" sz="quarter" idx="12"/>
          </p:nvPr>
        </p:nvSpPr>
        <p:spPr>
          <a:xfrm>
            <a:off x="8647113" y="6408738"/>
            <a:ext cx="366712" cy="365125"/>
          </a:xfrm>
          <a:prstGeom prst="rect">
            <a:avLst/>
          </a:prstGeom>
        </p:spPr>
        <p:txBody>
          <a:bodyPr/>
          <a:lstStyle>
            <a:lvl1pPr>
              <a:defRPr/>
            </a:lvl1pPr>
          </a:lstStyle>
          <a:p>
            <a:fld id="{2C9248F2-67A0-4415-B4E0-C230E8B2B6FA}"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2892068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lstStyle>
          <a:p>
            <a:fld id="{37206108-7795-47C0-884E-2AD68BE743CF}" type="datetime1">
              <a:rPr lang="en-US">
                <a:solidFill>
                  <a:prstClr val="black"/>
                </a:solidFill>
              </a:rPr>
              <a:pPr/>
              <a:t>7/10/2020</a:t>
            </a:fld>
            <a:endParaRPr lang="en-US">
              <a:solidFill>
                <a:prstClr val="black"/>
              </a:solidFill>
            </a:endParaRPr>
          </a:p>
        </p:txBody>
      </p:sp>
      <p:sp>
        <p:nvSpPr>
          <p:cNvPr id="7" name="Slide Number Placeholder 6"/>
          <p:cNvSpPr>
            <a:spLocks noGrp="1"/>
          </p:cNvSpPr>
          <p:nvPr>
            <p:ph type="sldNum" sz="quarter" idx="12"/>
          </p:nvPr>
        </p:nvSpPr>
        <p:spPr>
          <a:xfrm>
            <a:off x="8647113" y="6408738"/>
            <a:ext cx="366712" cy="365125"/>
          </a:xfrm>
          <a:prstGeom prst="rect">
            <a:avLst/>
          </a:prstGeom>
        </p:spPr>
        <p:txBody>
          <a:bodyPr/>
          <a:lstStyle>
            <a:lvl1pPr>
              <a:defRPr/>
            </a:lvl1pPr>
          </a:lstStyle>
          <a:p>
            <a:fld id="{4E80A72C-7467-43E9-A77F-3A6651282100}" type="slidenum">
              <a:rPr lang="en-US">
                <a:solidFill>
                  <a:prstClr val="black"/>
                </a:solidFill>
              </a:rPr>
              <a:pPr/>
              <a:t>‹#›</a:t>
            </a:fld>
            <a:endParaRPr lang="en-US">
              <a:solidFill>
                <a:prstClr val="black"/>
              </a:solidFill>
            </a:endParaRPr>
          </a:p>
        </p:txBody>
      </p:sp>
      <p:sp>
        <p:nvSpPr>
          <p:cNvPr id="8" name="Footer Placeholder 4"/>
          <p:cNvSpPr txBox="1">
            <a:spLocks/>
          </p:cNvSpPr>
          <p:nvPr userDrawn="1"/>
        </p:nvSpPr>
        <p:spPr>
          <a:xfrm>
            <a:off x="6477000" y="6553200"/>
            <a:ext cx="23622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a:solidFill>
                  <a:srgbClr val="464646"/>
                </a:solidFill>
                <a:effectLst>
                  <a:outerShdw blurRad="31750" dist="25400" dir="5400000" algn="tl" rotWithShape="0">
                    <a:srgbClr val="000000">
                      <a:alpha val="25000"/>
                    </a:srgbClr>
                  </a:outerShdw>
                </a:effectLst>
                <a:cs typeface="Lucida Sans Unicode" pitchFamily="34" charset="0"/>
              </a:rPr>
              <a:t>Copyright Pearson Prentice-Hall 2014</a:t>
            </a:r>
          </a:p>
        </p:txBody>
      </p:sp>
    </p:spTree>
    <p:extLst>
      <p:ext uri="{BB962C8B-B14F-4D97-AF65-F5344CB8AC3E}">
        <p14:creationId xmlns:p14="http://schemas.microsoft.com/office/powerpoint/2010/main" val="84268422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Bef>
                <a:spcPts val="1800"/>
              </a:spcBef>
              <a:defRPr/>
            </a:lvl1pPr>
            <a:lvl2pPr>
              <a:spcBef>
                <a:spcPts val="1200"/>
              </a:spcBef>
              <a:defRPr/>
            </a:lvl2pPr>
            <a:lvl3pPr>
              <a:spcBef>
                <a:spcPts val="600"/>
              </a:spcBef>
              <a:defRPr sz="2400"/>
            </a:lvl3pPr>
            <a:extLs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p:txBody>
          <a:bodyPr rtlCol="0"/>
          <a:lstStyle/>
          <a:p>
            <a:r>
              <a:rPr lang="en-US" dirty="0"/>
              <a:t>Click to edit Master title style</a:t>
            </a:r>
          </a:p>
        </p:txBody>
      </p:sp>
      <p:sp>
        <p:nvSpPr>
          <p:cNvPr id="5" name="Slide Number Placeholder 5"/>
          <p:cNvSpPr>
            <a:spLocks noGrp="1"/>
          </p:cNvSpPr>
          <p:nvPr>
            <p:ph type="sldNum" sz="quarter" idx="11"/>
          </p:nvPr>
        </p:nvSpPr>
        <p:spPr>
          <a:xfrm>
            <a:off x="0" y="6248400"/>
            <a:ext cx="762000" cy="365125"/>
          </a:xfrm>
          <a:prstGeom prst="rect">
            <a:avLst/>
          </a:prstGeom>
        </p:spPr>
        <p:txBody>
          <a:bodyPr/>
          <a:lstStyle>
            <a:lvl1pPr>
              <a:defRPr sz="2000">
                <a:solidFill>
                  <a:schemeClr val="bg1"/>
                </a:solidFill>
              </a:defRPr>
            </a:lvl1pPr>
          </a:lstStyle>
          <a:p>
            <a:r>
              <a:rPr lang="en-US" dirty="0"/>
              <a:t>8-</a:t>
            </a:r>
            <a:fld id="{C642E5C6-88FF-4E5C-A5D0-B8ECAFA0BA3C}" type="slidenum">
              <a:rPr lang="en-US" smtClean="0"/>
              <a:pPr/>
              <a:t>‹#›</a:t>
            </a:fld>
            <a:endParaRPr lang="en-US" dirty="0"/>
          </a:p>
        </p:txBody>
      </p:sp>
    </p:spTree>
    <p:extLst>
      <p:ext uri="{BB962C8B-B14F-4D97-AF65-F5344CB8AC3E}">
        <p14:creationId xmlns:p14="http://schemas.microsoft.com/office/powerpoint/2010/main" val="420100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Chevron 6"/>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endParaRPr>
          </a:p>
        </p:txBody>
      </p:sp>
      <p:sp>
        <p:nvSpPr>
          <p:cNvPr id="5" name="Chevron 7"/>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7" name="Slide Number Placeholder 5"/>
          <p:cNvSpPr>
            <a:spLocks noGrp="1"/>
          </p:cNvSpPr>
          <p:nvPr>
            <p:ph type="sldNum" sz="quarter" idx="11"/>
          </p:nvPr>
        </p:nvSpPr>
        <p:spPr>
          <a:xfrm>
            <a:off x="0" y="6324600"/>
            <a:ext cx="974725" cy="365125"/>
          </a:xfrm>
          <a:prstGeom prst="rect">
            <a:avLst/>
          </a:prstGeom>
        </p:spPr>
        <p:txBody>
          <a:bodyPr/>
          <a:lstStyle>
            <a:lvl1pPr>
              <a:defRPr sz="2000">
                <a:solidFill>
                  <a:schemeClr val="bg1"/>
                </a:solidFill>
              </a:defRPr>
            </a:lvl1pPr>
          </a:lstStyle>
          <a:p>
            <a:r>
              <a:rPr lang="en-US" dirty="0"/>
              <a:t>8-</a:t>
            </a:r>
            <a:fld id="{11002678-D755-4F68-99F7-067A773F70E0}" type="slidenum">
              <a:rPr lang="en-US" smtClean="0"/>
              <a:pPr/>
              <a:t>‹#›</a:t>
            </a:fld>
            <a:endParaRPr lang="en-US" dirty="0"/>
          </a:p>
        </p:txBody>
      </p:sp>
    </p:spTree>
    <p:extLst>
      <p:ext uri="{BB962C8B-B14F-4D97-AF65-F5344CB8AC3E}">
        <p14:creationId xmlns:p14="http://schemas.microsoft.com/office/powerpoint/2010/main" val="338939152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727825" y="6408738"/>
            <a:ext cx="1919288" cy="365125"/>
          </a:xfrm>
          <a:prstGeom prst="rect">
            <a:avLst/>
          </a:prstGeom>
        </p:spPr>
        <p:txBody>
          <a:bodyPr/>
          <a:lstStyle>
            <a:lvl1pPr>
              <a:defRPr/>
            </a:lvl1pPr>
          </a:lstStyle>
          <a:p>
            <a:fld id="{6C889A20-B381-4490-ACBF-16B1D7F680CC}" type="datetime1">
              <a:rPr lang="en-US"/>
              <a:pPr/>
              <a:t>7/10/2020</a:t>
            </a:fld>
            <a:endParaRPr lang="en-US"/>
          </a:p>
        </p:txBody>
      </p:sp>
      <p:sp>
        <p:nvSpPr>
          <p:cNvPr id="9" name="Slide Number Placeholder 8"/>
          <p:cNvSpPr>
            <a:spLocks noGrp="1"/>
          </p:cNvSpPr>
          <p:nvPr>
            <p:ph type="sldNum" sz="quarter" idx="12"/>
          </p:nvPr>
        </p:nvSpPr>
        <p:spPr>
          <a:xfrm>
            <a:off x="8647113" y="6408738"/>
            <a:ext cx="366712" cy="365125"/>
          </a:xfrm>
          <a:prstGeom prst="rect">
            <a:avLst/>
          </a:prstGeom>
        </p:spPr>
        <p:txBody>
          <a:bodyPr/>
          <a:lstStyle>
            <a:lvl1pPr>
              <a:defRPr/>
            </a:lvl1pPr>
          </a:lstStyle>
          <a:p>
            <a:fld id="{13A84A62-E174-40FE-AA04-2B748F449537}" type="slidenum">
              <a:rPr lang="en-US"/>
              <a:pPr/>
              <a:t>‹#›</a:t>
            </a:fld>
            <a:endParaRPr lang="en-US"/>
          </a:p>
        </p:txBody>
      </p:sp>
      <p:sp>
        <p:nvSpPr>
          <p:cNvPr id="10" name="Footer Placeholder 4"/>
          <p:cNvSpPr txBox="1">
            <a:spLocks/>
          </p:cNvSpPr>
          <p:nvPr userDrawn="1"/>
        </p:nvSpPr>
        <p:spPr>
          <a:xfrm>
            <a:off x="6290345" y="6553200"/>
            <a:ext cx="23622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a:solidFill>
                  <a:schemeClr val="tx2"/>
                </a:solidFill>
                <a:effectLst>
                  <a:outerShdw blurRad="31750" dist="25400" dir="5400000" algn="tl" rotWithShape="0">
                    <a:srgbClr val="000000">
                      <a:alpha val="25000"/>
                    </a:srgbClr>
                  </a:outerShdw>
                </a:effectLst>
                <a:ea typeface="+mj-ea"/>
                <a:cs typeface="Lucida Sans Unicode" pitchFamily="34" charset="0"/>
              </a:rPr>
              <a:t>Copyright Pearson Prentice-Hall 2014</a:t>
            </a:r>
          </a:p>
        </p:txBody>
      </p:sp>
    </p:spTree>
    <p:extLst>
      <p:ext uri="{BB962C8B-B14F-4D97-AF65-F5344CB8AC3E}">
        <p14:creationId xmlns:p14="http://schemas.microsoft.com/office/powerpoint/2010/main" val="198737736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a:xfrm>
            <a:off x="6727825" y="6408738"/>
            <a:ext cx="1919288" cy="365125"/>
          </a:xfrm>
          <a:prstGeom prst="rect">
            <a:avLst/>
          </a:prstGeom>
        </p:spPr>
        <p:txBody>
          <a:bodyPr/>
          <a:lstStyle>
            <a:lvl1pPr>
              <a:defRPr/>
            </a:lvl1pPr>
          </a:lstStyle>
          <a:p>
            <a:fld id="{8A88839E-7A49-423F-824A-E3B298671F17}" type="datetime1">
              <a:rPr lang="en-US"/>
              <a:pPr/>
              <a:t>7/10/2020</a:t>
            </a:fld>
            <a:endParaRPr lang="en-US"/>
          </a:p>
        </p:txBody>
      </p:sp>
      <p:sp>
        <p:nvSpPr>
          <p:cNvPr id="4" name="Slide Number Placeholder 17"/>
          <p:cNvSpPr>
            <a:spLocks noGrp="1"/>
          </p:cNvSpPr>
          <p:nvPr>
            <p:ph type="sldNum" sz="quarter" idx="12"/>
          </p:nvPr>
        </p:nvSpPr>
        <p:spPr>
          <a:xfrm>
            <a:off x="8647113" y="6408738"/>
            <a:ext cx="366712" cy="365125"/>
          </a:xfrm>
          <a:prstGeom prst="rect">
            <a:avLst/>
          </a:prstGeom>
        </p:spPr>
        <p:txBody>
          <a:bodyPr/>
          <a:lstStyle>
            <a:lvl1pPr>
              <a:defRPr/>
            </a:lvl1pPr>
          </a:lstStyle>
          <a:p>
            <a:fld id="{4AE932EF-CF9B-470E-8526-04C8092250CD}" type="slidenum">
              <a:rPr lang="en-US"/>
              <a:pPr/>
              <a:t>‹#›</a:t>
            </a:fld>
            <a:endParaRPr lang="en-US"/>
          </a:p>
        </p:txBody>
      </p:sp>
    </p:spTree>
    <p:extLst>
      <p:ext uri="{BB962C8B-B14F-4D97-AF65-F5344CB8AC3E}">
        <p14:creationId xmlns:p14="http://schemas.microsoft.com/office/powerpoint/2010/main" val="4255645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lstStyle>
          <a:p>
            <a:fld id="{62E6267F-BE91-4984-8B82-24098A1C208B}" type="datetime1">
              <a:rPr lang="en-US"/>
              <a:pPr/>
              <a:t>7/10/2020</a:t>
            </a:fld>
            <a:endParaRPr lang="en-US"/>
          </a:p>
        </p:txBody>
      </p:sp>
      <p:sp>
        <p:nvSpPr>
          <p:cNvPr id="7" name="Slide Number Placeholder 6"/>
          <p:cNvSpPr>
            <a:spLocks noGrp="1"/>
          </p:cNvSpPr>
          <p:nvPr>
            <p:ph type="sldNum" sz="quarter" idx="12"/>
          </p:nvPr>
        </p:nvSpPr>
        <p:spPr>
          <a:xfrm>
            <a:off x="8647113" y="6408738"/>
            <a:ext cx="366712" cy="365125"/>
          </a:xfrm>
          <a:prstGeom prst="rect">
            <a:avLst/>
          </a:prstGeom>
        </p:spPr>
        <p:txBody>
          <a:bodyPr/>
          <a:lstStyle>
            <a:lvl1pPr>
              <a:defRPr/>
            </a:lvl1pPr>
          </a:lstStyle>
          <a:p>
            <a:fld id="{35148AC5-D22D-4621-896A-A875E06C7674}" type="slidenum">
              <a:rPr lang="en-US"/>
              <a:pPr/>
              <a:t>‹#›</a:t>
            </a:fld>
            <a:endParaRPr lang="en-US"/>
          </a:p>
        </p:txBody>
      </p:sp>
      <p:sp>
        <p:nvSpPr>
          <p:cNvPr id="8" name="Footer Placeholder 4"/>
          <p:cNvSpPr txBox="1">
            <a:spLocks/>
          </p:cNvSpPr>
          <p:nvPr userDrawn="1"/>
        </p:nvSpPr>
        <p:spPr>
          <a:xfrm>
            <a:off x="6290345" y="6553200"/>
            <a:ext cx="23622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a:solidFill>
                  <a:schemeClr val="tx2"/>
                </a:solidFill>
                <a:effectLst>
                  <a:outerShdw blurRad="31750" dist="25400" dir="5400000" algn="tl" rotWithShape="0">
                    <a:srgbClr val="000000">
                      <a:alpha val="25000"/>
                    </a:srgbClr>
                  </a:outerShdw>
                </a:effectLst>
                <a:ea typeface="+mj-ea"/>
                <a:cs typeface="Lucida Sans Unicode" pitchFamily="34" charset="0"/>
              </a:rPr>
              <a:t>Copyright Pearson Prentice-Hall 2014</a:t>
            </a:r>
          </a:p>
        </p:txBody>
      </p:sp>
    </p:spTree>
    <p:extLst>
      <p:ext uri="{BB962C8B-B14F-4D97-AF65-F5344CB8AC3E}">
        <p14:creationId xmlns:p14="http://schemas.microsoft.com/office/powerpoint/2010/main" val="3500206781"/>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a:xfrm>
            <a:off x="6727825" y="6408738"/>
            <a:ext cx="1919288" cy="365125"/>
          </a:xfrm>
          <a:prstGeom prst="rect">
            <a:avLst/>
          </a:prstGeom>
        </p:spPr>
        <p:txBody>
          <a:bodyPr/>
          <a:lstStyle>
            <a:lvl1pPr>
              <a:defRPr/>
            </a:lvl1pPr>
          </a:lstStyle>
          <a:p>
            <a:fld id="{1D0A446A-2BB4-44EB-86E5-A80B68399FEF}" type="datetime1">
              <a:rPr lang="en-US"/>
              <a:pPr/>
              <a:t>7/10/2020</a:t>
            </a:fld>
            <a:endParaRPr lang="en-US"/>
          </a:p>
        </p:txBody>
      </p:sp>
      <p:sp>
        <p:nvSpPr>
          <p:cNvPr id="6" name="Slide Number Placeholder 17"/>
          <p:cNvSpPr>
            <a:spLocks noGrp="1"/>
          </p:cNvSpPr>
          <p:nvPr>
            <p:ph type="sldNum" sz="quarter" idx="12"/>
          </p:nvPr>
        </p:nvSpPr>
        <p:spPr>
          <a:xfrm>
            <a:off x="8647113" y="6408738"/>
            <a:ext cx="366712" cy="365125"/>
          </a:xfrm>
          <a:prstGeom prst="rect">
            <a:avLst/>
          </a:prstGeom>
        </p:spPr>
        <p:txBody>
          <a:bodyPr/>
          <a:lstStyle>
            <a:lvl1pPr>
              <a:defRPr/>
            </a:lvl1pPr>
          </a:lstStyle>
          <a:p>
            <a:fld id="{FAF6DF5D-04E5-45A9-9E8A-6C0291F9DAC5}" type="slidenum">
              <a:rPr lang="en-US"/>
              <a:pPr/>
              <a:t>‹#›</a:t>
            </a:fld>
            <a:endParaRPr lang="en-US"/>
          </a:p>
        </p:txBody>
      </p:sp>
    </p:spTree>
    <p:extLst>
      <p:ext uri="{BB962C8B-B14F-4D97-AF65-F5344CB8AC3E}">
        <p14:creationId xmlns:p14="http://schemas.microsoft.com/office/powerpoint/2010/main" val="1740750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a:xfrm>
            <a:off x="6727825" y="6408738"/>
            <a:ext cx="1919288" cy="365125"/>
          </a:xfrm>
          <a:prstGeom prst="rect">
            <a:avLst/>
          </a:prstGeom>
        </p:spPr>
        <p:txBody>
          <a:bodyPr/>
          <a:lstStyle>
            <a:lvl1pPr>
              <a:defRPr/>
            </a:lvl1pPr>
          </a:lstStyle>
          <a:p>
            <a:fld id="{C2C13CC0-1D4E-4B01-8F42-3D150E69799D}" type="datetime1">
              <a:rPr lang="en-US"/>
              <a:pPr/>
              <a:t>7/10/2020</a:t>
            </a:fld>
            <a:endParaRPr lang="en-US"/>
          </a:p>
        </p:txBody>
      </p:sp>
      <p:sp>
        <p:nvSpPr>
          <p:cNvPr id="6" name="Slide Number Placeholder 17"/>
          <p:cNvSpPr>
            <a:spLocks noGrp="1"/>
          </p:cNvSpPr>
          <p:nvPr>
            <p:ph type="sldNum" sz="quarter" idx="12"/>
          </p:nvPr>
        </p:nvSpPr>
        <p:spPr>
          <a:xfrm>
            <a:off x="8647113" y="6408738"/>
            <a:ext cx="366712" cy="365125"/>
          </a:xfrm>
          <a:prstGeom prst="rect">
            <a:avLst/>
          </a:prstGeom>
        </p:spPr>
        <p:txBody>
          <a:bodyPr/>
          <a:lstStyle>
            <a:lvl1pPr>
              <a:defRPr/>
            </a:lvl1pPr>
          </a:lstStyle>
          <a:p>
            <a:fld id="{B3DDF2C2-0848-4AC7-BA65-45FAFD2EBB9E}" type="slidenum">
              <a:rPr lang="en-US"/>
              <a:pPr/>
              <a:t>‹#›</a:t>
            </a:fld>
            <a:endParaRPr lang="en-US"/>
          </a:p>
        </p:txBody>
      </p:sp>
    </p:spTree>
    <p:extLst>
      <p:ext uri="{BB962C8B-B14F-4D97-AF65-F5344CB8AC3E}">
        <p14:creationId xmlns:p14="http://schemas.microsoft.com/office/powerpoint/2010/main" val="1067578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Lucida Sans Unicode"/>
            </a:endParaRPr>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black"/>
                </a:solidFill>
                <a:latin typeface="Lucida Sans Unicode"/>
              </a:endParaRPr>
            </a:p>
          </p:txBody>
        </p:sp>
        <p:sp>
          <p:nvSpPr>
            <p:cNvPr id="7" name="Freeform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black"/>
                </a:solidFill>
                <a:latin typeface="Lucida Sans Unicode"/>
              </a:endParaRPr>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a:xfrm>
            <a:off x="3733800" y="6324600"/>
            <a:ext cx="1920875" cy="365125"/>
          </a:xfrm>
          <a:prstGeom prst="rect">
            <a:avLst/>
          </a:prstGeom>
        </p:spPr>
        <p:txBody>
          <a:bodyPr/>
          <a:lstStyle>
            <a:lvl1pPr>
              <a:defRPr>
                <a:solidFill>
                  <a:srgbClr val="FFFFFF"/>
                </a:solidFill>
              </a:defRPr>
            </a:lvl1pPr>
          </a:lstStyle>
          <a:p>
            <a:fld id="{0836950D-3372-43AC-9FC6-D8353924E6FD}" type="datetime1">
              <a:rPr lang="en-US"/>
              <a:pPr/>
              <a:t>7/10/2020</a:t>
            </a:fld>
            <a:endParaRPr lang="en-US"/>
          </a:p>
        </p:txBody>
      </p:sp>
      <p:sp>
        <p:nvSpPr>
          <p:cNvPr id="13" name="Slide Number Placeholder 26"/>
          <p:cNvSpPr>
            <a:spLocks noGrp="1"/>
          </p:cNvSpPr>
          <p:nvPr>
            <p:ph type="sldNum" sz="quarter" idx="12"/>
          </p:nvPr>
        </p:nvSpPr>
        <p:spPr>
          <a:xfrm>
            <a:off x="7848600" y="6096000"/>
            <a:ext cx="898525" cy="365125"/>
          </a:xfrm>
          <a:prstGeom prst="rect">
            <a:avLst/>
          </a:prstGeom>
        </p:spPr>
        <p:txBody>
          <a:bodyPr/>
          <a:lstStyle>
            <a:lvl1pPr>
              <a:defRPr sz="2400">
                <a:solidFill>
                  <a:srgbClr val="FFFFFF"/>
                </a:solidFill>
              </a:defRPr>
            </a:lvl1pPr>
          </a:lstStyle>
          <a:p>
            <a:fld id="{176997E9-4139-4B4A-8DB6-68F95130E7A2}" type="slidenum">
              <a:rPr lang="en-US"/>
              <a:pPr/>
              <a:t>‹#›</a:t>
            </a:fld>
            <a:endParaRPr lang="en-US"/>
          </a:p>
        </p:txBody>
      </p:sp>
    </p:spTree>
    <p:extLst>
      <p:ext uri="{BB962C8B-B14F-4D97-AF65-F5344CB8AC3E}">
        <p14:creationId xmlns:p14="http://schemas.microsoft.com/office/powerpoint/2010/main" val="128836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11.xml"/><Relationship Id="rId7"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4" name="Right Triangle 13"/>
          <p:cNvSpPr>
            <a:spLocks/>
          </p:cNvSpPr>
          <p:nvPr/>
        </p:nvSpPr>
        <p:spPr bwMode="auto">
          <a:xfrm>
            <a:off x="-6042" y="5791253"/>
            <a:ext cx="3402314" cy="1080868"/>
          </a:xfrm>
          <a:prstGeom prst="rtTriangle">
            <a:avLst/>
          </a:prstGeom>
          <a:blipFill>
            <a:blip r:embed="rId10"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26"/>
          <p:cNvSpPr>
            <a:spLocks noGrp="1"/>
          </p:cNvSpPr>
          <p:nvPr>
            <p:ph type="sldNum" sz="quarter" idx="4"/>
          </p:nvPr>
        </p:nvSpPr>
        <p:spPr>
          <a:xfrm>
            <a:off x="152400" y="6324600"/>
            <a:ext cx="898525" cy="365125"/>
          </a:xfrm>
          <a:prstGeom prst="rect">
            <a:avLst/>
          </a:prstGeom>
        </p:spPr>
        <p:txBody>
          <a:bodyPr/>
          <a:lstStyle>
            <a:lvl1pPr>
              <a:defRPr sz="2000">
                <a:solidFill>
                  <a:srgbClr val="FFFFFF"/>
                </a:solidFill>
              </a:defRPr>
            </a:lvl1pPr>
          </a:lstStyle>
          <a:p>
            <a:r>
              <a:rPr lang="en-US" dirty="0"/>
              <a:t>8-</a:t>
            </a:r>
            <a:fld id="{CC13B7BD-7741-4A2D-9773-6840DCB75395}" type="slidenum">
              <a:rPr lang="en-US" smtClean="0"/>
              <a:pPr/>
              <a:t>‹#›</a:t>
            </a:fld>
            <a:endParaRPr lang="en-US" dirty="0"/>
          </a:p>
        </p:txBody>
      </p:sp>
      <p:sp>
        <p:nvSpPr>
          <p:cNvPr id="17" name="Footer Placeholder 4"/>
          <p:cNvSpPr txBox="1">
            <a:spLocks/>
          </p:cNvSpPr>
          <p:nvPr userDrawn="1"/>
        </p:nvSpPr>
        <p:spPr>
          <a:xfrm>
            <a:off x="6477000" y="6447797"/>
            <a:ext cx="2438400" cy="3810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dirty="0">
                <a:solidFill>
                  <a:srgbClr val="000000"/>
                </a:solidFill>
                <a:effectLst>
                  <a:outerShdw blurRad="38100" dist="38100" dir="2700000" algn="tl">
                    <a:srgbClr val="C0C0C0"/>
                  </a:outerShdw>
                </a:effectLst>
                <a:latin typeface="Tahoma" charset="0"/>
                <a:cs typeface="Arial" charset="0"/>
              </a:rPr>
              <a:t>Copyright © 2015 Pearson Education, Inc.</a:t>
            </a:r>
            <a:endParaRPr lang="en-US" sz="900" b="1" dirty="0">
              <a:solidFill>
                <a:srgbClr val="464646"/>
              </a:solidFill>
              <a:effectLst>
                <a:outerShdw blurRad="31750" dist="25400" dir="5400000" algn="tl" rotWithShape="0">
                  <a:srgbClr val="000000">
                    <a:alpha val="25000"/>
                  </a:srgbClr>
                </a:outerShdw>
              </a:effectLst>
              <a:cs typeface="Lucida Sans Unicode" pitchFamily="34" charset="0"/>
            </a:endParaRPr>
          </a:p>
        </p:txBody>
      </p:sp>
    </p:spTree>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4" r:id="rId4"/>
    <p:sldLayoutId id="2147483859" r:id="rId5"/>
    <p:sldLayoutId id="2147483876" r:id="rId6"/>
    <p:sldLayoutId id="2147483860" r:id="rId7"/>
    <p:sldLayoutId id="2147483861" r:id="rId8"/>
  </p:sldLayoutIdLst>
  <p:hf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black"/>
              </a:solidFill>
              <a:latin typeface="Lucida Sans Unicode"/>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black"/>
              </a:solidFill>
              <a:latin typeface="Lucida Sans Unicode"/>
            </a:endParaRPr>
          </a:p>
        </p:txBody>
      </p:sp>
      <p:sp>
        <p:nvSpPr>
          <p:cNvPr id="14" name="Right Triangle 13"/>
          <p:cNvSpPr>
            <a:spLocks/>
          </p:cNvSpPr>
          <p:nvPr/>
        </p:nvSpPr>
        <p:spPr bwMode="auto">
          <a:xfrm>
            <a:off x="-6042" y="5791253"/>
            <a:ext cx="3402314" cy="1080868"/>
          </a:xfrm>
          <a:prstGeom prst="rtTriangle">
            <a:avLst/>
          </a:prstGeom>
          <a:blipFill>
            <a:blip r:embed="rId8"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txBox="1">
            <a:spLocks/>
          </p:cNvSpPr>
          <p:nvPr userDrawn="1"/>
        </p:nvSpPr>
        <p:spPr>
          <a:xfrm>
            <a:off x="6477000" y="6447797"/>
            <a:ext cx="2438400" cy="3810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dirty="0">
                <a:solidFill>
                  <a:srgbClr val="000000"/>
                </a:solidFill>
                <a:effectLst>
                  <a:outerShdw blurRad="38100" dist="38100" dir="2700000" algn="tl">
                    <a:srgbClr val="C0C0C0"/>
                  </a:outerShdw>
                </a:effectLst>
                <a:latin typeface="Tahoma" charset="0"/>
                <a:cs typeface="Arial" charset="0"/>
              </a:rPr>
              <a:t>Copyright © 2015 Pearson Education, Inc.</a:t>
            </a:r>
            <a:endParaRPr lang="en-US" sz="900" b="1" dirty="0">
              <a:solidFill>
                <a:srgbClr val="464646"/>
              </a:solidFill>
              <a:effectLst>
                <a:outerShdw blurRad="31750" dist="25400" dir="5400000" algn="tl" rotWithShape="0">
                  <a:srgbClr val="000000">
                    <a:alpha val="25000"/>
                  </a:srgbClr>
                </a:outerShdw>
              </a:effectLst>
              <a:cs typeface="Lucida Sans Unicode" pitchFamily="34" charset="0"/>
            </a:endParaRPr>
          </a:p>
        </p:txBody>
      </p:sp>
      <p:sp>
        <p:nvSpPr>
          <p:cNvPr id="10" name="Slide Number Placeholder 26"/>
          <p:cNvSpPr>
            <a:spLocks noGrp="1"/>
          </p:cNvSpPr>
          <p:nvPr>
            <p:ph type="sldNum" sz="quarter" idx="4"/>
          </p:nvPr>
        </p:nvSpPr>
        <p:spPr>
          <a:xfrm>
            <a:off x="152400" y="6324600"/>
            <a:ext cx="898525" cy="365125"/>
          </a:xfrm>
          <a:prstGeom prst="rect">
            <a:avLst/>
          </a:prstGeom>
        </p:spPr>
        <p:txBody>
          <a:bodyPr/>
          <a:lstStyle>
            <a:lvl1pPr>
              <a:defRPr sz="2000">
                <a:solidFill>
                  <a:srgbClr val="FFFFFF"/>
                </a:solidFill>
              </a:defRPr>
            </a:lvl1pPr>
          </a:lstStyle>
          <a:p>
            <a:r>
              <a:rPr lang="en-US" dirty="0"/>
              <a:t>8-</a:t>
            </a:r>
            <a:fld id="{CC13B7BD-7741-4A2D-9773-6840DCB7539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6" r:id="rId4"/>
    <p:sldLayoutId id="2147483888" r:id="rId5"/>
    <p:sldLayoutId id="2147483889" r:id="rId6"/>
  </p:sldLayoutIdLst>
  <p:hf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owasp.org/index.php/Top_10_2013-Top_10" TargetMode="External"/><Relationship Id="rId2" Type="http://schemas.openxmlformats.org/officeDocument/2006/relationships/hyperlink" Target="https://www.owasp.org/index.php/Main_Page" TargetMode="External"/><Relationship Id="rId1" Type="http://schemas.openxmlformats.org/officeDocument/2006/relationships/slideLayout" Target="../slideLayouts/slideLayout10.xml"/><Relationship Id="rId5" Type="http://schemas.openxmlformats.org/officeDocument/2006/relationships/hyperlink" Target="https://www.templarbit.com/blog/2018/02/08/owasp-top-10-vs-sans-cwe-25/" TargetMode="External"/><Relationship Id="rId4" Type="http://schemas.openxmlformats.org/officeDocument/2006/relationships/hyperlink" Target="http://www.owasp.org/index.php/Top_10_2017-Top_1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cbmBDiR6Wa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hyperlink" Target="https://portswigger.net/web-security/file-path-traversal" TargetMode="External"/><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cid:3287383400_217756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Security</a:t>
            </a:r>
          </a:p>
        </p:txBody>
      </p:sp>
      <p:sp>
        <p:nvSpPr>
          <p:cNvPr id="3" name="Content Placeholder 2"/>
          <p:cNvSpPr>
            <a:spLocks noGrp="1"/>
          </p:cNvSpPr>
          <p:nvPr>
            <p:ph idx="1"/>
          </p:nvPr>
        </p:nvSpPr>
        <p:spPr/>
        <p:txBody>
          <a:bodyPr/>
          <a:lstStyle/>
          <a:p>
            <a:r>
              <a:rPr lang="en-US" dirty="0">
                <a:hlinkClick r:id="rId2"/>
              </a:rPr>
              <a:t>OWASP</a:t>
            </a:r>
            <a:endParaRPr lang="en-US" dirty="0"/>
          </a:p>
          <a:p>
            <a:r>
              <a:rPr lang="en-US" dirty="0">
                <a:hlinkClick r:id="rId3"/>
              </a:rPr>
              <a:t>OWASP Top 10 (2013)</a:t>
            </a:r>
            <a:endParaRPr lang="en-US" dirty="0"/>
          </a:p>
          <a:p>
            <a:r>
              <a:rPr lang="en-US" dirty="0">
                <a:hlinkClick r:id="rId4"/>
              </a:rPr>
              <a:t>OWASP Top 10 (2017)</a:t>
            </a:r>
            <a:endParaRPr lang="en-US" dirty="0"/>
          </a:p>
          <a:p>
            <a:r>
              <a:rPr lang="en-US" dirty="0">
                <a:hlinkClick r:id="rId5"/>
              </a:rPr>
              <a:t>OWASP Top 10 vs SANS CWE 25</a:t>
            </a:r>
            <a:endParaRPr lang="en-US" dirty="0"/>
          </a:p>
          <a:p>
            <a:endParaRPr lang="en-US" dirty="0"/>
          </a:p>
          <a:p>
            <a:endParaRPr lang="en-US" dirty="0"/>
          </a:p>
        </p:txBody>
      </p:sp>
      <p:sp>
        <p:nvSpPr>
          <p:cNvPr id="4" name="Footer Placeholder 3"/>
          <p:cNvSpPr>
            <a:spLocks noGrp="1"/>
          </p:cNvSpPr>
          <p:nvPr>
            <p:ph type="ftr" sz="quarter" idx="11"/>
          </p:nvPr>
        </p:nvSpPr>
        <p:spPr/>
        <p:txBody>
          <a:bodyPr/>
          <a:lstStyle/>
          <a:p>
            <a:pPr>
              <a:defRPr/>
            </a:pPr>
            <a:r>
              <a:rPr lang="en-US"/>
              <a:t>Copyright Pearson Prentice-Hall 2010</a:t>
            </a:r>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fld id="{BE6E2B6D-5BAD-4DB7-897F-C9F5327C2B12}" type="slidenum">
              <a:rPr lang="en-US" altLang="en-US" smtClean="0"/>
              <a:pPr/>
              <a:t>1</a:t>
            </a:fld>
            <a:endParaRPr lang="en-US" altLang="en-US"/>
          </a:p>
        </p:txBody>
      </p:sp>
    </p:spTree>
    <p:extLst>
      <p:ext uri="{BB962C8B-B14F-4D97-AF65-F5344CB8AC3E}">
        <p14:creationId xmlns:p14="http://schemas.microsoft.com/office/powerpoint/2010/main" val="1834036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a:t>8-</a:t>
            </a:r>
            <a:fld id="{CC13B7BD-7741-4A2D-9773-6840DCB75395}" type="slidenum">
              <a:rPr lang="en-US" smtClean="0"/>
              <a:pPr/>
              <a:t>10</a:t>
            </a:fld>
            <a:endParaRPr lang="en-US" dirty="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a:t>8.1: Securing Custom Applications</a:t>
            </a:r>
          </a:p>
        </p:txBody>
      </p:sp>
      <p:sp>
        <p:nvSpPr>
          <p:cNvPr id="20482" name="Content Placeholder 1"/>
          <p:cNvSpPr>
            <a:spLocks noGrp="1"/>
          </p:cNvSpPr>
          <p:nvPr>
            <p:ph idx="1"/>
          </p:nvPr>
        </p:nvSpPr>
        <p:spPr/>
        <p:txBody>
          <a:bodyPr/>
          <a:lstStyle/>
          <a:p>
            <a:pPr eaLnBrk="1"/>
            <a:r>
              <a:rPr lang="en-US" b="1" dirty="0"/>
              <a:t>Buffer Overflow Attacks</a:t>
            </a:r>
          </a:p>
          <a:p>
            <a:pPr lvl="1" eaLnBrk="1">
              <a:spcBef>
                <a:spcPts val="1800"/>
              </a:spcBef>
            </a:pPr>
            <a:r>
              <a:rPr lang="en-US" dirty="0"/>
              <a:t>Vulnerabilities, exploits, fixes (e.g., patches, manual work-</a:t>
            </a:r>
            <a:r>
              <a:rPr lang="en-US" dirty="0" err="1"/>
              <a:t>arounds</a:t>
            </a:r>
            <a:r>
              <a:rPr lang="en-US" dirty="0"/>
              <a:t> or upgrades) (Chapter 7)</a:t>
            </a:r>
          </a:p>
          <a:p>
            <a:pPr lvl="1" eaLnBrk="1">
              <a:spcBef>
                <a:spcPts val="1800"/>
              </a:spcBef>
            </a:pPr>
            <a:r>
              <a:rPr lang="en-US" dirty="0"/>
              <a:t>Buffers are places where data is stored temporarily</a:t>
            </a:r>
          </a:p>
          <a:p>
            <a:pPr lvl="1" eaLnBrk="1">
              <a:spcBef>
                <a:spcPts val="1800"/>
              </a:spcBef>
            </a:pPr>
            <a:r>
              <a:rPr lang="en-US" dirty="0"/>
              <a:t>If an attacker sends too much data, a buffer might overflow, overwriting an adjacent section of RAM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a:t>8-</a:t>
            </a:r>
            <a:fld id="{CC13B7BD-7741-4A2D-9773-6840DCB75395}" type="slidenum">
              <a:rPr lang="en-US" smtClean="0"/>
              <a:pPr/>
              <a:t>11</a:t>
            </a:fld>
            <a:endParaRPr lang="en-US" dirty="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a:t>8.1: Securing Custom Applications</a:t>
            </a:r>
          </a:p>
        </p:txBody>
      </p:sp>
      <p:sp>
        <p:nvSpPr>
          <p:cNvPr id="30722" name="Content Placeholder 1"/>
          <p:cNvSpPr>
            <a:spLocks noGrp="1"/>
          </p:cNvSpPr>
          <p:nvPr>
            <p:ph idx="1"/>
          </p:nvPr>
        </p:nvSpPr>
        <p:spPr/>
        <p:txBody>
          <a:bodyPr/>
          <a:lstStyle/>
          <a:p>
            <a:pPr eaLnBrk="1"/>
            <a:r>
              <a:rPr lang="en-US" b="1" dirty="0"/>
              <a:t>Cross-Site Scripting (XSS) Attacks</a:t>
            </a:r>
          </a:p>
          <a:p>
            <a:pPr lvl="1" eaLnBrk="1">
              <a:spcBef>
                <a:spcPts val="1800"/>
              </a:spcBef>
            </a:pPr>
            <a:r>
              <a:rPr lang="en-US" dirty="0"/>
              <a:t>One user’s input can go to another user’s webpage</a:t>
            </a:r>
          </a:p>
          <a:p>
            <a:pPr lvl="1" eaLnBrk="1">
              <a:spcBef>
                <a:spcPts val="1800"/>
              </a:spcBef>
            </a:pPr>
            <a:r>
              <a:rPr lang="en-US" dirty="0"/>
              <a:t>Usually caused if a website sends back information sent to it without checking for data type, scripts, etc.</a:t>
            </a:r>
          </a:p>
        </p:txBody>
      </p:sp>
      <p:sp>
        <p:nvSpPr>
          <p:cNvPr id="2" name="Rectangle 1">
            <a:extLst>
              <a:ext uri="{FF2B5EF4-FFF2-40B4-BE49-F238E27FC236}">
                <a16:creationId xmlns:a16="http://schemas.microsoft.com/office/drawing/2014/main" id="{AE481FE8-16EA-457C-816C-F161BA773A42}"/>
              </a:ext>
            </a:extLst>
          </p:cNvPr>
          <p:cNvSpPr/>
          <p:nvPr/>
        </p:nvSpPr>
        <p:spPr>
          <a:xfrm>
            <a:off x="1143000" y="4419600"/>
            <a:ext cx="6858000" cy="400110"/>
          </a:xfrm>
          <a:prstGeom prst="rect">
            <a:avLst/>
          </a:prstGeom>
        </p:spPr>
        <p:txBody>
          <a:bodyPr wrap="square">
            <a:spAutoFit/>
          </a:bodyPr>
          <a:lstStyle/>
          <a:p>
            <a:pPr lvl="1">
              <a:lnSpc>
                <a:spcPct val="100000"/>
              </a:lnSpc>
            </a:pPr>
            <a:r>
              <a:rPr lang="en-CA" sz="2000" dirty="0">
                <a:hlinkClick r:id="rId2"/>
              </a:rPr>
              <a:t>https://www.youtube.com/watch?v=cbmBDiR6WaY</a:t>
            </a:r>
            <a:endParaRPr lang="en-US" sz="2000" dirty="0">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a:t>8-</a:t>
            </a:r>
            <a:fld id="{CC13B7BD-7741-4A2D-9773-6840DCB75395}" type="slidenum">
              <a:rPr lang="en-US" smtClean="0"/>
              <a:pPr/>
              <a:t>12</a:t>
            </a:fld>
            <a:endParaRPr lang="en-US" dirty="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a:t>8.1: Securing Custom Applications</a:t>
            </a:r>
          </a:p>
        </p:txBody>
      </p:sp>
      <p:sp>
        <p:nvSpPr>
          <p:cNvPr id="33794" name="Content Placeholder 1"/>
          <p:cNvSpPr>
            <a:spLocks noGrp="1"/>
          </p:cNvSpPr>
          <p:nvPr>
            <p:ph idx="1"/>
          </p:nvPr>
        </p:nvSpPr>
        <p:spPr/>
        <p:txBody>
          <a:bodyPr/>
          <a:lstStyle/>
          <a:p>
            <a:pPr eaLnBrk="1"/>
            <a:r>
              <a:rPr lang="en-US" b="1" dirty="0"/>
              <a:t>SQL Injection Attacks</a:t>
            </a:r>
          </a:p>
          <a:p>
            <a:pPr lvl="1" eaLnBrk="1"/>
            <a:r>
              <a:rPr lang="en-US" dirty="0"/>
              <a:t>For database access</a:t>
            </a:r>
          </a:p>
          <a:p>
            <a:pPr lvl="1" eaLnBrk="1"/>
            <a:r>
              <a:rPr lang="en-US" dirty="0"/>
              <a:t>Programmer expects an input value—a text string, number, etc.</a:t>
            </a:r>
          </a:p>
          <a:p>
            <a:pPr lvl="2" eaLnBrk="1"/>
            <a:r>
              <a:rPr lang="en-US" dirty="0"/>
              <a:t>May use it as part of an SQL query or operation against the database</a:t>
            </a:r>
          </a:p>
          <a:p>
            <a:pPr lvl="2" eaLnBrk="1"/>
            <a:r>
              <a:rPr lang="en-US" dirty="0"/>
              <a:t>May accept a last name as input and return the person’s telephone number</a:t>
            </a:r>
          </a:p>
          <a:p>
            <a:pPr eaLnBrk="1" hangingPunct="1"/>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1"/>
          <p:cNvSpPr>
            <a:spLocks noGrp="1"/>
          </p:cNvSpPr>
          <p:nvPr>
            <p:ph idx="1"/>
          </p:nvPr>
        </p:nvSpPr>
        <p:spPr>
          <a:xfrm>
            <a:off x="457200" y="1371600"/>
            <a:ext cx="8229600" cy="4919663"/>
          </a:xfrm>
        </p:spPr>
        <p:txBody>
          <a:bodyPr/>
          <a:lstStyle/>
          <a:p>
            <a:pPr eaLnBrk="1"/>
            <a:r>
              <a:rPr lang="en-US" b="1" dirty="0"/>
              <a:t>SQL Injection Attacks</a:t>
            </a:r>
          </a:p>
          <a:p>
            <a:pPr lvl="1" eaLnBrk="1"/>
            <a:r>
              <a:rPr lang="en-US" dirty="0"/>
              <a:t>Attacker enters an unexpected string</a:t>
            </a:r>
          </a:p>
          <a:p>
            <a:pPr lvl="2" eaLnBrk="1">
              <a:spcBef>
                <a:spcPts val="1200"/>
              </a:spcBef>
            </a:pPr>
            <a:r>
              <a:rPr lang="en-US" dirty="0"/>
              <a:t>Example: A last name followed by a full SQL query string</a:t>
            </a:r>
          </a:p>
          <a:p>
            <a:pPr lvl="2" eaLnBrk="1">
              <a:spcBef>
                <a:spcPts val="1200"/>
              </a:spcBef>
            </a:pPr>
            <a:r>
              <a:rPr lang="en-US" dirty="0"/>
              <a:t>The program may execute both the telephone number lookup command and the extra SQL query</a:t>
            </a:r>
          </a:p>
          <a:p>
            <a:pPr lvl="2" eaLnBrk="1">
              <a:spcBef>
                <a:spcPts val="1200"/>
              </a:spcBef>
            </a:pPr>
            <a:r>
              <a:rPr lang="en-US" dirty="0"/>
              <a:t>This may look up information that should not be available to the attacker</a:t>
            </a:r>
          </a:p>
          <a:p>
            <a:pPr lvl="2" eaLnBrk="1">
              <a:spcBef>
                <a:spcPts val="1200"/>
              </a:spcBef>
            </a:pPr>
            <a:r>
              <a:rPr lang="en-US" dirty="0"/>
              <a:t>It may even delete an entire table</a:t>
            </a: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a:t>8.1: Securing Custom Applications</a:t>
            </a:r>
          </a:p>
        </p:txBody>
      </p:sp>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a:t>8-</a:t>
            </a:r>
            <a:fld id="{CC13B7BD-7741-4A2D-9773-6840DCB75395}"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28600"/>
            <a:ext cx="8229600" cy="1143000"/>
          </a:xfrm>
        </p:spPr>
        <p:txBody>
          <a:bodyPr/>
          <a:lstStyle/>
          <a:p>
            <a:pPr eaLnBrk="1" fontAlgn="auto" hangingPunct="1">
              <a:spcAft>
                <a:spcPts val="0"/>
              </a:spcAft>
              <a:defRPr/>
            </a:pPr>
            <a:r>
              <a:rPr lang="en-US" dirty="0"/>
              <a:t>8.1: SQL Injection</a:t>
            </a:r>
          </a:p>
        </p:txBody>
      </p:sp>
      <p:pic>
        <p:nvPicPr>
          <p:cNvPr id="36869" name="Picture 2" descr="Normal login:&#10;username: boyle02&#10;password:12345678 "/>
          <p:cNvPicPr>
            <a:picLocks noChangeAspect="1" noChangeArrowheads="1"/>
          </p:cNvPicPr>
          <p:nvPr/>
        </p:nvPicPr>
        <p:blipFill>
          <a:blip r:embed="rId2">
            <a:extLst>
              <a:ext uri="{28A0092B-C50C-407E-A947-70E740481C1C}">
                <a14:useLocalDpi xmlns:a14="http://schemas.microsoft.com/office/drawing/2010/main" val="0"/>
              </a:ext>
            </a:extLst>
          </a:blip>
          <a:srcRect l="5908" t="41817" r="53230" b="5556"/>
          <a:stretch>
            <a:fillRect/>
          </a:stretch>
        </p:blipFill>
        <p:spPr bwMode="auto">
          <a:xfrm>
            <a:off x="533400" y="2794000"/>
            <a:ext cx="3617913" cy="160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6870" name="Picture 3" descr="SQL injection:&#10;username: boyle02&#10;password: whatever' or 1==1-- "/>
          <p:cNvPicPr>
            <a:picLocks noChangeAspect="1" noChangeArrowheads="1"/>
          </p:cNvPicPr>
          <p:nvPr/>
        </p:nvPicPr>
        <p:blipFill>
          <a:blip r:embed="rId2">
            <a:extLst>
              <a:ext uri="{28A0092B-C50C-407E-A947-70E740481C1C}">
                <a14:useLocalDpi xmlns:a14="http://schemas.microsoft.com/office/drawing/2010/main" val="0"/>
              </a:ext>
            </a:extLst>
          </a:blip>
          <a:srcRect l="57108" t="41577" r="1538" b="6810"/>
          <a:stretch>
            <a:fillRect/>
          </a:stretch>
        </p:blipFill>
        <p:spPr bwMode="auto">
          <a:xfrm>
            <a:off x="4654550" y="2794000"/>
            <a:ext cx="3733800" cy="160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6871" name="Picture 2" descr="SQL command in after the SQL injection:&#10;SELECT FROM Users WHERE username='boyle02' AND password = 'whatever' or 1=1--';"/>
          <p:cNvPicPr>
            <a:picLocks noChangeAspect="1" noChangeArrowheads="1"/>
          </p:cNvPicPr>
          <p:nvPr/>
        </p:nvPicPr>
        <p:blipFill>
          <a:blip r:embed="rId2">
            <a:extLst>
              <a:ext uri="{28A0092B-C50C-407E-A947-70E740481C1C}">
                <a14:useLocalDpi xmlns:a14="http://schemas.microsoft.com/office/drawing/2010/main" val="0"/>
              </a:ext>
            </a:extLst>
          </a:blip>
          <a:srcRect l="5908" t="17026" r="53230" b="53226"/>
          <a:stretch>
            <a:fillRect/>
          </a:stretch>
        </p:blipFill>
        <p:spPr bwMode="auto">
          <a:xfrm>
            <a:off x="4656138" y="1828800"/>
            <a:ext cx="3730625" cy="933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a:t>8-</a:t>
            </a:r>
            <a:fld id="{CC13B7BD-7741-4A2D-9773-6840DCB75395}"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a:t>8-</a:t>
            </a:r>
            <a:fld id="{CC13B7BD-7741-4A2D-9773-6840DCB75395}" type="slidenum">
              <a:rPr lang="en-US" smtClean="0"/>
              <a:pPr/>
              <a:t>15</a:t>
            </a:fld>
            <a:endParaRPr lang="en-US" dirty="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a:t>8.1: Securing Custom Applications</a:t>
            </a:r>
          </a:p>
        </p:txBody>
      </p:sp>
      <p:sp>
        <p:nvSpPr>
          <p:cNvPr id="37890" name="Content Placeholder 1"/>
          <p:cNvSpPr>
            <a:spLocks noGrp="1"/>
          </p:cNvSpPr>
          <p:nvPr>
            <p:ph idx="1"/>
          </p:nvPr>
        </p:nvSpPr>
        <p:spPr/>
        <p:txBody>
          <a:bodyPr/>
          <a:lstStyle/>
          <a:p>
            <a:pPr eaLnBrk="1"/>
            <a:r>
              <a:rPr lang="en-US" b="1"/>
              <a:t>Must Require Strong Secure Programming Training</a:t>
            </a:r>
          </a:p>
          <a:p>
            <a:pPr lvl="1" eaLnBrk="1"/>
            <a:r>
              <a:rPr lang="en-US"/>
              <a:t>General principles</a:t>
            </a:r>
          </a:p>
          <a:p>
            <a:pPr lvl="1" eaLnBrk="1"/>
            <a:r>
              <a:rPr lang="en-US"/>
              <a:t>Programming-language-specific information</a:t>
            </a:r>
          </a:p>
          <a:p>
            <a:pPr lvl="1" eaLnBrk="1"/>
            <a:r>
              <a:rPr lang="en-US"/>
              <a:t>Application-specific threats and countermeasures</a:t>
            </a:r>
          </a:p>
          <a:p>
            <a:pPr eaLnBrk="1"/>
            <a:endParaRPr lang="en-US" b="1"/>
          </a:p>
          <a:p>
            <a:pPr eaLnBrk="1" hangingPunct="1"/>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a:t>8-</a:t>
            </a:r>
            <a:fld id="{CC13B7BD-7741-4A2D-9773-6840DCB75395}" type="slidenum">
              <a:rPr lang="en-US" smtClean="0"/>
              <a:pPr/>
              <a:t>16</a:t>
            </a:fld>
            <a:endParaRPr lang="en-US" dirty="0"/>
          </a:p>
        </p:txBody>
      </p:sp>
      <p:sp>
        <p:nvSpPr>
          <p:cNvPr id="5" name="Title 4"/>
          <p:cNvSpPr>
            <a:spLocks noGrp="1"/>
          </p:cNvSpPr>
          <p:nvPr>
            <p:ph type="title"/>
          </p:nvPr>
        </p:nvSpPr>
        <p:spPr/>
        <p:txBody>
          <a:bodyPr/>
          <a:lstStyle/>
          <a:p>
            <a:pPr eaLnBrk="1" fontAlgn="auto" hangingPunct="1">
              <a:spcAft>
                <a:spcPts val="0"/>
              </a:spcAft>
              <a:defRPr/>
            </a:pPr>
            <a:r>
              <a:rPr lang="en-US" dirty="0"/>
              <a:t>8.2: WWW and E-Commerce</a:t>
            </a:r>
          </a:p>
        </p:txBody>
      </p:sp>
      <p:sp>
        <p:nvSpPr>
          <p:cNvPr id="40962" name="Content Placeholder 1"/>
          <p:cNvSpPr>
            <a:spLocks noGrp="1"/>
          </p:cNvSpPr>
          <p:nvPr>
            <p:ph idx="1"/>
          </p:nvPr>
        </p:nvSpPr>
        <p:spPr>
          <a:xfrm>
            <a:off x="457200" y="1481138"/>
            <a:ext cx="8229600" cy="4767262"/>
          </a:xfrm>
        </p:spPr>
        <p:txBody>
          <a:bodyPr/>
          <a:lstStyle/>
          <a:p>
            <a:pPr eaLnBrk="1"/>
            <a:r>
              <a:rPr lang="en-US" b="1" dirty="0" err="1"/>
              <a:t>Webservice</a:t>
            </a:r>
            <a:r>
              <a:rPr lang="en-US" b="1" dirty="0"/>
              <a:t> versus E-Commerce Service</a:t>
            </a:r>
          </a:p>
          <a:p>
            <a:pPr lvl="1" eaLnBrk="1">
              <a:spcBef>
                <a:spcPts val="1800"/>
              </a:spcBef>
            </a:pPr>
            <a:r>
              <a:rPr lang="en-US" dirty="0"/>
              <a:t>WWW service provides basic user interactions</a:t>
            </a:r>
          </a:p>
          <a:p>
            <a:pPr lvl="2" eaLnBrk="1">
              <a:spcBef>
                <a:spcPts val="1800"/>
              </a:spcBef>
            </a:pPr>
            <a:r>
              <a:rPr lang="en-US" dirty="0"/>
              <a:t>Microsoft Internet Information Server (IIS), Apache on UNIX, other webserver programs</a:t>
            </a:r>
          </a:p>
          <a:p>
            <a:pPr lvl="1" eaLnBrk="1">
              <a:spcBef>
                <a:spcPts val="1800"/>
              </a:spcBef>
            </a:pPr>
            <a:r>
              <a:rPr lang="en-US" dirty="0"/>
              <a:t>E-commerce servers add functionality—order entry, shopping cart, payment, etc.</a:t>
            </a:r>
          </a:p>
          <a:p>
            <a:pPr lvl="2" eaLnBrk="1">
              <a:spcBef>
                <a:spcPts val="1800"/>
              </a:spcBef>
            </a:pPr>
            <a:r>
              <a:rPr lang="en-US" dirty="0"/>
              <a:t>Links to internal corporate databases and external services, such as credit card checking</a:t>
            </a:r>
          </a:p>
          <a:p>
            <a:pPr lvl="2" eaLnBrk="1">
              <a:spcBef>
                <a:spcPts val="1800"/>
              </a:spcBef>
            </a:pPr>
            <a:r>
              <a:rPr lang="en-US" dirty="0"/>
              <a:t>Custom programs written for special purposes</a:t>
            </a:r>
          </a:p>
          <a:p>
            <a:pPr eaLnBrk="1" hangingPunct="1"/>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457200"/>
            <a:ext cx="8534400" cy="1143000"/>
          </a:xfrm>
        </p:spPr>
        <p:txBody>
          <a:bodyPr>
            <a:noAutofit/>
          </a:bodyPr>
          <a:lstStyle/>
          <a:p>
            <a:pPr eaLnBrk="1" fontAlgn="auto" hangingPunct="1">
              <a:spcAft>
                <a:spcPts val="0"/>
              </a:spcAft>
              <a:defRPr/>
            </a:pPr>
            <a:r>
              <a:rPr lang="en-US" sz="3200" dirty="0"/>
              <a:t>8.2: WWW Service vs. E-Commerce Service</a:t>
            </a:r>
          </a:p>
        </p:txBody>
      </p:sp>
      <p:pic>
        <p:nvPicPr>
          <p:cNvPr id="43013" name="Picture 6">
            <a:extLst>
              <a:ext uri="{C183D7F6-B498-43B3-948B-1728B52AA6E4}">
                <adec:decorative xmlns:adec="http://schemas.microsoft.com/office/drawing/2017/decorative" val="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6246" t="25600" r="9415" b="14667"/>
          <a:stretch>
            <a:fillRect/>
          </a:stretch>
        </p:blipFill>
        <p:spPr bwMode="auto">
          <a:xfrm>
            <a:off x="338138" y="1811338"/>
            <a:ext cx="8453437" cy="3135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a:t>8-</a:t>
            </a:r>
            <a:fld id="{CC13B7BD-7741-4A2D-9773-6840DCB75395}"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a:t>8-</a:t>
            </a:r>
            <a:fld id="{CC13B7BD-7741-4A2D-9773-6840DCB75395}" type="slidenum">
              <a:rPr lang="en-US" smtClean="0"/>
              <a:pPr/>
              <a:t>18</a:t>
            </a:fld>
            <a:endParaRPr lang="en-US" dirty="0"/>
          </a:p>
        </p:txBody>
      </p:sp>
      <p:sp>
        <p:nvSpPr>
          <p:cNvPr id="5" name="Title 4"/>
          <p:cNvSpPr>
            <a:spLocks noGrp="1"/>
          </p:cNvSpPr>
          <p:nvPr>
            <p:ph type="title"/>
          </p:nvPr>
        </p:nvSpPr>
        <p:spPr/>
        <p:txBody>
          <a:bodyPr/>
          <a:lstStyle/>
          <a:p>
            <a:pPr eaLnBrk="1" fontAlgn="auto" hangingPunct="1">
              <a:spcAft>
                <a:spcPts val="0"/>
              </a:spcAft>
              <a:defRPr/>
            </a:pPr>
            <a:r>
              <a:rPr lang="en-US" dirty="0"/>
              <a:t>8.2: </a:t>
            </a:r>
            <a:r>
              <a:rPr lang="en-US" dirty="0" err="1"/>
              <a:t>Webserver</a:t>
            </a:r>
            <a:r>
              <a:rPr lang="en-US" dirty="0"/>
              <a:t> Attacks</a:t>
            </a:r>
          </a:p>
        </p:txBody>
      </p:sp>
      <p:sp>
        <p:nvSpPr>
          <p:cNvPr id="44034" name="Content Placeholder 1"/>
          <p:cNvSpPr>
            <a:spLocks noGrp="1"/>
          </p:cNvSpPr>
          <p:nvPr>
            <p:ph idx="1"/>
          </p:nvPr>
        </p:nvSpPr>
        <p:spPr/>
        <p:txBody>
          <a:bodyPr/>
          <a:lstStyle/>
          <a:p>
            <a:pPr eaLnBrk="1"/>
            <a:r>
              <a:rPr lang="en-US" b="1" dirty="0"/>
              <a:t>Website Defacement</a:t>
            </a:r>
          </a:p>
          <a:p>
            <a:pPr eaLnBrk="1"/>
            <a:r>
              <a:rPr lang="en-US" b="1" dirty="0"/>
              <a:t>Numerous IIS buffer overflow attacks</a:t>
            </a:r>
          </a:p>
          <a:p>
            <a:pPr lvl="1" eaLnBrk="1"/>
            <a:r>
              <a:rPr lang="en-US" dirty="0"/>
              <a:t>Many of which take over the computer</a:t>
            </a:r>
          </a:p>
          <a:p>
            <a:pPr eaLnBrk="1"/>
            <a:r>
              <a:rPr lang="en-US" b="1" dirty="0"/>
              <a:t>IIS directory traversal attacks</a:t>
            </a:r>
          </a:p>
          <a:p>
            <a:pPr marL="109537" indent="0" eaLnBrk="1">
              <a:buNone/>
            </a:pPr>
            <a:endParaRPr lang="en-US" dirty="0"/>
          </a:p>
          <a:p>
            <a:pPr eaLnBrk="1" hangingPunct="1"/>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1"/>
          <p:cNvSpPr>
            <a:spLocks noGrp="1"/>
          </p:cNvSpPr>
          <p:nvPr>
            <p:ph idx="1"/>
          </p:nvPr>
        </p:nvSpPr>
        <p:spPr>
          <a:xfrm>
            <a:off x="457200" y="836251"/>
            <a:ext cx="8229600" cy="4525962"/>
          </a:xfrm>
        </p:spPr>
        <p:txBody>
          <a:bodyPr/>
          <a:lstStyle/>
          <a:p>
            <a:pPr eaLnBrk="1"/>
            <a:r>
              <a:rPr lang="en-US" b="1" dirty="0"/>
              <a:t>Website Defacement</a:t>
            </a:r>
          </a:p>
          <a:p>
            <a:pPr eaLnBrk="1" hangingPunct="1"/>
            <a:endParaRPr lang="en-US" dirty="0"/>
          </a:p>
        </p:txBody>
      </p:sp>
      <p:sp>
        <p:nvSpPr>
          <p:cNvPr id="5" name="Title 4"/>
          <p:cNvSpPr>
            <a:spLocks noGrp="1"/>
          </p:cNvSpPr>
          <p:nvPr>
            <p:ph type="title"/>
          </p:nvPr>
        </p:nvSpPr>
        <p:spPr>
          <a:xfrm>
            <a:off x="457200" y="0"/>
            <a:ext cx="8229600" cy="1143000"/>
          </a:xfrm>
        </p:spPr>
        <p:txBody>
          <a:bodyPr/>
          <a:lstStyle/>
          <a:p>
            <a:pPr eaLnBrk="1" fontAlgn="auto" hangingPunct="1">
              <a:spcAft>
                <a:spcPts val="0"/>
              </a:spcAft>
              <a:defRPr/>
            </a:pPr>
            <a:r>
              <a:rPr lang="en-US" dirty="0"/>
              <a:t>8.2: </a:t>
            </a:r>
            <a:r>
              <a:rPr lang="en-US" dirty="0" err="1"/>
              <a:t>Webserver</a:t>
            </a:r>
            <a:r>
              <a:rPr lang="en-US" dirty="0"/>
              <a:t> Attacks</a:t>
            </a:r>
          </a:p>
        </p:txBody>
      </p:sp>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a:t>8-</a:t>
            </a:r>
            <a:fld id="{CC13B7BD-7741-4A2D-9773-6840DCB75395}" type="slidenum">
              <a:rPr lang="en-US" smtClean="0"/>
              <a:pPr/>
              <a:t>19</a:t>
            </a:fld>
            <a:endParaRPr lang="en-US" dirty="0"/>
          </a:p>
        </p:txBody>
      </p:sp>
      <p:grpSp>
        <p:nvGrpSpPr>
          <p:cNvPr id="2" name="Group 1" descr="Snapshots showing examples of website defacement.">
            <a:extLst>
              <a:ext uri="{FF2B5EF4-FFF2-40B4-BE49-F238E27FC236}">
                <a16:creationId xmlns:a16="http://schemas.microsoft.com/office/drawing/2014/main" id="{EBE6773B-54C5-4935-AE6C-F963D1C9CB51}"/>
              </a:ext>
            </a:extLst>
          </p:cNvPr>
          <p:cNvGrpSpPr/>
          <p:nvPr/>
        </p:nvGrpSpPr>
        <p:grpSpPr>
          <a:xfrm>
            <a:off x="190500" y="990600"/>
            <a:ext cx="8763000" cy="5817754"/>
            <a:chOff x="190500" y="990600"/>
            <a:chExt cx="8763000" cy="5817754"/>
          </a:xfrm>
        </p:grpSpPr>
        <p:pic>
          <p:nvPicPr>
            <p:cNvPr id="7" name="Picture 6">
              <a:extLst>
                <a:ext uri="{FF2B5EF4-FFF2-40B4-BE49-F238E27FC236}">
                  <a16:creationId xmlns:a16="http://schemas.microsoft.com/office/drawing/2014/main" id="{C58EDB88-67F0-4695-8DC2-94726B8BEB78}"/>
                </a:ext>
              </a:extLst>
            </p:cNvPr>
            <p:cNvPicPr>
              <a:picLocks noChangeAspect="1"/>
            </p:cNvPicPr>
            <p:nvPr/>
          </p:nvPicPr>
          <p:blipFill>
            <a:blip r:embed="rId2" cstate="print"/>
            <a:stretch>
              <a:fillRect/>
            </a:stretch>
          </p:blipFill>
          <p:spPr>
            <a:xfrm>
              <a:off x="6406890" y="990600"/>
              <a:ext cx="2546610" cy="2854326"/>
            </a:xfrm>
            <a:prstGeom prst="rect">
              <a:avLst/>
            </a:prstGeom>
          </p:spPr>
        </p:pic>
        <p:pic>
          <p:nvPicPr>
            <p:cNvPr id="3" name="Picture 2">
              <a:extLst>
                <a:ext uri="{FF2B5EF4-FFF2-40B4-BE49-F238E27FC236}">
                  <a16:creationId xmlns:a16="http://schemas.microsoft.com/office/drawing/2014/main" id="{0394FAB3-645A-4510-A4AC-5311CB47D0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1" y="1347547"/>
              <a:ext cx="3619500" cy="2595803"/>
            </a:xfrm>
            <a:prstGeom prst="rect">
              <a:avLst/>
            </a:prstGeom>
          </p:spPr>
        </p:pic>
        <p:pic>
          <p:nvPicPr>
            <p:cNvPr id="8" name="Picture 7">
              <a:extLst>
                <a:ext uri="{FF2B5EF4-FFF2-40B4-BE49-F238E27FC236}">
                  <a16:creationId xmlns:a16="http://schemas.microsoft.com/office/drawing/2014/main" id="{F284DC7F-F1DF-41F4-99DC-713085143C6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0500" y="4212551"/>
              <a:ext cx="4197018" cy="2595803"/>
            </a:xfrm>
            <a:prstGeom prst="rect">
              <a:avLst/>
            </a:prstGeom>
          </p:spPr>
        </p:pic>
        <p:pic>
          <p:nvPicPr>
            <p:cNvPr id="10" name="Picture 9">
              <a:extLst>
                <a:ext uri="{FF2B5EF4-FFF2-40B4-BE49-F238E27FC236}">
                  <a16:creationId xmlns:a16="http://schemas.microsoft.com/office/drawing/2014/main" id="{90407551-C479-4657-8548-1E7CA44E0A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76800" y="4157422"/>
              <a:ext cx="3924784" cy="2086389"/>
            </a:xfrm>
            <a:prstGeom prst="rect">
              <a:avLst/>
            </a:prstGeom>
          </p:spPr>
        </p:pic>
      </p:grpSp>
    </p:spTree>
    <p:extLst>
      <p:ext uri="{BB962C8B-B14F-4D97-AF65-F5344CB8AC3E}">
        <p14:creationId xmlns:p14="http://schemas.microsoft.com/office/powerpoint/2010/main" val="1464724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p:cNvSpPr>
            <a:spLocks noGrp="1"/>
          </p:cNvSpPr>
          <p:nvPr>
            <p:ph idx="1"/>
          </p:nvPr>
        </p:nvSpPr>
        <p:spPr>
          <a:xfrm>
            <a:off x="609600" y="1447800"/>
            <a:ext cx="8229600" cy="4525962"/>
          </a:xfrm>
          <a:prstGeom prst="round2DiagRect">
            <a:avLst/>
          </a:prstGeom>
          <a:solidFill>
            <a:schemeClr val="bg1">
              <a:alpha val="90000"/>
            </a:schemeClr>
          </a:solidFill>
          <a:ln>
            <a:miter lim="800000"/>
            <a:headEnd/>
            <a:tailEnd/>
          </a:ln>
        </p:spPr>
        <p:txBody>
          <a:bodyPr rtlCol="0" anchor="ctr">
            <a:normAutofit/>
          </a:bodyPr>
          <a:lstStyle/>
          <a:p>
            <a:pPr algn="r" fontAlgn="auto">
              <a:spcBef>
                <a:spcPct val="0"/>
              </a:spcBef>
              <a:spcAft>
                <a:spcPts val="0"/>
              </a:spcAft>
              <a:buFont typeface="Arial" pitchFamily="34" charset="0"/>
              <a:buNone/>
              <a:defRPr/>
            </a:pPr>
            <a:r>
              <a:rPr lang="en-US" b="1" dirty="0">
                <a:solidFill>
                  <a:schemeClr val="tx2"/>
                </a:solidFill>
                <a:effectLst>
                  <a:outerShdw blurRad="31750" dist="25400" dir="5400000" algn="tl" rotWithShape="0">
                    <a:srgbClr val="000000">
                      <a:alpha val="25000"/>
                    </a:srgbClr>
                  </a:outerShdw>
                </a:effectLst>
                <a:ea typeface="+mj-ea"/>
                <a:cs typeface="Lucida Sans Unicode" pitchFamily="34" charset="0"/>
              </a:rPr>
              <a:t>  Chapter 8</a:t>
            </a:r>
          </a:p>
        </p:txBody>
      </p:sp>
      <p:sp>
        <p:nvSpPr>
          <p:cNvPr id="7" name="Title 1"/>
          <p:cNvSpPr>
            <a:spLocks noGrp="1"/>
          </p:cNvSpPr>
          <p:nvPr>
            <p:ph type="title"/>
          </p:nvPr>
        </p:nvSpPr>
        <p:spPr>
          <a:xfrm>
            <a:off x="381000" y="2286000"/>
            <a:ext cx="8229600" cy="1143000"/>
          </a:xfrm>
          <a:prstGeom prst="round2DiagRect">
            <a:avLst/>
          </a:prstGeom>
          <a:solidFill>
            <a:schemeClr val="bg1">
              <a:alpha val="90000"/>
            </a:schemeClr>
          </a:solidFill>
        </p:spPr>
        <p:txBody>
          <a:bodyPr rtlCol="0"/>
          <a:lstStyle/>
          <a:p>
            <a:pPr algn="r" fontAlgn="auto">
              <a:spcAft>
                <a:spcPts val="0"/>
              </a:spcAft>
              <a:defRPr/>
            </a:pPr>
            <a:r>
              <a:rPr lang="en-US" sz="4800" dirty="0">
                <a:cs typeface="Lucida Sans Unicode" pitchFamily="34" charset="0"/>
              </a:rPr>
              <a:t>Application Security</a:t>
            </a:r>
          </a:p>
        </p:txBody>
      </p:sp>
      <p:sp>
        <p:nvSpPr>
          <p:cNvPr id="12" name="Title 1"/>
          <p:cNvSpPr txBox="1">
            <a:spLocks/>
          </p:cNvSpPr>
          <p:nvPr/>
        </p:nvSpPr>
        <p:spPr>
          <a:xfrm>
            <a:off x="152400" y="381000"/>
            <a:ext cx="8686800" cy="1143000"/>
          </a:xfrm>
          <a:prstGeom prst="round2DiagRect">
            <a:avLst/>
          </a:prstGeom>
          <a:solidFill>
            <a:schemeClr val="bg1">
              <a:alpha val="90000"/>
            </a:schemeClr>
          </a:solidFill>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algn="ctr" fontAlgn="auto">
              <a:spcAft>
                <a:spcPts val="0"/>
              </a:spcAft>
              <a:defRPr/>
            </a:pPr>
            <a:r>
              <a:rPr lang="en-US" sz="3200" dirty="0">
                <a:solidFill>
                  <a:srgbClr val="464646"/>
                </a:solidFill>
                <a:latin typeface="Lucida Sans Unicode"/>
                <a:cs typeface="Lucida Sans Unicode" pitchFamily="34" charset="0"/>
              </a:rPr>
              <a:t>Corporate Computer Security, 4</a:t>
            </a:r>
            <a:r>
              <a:rPr lang="en-US" sz="3200" baseline="30000" dirty="0">
                <a:solidFill>
                  <a:srgbClr val="464646"/>
                </a:solidFill>
                <a:latin typeface="Lucida Sans Unicode"/>
                <a:cs typeface="Lucida Sans Unicode" pitchFamily="34" charset="0"/>
              </a:rPr>
              <a:t>th</a:t>
            </a:r>
            <a:r>
              <a:rPr lang="en-US" sz="3200" dirty="0">
                <a:solidFill>
                  <a:srgbClr val="464646"/>
                </a:solidFill>
                <a:latin typeface="Lucida Sans Unicode"/>
                <a:cs typeface="Lucida Sans Unicode" pitchFamily="34" charset="0"/>
              </a:rPr>
              <a:t> Edition </a:t>
            </a:r>
          </a:p>
          <a:p>
            <a:pPr algn="ctr" fontAlgn="auto">
              <a:spcAft>
                <a:spcPts val="0"/>
              </a:spcAft>
              <a:defRPr/>
            </a:pPr>
            <a:r>
              <a:rPr lang="en-US" sz="2800" dirty="0">
                <a:solidFill>
                  <a:srgbClr val="464646"/>
                </a:solidFill>
                <a:latin typeface="Lucida Sans Unicode"/>
                <a:cs typeface="Lucida Sans Unicode" pitchFamily="34" charset="0"/>
              </a:rPr>
              <a:t>Randall J. Boyle &amp; Raymond R. Panko</a:t>
            </a:r>
          </a:p>
        </p:txBody>
      </p:sp>
    </p:spTree>
    <p:extLst>
      <p:ext uri="{BB962C8B-B14F-4D97-AF65-F5344CB8AC3E}">
        <p14:creationId xmlns:p14="http://schemas.microsoft.com/office/powerpoint/2010/main" val="71047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a:extLst>
              <a:ext uri="{C183D7F6-B498-43B3-948B-1728B52AA6E4}">
                <adec:decorative xmlns:adec="http://schemas.microsoft.com/office/drawing/2017/decorative" val="1"/>
              </a:ext>
            </a:extLst>
          </p:cNvPr>
          <p:cNvSpPr/>
          <p:nvPr/>
        </p:nvSpPr>
        <p:spPr>
          <a:xfrm>
            <a:off x="4800600" y="1524000"/>
            <a:ext cx="838200" cy="457200"/>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algn="ctr"/>
            <a:endParaRPr lang="en-US">
              <a:solidFill>
                <a:srgbClr val="000000"/>
              </a:solidFill>
            </a:endParaRPr>
          </a:p>
        </p:txBody>
      </p:sp>
      <p:sp>
        <p:nvSpPr>
          <p:cNvPr id="7" name="Rounded Rectangle 6">
            <a:extLst>
              <a:ext uri="{C183D7F6-B498-43B3-948B-1728B52AA6E4}">
                <adec:decorative xmlns:adec="http://schemas.microsoft.com/office/drawing/2017/decorative" val="1"/>
              </a:ext>
            </a:extLst>
          </p:cNvPr>
          <p:cNvSpPr/>
          <p:nvPr/>
        </p:nvSpPr>
        <p:spPr>
          <a:xfrm>
            <a:off x="152400" y="2514600"/>
            <a:ext cx="6096000" cy="37338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0"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a:t>8-</a:t>
            </a:r>
            <a:fld id="{CC13B7BD-7741-4A2D-9773-6840DCB75395}" type="slidenum">
              <a:rPr lang="en-US" smtClean="0"/>
              <a:pPr/>
              <a:t>20</a:t>
            </a:fld>
            <a:endParaRPr lang="en-US" dirty="0"/>
          </a:p>
        </p:txBody>
      </p:sp>
      <p:sp>
        <p:nvSpPr>
          <p:cNvPr id="5" name="Title 4"/>
          <p:cNvSpPr>
            <a:spLocks noGrp="1"/>
          </p:cNvSpPr>
          <p:nvPr>
            <p:ph type="title"/>
          </p:nvPr>
        </p:nvSpPr>
        <p:spPr>
          <a:xfrm>
            <a:off x="457200" y="152400"/>
            <a:ext cx="8229600" cy="1143000"/>
          </a:xfrm>
        </p:spPr>
        <p:txBody>
          <a:bodyPr>
            <a:normAutofit/>
          </a:bodyPr>
          <a:lstStyle/>
          <a:p>
            <a:pPr eaLnBrk="1" fontAlgn="auto" hangingPunct="1">
              <a:spcAft>
                <a:spcPts val="0"/>
              </a:spcAft>
              <a:defRPr/>
            </a:pPr>
            <a:r>
              <a:rPr lang="en-US" sz="4000" dirty="0"/>
              <a:t>8.2: Directory Traversal Attack</a:t>
            </a:r>
          </a:p>
        </p:txBody>
      </p:sp>
      <p:grpSp>
        <p:nvGrpSpPr>
          <p:cNvPr id="3" name="Group 2">
            <a:extLst>
              <a:ext uri="{FF2B5EF4-FFF2-40B4-BE49-F238E27FC236}">
                <a16:creationId xmlns:a16="http://schemas.microsoft.com/office/drawing/2014/main" id="{18D43250-2726-4884-ACE9-1752903AB9D1}"/>
              </a:ext>
              <a:ext uri="{C183D7F6-B498-43B3-948B-1728B52AA6E4}">
                <adec:decorative xmlns:adec="http://schemas.microsoft.com/office/drawing/2017/decorative" val="1"/>
              </a:ext>
            </a:extLst>
          </p:cNvPr>
          <p:cNvGrpSpPr/>
          <p:nvPr/>
        </p:nvGrpSpPr>
        <p:grpSpPr>
          <a:xfrm>
            <a:off x="0" y="1143000"/>
            <a:ext cx="8991600" cy="4916488"/>
            <a:chOff x="0" y="1143000"/>
            <a:chExt cx="8991600" cy="4916488"/>
          </a:xfrm>
        </p:grpSpPr>
        <p:pic>
          <p:nvPicPr>
            <p:cNvPr id="45062" name="Picture 2" descr="S2C08F05 Directory Traversal"/>
            <p:cNvPicPr>
              <a:picLocks noChangeAspect="1" noChangeArrowheads="1"/>
            </p:cNvPicPr>
            <p:nvPr/>
          </p:nvPicPr>
          <p:blipFill>
            <a:blip r:embed="rId2">
              <a:extLst>
                <a:ext uri="{28A0092B-C50C-407E-A947-70E740481C1C}">
                  <a14:useLocalDpi xmlns:a14="http://schemas.microsoft.com/office/drawing/2010/main" val="0"/>
                </a:ext>
              </a:extLst>
            </a:blip>
            <a:srcRect l="7689" t="3703" r="9671" b="5556"/>
            <a:stretch>
              <a:fillRect/>
            </a:stretch>
          </p:blipFill>
          <p:spPr bwMode="auto">
            <a:xfrm>
              <a:off x="0" y="1371600"/>
              <a:ext cx="8991600" cy="4687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ounded Rectangle 7"/>
            <p:cNvSpPr/>
            <p:nvPr/>
          </p:nvSpPr>
          <p:spPr>
            <a:xfrm>
              <a:off x="152400" y="1143000"/>
              <a:ext cx="4572000" cy="11430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000" dirty="0"/>
                <a:t>Users should only be able to reach files below the WWW root, which is below the true system root.</a:t>
              </a:r>
            </a:p>
          </p:txBody>
        </p:sp>
      </p:grpSp>
      <p:sp>
        <p:nvSpPr>
          <p:cNvPr id="2" name="Rectangle 1">
            <a:extLst>
              <a:ext uri="{FF2B5EF4-FFF2-40B4-BE49-F238E27FC236}">
                <a16:creationId xmlns:a16="http://schemas.microsoft.com/office/drawing/2014/main" id="{7E985880-327B-44A8-82E9-0D377D77FC9B}"/>
              </a:ext>
              <a:ext uri="{C183D7F6-B498-43B3-948B-1728B52AA6E4}">
                <adec:decorative xmlns:adec="http://schemas.microsoft.com/office/drawing/2017/decorative" val="0"/>
              </a:ext>
            </a:extLst>
          </p:cNvPr>
          <p:cNvSpPr/>
          <p:nvPr/>
        </p:nvSpPr>
        <p:spPr>
          <a:xfrm>
            <a:off x="6400800" y="4724400"/>
            <a:ext cx="2438400" cy="923330"/>
          </a:xfrm>
          <a:prstGeom prst="rect">
            <a:avLst/>
          </a:prstGeom>
        </p:spPr>
        <p:txBody>
          <a:bodyPr wrap="square">
            <a:spAutoFit/>
          </a:bodyPr>
          <a:lstStyle/>
          <a:p>
            <a:r>
              <a:rPr lang="en-CA" dirty="0">
                <a:hlinkClick r:id="rId3"/>
              </a:rPr>
              <a:t>https://portswigger.net/web-security/file-path-traversal</a:t>
            </a:r>
            <a:endParaRPr lang="en-CA"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fontAlgn="auto" hangingPunct="1">
              <a:spcAft>
                <a:spcPts val="0"/>
              </a:spcAft>
              <a:defRPr/>
            </a:pPr>
            <a:r>
              <a:rPr lang="en-US" dirty="0"/>
              <a:t>8.2: Directory Traversal Attack</a:t>
            </a:r>
          </a:p>
        </p:txBody>
      </p:sp>
      <p:grpSp>
        <p:nvGrpSpPr>
          <p:cNvPr id="2" name="Group 1" descr="If the URLs and permissions are not checked, the attacker can navigate to other directories under the true root.">
            <a:extLst>
              <a:ext uri="{FF2B5EF4-FFF2-40B4-BE49-F238E27FC236}">
                <a16:creationId xmlns:a16="http://schemas.microsoft.com/office/drawing/2014/main" id="{733E8DE3-FF34-4C2E-8F4E-C5A6E45C936C}"/>
              </a:ext>
            </a:extLst>
          </p:cNvPr>
          <p:cNvGrpSpPr/>
          <p:nvPr/>
        </p:nvGrpSpPr>
        <p:grpSpPr>
          <a:xfrm>
            <a:off x="0" y="1371600"/>
            <a:ext cx="8991600" cy="4687888"/>
            <a:chOff x="0" y="1371600"/>
            <a:chExt cx="8991600" cy="4687888"/>
          </a:xfrm>
        </p:grpSpPr>
        <p:sp>
          <p:nvSpPr>
            <p:cNvPr id="10" name="Oval 9"/>
            <p:cNvSpPr/>
            <p:nvPr/>
          </p:nvSpPr>
          <p:spPr>
            <a:xfrm>
              <a:off x="3276600" y="1828800"/>
              <a:ext cx="381000" cy="381000"/>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endParaRPr lang="en-US">
                <a:solidFill>
                  <a:srgbClr val="000000"/>
                </a:solidFill>
              </a:endParaRPr>
            </a:p>
          </p:txBody>
        </p:sp>
        <p:sp>
          <p:nvSpPr>
            <p:cNvPr id="8" name="Rounded Rectangle 7"/>
            <p:cNvSpPr/>
            <p:nvPr/>
          </p:nvSpPr>
          <p:spPr>
            <a:xfrm>
              <a:off x="152400" y="4648200"/>
              <a:ext cx="3352800" cy="12192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endParaRPr lang="en-US">
                <a:solidFill>
                  <a:srgbClr val="000000"/>
                </a:solidFill>
              </a:endParaRPr>
            </a:p>
          </p:txBody>
        </p:sp>
        <p:sp>
          <p:nvSpPr>
            <p:cNvPr id="6" name="Rounded Rectangle 5"/>
            <p:cNvSpPr/>
            <p:nvPr/>
          </p:nvSpPr>
          <p:spPr>
            <a:xfrm>
              <a:off x="6629400" y="3316288"/>
              <a:ext cx="2362200" cy="12192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endParaRPr lang="en-US">
                <a:solidFill>
                  <a:srgbClr val="000000"/>
                </a:solidFill>
              </a:endParaRPr>
            </a:p>
          </p:txBody>
        </p:sp>
        <p:pic>
          <p:nvPicPr>
            <p:cNvPr id="46087" name="Picture 2">
              <a:extLst>
                <a:ext uri="{C183D7F6-B498-43B3-948B-1728B52AA6E4}">
                  <adec:decorative xmlns:adec="http://schemas.microsoft.com/office/drawing/2017/decorative" val="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689" t="3703" r="9671" b="5556"/>
            <a:stretch>
              <a:fillRect/>
            </a:stretch>
          </p:blipFill>
          <p:spPr bwMode="auto">
            <a:xfrm>
              <a:off x="0" y="1371600"/>
              <a:ext cx="8991600" cy="4687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Rounded Rectangle 8"/>
            <p:cNvSpPr/>
            <p:nvPr/>
          </p:nvSpPr>
          <p:spPr>
            <a:xfrm>
              <a:off x="3657600" y="2133600"/>
              <a:ext cx="3048000" cy="19050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000" dirty="0"/>
                <a:t>In URLs, .. means</a:t>
              </a:r>
            </a:p>
            <a:p>
              <a:pPr algn="ctr" fontAlgn="auto">
                <a:spcBef>
                  <a:spcPts val="0"/>
                </a:spcBef>
                <a:spcAft>
                  <a:spcPts val="0"/>
                </a:spcAft>
                <a:defRPr/>
              </a:pPr>
              <a:r>
                <a:rPr lang="en-US" sz="2000" dirty="0"/>
                <a:t>move up one level.</a:t>
              </a:r>
            </a:p>
            <a:p>
              <a:pPr algn="ctr" fontAlgn="auto">
                <a:spcBef>
                  <a:spcPts val="0"/>
                </a:spcBef>
                <a:spcAft>
                  <a:spcPts val="0"/>
                </a:spcAft>
                <a:defRPr/>
              </a:pPr>
              <a:r>
                <a:rPr lang="en-US" sz="2000" dirty="0"/>
                <a:t>If allowed, user can</a:t>
              </a:r>
            </a:p>
            <a:p>
              <a:pPr algn="ctr" fontAlgn="auto">
                <a:spcBef>
                  <a:spcPts val="0"/>
                </a:spcBef>
                <a:spcAft>
                  <a:spcPts val="0"/>
                </a:spcAft>
                <a:defRPr/>
              </a:pPr>
              <a:r>
                <a:rPr lang="en-US" sz="2000" dirty="0"/>
                <a:t>get outside the WWW root box, into other directories.</a:t>
              </a:r>
            </a:p>
          </p:txBody>
        </p:sp>
      </p:grpSp>
      <p:sp>
        <p:nvSpPr>
          <p:cNvPr id="11"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a:t>8-</a:t>
            </a:r>
            <a:fld id="{CC13B7BD-7741-4A2D-9773-6840DCB75395}"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a:t>8-</a:t>
            </a:r>
            <a:fld id="{CC13B7BD-7741-4A2D-9773-6840DCB75395}" type="slidenum">
              <a:rPr lang="en-US" smtClean="0"/>
              <a:pPr/>
              <a:t>22</a:t>
            </a:fld>
            <a:endParaRPr lang="en-US" dirty="0"/>
          </a:p>
        </p:txBody>
      </p:sp>
      <p:sp>
        <p:nvSpPr>
          <p:cNvPr id="5" name="Title 4"/>
          <p:cNvSpPr>
            <a:spLocks noGrp="1"/>
          </p:cNvSpPr>
          <p:nvPr>
            <p:ph type="title"/>
          </p:nvPr>
        </p:nvSpPr>
        <p:spPr/>
        <p:txBody>
          <a:bodyPr/>
          <a:lstStyle/>
          <a:p>
            <a:pPr eaLnBrk="1" fontAlgn="auto" hangingPunct="1">
              <a:spcAft>
                <a:spcPts val="0"/>
              </a:spcAft>
              <a:defRPr/>
            </a:pPr>
            <a:r>
              <a:rPr lang="en-US" dirty="0"/>
              <a:t>8.2: </a:t>
            </a:r>
            <a:r>
              <a:rPr lang="en-US" dirty="0" err="1"/>
              <a:t>Webserver</a:t>
            </a:r>
            <a:r>
              <a:rPr lang="en-US" dirty="0"/>
              <a:t> Attacks</a:t>
            </a:r>
          </a:p>
        </p:txBody>
      </p:sp>
      <p:sp>
        <p:nvSpPr>
          <p:cNvPr id="47106" name="Content Placeholder 1"/>
          <p:cNvSpPr>
            <a:spLocks noGrp="1"/>
          </p:cNvSpPr>
          <p:nvPr>
            <p:ph idx="1"/>
          </p:nvPr>
        </p:nvSpPr>
        <p:spPr/>
        <p:txBody>
          <a:bodyPr/>
          <a:lstStyle/>
          <a:p>
            <a:pPr eaLnBrk="1"/>
            <a:r>
              <a:rPr lang="en-US" b="1" dirty="0"/>
              <a:t>IIS directory traversal attacks (Figure 8-11)</a:t>
            </a:r>
          </a:p>
          <a:p>
            <a:pPr lvl="1" eaLnBrk="1">
              <a:spcBef>
                <a:spcPts val="1800"/>
              </a:spcBef>
            </a:pPr>
            <a:r>
              <a:rPr lang="en-US" dirty="0"/>
              <a:t>Companies filter out “..”</a:t>
            </a:r>
          </a:p>
          <a:p>
            <a:pPr lvl="1" eaLnBrk="1">
              <a:spcBef>
                <a:spcPts val="1800"/>
              </a:spcBef>
            </a:pPr>
            <a:r>
              <a:rPr lang="en-US" dirty="0"/>
              <a:t>Attackers respond with hexadecimal and UNICODE representations for “..” and “..”</a:t>
            </a:r>
          </a:p>
          <a:p>
            <a:pPr lvl="1" eaLnBrk="1">
              <a:spcBef>
                <a:spcPts val="1800"/>
              </a:spcBef>
            </a:pPr>
            <a:r>
              <a:rPr lang="en-US" dirty="0"/>
              <a:t>Typical of the constant “arms race” between attackers and defenders</a:t>
            </a:r>
          </a:p>
          <a:p>
            <a:pPr eaLnBrk="1" hangingPunct="1"/>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a:t>8-</a:t>
            </a:r>
            <a:fld id="{CC13B7BD-7741-4A2D-9773-6840DCB75395}" type="slidenum">
              <a:rPr lang="en-US" smtClean="0"/>
              <a:pPr/>
              <a:t>23</a:t>
            </a:fld>
            <a:endParaRPr lang="en-US" dirty="0"/>
          </a:p>
        </p:txBody>
      </p:sp>
      <p:sp>
        <p:nvSpPr>
          <p:cNvPr id="5" name="Title 4"/>
          <p:cNvSpPr>
            <a:spLocks noGrp="1"/>
          </p:cNvSpPr>
          <p:nvPr>
            <p:ph type="title"/>
          </p:nvPr>
        </p:nvSpPr>
        <p:spPr/>
        <p:txBody>
          <a:bodyPr>
            <a:normAutofit/>
          </a:bodyPr>
          <a:lstStyle/>
          <a:p>
            <a:pPr eaLnBrk="1" fontAlgn="auto" hangingPunct="1">
              <a:spcAft>
                <a:spcPts val="0"/>
              </a:spcAft>
              <a:defRPr/>
            </a:pPr>
            <a:r>
              <a:rPr lang="en-US" sz="2800" dirty="0"/>
              <a:t>8.2: </a:t>
            </a:r>
            <a:r>
              <a:rPr lang="en-US" sz="2800" dirty="0" err="1"/>
              <a:t>Webserver</a:t>
            </a:r>
            <a:r>
              <a:rPr lang="en-US" sz="2800" dirty="0"/>
              <a:t> and E-Commerce Protections</a:t>
            </a:r>
          </a:p>
        </p:txBody>
      </p:sp>
      <p:sp>
        <p:nvSpPr>
          <p:cNvPr id="48130" name="Content Placeholder 1"/>
          <p:cNvSpPr>
            <a:spLocks noGrp="1"/>
          </p:cNvSpPr>
          <p:nvPr>
            <p:ph idx="1"/>
          </p:nvPr>
        </p:nvSpPr>
        <p:spPr>
          <a:xfrm>
            <a:off x="457200" y="1828800"/>
            <a:ext cx="8229600" cy="4178300"/>
          </a:xfrm>
        </p:spPr>
        <p:txBody>
          <a:bodyPr/>
          <a:lstStyle/>
          <a:p>
            <a:pPr eaLnBrk="1"/>
            <a:r>
              <a:rPr lang="en-US" b="1" dirty="0"/>
              <a:t>Patching the WWW and E-Commerce Software and Their Components</a:t>
            </a:r>
          </a:p>
          <a:p>
            <a:pPr lvl="1" eaLnBrk="1"/>
            <a:r>
              <a:rPr lang="en-US" dirty="0"/>
              <a:t>Patching the webserver software is not enough</a:t>
            </a:r>
          </a:p>
          <a:p>
            <a:pPr lvl="1" eaLnBrk="1"/>
            <a:r>
              <a:rPr lang="en-US" dirty="0"/>
              <a:t>Must also patch e-commerce software</a:t>
            </a:r>
          </a:p>
          <a:p>
            <a:pPr lvl="1" eaLnBrk="1"/>
            <a:r>
              <a:rPr lang="en-US" dirty="0"/>
              <a:t>E-commerce software might use third-party component software that must be patched</a:t>
            </a:r>
          </a:p>
          <a:p>
            <a:pPr eaLnBrk="1" hangingPunct="1"/>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a:t>8-</a:t>
            </a:r>
            <a:fld id="{CC13B7BD-7741-4A2D-9773-6840DCB75395}" type="slidenum">
              <a:rPr lang="en-US" smtClean="0"/>
              <a:pPr/>
              <a:t>24</a:t>
            </a:fld>
            <a:endParaRPr lang="en-US" dirty="0"/>
          </a:p>
        </p:txBody>
      </p:sp>
      <p:sp>
        <p:nvSpPr>
          <p:cNvPr id="5" name="Title 4"/>
          <p:cNvSpPr>
            <a:spLocks noGrp="1"/>
          </p:cNvSpPr>
          <p:nvPr>
            <p:ph type="title"/>
          </p:nvPr>
        </p:nvSpPr>
        <p:spPr/>
        <p:txBody>
          <a:bodyPr>
            <a:normAutofit/>
          </a:bodyPr>
          <a:lstStyle/>
          <a:p>
            <a:pPr eaLnBrk="1" fontAlgn="auto" hangingPunct="1">
              <a:spcAft>
                <a:spcPts val="0"/>
              </a:spcAft>
              <a:defRPr/>
            </a:pPr>
            <a:r>
              <a:rPr lang="en-US" sz="2800" dirty="0"/>
              <a:t>8.2: </a:t>
            </a:r>
            <a:r>
              <a:rPr lang="en-US" sz="2800" dirty="0" err="1"/>
              <a:t>Webserver</a:t>
            </a:r>
            <a:r>
              <a:rPr lang="en-US" sz="2800" dirty="0"/>
              <a:t> and E-Commerce Protections</a:t>
            </a:r>
          </a:p>
        </p:txBody>
      </p:sp>
      <p:sp>
        <p:nvSpPr>
          <p:cNvPr id="49154" name="Content Placeholder 1"/>
          <p:cNvSpPr>
            <a:spLocks noGrp="1"/>
          </p:cNvSpPr>
          <p:nvPr>
            <p:ph idx="1"/>
          </p:nvPr>
        </p:nvSpPr>
        <p:spPr>
          <a:xfrm>
            <a:off x="457200" y="1905000"/>
            <a:ext cx="8229600" cy="4102100"/>
          </a:xfrm>
        </p:spPr>
        <p:txBody>
          <a:bodyPr/>
          <a:lstStyle/>
          <a:p>
            <a:pPr eaLnBrk="1"/>
            <a:r>
              <a:rPr lang="en-US" b="1" dirty="0"/>
              <a:t>Other Website Protections</a:t>
            </a:r>
          </a:p>
          <a:p>
            <a:pPr lvl="1" eaLnBrk="1"/>
            <a:r>
              <a:rPr lang="en-US" dirty="0"/>
              <a:t>Website vulnerability assessment tools</a:t>
            </a:r>
          </a:p>
          <a:p>
            <a:pPr lvl="1" eaLnBrk="1"/>
            <a:r>
              <a:rPr lang="en-US" dirty="0"/>
              <a:t>Reading website error logs</a:t>
            </a:r>
          </a:p>
          <a:p>
            <a:pPr lvl="1" eaLnBrk="1"/>
            <a:r>
              <a:rPr lang="en-US" dirty="0"/>
              <a:t>Placing a webserver-specific application proxy server in front of the webserver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fontAlgn="auto" hangingPunct="1">
              <a:spcAft>
                <a:spcPts val="0"/>
              </a:spcAft>
              <a:defRPr/>
            </a:pPr>
            <a:r>
              <a:rPr lang="en-US" sz="3200" dirty="0"/>
              <a:t>8.2: </a:t>
            </a:r>
            <a:r>
              <a:rPr lang="en-US" sz="3200" dirty="0" err="1"/>
              <a:t>Webserver</a:t>
            </a:r>
            <a:r>
              <a:rPr lang="en-US" sz="3200" dirty="0"/>
              <a:t> Error Logs</a:t>
            </a:r>
          </a:p>
        </p:txBody>
      </p:sp>
      <p:pic>
        <p:nvPicPr>
          <p:cNvPr id="50181" name="Picture 2" descr="log files: each row contains date, time, client IP, method, URI stem (Target), server port, server IP, HTTP error."/>
          <p:cNvPicPr>
            <a:picLocks noChangeAspect="1" noChangeArrowheads="1"/>
          </p:cNvPicPr>
          <p:nvPr/>
        </p:nvPicPr>
        <p:blipFill>
          <a:blip r:embed="rId2">
            <a:extLst>
              <a:ext uri="{28A0092B-C50C-407E-A947-70E740481C1C}">
                <a14:useLocalDpi xmlns:a14="http://schemas.microsoft.com/office/drawing/2010/main" val="0"/>
              </a:ext>
            </a:extLst>
          </a:blip>
          <a:srcRect l="3938" t="19231" r="3015" b="8974"/>
          <a:stretch>
            <a:fillRect/>
          </a:stretch>
        </p:blipFill>
        <p:spPr bwMode="auto">
          <a:xfrm>
            <a:off x="133350" y="1657350"/>
            <a:ext cx="8763000" cy="2271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ounded Rectangle 7"/>
          <p:cNvSpPr/>
          <p:nvPr/>
        </p:nvSpPr>
        <p:spPr>
          <a:xfrm>
            <a:off x="1219200" y="4038600"/>
            <a:ext cx="5029200" cy="16002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000" dirty="0"/>
              <a:t>An internal employee (10.10.10.10) may be blindly searching for confidential directories (bolded) on an internal webserver (10.0.0.1).</a:t>
            </a:r>
          </a:p>
        </p:txBody>
      </p:sp>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a:t>8-</a:t>
            </a:r>
            <a:fld id="{CC13B7BD-7741-4A2D-9773-6840DCB75395}"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a:t>8-</a:t>
            </a:r>
            <a:fld id="{CC13B7BD-7741-4A2D-9773-6840DCB75395}" type="slidenum">
              <a:rPr lang="en-US" smtClean="0"/>
              <a:pPr/>
              <a:t>26</a:t>
            </a:fld>
            <a:endParaRPr lang="en-US" dirty="0"/>
          </a:p>
        </p:txBody>
      </p:sp>
      <p:sp>
        <p:nvSpPr>
          <p:cNvPr id="5" name="Title 4"/>
          <p:cNvSpPr>
            <a:spLocks noGrp="1"/>
          </p:cNvSpPr>
          <p:nvPr>
            <p:ph type="title"/>
          </p:nvPr>
        </p:nvSpPr>
        <p:spPr/>
        <p:txBody>
          <a:bodyPr>
            <a:normAutofit/>
          </a:bodyPr>
          <a:lstStyle/>
          <a:p>
            <a:pPr eaLnBrk="1" fontAlgn="auto" hangingPunct="1">
              <a:spcAft>
                <a:spcPts val="0"/>
              </a:spcAft>
              <a:defRPr/>
            </a:pPr>
            <a:r>
              <a:rPr lang="en-US" sz="3200" dirty="0"/>
              <a:t>8.3: Browser Attacks and Protections</a:t>
            </a:r>
          </a:p>
        </p:txBody>
      </p:sp>
      <p:sp>
        <p:nvSpPr>
          <p:cNvPr id="53250" name="Content Placeholder 1"/>
          <p:cNvSpPr>
            <a:spLocks noGrp="1"/>
          </p:cNvSpPr>
          <p:nvPr>
            <p:ph idx="1"/>
          </p:nvPr>
        </p:nvSpPr>
        <p:spPr>
          <a:xfrm>
            <a:off x="457200" y="1600200"/>
            <a:ext cx="8229600" cy="4800600"/>
          </a:xfrm>
        </p:spPr>
        <p:txBody>
          <a:bodyPr/>
          <a:lstStyle/>
          <a:p>
            <a:pPr eaLnBrk="1"/>
            <a:r>
              <a:rPr lang="en-US" b="1" dirty="0"/>
              <a:t>PCs Are Major Targets</a:t>
            </a:r>
          </a:p>
          <a:p>
            <a:pPr lvl="1" eaLnBrk="1"/>
            <a:r>
              <a:rPr lang="en-US" dirty="0"/>
              <a:t>Have interesting information and can be attacked through the browser</a:t>
            </a:r>
          </a:p>
          <a:p>
            <a:pPr eaLnBrk="1"/>
            <a:r>
              <a:rPr lang="en-US" b="1" dirty="0"/>
              <a:t>Client-Side Scripting (Mobile Code)</a:t>
            </a:r>
          </a:p>
          <a:p>
            <a:pPr lvl="1" eaLnBrk="1"/>
            <a:r>
              <a:rPr lang="en-US" dirty="0"/>
              <a:t>Java applets: small Java programs</a:t>
            </a:r>
          </a:p>
          <a:p>
            <a:pPr lvl="2" eaLnBrk="1"/>
            <a:r>
              <a:rPr lang="en-US" dirty="0"/>
              <a:t>Usually run in a “sandbox” that limits their access to most of the system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a:t>8-</a:t>
            </a:r>
            <a:fld id="{CC13B7BD-7741-4A2D-9773-6840DCB75395}" type="slidenum">
              <a:rPr lang="en-US" smtClean="0"/>
              <a:pPr/>
              <a:t>27</a:t>
            </a:fld>
            <a:endParaRPr lang="en-US" dirty="0"/>
          </a:p>
        </p:txBody>
      </p:sp>
      <p:sp>
        <p:nvSpPr>
          <p:cNvPr id="5" name="Title 4"/>
          <p:cNvSpPr>
            <a:spLocks noGrp="1"/>
          </p:cNvSpPr>
          <p:nvPr>
            <p:ph type="title"/>
          </p:nvPr>
        </p:nvSpPr>
        <p:spPr/>
        <p:txBody>
          <a:bodyPr>
            <a:normAutofit/>
          </a:bodyPr>
          <a:lstStyle/>
          <a:p>
            <a:pPr eaLnBrk="1" fontAlgn="auto" hangingPunct="1">
              <a:spcAft>
                <a:spcPts val="0"/>
              </a:spcAft>
              <a:defRPr/>
            </a:pPr>
            <a:r>
              <a:rPr lang="en-US" sz="3200" dirty="0"/>
              <a:t>8.3: Browser Attacks and Protections</a:t>
            </a:r>
          </a:p>
        </p:txBody>
      </p:sp>
      <p:sp>
        <p:nvSpPr>
          <p:cNvPr id="56322" name="Content Placeholder 1"/>
          <p:cNvSpPr>
            <a:spLocks noGrp="1"/>
          </p:cNvSpPr>
          <p:nvPr>
            <p:ph idx="1"/>
          </p:nvPr>
        </p:nvSpPr>
        <p:spPr>
          <a:xfrm>
            <a:off x="457200" y="1752600"/>
            <a:ext cx="8229600" cy="4254500"/>
          </a:xfrm>
        </p:spPr>
        <p:txBody>
          <a:bodyPr/>
          <a:lstStyle/>
          <a:p>
            <a:pPr eaLnBrk="1"/>
            <a:r>
              <a:rPr lang="en-US" b="1" dirty="0"/>
              <a:t>Malicious Links</a:t>
            </a:r>
          </a:p>
          <a:p>
            <a:pPr lvl="1" eaLnBrk="1">
              <a:spcBef>
                <a:spcPts val="1800"/>
              </a:spcBef>
            </a:pPr>
            <a:r>
              <a:rPr lang="en-US" dirty="0"/>
              <a:t>User usually must click on them to execute (but not always)</a:t>
            </a:r>
          </a:p>
          <a:p>
            <a:pPr lvl="1" eaLnBrk="1">
              <a:spcBef>
                <a:spcPts val="1800"/>
              </a:spcBef>
            </a:pPr>
            <a:r>
              <a:rPr lang="en-US" dirty="0"/>
              <a:t>Tricking users to visit attacker websites</a:t>
            </a:r>
          </a:p>
          <a:p>
            <a:pPr lvl="2" eaLnBrk="1">
              <a:spcBef>
                <a:spcPts val="1200"/>
              </a:spcBef>
            </a:pPr>
            <a:r>
              <a:rPr lang="en-US" dirty="0"/>
              <a:t>Social engineering to persuade the victim to click on a link</a:t>
            </a:r>
          </a:p>
          <a:p>
            <a:pPr lvl="2" eaLnBrk="1">
              <a:spcBef>
                <a:spcPts val="1200"/>
              </a:spcBef>
            </a:pPr>
            <a:r>
              <a:rPr lang="en-US" dirty="0"/>
              <a:t>Uses domain names that are common misspellings of popular domain names</a:t>
            </a:r>
          </a:p>
        </p:txBody>
      </p:sp>
      <p:sp>
        <p:nvSpPr>
          <p:cNvPr id="6" name="Rounded Rectangle 5">
            <a:extLst>
              <a:ext uri="{C183D7F6-B498-43B3-948B-1728B52AA6E4}">
                <adec:decorative xmlns:adec="http://schemas.microsoft.com/office/drawing/2017/decorative" val="0"/>
              </a:ext>
            </a:extLst>
          </p:cNvPr>
          <p:cNvSpPr/>
          <p:nvPr/>
        </p:nvSpPr>
        <p:spPr>
          <a:xfrm>
            <a:off x="6553200" y="1143000"/>
            <a:ext cx="1981200" cy="9906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r>
              <a:rPr lang="en-US" dirty="0">
                <a:solidFill>
                  <a:srgbClr val="000000"/>
                </a:solidFill>
              </a:rPr>
              <a:t>You like beef?</a:t>
            </a:r>
          </a:p>
          <a:p>
            <a:r>
              <a:rPr lang="en-US" dirty="0">
                <a:solidFill>
                  <a:srgbClr val="000000"/>
                </a:solidFill>
              </a:rPr>
              <a:t>Click </a:t>
            </a:r>
            <a:r>
              <a:rPr lang="en-US" u="sng" dirty="0">
                <a:solidFill>
                  <a:srgbClr val="000000"/>
                </a:solidFill>
              </a:rPr>
              <a:t>here.</a:t>
            </a:r>
          </a:p>
          <a:p>
            <a:endParaRPr lang="en-US" u="sng" dirty="0">
              <a:solidFill>
                <a:srgbClr val="000000"/>
              </a:solidFill>
            </a:endParaRPr>
          </a:p>
        </p:txBody>
      </p:sp>
      <p:sp>
        <p:nvSpPr>
          <p:cNvPr id="8" name="Rounded Rectangle 7">
            <a:extLst>
              <a:ext uri="{C183D7F6-B498-43B3-948B-1728B52AA6E4}">
                <adec:decorative xmlns:adec="http://schemas.microsoft.com/office/drawing/2017/decorative" val="0"/>
              </a:ext>
            </a:extLst>
          </p:cNvPr>
          <p:cNvSpPr/>
          <p:nvPr/>
        </p:nvSpPr>
        <p:spPr>
          <a:xfrm>
            <a:off x="5410200" y="5562600"/>
            <a:ext cx="3276600" cy="6858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r>
              <a:rPr lang="en-US">
                <a:solidFill>
                  <a:srgbClr val="000000"/>
                </a:solidFill>
              </a:rPr>
              <a:t>http://www.micosoft.com</a:t>
            </a:r>
            <a:endParaRPr lang="en-US" u="sng">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a:t>8-</a:t>
            </a:r>
            <a:fld id="{CC13B7BD-7741-4A2D-9773-6840DCB75395}" type="slidenum">
              <a:rPr lang="en-US" smtClean="0"/>
              <a:pPr/>
              <a:t>28</a:t>
            </a:fld>
            <a:endParaRPr lang="en-US" dirty="0"/>
          </a:p>
        </p:txBody>
      </p:sp>
      <p:sp>
        <p:nvSpPr>
          <p:cNvPr id="5" name="Title 4"/>
          <p:cNvSpPr>
            <a:spLocks noGrp="1"/>
          </p:cNvSpPr>
          <p:nvPr>
            <p:ph type="title"/>
          </p:nvPr>
        </p:nvSpPr>
        <p:spPr/>
        <p:txBody>
          <a:bodyPr>
            <a:normAutofit/>
          </a:bodyPr>
          <a:lstStyle/>
          <a:p>
            <a:pPr eaLnBrk="1" fontAlgn="auto" hangingPunct="1">
              <a:spcAft>
                <a:spcPts val="0"/>
              </a:spcAft>
              <a:defRPr/>
            </a:pPr>
            <a:r>
              <a:rPr lang="en-US" sz="3200" dirty="0"/>
              <a:t>8.3: Browser Attacks and Protections</a:t>
            </a:r>
          </a:p>
        </p:txBody>
      </p:sp>
      <p:sp>
        <p:nvSpPr>
          <p:cNvPr id="57346" name="Content Placeholder 1"/>
          <p:cNvSpPr>
            <a:spLocks noGrp="1"/>
          </p:cNvSpPr>
          <p:nvPr>
            <p:ph idx="1"/>
          </p:nvPr>
        </p:nvSpPr>
        <p:spPr>
          <a:xfrm>
            <a:off x="457200" y="1828800"/>
            <a:ext cx="8229600" cy="4178300"/>
          </a:xfrm>
        </p:spPr>
        <p:txBody>
          <a:bodyPr/>
          <a:lstStyle/>
          <a:p>
            <a:pPr eaLnBrk="1"/>
            <a:r>
              <a:rPr lang="en-US" b="1" dirty="0"/>
              <a:t>Other Client-Side Attacks</a:t>
            </a:r>
          </a:p>
          <a:p>
            <a:pPr lvl="1" eaLnBrk="1">
              <a:spcBef>
                <a:spcPts val="1800"/>
              </a:spcBef>
            </a:pPr>
            <a:r>
              <a:rPr lang="en-US" sz="2400" dirty="0"/>
              <a:t>File reading: turns the computer into an unintended file server</a:t>
            </a:r>
          </a:p>
          <a:p>
            <a:pPr lvl="1" eaLnBrk="1">
              <a:spcBef>
                <a:spcPts val="1800"/>
              </a:spcBef>
            </a:pPr>
            <a:r>
              <a:rPr lang="en-US" sz="2400" dirty="0"/>
              <a:t>Executing a single command</a:t>
            </a:r>
          </a:p>
          <a:p>
            <a:pPr lvl="2" eaLnBrk="1">
              <a:spcBef>
                <a:spcPts val="1200"/>
              </a:spcBef>
            </a:pPr>
            <a:r>
              <a:rPr lang="en-US" dirty="0"/>
              <a:t>The single command may open a command shell on the user’s computer</a:t>
            </a:r>
          </a:p>
          <a:p>
            <a:pPr lvl="2" eaLnBrk="1">
              <a:spcBef>
                <a:spcPts val="1200"/>
              </a:spcBef>
            </a:pPr>
            <a:r>
              <a:rPr lang="en-US" dirty="0"/>
              <a:t>The attacker can now enter many commands</a:t>
            </a:r>
          </a:p>
        </p:txBody>
      </p:sp>
      <p:sp>
        <p:nvSpPr>
          <p:cNvPr id="6" name="Rounded Rectangle 5"/>
          <p:cNvSpPr/>
          <p:nvPr/>
        </p:nvSpPr>
        <p:spPr>
          <a:xfrm>
            <a:off x="3429000" y="5257800"/>
            <a:ext cx="1676400" cy="10668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r>
              <a:rPr lang="en-US">
                <a:solidFill>
                  <a:srgbClr val="000000"/>
                </a:solidFill>
              </a:rPr>
              <a:t>C:&gt;</a:t>
            </a:r>
          </a:p>
          <a:p>
            <a:endParaRPr lang="en-US">
              <a:solidFill>
                <a:srgbClr val="000000"/>
              </a:solidFill>
            </a:endParaRPr>
          </a:p>
          <a:p>
            <a:endParaRPr lang="en-US">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a:t>8-</a:t>
            </a:r>
            <a:fld id="{CC13B7BD-7741-4A2D-9773-6840DCB75395}" type="slidenum">
              <a:rPr lang="en-US" smtClean="0"/>
              <a:pPr/>
              <a:t>29</a:t>
            </a:fld>
            <a:endParaRPr lang="en-US" dirty="0"/>
          </a:p>
        </p:txBody>
      </p:sp>
      <p:sp>
        <p:nvSpPr>
          <p:cNvPr id="5" name="Title 4"/>
          <p:cNvSpPr>
            <a:spLocks noGrp="1"/>
          </p:cNvSpPr>
          <p:nvPr>
            <p:ph type="title"/>
          </p:nvPr>
        </p:nvSpPr>
        <p:spPr/>
        <p:txBody>
          <a:bodyPr>
            <a:normAutofit/>
          </a:bodyPr>
          <a:lstStyle/>
          <a:p>
            <a:pPr eaLnBrk="1" fontAlgn="auto" hangingPunct="1">
              <a:spcAft>
                <a:spcPts val="0"/>
              </a:spcAft>
              <a:defRPr/>
            </a:pPr>
            <a:r>
              <a:rPr lang="en-US" sz="3200" dirty="0"/>
              <a:t>8.3: Browser Attacks and Protections</a:t>
            </a:r>
          </a:p>
        </p:txBody>
      </p:sp>
      <p:sp>
        <p:nvSpPr>
          <p:cNvPr id="58370" name="Content Placeholder 1"/>
          <p:cNvSpPr>
            <a:spLocks noGrp="1"/>
          </p:cNvSpPr>
          <p:nvPr>
            <p:ph idx="1"/>
          </p:nvPr>
        </p:nvSpPr>
        <p:spPr>
          <a:xfrm>
            <a:off x="457200" y="1905000"/>
            <a:ext cx="8229600" cy="4102100"/>
          </a:xfrm>
        </p:spPr>
        <p:txBody>
          <a:bodyPr/>
          <a:lstStyle/>
          <a:p>
            <a:pPr eaLnBrk="1"/>
            <a:r>
              <a:rPr lang="en-US" b="1"/>
              <a:t>Other Client-Side Attacks</a:t>
            </a:r>
          </a:p>
          <a:p>
            <a:pPr lvl="1" eaLnBrk="1"/>
            <a:r>
              <a:rPr lang="en-US"/>
              <a:t>Automatic redirection to unwanted webpage</a:t>
            </a:r>
          </a:p>
          <a:p>
            <a:pPr lvl="1" eaLnBrk="1"/>
            <a:r>
              <a:rPr lang="en-US"/>
              <a:t>On compromised systems, the user may be automatically directed to a specific malicious website if they later make any typing error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a:t>8-</a:t>
            </a:r>
            <a:fld id="{CC13B7BD-7741-4A2D-9773-6840DCB75395}" type="slidenum">
              <a:rPr lang="en-US" smtClean="0"/>
              <a:pPr/>
              <a:t>3</a:t>
            </a:fld>
            <a:endParaRPr lang="en-US" dirty="0"/>
          </a:p>
        </p:txBody>
      </p:sp>
      <p:sp>
        <p:nvSpPr>
          <p:cNvPr id="8" name="Title 7"/>
          <p:cNvSpPr>
            <a:spLocks noGrp="1"/>
          </p:cNvSpPr>
          <p:nvPr>
            <p:ph type="title"/>
          </p:nvPr>
        </p:nvSpPr>
        <p:spPr/>
        <p:txBody>
          <a:bodyPr/>
          <a:lstStyle/>
          <a:p>
            <a:pPr eaLnBrk="1" hangingPunct="1">
              <a:defRPr/>
            </a:pPr>
            <a:r>
              <a:rPr lang="en-US" dirty="0"/>
              <a:t>Learning Objectives</a:t>
            </a:r>
          </a:p>
        </p:txBody>
      </p:sp>
      <p:sp>
        <p:nvSpPr>
          <p:cNvPr id="10" name="Content Placeholder 9"/>
          <p:cNvSpPr>
            <a:spLocks noGrp="1"/>
          </p:cNvSpPr>
          <p:nvPr>
            <p:ph idx="1"/>
          </p:nvPr>
        </p:nvSpPr>
        <p:spPr/>
        <p:txBody>
          <a:bodyPr>
            <a:normAutofit/>
          </a:bodyPr>
          <a:lstStyle/>
          <a:p>
            <a:pPr eaLnBrk="1" hangingPunct="1">
              <a:defRPr/>
            </a:pPr>
            <a:r>
              <a:rPr lang="en-US" dirty="0"/>
              <a:t>Explain why attackers increasingly focus on applications.</a:t>
            </a:r>
          </a:p>
          <a:p>
            <a:pPr eaLnBrk="1" hangingPunct="1">
              <a:defRPr/>
            </a:pPr>
            <a:r>
              <a:rPr lang="en-US" dirty="0"/>
              <a:t>List the main steps in securing applications.</a:t>
            </a:r>
          </a:p>
          <a:p>
            <a:pPr eaLnBrk="1" hangingPunct="1">
              <a:defRPr/>
            </a:pPr>
            <a:r>
              <a:rPr lang="en-US" dirty="0"/>
              <a:t>Describe vulnerabilities in web browsers.</a:t>
            </a:r>
          </a:p>
          <a:p>
            <a:pPr eaLnBrk="1" hangingPunct="1">
              <a:defRPr/>
            </a:pPr>
            <a:r>
              <a:rPr lang="en-US" dirty="0"/>
              <a:t>Explain the process of securing e-mail.</a:t>
            </a:r>
            <a:endParaRPr lang="en-US" i="1" dirty="0"/>
          </a:p>
          <a:p>
            <a:pPr eaLnBrk="1" hangingPunct="1">
              <a:defRPr/>
            </a:pPr>
            <a:r>
              <a:rPr lang="en-US" dirty="0"/>
              <a:t>Describe how to secure other user applications.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a:t>8-</a:t>
            </a:r>
            <a:fld id="{CC13B7BD-7741-4A2D-9773-6840DCB75395}" type="slidenum">
              <a:rPr lang="en-US" smtClean="0"/>
              <a:pPr/>
              <a:t>30</a:t>
            </a:fld>
            <a:endParaRPr lang="en-US" dirty="0"/>
          </a:p>
        </p:txBody>
      </p:sp>
      <p:sp>
        <p:nvSpPr>
          <p:cNvPr id="5" name="Title 4"/>
          <p:cNvSpPr>
            <a:spLocks noGrp="1"/>
          </p:cNvSpPr>
          <p:nvPr>
            <p:ph type="title"/>
          </p:nvPr>
        </p:nvSpPr>
        <p:spPr/>
        <p:txBody>
          <a:bodyPr>
            <a:normAutofit/>
          </a:bodyPr>
          <a:lstStyle/>
          <a:p>
            <a:pPr eaLnBrk="1" fontAlgn="auto" hangingPunct="1">
              <a:spcAft>
                <a:spcPts val="0"/>
              </a:spcAft>
              <a:defRPr/>
            </a:pPr>
            <a:r>
              <a:rPr lang="en-US" sz="3200" dirty="0"/>
              <a:t>8.3: Browser Attacks and Protections</a:t>
            </a:r>
          </a:p>
        </p:txBody>
      </p:sp>
      <p:sp>
        <p:nvSpPr>
          <p:cNvPr id="59394" name="Content Placeholder 1"/>
          <p:cNvSpPr>
            <a:spLocks noGrp="1"/>
          </p:cNvSpPr>
          <p:nvPr>
            <p:ph idx="1"/>
          </p:nvPr>
        </p:nvSpPr>
        <p:spPr>
          <a:xfrm>
            <a:off x="457200" y="1828800"/>
            <a:ext cx="8229600" cy="4178300"/>
          </a:xfrm>
        </p:spPr>
        <p:txBody>
          <a:bodyPr/>
          <a:lstStyle/>
          <a:p>
            <a:pPr eaLnBrk="1"/>
            <a:r>
              <a:rPr lang="en-US" b="1" dirty="0"/>
              <a:t>Other Client-Side Attacks </a:t>
            </a:r>
            <a:r>
              <a:rPr lang="mr-IN" b="1" dirty="0"/>
              <a:t>–</a:t>
            </a:r>
            <a:r>
              <a:rPr lang="en-US" b="1" dirty="0"/>
              <a:t> Cookies</a:t>
            </a:r>
          </a:p>
          <a:p>
            <a:pPr lvl="1" eaLnBrk="1"/>
            <a:r>
              <a:rPr lang="en-US" dirty="0"/>
              <a:t>Cookies are placed on user computer; can be retrieved by website</a:t>
            </a:r>
          </a:p>
          <a:p>
            <a:pPr lvl="1" eaLnBrk="1"/>
            <a:r>
              <a:rPr lang="en-US" dirty="0"/>
              <a:t>Can be used to track users at a website</a:t>
            </a:r>
          </a:p>
          <a:p>
            <a:pPr lvl="1" eaLnBrk="1"/>
            <a:r>
              <a:rPr lang="en-US" dirty="0"/>
              <a:t>Can contain private information</a:t>
            </a:r>
          </a:p>
          <a:p>
            <a:pPr lvl="1" eaLnBrk="1"/>
            <a:r>
              <a:rPr lang="en-US" dirty="0"/>
              <a:t>Accepting cookies is necessary to use many websites</a:t>
            </a:r>
          </a:p>
        </p:txBody>
      </p:sp>
      <p:pic>
        <p:nvPicPr>
          <p:cNvPr id="7" name="Picture 2">
            <a:extLst>
              <a:ext uri="{C183D7F6-B498-43B3-948B-1728B52AA6E4}">
                <adec:decorative xmlns:adec="http://schemas.microsoft.com/office/drawing/2017/decorative" val="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096000" y="533400"/>
            <a:ext cx="2768600" cy="1598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a:t>8-</a:t>
            </a:r>
            <a:fld id="{CC13B7BD-7741-4A2D-9773-6840DCB75395}" type="slidenum">
              <a:rPr lang="en-US" smtClean="0"/>
              <a:pPr/>
              <a:t>31</a:t>
            </a:fld>
            <a:endParaRPr lang="en-US" dirty="0"/>
          </a:p>
        </p:txBody>
      </p:sp>
      <p:sp>
        <p:nvSpPr>
          <p:cNvPr id="5" name="Title 4"/>
          <p:cNvSpPr>
            <a:spLocks noGrp="1"/>
          </p:cNvSpPr>
          <p:nvPr>
            <p:ph type="title"/>
          </p:nvPr>
        </p:nvSpPr>
        <p:spPr/>
        <p:txBody>
          <a:bodyPr>
            <a:normAutofit/>
          </a:bodyPr>
          <a:lstStyle/>
          <a:p>
            <a:pPr eaLnBrk="1" fontAlgn="auto" hangingPunct="1">
              <a:spcAft>
                <a:spcPts val="0"/>
              </a:spcAft>
              <a:defRPr/>
            </a:pPr>
            <a:r>
              <a:rPr lang="en-US" sz="2800" dirty="0"/>
              <a:t>8.3: Browser Attacks and Protections</a:t>
            </a:r>
          </a:p>
        </p:txBody>
      </p:sp>
      <p:sp>
        <p:nvSpPr>
          <p:cNvPr id="61442" name="Content Placeholder 1"/>
          <p:cNvSpPr>
            <a:spLocks noGrp="1"/>
          </p:cNvSpPr>
          <p:nvPr>
            <p:ph idx="1"/>
          </p:nvPr>
        </p:nvSpPr>
        <p:spPr>
          <a:xfrm>
            <a:off x="457200" y="1752600"/>
            <a:ext cx="8229600" cy="4254500"/>
          </a:xfrm>
        </p:spPr>
        <p:txBody>
          <a:bodyPr/>
          <a:lstStyle/>
          <a:p>
            <a:pPr eaLnBrk="1"/>
            <a:r>
              <a:rPr lang="en-US" b="1"/>
              <a:t>Enhancing Browser Security</a:t>
            </a:r>
          </a:p>
          <a:p>
            <a:pPr lvl="1" eaLnBrk="1"/>
            <a:r>
              <a:rPr lang="en-US"/>
              <a:t>Patches and updates</a:t>
            </a:r>
          </a:p>
          <a:p>
            <a:pPr lvl="1" eaLnBrk="1"/>
            <a:r>
              <a:rPr lang="en-US"/>
              <a:t>Set strong </a:t>
            </a:r>
            <a:r>
              <a:rPr lang="en-US" i="1"/>
              <a:t>security</a:t>
            </a:r>
            <a:r>
              <a:rPr lang="en-US"/>
              <a:t> configuration options for Microsoft Internet Explorer</a:t>
            </a:r>
          </a:p>
          <a:p>
            <a:pPr lvl="1" eaLnBrk="1"/>
            <a:r>
              <a:rPr lang="en-US"/>
              <a:t>Set strong </a:t>
            </a:r>
            <a:r>
              <a:rPr lang="en-US" i="1"/>
              <a:t>privacy</a:t>
            </a:r>
            <a:r>
              <a:rPr lang="en-US"/>
              <a:t> configuration options for Microsoft Internet Explorer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a:t>8-</a:t>
            </a:r>
            <a:fld id="{CC13B7BD-7741-4A2D-9773-6840DCB75395}" type="slidenum">
              <a:rPr lang="en-US" smtClean="0"/>
              <a:pPr/>
              <a:t>32</a:t>
            </a:fld>
            <a:endParaRPr lang="en-US" dirty="0"/>
          </a:p>
        </p:txBody>
      </p:sp>
      <p:sp>
        <p:nvSpPr>
          <p:cNvPr id="5" name="Title 4"/>
          <p:cNvSpPr>
            <a:spLocks noGrp="1"/>
          </p:cNvSpPr>
          <p:nvPr>
            <p:ph type="title"/>
          </p:nvPr>
        </p:nvSpPr>
        <p:spPr/>
        <p:txBody>
          <a:bodyPr/>
          <a:lstStyle/>
          <a:p>
            <a:pPr eaLnBrk="1" fontAlgn="auto" hangingPunct="1">
              <a:spcAft>
                <a:spcPts val="0"/>
              </a:spcAft>
              <a:defRPr/>
            </a:pPr>
            <a:r>
              <a:rPr lang="en-US" dirty="0"/>
              <a:t>8.4: E-Mail Security</a:t>
            </a:r>
          </a:p>
        </p:txBody>
      </p:sp>
      <p:sp>
        <p:nvSpPr>
          <p:cNvPr id="65538" name="Content Placeholder 1"/>
          <p:cNvSpPr>
            <a:spLocks noGrp="1"/>
          </p:cNvSpPr>
          <p:nvPr>
            <p:ph idx="1"/>
          </p:nvPr>
        </p:nvSpPr>
        <p:spPr/>
        <p:txBody>
          <a:bodyPr/>
          <a:lstStyle/>
          <a:p>
            <a:pPr eaLnBrk="1"/>
            <a:r>
              <a:rPr lang="en-US" b="1" dirty="0"/>
              <a:t>Content Filtering</a:t>
            </a:r>
          </a:p>
          <a:p>
            <a:pPr lvl="1" eaLnBrk="1">
              <a:spcBef>
                <a:spcPts val="1800"/>
              </a:spcBef>
            </a:pPr>
            <a:r>
              <a:rPr lang="en-US" dirty="0"/>
              <a:t>Malicious code in attachments and HTML bodies (scripts)</a:t>
            </a:r>
          </a:p>
          <a:p>
            <a:pPr lvl="1" eaLnBrk="1">
              <a:spcBef>
                <a:spcPts val="1800"/>
              </a:spcBef>
            </a:pPr>
            <a:r>
              <a:rPr lang="en-US" dirty="0"/>
              <a:t>Spam: unsolicited commercial e-mail</a:t>
            </a:r>
          </a:p>
          <a:p>
            <a:pPr lvl="1" eaLnBrk="1">
              <a:spcBef>
                <a:spcPts val="1800"/>
              </a:spcBef>
            </a:pPr>
            <a:r>
              <a:rPr lang="en-US" dirty="0"/>
              <a:t>Volume is growing rapidly; slowing PCs and annoying users (pornography and fraud)</a:t>
            </a:r>
          </a:p>
          <a:p>
            <a:pPr lvl="1" eaLnBrk="1">
              <a:spcBef>
                <a:spcPts val="1800"/>
              </a:spcBef>
            </a:pPr>
            <a:r>
              <a:rPr lang="en-US" dirty="0"/>
              <a:t>Filtering for spam also rejects some legitimate messages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a:t>8-</a:t>
            </a:r>
            <a:fld id="{CC13B7BD-7741-4A2D-9773-6840DCB75395}" type="slidenum">
              <a:rPr lang="en-US" smtClean="0"/>
              <a:pPr/>
              <a:t>33</a:t>
            </a:fld>
            <a:endParaRPr lang="en-US" dirty="0"/>
          </a:p>
        </p:txBody>
      </p:sp>
      <p:sp>
        <p:nvSpPr>
          <p:cNvPr id="5" name="Title 4"/>
          <p:cNvSpPr>
            <a:spLocks noGrp="1"/>
          </p:cNvSpPr>
          <p:nvPr>
            <p:ph type="title"/>
          </p:nvPr>
        </p:nvSpPr>
        <p:spPr/>
        <p:txBody>
          <a:bodyPr/>
          <a:lstStyle/>
          <a:p>
            <a:pPr eaLnBrk="1" fontAlgn="auto" hangingPunct="1">
              <a:spcAft>
                <a:spcPts val="0"/>
              </a:spcAft>
              <a:defRPr/>
            </a:pPr>
            <a:r>
              <a:rPr lang="en-US" dirty="0"/>
              <a:t>8.4: E-Mail Security</a:t>
            </a:r>
          </a:p>
        </p:txBody>
      </p:sp>
      <p:sp>
        <p:nvSpPr>
          <p:cNvPr id="66562" name="Content Placeholder 1"/>
          <p:cNvSpPr>
            <a:spLocks noGrp="1"/>
          </p:cNvSpPr>
          <p:nvPr>
            <p:ph idx="1"/>
          </p:nvPr>
        </p:nvSpPr>
        <p:spPr/>
        <p:txBody>
          <a:bodyPr/>
          <a:lstStyle/>
          <a:p>
            <a:pPr eaLnBrk="1"/>
            <a:r>
              <a:rPr lang="en-US" b="1" dirty="0"/>
              <a:t>Inappropriate Content</a:t>
            </a:r>
          </a:p>
          <a:p>
            <a:pPr lvl="1" eaLnBrk="1"/>
            <a:r>
              <a:rPr lang="en-US" dirty="0"/>
              <a:t>Companies often filter for sexually or racially harassing messages</a:t>
            </a:r>
          </a:p>
          <a:p>
            <a:pPr lvl="1" eaLnBrk="1"/>
            <a:r>
              <a:rPr lang="en-US" dirty="0"/>
              <a:t>Could be sued for not doing so</a:t>
            </a:r>
          </a:p>
          <a:p>
            <a:pPr eaLnBrk="1"/>
            <a:r>
              <a:rPr lang="en-US" b="1" dirty="0"/>
              <a:t>Extrusion Prevention for Intellectual Property (IP)</a:t>
            </a:r>
          </a:p>
          <a:p>
            <a:pPr eaLnBrk="1"/>
            <a:r>
              <a:rPr lang="en-US" b="1" dirty="0"/>
              <a:t>Stopping the Transmission of Sensitive Personally Identifiable Information (PII)</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a:t>8-</a:t>
            </a:r>
            <a:fld id="{CC13B7BD-7741-4A2D-9773-6840DCB75395}" type="slidenum">
              <a:rPr lang="en-US" smtClean="0"/>
              <a:pPr/>
              <a:t>34</a:t>
            </a:fld>
            <a:endParaRPr lang="en-US" dirty="0"/>
          </a:p>
        </p:txBody>
      </p:sp>
      <p:sp>
        <p:nvSpPr>
          <p:cNvPr id="5" name="Title 4"/>
          <p:cNvSpPr>
            <a:spLocks noGrp="1"/>
          </p:cNvSpPr>
          <p:nvPr>
            <p:ph type="title"/>
          </p:nvPr>
        </p:nvSpPr>
        <p:spPr/>
        <p:txBody>
          <a:bodyPr/>
          <a:lstStyle/>
          <a:p>
            <a:pPr eaLnBrk="1" fontAlgn="auto" hangingPunct="1">
              <a:spcAft>
                <a:spcPts val="0"/>
              </a:spcAft>
              <a:defRPr/>
            </a:pPr>
            <a:r>
              <a:rPr lang="en-US" dirty="0"/>
              <a:t>8.4: E-Mail Security</a:t>
            </a:r>
          </a:p>
        </p:txBody>
      </p:sp>
      <p:sp>
        <p:nvSpPr>
          <p:cNvPr id="68610" name="Content Placeholder 1"/>
          <p:cNvSpPr>
            <a:spLocks noGrp="1"/>
          </p:cNvSpPr>
          <p:nvPr>
            <p:ph idx="1"/>
          </p:nvPr>
        </p:nvSpPr>
        <p:spPr/>
        <p:txBody>
          <a:bodyPr/>
          <a:lstStyle/>
          <a:p>
            <a:pPr eaLnBrk="1"/>
            <a:r>
              <a:rPr lang="en-US" b="1"/>
              <a:t>Employee training</a:t>
            </a:r>
          </a:p>
          <a:p>
            <a:pPr lvl="1" eaLnBrk="1">
              <a:spcBef>
                <a:spcPts val="1800"/>
              </a:spcBef>
            </a:pPr>
            <a:r>
              <a:rPr lang="en-US"/>
              <a:t>E-mail is not private; company has right to read</a:t>
            </a:r>
          </a:p>
          <a:p>
            <a:pPr lvl="1" eaLnBrk="1">
              <a:spcBef>
                <a:spcPts val="1800"/>
              </a:spcBef>
            </a:pPr>
            <a:r>
              <a:rPr lang="en-US"/>
              <a:t>Your messages may be forwarded without permission</a:t>
            </a:r>
          </a:p>
          <a:p>
            <a:pPr lvl="1" eaLnBrk="1">
              <a:spcBef>
                <a:spcPts val="1800"/>
              </a:spcBef>
            </a:pPr>
            <a:r>
              <a:rPr lang="en-US"/>
              <a:t>Never put anything in a message the sender would not want to see in court, printed in the newspapers, or read by his or her boss</a:t>
            </a:r>
          </a:p>
          <a:p>
            <a:pPr lvl="1" eaLnBrk="1">
              <a:spcBef>
                <a:spcPts val="1800"/>
              </a:spcBef>
            </a:pPr>
            <a:r>
              <a:rPr lang="en-US"/>
              <a:t>Never forward messages without permission</a:t>
            </a:r>
            <a:endParaRPr lang="en-US" b="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eaLnBrk="1" fontAlgn="auto" hangingPunct="1">
              <a:spcAft>
                <a:spcPts val="0"/>
              </a:spcAft>
              <a:defRPr/>
            </a:pPr>
            <a:r>
              <a:rPr lang="en-US" dirty="0"/>
              <a:t>The End</a:t>
            </a:r>
          </a:p>
        </p:txBody>
      </p:sp>
    </p:spTree>
  </p:cSld>
  <p:clrMapOvr>
    <a:masterClrMapping/>
  </p:clrMapOvr>
  <p:transition>
    <p:wedge/>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4245E-E617-4715-85D6-7AEB941993CC}"/>
              </a:ext>
            </a:extLst>
          </p:cNvPr>
          <p:cNvSpPr>
            <a:spLocks noGrp="1"/>
          </p:cNvSpPr>
          <p:nvPr>
            <p:ph type="ctrTitle"/>
          </p:nvPr>
        </p:nvSpPr>
        <p:spPr>
          <a:xfrm>
            <a:off x="685800" y="-1829761"/>
            <a:ext cx="7772400" cy="1829761"/>
          </a:xfrm>
        </p:spPr>
        <p:txBody>
          <a:bodyPr vert="horz" anchor="b">
            <a:normAutofit/>
            <a:scene3d>
              <a:camera prst="orthographicFront"/>
              <a:lightRig rig="soft" dir="t"/>
            </a:scene3d>
            <a:sp3d prstMaterial="softEdge">
              <a:bevelT w="25400" h="25400"/>
            </a:sp3d>
          </a:bodyPr>
          <a:lstStyle/>
          <a:p>
            <a:r>
              <a:rPr lang="en-US" dirty="0"/>
              <a:t>Copy right statement</a:t>
            </a:r>
            <a:endParaRPr lang="en-CA" dirty="0"/>
          </a:p>
        </p:txBody>
      </p:sp>
      <p:pic>
        <p:nvPicPr>
          <p:cNvPr id="79875" name="Picture 3"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066800" y="381000"/>
            <a:ext cx="7242175" cy="2363788"/>
          </a:xfrm>
          <a:prstGeom prst="rect">
            <a:avLst/>
          </a:prstGeom>
          <a:solidFill>
            <a:schemeClr val="hlink"/>
          </a:solidFill>
          <a:ln w="9525">
            <a:solidFill>
              <a:schemeClr val="bg1"/>
            </a:solidFill>
            <a:miter lim="800000"/>
            <a:headEnd/>
            <a:tailEnd/>
          </a:ln>
        </p:spPr>
      </p:pic>
      <p:sp>
        <p:nvSpPr>
          <p:cNvPr id="79876" name="Rectangle 4"/>
          <p:cNvSpPr>
            <a:spLocks noChangeArrowheads="1"/>
          </p:cNvSpPr>
          <p:nvPr/>
        </p:nvSpPr>
        <p:spPr bwMode="auto">
          <a:xfrm>
            <a:off x="685800" y="2895600"/>
            <a:ext cx="7589838" cy="1069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nchor="ctr">
            <a:spAutoFit/>
          </a:bodyPr>
          <a:lstStyle/>
          <a:p>
            <a:pPr algn="ctr"/>
            <a:r>
              <a:rPr lang="en-US" sz="1600">
                <a:solidFill>
                  <a:srgbClr val="000000"/>
                </a:solidFill>
                <a:cs typeface="Times New Roman" pitchFamily="18"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sp>
        <p:nvSpPr>
          <p:cNvPr id="5" name="Rectangle 5"/>
          <p:cNvSpPr txBox="1">
            <a:spLocks noGrp="1" noChangeArrowheads="1"/>
          </p:cNvSpPr>
          <p:nvPr/>
        </p:nvSpPr>
        <p:spPr bwMode="auto">
          <a:xfrm>
            <a:off x="762000" y="4267200"/>
            <a:ext cx="7845425" cy="636588"/>
          </a:xfrm>
          <a:prstGeom prst="rect">
            <a:avLst/>
          </a:prstGeom>
          <a:noFill/>
          <a:ln>
            <a:miter lim="800000"/>
            <a:headEnd/>
            <a:tailEnd/>
          </a:ln>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a:solidFill>
                  <a:srgbClr val="000000"/>
                </a:solidFill>
                <a:effectLst>
                  <a:outerShdw blurRad="38100" dist="38100" dir="2700000" algn="tl">
                    <a:srgbClr val="C0C0C0"/>
                  </a:outerShdw>
                </a:effectLst>
                <a:latin typeface="Tahoma" charset="0"/>
                <a:cs typeface="Arial" charset="0"/>
              </a:rPr>
              <a:t>Copyright © 2015 Pearson Education, Inc.</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a:t>8-</a:t>
            </a:r>
            <a:fld id="{CC13B7BD-7741-4A2D-9773-6840DCB75395}" type="slidenum">
              <a:rPr lang="en-US" smtClean="0"/>
              <a:pPr/>
              <a:t>4</a:t>
            </a:fld>
            <a:endParaRPr lang="en-US" dirty="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a:t>8.1: Application Security Threats</a:t>
            </a:r>
          </a:p>
        </p:txBody>
      </p:sp>
      <p:sp>
        <p:nvSpPr>
          <p:cNvPr id="19458" name="Content Placeholder 1"/>
          <p:cNvSpPr>
            <a:spLocks noGrp="1"/>
          </p:cNvSpPr>
          <p:nvPr>
            <p:ph idx="1"/>
          </p:nvPr>
        </p:nvSpPr>
        <p:spPr/>
        <p:txBody>
          <a:bodyPr/>
          <a:lstStyle/>
          <a:p>
            <a:pPr eaLnBrk="1"/>
            <a:r>
              <a:rPr lang="en-US" b="1"/>
              <a:t>Executing Commands with the Privileges of a Compromised Application</a:t>
            </a:r>
          </a:p>
          <a:p>
            <a:pPr lvl="1" eaLnBrk="1">
              <a:spcBef>
                <a:spcPts val="1800"/>
              </a:spcBef>
            </a:pPr>
            <a:r>
              <a:rPr lang="en-US"/>
              <a:t>If an attacker takes over an application, the attacker can execute commands with the privileges of that application</a:t>
            </a:r>
          </a:p>
          <a:p>
            <a:pPr lvl="1" eaLnBrk="1">
              <a:spcBef>
                <a:spcPts val="1800"/>
              </a:spcBef>
            </a:pPr>
            <a:r>
              <a:rPr lang="en-US"/>
              <a:t>Many applications run with super user (root) privileges</a:t>
            </a:r>
          </a:p>
          <a:p>
            <a:pPr eaLnBrk="1" hangingPunct="1"/>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a:t>8-</a:t>
            </a:r>
            <a:fld id="{CC13B7BD-7741-4A2D-9773-6840DCB75395}" type="slidenum">
              <a:rPr lang="en-US" smtClean="0"/>
              <a:pPr/>
              <a:t>5</a:t>
            </a:fld>
            <a:endParaRPr lang="en-US" dirty="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a:t>8.1: Application Security Threats</a:t>
            </a:r>
          </a:p>
        </p:txBody>
      </p:sp>
      <p:sp>
        <p:nvSpPr>
          <p:cNvPr id="22530" name="Content Placeholder 1"/>
          <p:cNvSpPr>
            <a:spLocks noGrp="1"/>
          </p:cNvSpPr>
          <p:nvPr>
            <p:ph idx="1"/>
          </p:nvPr>
        </p:nvSpPr>
        <p:spPr/>
        <p:txBody>
          <a:bodyPr/>
          <a:lstStyle/>
          <a:p>
            <a:pPr eaLnBrk="1"/>
            <a:r>
              <a:rPr lang="en-US" b="1"/>
              <a:t>Few Operating Systems but Many Applications</a:t>
            </a:r>
          </a:p>
          <a:p>
            <a:pPr lvl="1" eaLnBrk="1" hangingPunct="1"/>
            <a:r>
              <a:rPr lang="en-US"/>
              <a:t>Application hardening is more total work than operating system hardening</a:t>
            </a:r>
          </a:p>
          <a:p>
            <a:pPr eaLnBrk="1"/>
            <a:r>
              <a:rPr lang="en-US" b="1"/>
              <a:t>Understanding the Server’s Role and Threat Environment</a:t>
            </a:r>
          </a:p>
          <a:p>
            <a:pPr lvl="1" eaLnBrk="1"/>
            <a:r>
              <a:rPr lang="en-US"/>
              <a:t>If it runs only one or a few services, easy to disallow irrelevant things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1"/>
          <p:cNvSpPr>
            <a:spLocks noGrp="1"/>
          </p:cNvSpPr>
          <p:nvPr>
            <p:ph idx="1"/>
          </p:nvPr>
        </p:nvSpPr>
        <p:spPr>
          <a:xfrm>
            <a:off x="457200" y="1371600"/>
            <a:ext cx="8229600" cy="4876800"/>
          </a:xfrm>
        </p:spPr>
        <p:txBody>
          <a:bodyPr/>
          <a:lstStyle/>
          <a:p>
            <a:pPr eaLnBrk="1"/>
            <a:r>
              <a:rPr lang="en-US" b="1" dirty="0"/>
              <a:t>Create Secure Application Program Configurations</a:t>
            </a:r>
          </a:p>
          <a:p>
            <a:pPr lvl="1" eaLnBrk="1"/>
            <a:r>
              <a:rPr lang="en-US" dirty="0"/>
              <a:t>Use baselines to go beyond default installation configurations for high-value targets</a:t>
            </a:r>
          </a:p>
          <a:p>
            <a:pPr lvl="1" eaLnBrk="1"/>
            <a:r>
              <a:rPr lang="en-US" dirty="0"/>
              <a:t>Avoid blank passwords or well-known default passwords</a:t>
            </a:r>
          </a:p>
          <a:p>
            <a:pPr eaLnBrk="1"/>
            <a:r>
              <a:rPr lang="en-US" b="1" dirty="0"/>
              <a:t>Install Patches for All Applications</a:t>
            </a:r>
          </a:p>
          <a:p>
            <a:pPr eaLnBrk="1"/>
            <a:r>
              <a:rPr lang="en-US" b="1" dirty="0"/>
              <a:t>Minimize the Permissions of Applications</a:t>
            </a:r>
          </a:p>
          <a:p>
            <a:pPr lvl="1" eaLnBrk="1"/>
            <a:r>
              <a:rPr lang="en-US" dirty="0"/>
              <a:t>If an attack compromises an application with low permissions, it will not own the computer</a:t>
            </a:r>
          </a:p>
          <a:p>
            <a:pPr eaLnBrk="1" hangingPunct="1"/>
            <a:endParaRPr lang="en-US" dirty="0"/>
          </a:p>
        </p:txBody>
      </p:sp>
      <p:sp>
        <p:nvSpPr>
          <p:cNvPr id="5" name="Title 4"/>
          <p:cNvSpPr>
            <a:spLocks noGrp="1"/>
          </p:cNvSpPr>
          <p:nvPr>
            <p:ph type="title"/>
          </p:nvPr>
        </p:nvSpPr>
        <p:spPr/>
        <p:txBody>
          <a:bodyPr/>
          <a:lstStyle/>
          <a:p>
            <a:pPr eaLnBrk="1" fontAlgn="auto" hangingPunct="1">
              <a:spcAft>
                <a:spcPts val="0"/>
              </a:spcAft>
              <a:defRPr/>
            </a:pPr>
            <a:r>
              <a:rPr lang="en-US" dirty="0"/>
              <a:t>8.1: Hardening Applications</a:t>
            </a:r>
          </a:p>
        </p:txBody>
      </p:sp>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a:t>8-</a:t>
            </a:r>
            <a:fld id="{CC13B7BD-7741-4A2D-9773-6840DCB75395}"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a:t>8-</a:t>
            </a:r>
            <a:fld id="{CC13B7BD-7741-4A2D-9773-6840DCB75395}" type="slidenum">
              <a:rPr lang="en-US" smtClean="0"/>
              <a:pPr/>
              <a:t>7</a:t>
            </a:fld>
            <a:endParaRPr lang="en-US" dirty="0"/>
          </a:p>
        </p:txBody>
      </p:sp>
      <p:sp>
        <p:nvSpPr>
          <p:cNvPr id="5" name="Title 4"/>
          <p:cNvSpPr>
            <a:spLocks noGrp="1"/>
          </p:cNvSpPr>
          <p:nvPr>
            <p:ph type="title"/>
          </p:nvPr>
        </p:nvSpPr>
        <p:spPr/>
        <p:txBody>
          <a:bodyPr/>
          <a:lstStyle/>
          <a:p>
            <a:pPr eaLnBrk="1" fontAlgn="auto" hangingPunct="1">
              <a:spcAft>
                <a:spcPts val="0"/>
              </a:spcAft>
              <a:defRPr/>
            </a:pPr>
            <a:r>
              <a:rPr lang="en-US" dirty="0"/>
              <a:t>8.1: Hardening Applications</a:t>
            </a:r>
          </a:p>
        </p:txBody>
      </p:sp>
      <p:sp>
        <p:nvSpPr>
          <p:cNvPr id="27650" name="Content Placeholder 1"/>
          <p:cNvSpPr>
            <a:spLocks noGrp="1"/>
          </p:cNvSpPr>
          <p:nvPr>
            <p:ph idx="1"/>
          </p:nvPr>
        </p:nvSpPr>
        <p:spPr/>
        <p:txBody>
          <a:bodyPr/>
          <a:lstStyle/>
          <a:p>
            <a:pPr eaLnBrk="1"/>
            <a:r>
              <a:rPr lang="en-US" b="1"/>
              <a:t>Add Application Layer Authentication, Authorizations, and Auditing</a:t>
            </a:r>
          </a:p>
          <a:p>
            <a:pPr lvl="1" eaLnBrk="1"/>
            <a:r>
              <a:rPr lang="en-US"/>
              <a:t>More specific to the needs of the application than general operating system logins</a:t>
            </a:r>
          </a:p>
          <a:p>
            <a:pPr lvl="1" eaLnBrk="1"/>
            <a:r>
              <a:rPr lang="en-US"/>
              <a:t>Can lead to different permissions for different users</a:t>
            </a:r>
          </a:p>
          <a:p>
            <a:pPr eaLnBrk="1"/>
            <a:r>
              <a:rPr lang="en-US" b="1"/>
              <a:t>Implement Cryptographic Systems</a:t>
            </a:r>
          </a:p>
          <a:p>
            <a:pPr lvl="1" eaLnBrk="1"/>
            <a:r>
              <a:rPr lang="en-US"/>
              <a:t>For communication with users</a:t>
            </a:r>
          </a:p>
          <a:p>
            <a:pPr eaLnBrk="1" hangingPunct="1"/>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a:t>8-</a:t>
            </a:r>
            <a:fld id="{CC13B7BD-7741-4A2D-9773-6840DCB75395}" type="slidenum">
              <a:rPr lang="en-US" smtClean="0"/>
              <a:pPr/>
              <a:t>8</a:t>
            </a:fld>
            <a:endParaRPr lang="en-US" dirty="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a:t>8.1: Securing Custom Applications</a:t>
            </a:r>
          </a:p>
        </p:txBody>
      </p:sp>
      <p:sp>
        <p:nvSpPr>
          <p:cNvPr id="28675" name="Content Placeholder 1"/>
          <p:cNvSpPr>
            <a:spLocks noGrp="1"/>
          </p:cNvSpPr>
          <p:nvPr>
            <p:ph idx="1"/>
          </p:nvPr>
        </p:nvSpPr>
        <p:spPr>
          <a:xfrm>
            <a:off x="457200" y="1481138"/>
            <a:ext cx="8229600" cy="3167062"/>
          </a:xfrm>
        </p:spPr>
        <p:txBody>
          <a:bodyPr/>
          <a:lstStyle/>
          <a:p>
            <a:pPr eaLnBrk="1"/>
            <a:r>
              <a:rPr lang="en-US" b="1" dirty="0"/>
              <a:t>Custom Applications</a:t>
            </a:r>
          </a:p>
          <a:p>
            <a:pPr lvl="1" eaLnBrk="1"/>
            <a:r>
              <a:rPr lang="en-US" dirty="0"/>
              <a:t>Written by a firm’s programmers</a:t>
            </a:r>
          </a:p>
          <a:p>
            <a:pPr lvl="1" eaLnBrk="1"/>
            <a:r>
              <a:rPr lang="en-US" dirty="0"/>
              <a:t>Not likely to be well-trained in secure coding</a:t>
            </a:r>
          </a:p>
          <a:p>
            <a:pPr eaLnBrk="1"/>
            <a:r>
              <a:rPr lang="en-US" b="1" dirty="0"/>
              <a:t>The Key Principle</a:t>
            </a:r>
          </a:p>
          <a:p>
            <a:pPr lvl="1" eaLnBrk="1"/>
            <a:r>
              <a:rPr lang="en-US" dirty="0"/>
              <a:t>Never trust user input</a:t>
            </a:r>
          </a:p>
          <a:p>
            <a:pPr lvl="1" eaLnBrk="1"/>
            <a:r>
              <a:rPr lang="en-US" dirty="0"/>
              <a:t>Filter user input for inappropriate content</a:t>
            </a:r>
          </a:p>
          <a:p>
            <a:pPr lvl="1" eaLnBrk="1"/>
            <a:endParaRPr lang="en-US" dirty="0"/>
          </a:p>
          <a:p>
            <a:pPr eaLnBrk="1" hangingPunct="1"/>
            <a:endParaRPr lang="en-US" dirty="0"/>
          </a:p>
        </p:txBody>
      </p:sp>
      <p:sp>
        <p:nvSpPr>
          <p:cNvPr id="6" name="Rounded Rectangle 5">
            <a:extLst>
              <a:ext uri="{C183D7F6-B498-43B3-948B-1728B52AA6E4}">
                <adec:decorative xmlns:adec="http://schemas.microsoft.com/office/drawing/2017/decorative" val="1"/>
              </a:ext>
            </a:extLst>
          </p:cNvPr>
          <p:cNvSpPr/>
          <p:nvPr/>
        </p:nvSpPr>
        <p:spPr>
          <a:xfrm>
            <a:off x="381000" y="3048000"/>
            <a:ext cx="7620000" cy="1676400"/>
          </a:xfrm>
          <a:prstGeom prst="roundRect">
            <a:avLst/>
          </a:prstGeom>
          <a:no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pic>
        <p:nvPicPr>
          <p:cNvPr id="8" name="Picture 4">
            <a:extLst>
              <a:ext uri="{C183D7F6-B498-43B3-948B-1728B52AA6E4}">
                <adec:decorative xmlns:adec="http://schemas.microsoft.com/office/drawing/2017/decorative" val="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4114800"/>
            <a:ext cx="1981200" cy="1981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a:t>8-</a:t>
            </a:r>
            <a:fld id="{CC13B7BD-7741-4A2D-9773-6840DCB75395}" type="slidenum">
              <a:rPr lang="en-US" smtClean="0"/>
              <a:pPr/>
              <a:t>9</a:t>
            </a:fld>
            <a:endParaRPr lang="en-US" dirty="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a:t>8.1: Securing Custom Applications</a:t>
            </a:r>
          </a:p>
        </p:txBody>
      </p:sp>
      <p:sp>
        <p:nvSpPr>
          <p:cNvPr id="29698" name="Content Placeholder 1"/>
          <p:cNvSpPr>
            <a:spLocks noGrp="1"/>
          </p:cNvSpPr>
          <p:nvPr>
            <p:ph idx="1"/>
          </p:nvPr>
        </p:nvSpPr>
        <p:spPr/>
        <p:txBody>
          <a:bodyPr/>
          <a:lstStyle/>
          <a:p>
            <a:pPr eaLnBrk="1"/>
            <a:r>
              <a:rPr lang="en-US" b="1" dirty="0"/>
              <a:t>Buffer Overflow Attacks</a:t>
            </a:r>
          </a:p>
          <a:p>
            <a:pPr lvl="1" eaLnBrk="1"/>
            <a:r>
              <a:rPr lang="en-US" dirty="0"/>
              <a:t>In some languages, specific actions are needed</a:t>
            </a:r>
          </a:p>
          <a:p>
            <a:pPr lvl="1" eaLnBrk="1"/>
            <a:r>
              <a:rPr lang="en-US" dirty="0"/>
              <a:t>In other languages, not a major problem</a:t>
            </a:r>
          </a:p>
          <a:p>
            <a:pPr eaLnBrk="1">
              <a:spcBef>
                <a:spcPts val="2400"/>
              </a:spcBef>
            </a:pPr>
            <a:r>
              <a:rPr lang="en-US" b="1" dirty="0"/>
              <a:t>Login Screen Bypass Attacks</a:t>
            </a:r>
          </a:p>
          <a:p>
            <a:pPr lvl="1" eaLnBrk="1"/>
            <a:r>
              <a:rPr lang="en-US" dirty="0"/>
              <a:t>Website user gets to a login screen</a:t>
            </a:r>
          </a:p>
          <a:p>
            <a:pPr lvl="1" eaLnBrk="1"/>
            <a:r>
              <a:rPr lang="en-US" dirty="0"/>
              <a:t>Instead of logging in, enters a URL for a page that should only be accessible to authorized users</a:t>
            </a:r>
          </a:p>
          <a:p>
            <a:pPr eaLnBrk="1" hangingPunct="1"/>
            <a:endParaRPr lang="en-US" dirty="0"/>
          </a:p>
        </p:txBody>
      </p:sp>
      <p:pic>
        <p:nvPicPr>
          <p:cNvPr id="7" name="Picture 2">
            <a:extLst>
              <a:ext uri="{C183D7F6-B498-43B3-948B-1728B52AA6E4}">
                <adec:decorative xmlns:adec="http://schemas.microsoft.com/office/drawing/2017/decorative" val="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5105400"/>
            <a:ext cx="1981200" cy="152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1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4809</TotalTime>
  <Words>1408</Words>
  <Application>Microsoft Office PowerPoint</Application>
  <PresentationFormat>On-screen Show (4:3)</PresentationFormat>
  <Paragraphs>214</Paragraphs>
  <Slides>36</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36</vt:i4>
      </vt:variant>
    </vt:vector>
  </HeadingPairs>
  <TitlesOfParts>
    <vt:vector size="45" baseType="lpstr">
      <vt:lpstr>Arial</vt:lpstr>
      <vt:lpstr>Calibri</vt:lpstr>
      <vt:lpstr>Lucida Sans Unicode</vt:lpstr>
      <vt:lpstr>Tahoma</vt:lpstr>
      <vt:lpstr>Verdana</vt:lpstr>
      <vt:lpstr>Wingdings 2</vt:lpstr>
      <vt:lpstr>Wingdings 3</vt:lpstr>
      <vt:lpstr>Concourse</vt:lpstr>
      <vt:lpstr>1_Concourse</vt:lpstr>
      <vt:lpstr>Application Security</vt:lpstr>
      <vt:lpstr>Application Security</vt:lpstr>
      <vt:lpstr>Learning Objectives</vt:lpstr>
      <vt:lpstr>8.1: Application Security Threats</vt:lpstr>
      <vt:lpstr>8.1: Application Security Threats</vt:lpstr>
      <vt:lpstr>8.1: Hardening Applications</vt:lpstr>
      <vt:lpstr>8.1: Hardening Applications</vt:lpstr>
      <vt:lpstr>8.1: Securing Custom Applications</vt:lpstr>
      <vt:lpstr>8.1: Securing Custom Applications</vt:lpstr>
      <vt:lpstr>8.1: Securing Custom Applications</vt:lpstr>
      <vt:lpstr>8.1: Securing Custom Applications</vt:lpstr>
      <vt:lpstr>8.1: Securing Custom Applications</vt:lpstr>
      <vt:lpstr>8.1: Securing Custom Applications</vt:lpstr>
      <vt:lpstr>8.1: SQL Injection</vt:lpstr>
      <vt:lpstr>8.1: Securing Custom Applications</vt:lpstr>
      <vt:lpstr>8.2: WWW and E-Commerce</vt:lpstr>
      <vt:lpstr>8.2: WWW Service vs. E-Commerce Service</vt:lpstr>
      <vt:lpstr>8.2: Webserver Attacks</vt:lpstr>
      <vt:lpstr>8.2: Webserver Attacks</vt:lpstr>
      <vt:lpstr>8.2: Directory Traversal Attack</vt:lpstr>
      <vt:lpstr>8.2: Directory Traversal Attack</vt:lpstr>
      <vt:lpstr>8.2: Webserver Attacks</vt:lpstr>
      <vt:lpstr>8.2: Webserver and E-Commerce Protections</vt:lpstr>
      <vt:lpstr>8.2: Webserver and E-Commerce Protections</vt:lpstr>
      <vt:lpstr>8.2: Webserver Error Logs</vt:lpstr>
      <vt:lpstr>8.3: Browser Attacks and Protections</vt:lpstr>
      <vt:lpstr>8.3: Browser Attacks and Protections</vt:lpstr>
      <vt:lpstr>8.3: Browser Attacks and Protections</vt:lpstr>
      <vt:lpstr>8.3: Browser Attacks and Protections</vt:lpstr>
      <vt:lpstr>8.3: Browser Attacks and Protections</vt:lpstr>
      <vt:lpstr>8.3: Browser Attacks and Protections</vt:lpstr>
      <vt:lpstr>8.4: E-Mail Security</vt:lpstr>
      <vt:lpstr>8.4: E-Mail Security</vt:lpstr>
      <vt:lpstr>8.4: E-Mail Security</vt:lpstr>
      <vt:lpstr>The End</vt:lpstr>
      <vt:lpstr>Copy right statement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Wide Area Networks (WANs)</dc:title>
  <dc:creator>Panko</dc:creator>
  <cp:lastModifiedBy>Navid</cp:lastModifiedBy>
  <cp:revision>295</cp:revision>
  <dcterms:created xsi:type="dcterms:W3CDTF">2009-03-16T04:19:02Z</dcterms:created>
  <dcterms:modified xsi:type="dcterms:W3CDTF">2020-07-11T00:55:18Z</dcterms:modified>
</cp:coreProperties>
</file>