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14" r:id="rId1"/>
  </p:sldMasterIdLst>
  <p:notesMasterIdLst>
    <p:notesMasterId r:id="rId43"/>
  </p:notesMasterIdLst>
  <p:handoutMasterIdLst>
    <p:handoutMasterId r:id="rId44"/>
  </p:handoutMasterIdLst>
  <p:sldIdLst>
    <p:sldId id="528" r:id="rId2"/>
    <p:sldId id="492" r:id="rId3"/>
    <p:sldId id="451" r:id="rId4"/>
    <p:sldId id="518" r:id="rId5"/>
    <p:sldId id="493" r:id="rId6"/>
    <p:sldId id="533" r:id="rId7"/>
    <p:sldId id="481" r:id="rId8"/>
    <p:sldId id="534" r:id="rId9"/>
    <p:sldId id="483" r:id="rId10"/>
    <p:sldId id="484" r:id="rId11"/>
    <p:sldId id="485" r:id="rId12"/>
    <p:sldId id="486" r:id="rId13"/>
    <p:sldId id="487" r:id="rId14"/>
    <p:sldId id="535" r:id="rId15"/>
    <p:sldId id="536" r:id="rId16"/>
    <p:sldId id="537" r:id="rId17"/>
    <p:sldId id="538" r:id="rId18"/>
    <p:sldId id="539" r:id="rId19"/>
    <p:sldId id="540" r:id="rId20"/>
    <p:sldId id="542" r:id="rId21"/>
    <p:sldId id="543" r:id="rId22"/>
    <p:sldId id="467" r:id="rId23"/>
    <p:sldId id="468" r:id="rId24"/>
    <p:sldId id="469" r:id="rId25"/>
    <p:sldId id="470" r:id="rId26"/>
    <p:sldId id="532" r:id="rId27"/>
    <p:sldId id="471" r:id="rId28"/>
    <p:sldId id="521" r:id="rId29"/>
    <p:sldId id="522" r:id="rId30"/>
    <p:sldId id="474" r:id="rId31"/>
    <p:sldId id="475" r:id="rId32"/>
    <p:sldId id="524" r:id="rId33"/>
    <p:sldId id="546" r:id="rId34"/>
    <p:sldId id="544" r:id="rId35"/>
    <p:sldId id="545" r:id="rId36"/>
    <p:sldId id="477" r:id="rId37"/>
    <p:sldId id="479" r:id="rId38"/>
    <p:sldId id="516" r:id="rId39"/>
    <p:sldId id="480" r:id="rId40"/>
    <p:sldId id="529" r:id="rId41"/>
    <p:sldId id="530" r:id="rId4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15" autoAdjust="0"/>
    <p:restoredTop sz="84644" autoAdjust="0"/>
  </p:normalViewPr>
  <p:slideViewPr>
    <p:cSldViewPr>
      <p:cViewPr varScale="1">
        <p:scale>
          <a:sx n="56" d="100"/>
          <a:sy n="56" d="100"/>
        </p:scale>
        <p:origin x="308" y="5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18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1DA72687-0031-43F6-AFA1-0409AC302C11}" type="datetimeFigureOut">
              <a:rPr lang="en-US"/>
              <a:pPr/>
              <a:t>7/17/2020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A6BC8BF8-F7E4-4F58-BF93-DB7507534FF6}" type="slidenum">
              <a:rPr lang="en-US"/>
              <a:pPr/>
              <a:t>‹#›</a:t>
            </a:fld>
            <a:endParaRPr lang="en-US"/>
          </a:p>
        </p:txBody>
      </p:sp>
    </p:spTree>
    <p:extLst>
      <p:ext uri="{BB962C8B-B14F-4D97-AF65-F5344CB8AC3E}">
        <p14:creationId xmlns:p14="http://schemas.microsoft.com/office/powerpoint/2010/main" val="29261948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EB3FA4AF-5C90-4D80-B54C-CBEFD3528C46}" type="datetimeFigureOut">
              <a:rPr lang="en-US"/>
              <a:pPr/>
              <a:t>7/17/2020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76FA377D-CCB8-45FD-BABC-C7D22C89B0AE}" type="slidenum">
              <a:rPr lang="en-US"/>
              <a:pPr/>
              <a:t>‹#›</a:t>
            </a:fld>
            <a:endParaRPr lang="en-US"/>
          </a:p>
        </p:txBody>
      </p:sp>
    </p:spTree>
    <p:extLst>
      <p:ext uri="{BB962C8B-B14F-4D97-AF65-F5344CB8AC3E}">
        <p14:creationId xmlns:p14="http://schemas.microsoft.com/office/powerpoint/2010/main" val="41056180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1239E0-EDD5-4A50-8153-B84DF6BA7B23}"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425203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material</a:t>
            </a:r>
            <a:r>
              <a:rPr lang="en-US" baseline="0" dirty="0"/>
              <a:t> in italics will only lightly be touched on. It is assumed you know this material from previous courses.</a:t>
            </a:r>
            <a:endParaRPr lang="en-US" dirty="0"/>
          </a:p>
        </p:txBody>
      </p:sp>
      <p:sp>
        <p:nvSpPr>
          <p:cNvPr id="4" name="Slide Number Placeholder 3"/>
          <p:cNvSpPr>
            <a:spLocks noGrp="1"/>
          </p:cNvSpPr>
          <p:nvPr>
            <p:ph type="sldNum" sz="quarter" idx="10"/>
          </p:nvPr>
        </p:nvSpPr>
        <p:spPr/>
        <p:txBody>
          <a:bodyPr/>
          <a:lstStyle/>
          <a:p>
            <a:fld id="{76FA377D-CCB8-45FD-BABC-C7D22C89B0AE}" type="slidenum">
              <a:rPr lang="en-US" smtClean="0"/>
              <a:pPr/>
              <a:t>3</a:t>
            </a:fld>
            <a:endParaRPr lang="en-US"/>
          </a:p>
        </p:txBody>
      </p:sp>
    </p:spTree>
    <p:extLst>
      <p:ext uri="{BB962C8B-B14F-4D97-AF65-F5344CB8AC3E}">
        <p14:creationId xmlns:p14="http://schemas.microsoft.com/office/powerpoint/2010/main" val="869819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Disk striping is the process of dividing a body of data into blocks and spreading the data blocks across multiple storage devices.</a:t>
            </a:r>
          </a:p>
          <a:p>
            <a:r>
              <a:rPr lang="en-US" sz="1200" b="1" i="0" kern="1200" dirty="0">
                <a:solidFill>
                  <a:schemeClr val="tx1"/>
                </a:solidFill>
                <a:effectLst/>
                <a:latin typeface="+mn-lt"/>
                <a:ea typeface="+mn-ea"/>
                <a:cs typeface="+mn-cs"/>
              </a:rPr>
              <a:t>Parity</a:t>
            </a:r>
            <a:r>
              <a:rPr lang="en-US" sz="1200" b="0" i="0" kern="1200" dirty="0">
                <a:solidFill>
                  <a:schemeClr val="tx1"/>
                </a:solidFill>
                <a:effectLst/>
                <a:latin typeface="+mn-lt"/>
                <a:ea typeface="+mn-ea"/>
                <a:cs typeface="+mn-cs"/>
              </a:rPr>
              <a:t> computations are used in </a:t>
            </a:r>
            <a:r>
              <a:rPr lang="en-US" sz="1200" b="1" i="0" kern="1200" dirty="0">
                <a:solidFill>
                  <a:schemeClr val="tx1"/>
                </a:solidFill>
                <a:effectLst/>
                <a:latin typeface="+mn-lt"/>
                <a:ea typeface="+mn-ea"/>
                <a:cs typeface="+mn-cs"/>
              </a:rPr>
              <a:t>RAID</a:t>
            </a:r>
            <a:r>
              <a:rPr lang="en-US" sz="1200" b="0" i="0" kern="1200" dirty="0">
                <a:solidFill>
                  <a:schemeClr val="tx1"/>
                </a:solidFill>
                <a:effectLst/>
                <a:latin typeface="+mn-lt"/>
                <a:ea typeface="+mn-ea"/>
                <a:cs typeface="+mn-cs"/>
              </a:rPr>
              <a:t> drive arrays for fault tolerance by calculating the data in two drives and storing the results on a third. The </a:t>
            </a:r>
            <a:r>
              <a:rPr lang="en-US" sz="1200" b="1" i="0" kern="1200" dirty="0">
                <a:solidFill>
                  <a:schemeClr val="tx1"/>
                </a:solidFill>
                <a:effectLst/>
                <a:latin typeface="+mn-lt"/>
                <a:ea typeface="+mn-ea"/>
                <a:cs typeface="+mn-cs"/>
              </a:rPr>
              <a:t>parity</a:t>
            </a:r>
            <a:r>
              <a:rPr lang="en-US" sz="1200" b="0" i="0" kern="1200" dirty="0">
                <a:solidFill>
                  <a:schemeClr val="tx1"/>
                </a:solidFill>
                <a:effectLst/>
                <a:latin typeface="+mn-lt"/>
                <a:ea typeface="+mn-ea"/>
                <a:cs typeface="+mn-cs"/>
              </a:rPr>
              <a:t> is computed by </a:t>
            </a:r>
            <a:r>
              <a:rPr lang="en-US" sz="1200" b="0" i="0" kern="1200" dirty="0" err="1">
                <a:solidFill>
                  <a:schemeClr val="tx1"/>
                </a:solidFill>
                <a:effectLst/>
                <a:latin typeface="+mn-lt"/>
                <a:ea typeface="+mn-ea"/>
                <a:cs typeface="+mn-cs"/>
              </a:rPr>
              <a:t>XOR'ing</a:t>
            </a:r>
            <a:r>
              <a:rPr lang="en-US" sz="1200" b="0" i="0" kern="1200" dirty="0">
                <a:solidFill>
                  <a:schemeClr val="tx1"/>
                </a:solidFill>
                <a:effectLst/>
                <a:latin typeface="+mn-lt"/>
                <a:ea typeface="+mn-ea"/>
                <a:cs typeface="+mn-cs"/>
              </a:rPr>
              <a:t> a bit from drive 1 with a bit from drive 2 and storing the result on drive 3</a:t>
            </a:r>
            <a:endParaRPr lang="en-CA" dirty="0"/>
          </a:p>
        </p:txBody>
      </p:sp>
      <p:sp>
        <p:nvSpPr>
          <p:cNvPr id="4" name="Slide Number Placeholder 3"/>
          <p:cNvSpPr>
            <a:spLocks noGrp="1"/>
          </p:cNvSpPr>
          <p:nvPr>
            <p:ph type="sldNum" sz="quarter" idx="10"/>
          </p:nvPr>
        </p:nvSpPr>
        <p:spPr/>
        <p:txBody>
          <a:bodyPr/>
          <a:lstStyle/>
          <a:p>
            <a:fld id="{76FA377D-CCB8-45FD-BABC-C7D22C89B0AE}" type="slidenum">
              <a:rPr lang="en-US" smtClean="0"/>
              <a:pPr/>
              <a:t>15</a:t>
            </a:fld>
            <a:endParaRPr lang="en-US"/>
          </a:p>
        </p:txBody>
      </p:sp>
    </p:spTree>
    <p:extLst>
      <p:ext uri="{BB962C8B-B14F-4D97-AF65-F5344CB8AC3E}">
        <p14:creationId xmlns:p14="http://schemas.microsoft.com/office/powerpoint/2010/main" val="1898375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www.reuters.com</a:t>
            </a:r>
            <a:r>
              <a:rPr lang="en-US" dirty="0"/>
              <a:t>/article/2011/09/29/us-data-breach-texas-idUSTRE78S5JG20110929</a:t>
            </a:r>
          </a:p>
          <a:p>
            <a:endParaRPr lang="en-US" dirty="0"/>
          </a:p>
        </p:txBody>
      </p:sp>
      <p:sp>
        <p:nvSpPr>
          <p:cNvPr id="4" name="Slide Number Placeholder 3"/>
          <p:cNvSpPr>
            <a:spLocks noGrp="1"/>
          </p:cNvSpPr>
          <p:nvPr>
            <p:ph type="sldNum" sz="quarter" idx="10"/>
          </p:nvPr>
        </p:nvSpPr>
        <p:spPr/>
        <p:txBody>
          <a:bodyPr/>
          <a:lstStyle/>
          <a:p>
            <a:pPr>
              <a:defRPr/>
            </a:pPr>
            <a:fld id="{79A0A081-9C01-490F-8E7A-06522DBA69F1}" type="slidenum">
              <a:rPr lang="en-US" smtClean="0"/>
              <a:pPr>
                <a:defRPr/>
              </a:pPr>
              <a:t>26</a:t>
            </a:fld>
            <a:endParaRPr lang="en-US"/>
          </a:p>
        </p:txBody>
      </p:sp>
    </p:spTree>
    <p:extLst>
      <p:ext uri="{BB962C8B-B14F-4D97-AF65-F5344CB8AC3E}">
        <p14:creationId xmlns:p14="http://schemas.microsoft.com/office/powerpoint/2010/main" val="2119732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William Weld was governor of Massachusetts at that time and his medical records were in the GIC data. Governor Weld lived in Cambridge Massachusetts. According to the Cambridge Voter list, six people had his particular birth date; only three of them were men; and, he was the only one in his 5-digit ZIP code.</a:t>
            </a:r>
            <a:endParaRPr lang="en-CA" dirty="0"/>
          </a:p>
        </p:txBody>
      </p:sp>
      <p:sp>
        <p:nvSpPr>
          <p:cNvPr id="4" name="Slide Number Placeholder 3"/>
          <p:cNvSpPr>
            <a:spLocks noGrp="1"/>
          </p:cNvSpPr>
          <p:nvPr>
            <p:ph type="sldNum" sz="quarter" idx="10"/>
          </p:nvPr>
        </p:nvSpPr>
        <p:spPr/>
        <p:txBody>
          <a:bodyPr/>
          <a:lstStyle/>
          <a:p>
            <a:fld id="{76FA377D-CCB8-45FD-BABC-C7D22C89B0AE}" type="slidenum">
              <a:rPr lang="en-US" smtClean="0"/>
              <a:pPr/>
              <a:t>34</a:t>
            </a:fld>
            <a:endParaRPr lang="en-US"/>
          </a:p>
        </p:txBody>
      </p:sp>
    </p:spTree>
    <p:extLst>
      <p:ext uri="{BB962C8B-B14F-4D97-AF65-F5344CB8AC3E}">
        <p14:creationId xmlns:p14="http://schemas.microsoft.com/office/powerpoint/2010/main" val="36632119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a:r>
              <a:rPr lang="en-US" b="1" dirty="0"/>
              <a:t>Document Restrictions</a:t>
            </a:r>
          </a:p>
          <a:p>
            <a:pPr lvl="1" eaLnBrk="1"/>
            <a:r>
              <a:rPr lang="en-US" dirty="0"/>
              <a:t>Attempt to restrict what users can do to documents in order to reduce security threats</a:t>
            </a:r>
          </a:p>
          <a:p>
            <a:pPr lvl="1" eaLnBrk="1"/>
            <a:r>
              <a:rPr lang="en-US" dirty="0"/>
              <a:t>Embryonic</a:t>
            </a:r>
          </a:p>
          <a:p>
            <a:pPr eaLnBrk="1"/>
            <a:r>
              <a:rPr lang="en-US" b="1" dirty="0"/>
              <a:t>Digital Rights Management (DRM)</a:t>
            </a:r>
          </a:p>
          <a:p>
            <a:pPr lvl="1" eaLnBrk="1"/>
            <a:r>
              <a:rPr lang="en-US" dirty="0"/>
              <a:t>Prevents unauthorized copying, printing, etc.</a:t>
            </a:r>
          </a:p>
          <a:p>
            <a:pPr lvl="1" eaLnBrk="1"/>
            <a:r>
              <a:rPr lang="en-US" dirty="0"/>
              <a:t>May not be able to see parts of documents</a:t>
            </a:r>
          </a:p>
          <a:p>
            <a:pPr eaLnBrk="1"/>
            <a:r>
              <a:rPr lang="en-US" b="1" dirty="0"/>
              <a:t>Data Extrusion Management</a:t>
            </a:r>
          </a:p>
          <a:p>
            <a:pPr lvl="1" eaLnBrk="1"/>
            <a:r>
              <a:rPr lang="en-US" dirty="0"/>
              <a:t>Attempts to prevent restricted data files from leaving the firm without permission</a:t>
            </a:r>
          </a:p>
          <a:p>
            <a:pPr lvl="1" eaLnBrk="1"/>
            <a:r>
              <a:rPr lang="en-US" dirty="0"/>
              <a:t>Watermark with invisible restriction indicators</a:t>
            </a:r>
          </a:p>
          <a:p>
            <a:pPr lvl="1" eaLnBrk="1"/>
            <a:r>
              <a:rPr lang="en-US" dirty="0"/>
              <a:t>Traffic analysis to look for unusually large numbers of outgoing files sent by a user</a:t>
            </a:r>
          </a:p>
        </p:txBody>
      </p:sp>
      <p:sp>
        <p:nvSpPr>
          <p:cNvPr id="4" name="Slide Number Placeholder 3"/>
          <p:cNvSpPr>
            <a:spLocks noGrp="1"/>
          </p:cNvSpPr>
          <p:nvPr>
            <p:ph type="sldNum" sz="quarter" idx="10"/>
          </p:nvPr>
        </p:nvSpPr>
        <p:spPr/>
        <p:txBody>
          <a:bodyPr/>
          <a:lstStyle/>
          <a:p>
            <a:fld id="{76FA377D-CCB8-45FD-BABC-C7D22C89B0AE}" type="slidenum">
              <a:rPr lang="en-US" smtClean="0"/>
              <a:pPr/>
              <a:t>36</a:t>
            </a:fld>
            <a:endParaRPr lang="en-US"/>
          </a:p>
        </p:txBody>
      </p:sp>
    </p:spTree>
    <p:extLst>
      <p:ext uri="{BB962C8B-B14F-4D97-AF65-F5344CB8AC3E}">
        <p14:creationId xmlns:p14="http://schemas.microsoft.com/office/powerpoint/2010/main" val="1581408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52525" y="692150"/>
            <a:ext cx="4554538" cy="34163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3971"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0480" tIns="44446" rIns="90480" bIns="44446" numCol="1" anchor="t" anchorCtr="0" compatLnSpc="1">
            <a:prstTxWarp prst="textNoShape">
              <a:avLst/>
            </a:prstTxWarp>
          </a:bodyPr>
          <a:lstStyle/>
          <a:p>
            <a:pPr eaLnBrk="1" hangingPunct="1"/>
            <a:endParaRPr lang="en-US"/>
          </a:p>
        </p:txBody>
      </p:sp>
    </p:spTree>
    <p:extLst>
      <p:ext uri="{BB962C8B-B14F-4D97-AF65-F5344CB8AC3E}">
        <p14:creationId xmlns:p14="http://schemas.microsoft.com/office/powerpoint/2010/main" val="16343286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9"/>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Lucida Sans Unicode"/>
            </a:endParaRPr>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6"/>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solidFill>
                  <a:prstClr val="black"/>
                </a:solidFill>
                <a:latin typeface="Lucida Sans Unicode"/>
              </a:endParaRPr>
            </a:p>
          </p:txBody>
        </p:sp>
        <p:sp>
          <p:nvSpPr>
            <p:cNvPr id="7" name="Freeform 7"/>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solidFill>
                  <a:prstClr val="black"/>
                </a:solidFill>
                <a:latin typeface="Lucida Sans Unicode"/>
              </a:endParaRPr>
            </a:p>
          </p:txBody>
        </p:sp>
        <p:sp>
          <p:nvSpPr>
            <p:cNvPr id="8"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solidFill>
                  <a:srgbClr val="FFFFFF"/>
                </a:solidFill>
                <a:latin typeface="Lucida Sans Unicode" pitchFamily="34" charset="0"/>
              </a:endParaRPr>
            </a:p>
          </p:txBody>
        </p:sp>
        <p:cxnSp>
          <p:nvCxnSpPr>
            <p:cNvPr id="10"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Tree>
    <p:extLst>
      <p:ext uri="{BB962C8B-B14F-4D97-AF65-F5344CB8AC3E}">
        <p14:creationId xmlns:p14="http://schemas.microsoft.com/office/powerpoint/2010/main" val="1288362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Bef>
                <a:spcPts val="1800"/>
              </a:spcBef>
              <a:defRPr/>
            </a:lvl1pPr>
            <a:lvl2pPr>
              <a:spcBef>
                <a:spcPts val="1200"/>
              </a:spcBef>
              <a:defRPr/>
            </a:lvl2pPr>
            <a:lvl3pPr>
              <a:spcBef>
                <a:spcPts val="600"/>
              </a:spcBef>
              <a:defRPr sz="2300"/>
            </a:lvl3pPr>
            <a:extLs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p:txBody>
          <a:bodyPr rtlCol="0"/>
          <a:lstStyle/>
          <a:p>
            <a:r>
              <a:rPr lang="en-US" dirty="0"/>
              <a:t>Click to edit Master title style</a:t>
            </a:r>
          </a:p>
        </p:txBody>
      </p:sp>
      <p:sp>
        <p:nvSpPr>
          <p:cNvPr id="5" name="Slide Number Placeholder 5"/>
          <p:cNvSpPr>
            <a:spLocks noGrp="1"/>
          </p:cNvSpPr>
          <p:nvPr>
            <p:ph type="sldNum" sz="quarter" idx="11"/>
          </p:nvPr>
        </p:nvSpPr>
        <p:spPr>
          <a:xfrm>
            <a:off x="152400" y="6172200"/>
            <a:ext cx="838200" cy="457200"/>
          </a:xfrm>
          <a:prstGeom prst="rect">
            <a:avLst/>
          </a:prstGeom>
        </p:spPr>
        <p:txBody>
          <a:bodyPr/>
          <a:lstStyle>
            <a:lvl1pPr>
              <a:defRPr sz="2000">
                <a:solidFill>
                  <a:schemeClr val="bg1"/>
                </a:solidFill>
              </a:defRPr>
            </a:lvl1pPr>
          </a:lstStyle>
          <a:p>
            <a:r>
              <a:rPr lang="en-US" dirty="0">
                <a:solidFill>
                  <a:prstClr val="white"/>
                </a:solidFill>
              </a:rPr>
              <a:t>9-</a:t>
            </a:r>
            <a:fld id="{DF3D5ACE-0B44-480C-935B-5F54025620FB}"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462818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Chevron 6"/>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a:solidFill>
                <a:srgbClr val="FFFFFF"/>
              </a:solidFill>
              <a:latin typeface="Lucida Sans Unicode"/>
            </a:endParaRPr>
          </a:p>
        </p:txBody>
      </p:sp>
      <p:sp>
        <p:nvSpPr>
          <p:cNvPr id="5" name="Chevron 7"/>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a:solidFill>
                <a:srgbClr val="FFFFFF"/>
              </a:solidFill>
              <a:latin typeface="Lucida Sans Unicode"/>
            </a:endParaRPr>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7" name="Slide Number Placeholder 5"/>
          <p:cNvSpPr>
            <a:spLocks noGrp="1"/>
          </p:cNvSpPr>
          <p:nvPr>
            <p:ph type="sldNum" sz="quarter" idx="11"/>
          </p:nvPr>
        </p:nvSpPr>
        <p:spPr>
          <a:xfrm>
            <a:off x="0" y="6324600"/>
            <a:ext cx="1295400" cy="365125"/>
          </a:xfrm>
          <a:prstGeom prst="rect">
            <a:avLst/>
          </a:prstGeom>
        </p:spPr>
        <p:txBody>
          <a:bodyPr/>
          <a:lstStyle>
            <a:lvl1pPr>
              <a:defRPr sz="2000">
                <a:solidFill>
                  <a:schemeClr val="bg1"/>
                </a:solidFill>
              </a:defRPr>
            </a:lvl1pPr>
          </a:lstStyle>
          <a:p>
            <a:r>
              <a:rPr lang="en-US" dirty="0">
                <a:solidFill>
                  <a:prstClr val="white"/>
                </a:solidFill>
              </a:rPr>
              <a:t>9-</a:t>
            </a:r>
            <a:fld id="{FC200263-2766-492D-B1A3-456214CAF9E8}"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6351058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solidFill>
                <a:prstClr val="black"/>
              </a:solidFill>
              <a:latin typeface="Lucida Sans Unicode"/>
            </a:endParaRPr>
          </a:p>
        </p:txBody>
      </p:sp>
      <p:sp>
        <p:nvSpPr>
          <p:cNvPr id="12" name="Freeform 11"/>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solidFill>
                <a:prstClr val="black"/>
              </a:solidFill>
              <a:latin typeface="Lucida Sans Unicode"/>
            </a:endParaRPr>
          </a:p>
        </p:txBody>
      </p:sp>
      <p:sp>
        <p:nvSpPr>
          <p:cNvPr id="14" name="Right Triangle 13"/>
          <p:cNvSpPr>
            <a:spLocks/>
          </p:cNvSpPr>
          <p:nvPr/>
        </p:nvSpPr>
        <p:spPr bwMode="auto">
          <a:xfrm>
            <a:off x="-6042" y="5791253"/>
            <a:ext cx="3402314" cy="1080868"/>
          </a:xfrm>
          <a:prstGeom prst="rtTriangle">
            <a:avLst/>
          </a:prstGeom>
          <a:blipFill>
            <a:blip r:embed="rId5"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solidFill>
                <a:srgbClr val="FFFFFF"/>
              </a:solidFill>
              <a:latin typeface="Lucida Sans Unicode" pitchFamily="34" charset="0"/>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3"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p:cNvSpPr txBox="1">
            <a:spLocks/>
          </p:cNvSpPr>
          <p:nvPr userDrawn="1"/>
        </p:nvSpPr>
        <p:spPr>
          <a:xfrm>
            <a:off x="6477000" y="6447797"/>
            <a:ext cx="2438400" cy="381000"/>
          </a:xfrm>
          <a:prstGeom prst="rect">
            <a:avLst/>
          </a:prstGeom>
          <a:solidFill>
            <a:schemeClr val="bg1">
              <a:alpha val="90000"/>
            </a:schemeClr>
          </a:solidFill>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900" dirty="0">
                <a:solidFill>
                  <a:srgbClr val="000000"/>
                </a:solidFill>
                <a:effectLst>
                  <a:outerShdw blurRad="38100" dist="38100" dir="2700000" algn="tl">
                    <a:srgbClr val="C0C0C0"/>
                  </a:outerShdw>
                </a:effectLst>
                <a:latin typeface="Tahoma" charset="0"/>
                <a:cs typeface="Arial" charset="0"/>
              </a:rPr>
              <a:t>Copyright © 2015 Pearson Education, Inc.</a:t>
            </a:r>
            <a:endParaRPr lang="en-US" sz="900" b="1" dirty="0">
              <a:solidFill>
                <a:srgbClr val="464646"/>
              </a:solidFill>
              <a:effectLst>
                <a:outerShdw blurRad="31750" dist="25400" dir="5400000" algn="tl" rotWithShape="0">
                  <a:srgbClr val="000000">
                    <a:alpha val="25000"/>
                  </a:srgbClr>
                </a:outerShdw>
              </a:effectLst>
              <a:cs typeface="Lucida Sans Unicode" pitchFamily="34" charset="0"/>
            </a:endParaRPr>
          </a:p>
        </p:txBody>
      </p:sp>
      <p:sp>
        <p:nvSpPr>
          <p:cNvPr id="10" name="Slide Number Placeholder 5"/>
          <p:cNvSpPr>
            <a:spLocks noGrp="1"/>
          </p:cNvSpPr>
          <p:nvPr>
            <p:ph type="sldNum" sz="quarter" idx="4"/>
          </p:nvPr>
        </p:nvSpPr>
        <p:spPr>
          <a:xfrm>
            <a:off x="0" y="6324600"/>
            <a:ext cx="1295400" cy="365125"/>
          </a:xfrm>
          <a:prstGeom prst="rect">
            <a:avLst/>
          </a:prstGeom>
        </p:spPr>
        <p:txBody>
          <a:bodyPr/>
          <a:lstStyle>
            <a:lvl1pPr>
              <a:defRPr sz="2000">
                <a:solidFill>
                  <a:schemeClr val="bg1"/>
                </a:solidFill>
              </a:defRPr>
            </a:lvl1pPr>
          </a:lstStyle>
          <a:p>
            <a:r>
              <a:rPr lang="en-US" dirty="0">
                <a:solidFill>
                  <a:prstClr val="white"/>
                </a:solidFill>
              </a:rPr>
              <a:t>9-</a:t>
            </a:r>
            <a:fld id="{FC200263-2766-492D-B1A3-456214CAF9E8}" type="slidenum">
              <a:rPr lang="en-US" smtClean="0">
                <a:solidFill>
                  <a:prstClr val="white"/>
                </a:solidFill>
              </a:rPr>
              <a:pPr/>
              <a:t>‹#›</a:t>
            </a:fld>
            <a:endParaRPr lang="en-US" dirty="0">
              <a:solidFill>
                <a:prstClr val="white"/>
              </a:solidFill>
            </a:endParaRPr>
          </a:p>
        </p:txBody>
      </p:sp>
    </p:spTree>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Lst>
  <p:hf hd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bangordailynews.com/2014/10/16/business/td-bank-settles-backup-tape-data-breach-case-with-9-state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www.reuters.com/article/2011/09/29/us-data-breach-texas-idUSTRE78S5JG20110929"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cid:3287383400_2177562"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2"/>
          <p:cNvSpPr>
            <a:spLocks noGrp="1"/>
          </p:cNvSpPr>
          <p:nvPr>
            <p:ph idx="1"/>
          </p:nvPr>
        </p:nvSpPr>
        <p:spPr>
          <a:xfrm>
            <a:off x="609600" y="1447800"/>
            <a:ext cx="8229600" cy="4525962"/>
          </a:xfrm>
          <a:prstGeom prst="round2DiagRect">
            <a:avLst/>
          </a:prstGeom>
          <a:solidFill>
            <a:schemeClr val="bg1">
              <a:alpha val="90000"/>
            </a:schemeClr>
          </a:solidFill>
          <a:ln>
            <a:miter lim="800000"/>
            <a:headEnd/>
            <a:tailEnd/>
          </a:ln>
        </p:spPr>
        <p:txBody>
          <a:bodyPr rtlCol="0" anchor="ctr">
            <a:normAutofit/>
          </a:bodyPr>
          <a:lstStyle/>
          <a:p>
            <a:pPr algn="r" fontAlgn="auto">
              <a:spcBef>
                <a:spcPct val="0"/>
              </a:spcBef>
              <a:spcAft>
                <a:spcPts val="0"/>
              </a:spcAft>
              <a:buFont typeface="Arial" pitchFamily="34" charset="0"/>
              <a:buNone/>
              <a:defRPr/>
            </a:pPr>
            <a:r>
              <a:rPr lang="en-US" b="1" dirty="0">
                <a:solidFill>
                  <a:schemeClr val="tx2"/>
                </a:solidFill>
                <a:effectLst>
                  <a:outerShdw blurRad="31750" dist="25400" dir="5400000" algn="tl" rotWithShape="0">
                    <a:srgbClr val="000000">
                      <a:alpha val="25000"/>
                    </a:srgbClr>
                  </a:outerShdw>
                </a:effectLst>
                <a:ea typeface="+mj-ea"/>
                <a:cs typeface="Lucida Sans Unicode" pitchFamily="34" charset="0"/>
              </a:rPr>
              <a:t>  Chapter 9</a:t>
            </a:r>
          </a:p>
        </p:txBody>
      </p:sp>
      <p:sp>
        <p:nvSpPr>
          <p:cNvPr id="7" name="Title 1"/>
          <p:cNvSpPr>
            <a:spLocks noGrp="1"/>
          </p:cNvSpPr>
          <p:nvPr>
            <p:ph type="title"/>
          </p:nvPr>
        </p:nvSpPr>
        <p:spPr>
          <a:xfrm>
            <a:off x="381000" y="2286000"/>
            <a:ext cx="8229600" cy="1143000"/>
          </a:xfrm>
          <a:prstGeom prst="round2DiagRect">
            <a:avLst/>
          </a:prstGeom>
          <a:solidFill>
            <a:schemeClr val="bg1">
              <a:alpha val="90000"/>
            </a:schemeClr>
          </a:solidFill>
        </p:spPr>
        <p:txBody>
          <a:bodyPr rtlCol="0"/>
          <a:lstStyle/>
          <a:p>
            <a:pPr algn="r" fontAlgn="auto">
              <a:spcAft>
                <a:spcPts val="0"/>
              </a:spcAft>
              <a:defRPr/>
            </a:pPr>
            <a:r>
              <a:rPr lang="en-US" sz="4800" dirty="0">
                <a:cs typeface="Lucida Sans Unicode" pitchFamily="34" charset="0"/>
              </a:rPr>
              <a:t>Data Protection</a:t>
            </a:r>
          </a:p>
        </p:txBody>
      </p:sp>
      <p:sp>
        <p:nvSpPr>
          <p:cNvPr id="12" name="Title 1"/>
          <p:cNvSpPr txBox="1">
            <a:spLocks/>
          </p:cNvSpPr>
          <p:nvPr/>
        </p:nvSpPr>
        <p:spPr>
          <a:xfrm>
            <a:off x="152400" y="381000"/>
            <a:ext cx="8686800" cy="1143000"/>
          </a:xfrm>
          <a:prstGeom prst="round2DiagRect">
            <a:avLst/>
          </a:prstGeom>
          <a:solidFill>
            <a:schemeClr val="bg1">
              <a:alpha val="90000"/>
            </a:schemeClr>
          </a:solidFill>
        </p:spPr>
        <p:txBody>
          <a:bodyPr vert="horz" rtlCol="0"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pPr algn="ctr" fontAlgn="auto">
              <a:spcAft>
                <a:spcPts val="0"/>
              </a:spcAft>
              <a:defRPr/>
            </a:pPr>
            <a:r>
              <a:rPr lang="en-US" sz="3200" dirty="0">
                <a:solidFill>
                  <a:srgbClr val="464646"/>
                </a:solidFill>
                <a:latin typeface="Lucida Sans Unicode"/>
                <a:cs typeface="Lucida Sans Unicode" pitchFamily="34" charset="0"/>
              </a:rPr>
              <a:t>Corporate Computer Security, 4</a:t>
            </a:r>
            <a:r>
              <a:rPr lang="en-US" sz="3200" baseline="30000" dirty="0">
                <a:solidFill>
                  <a:srgbClr val="464646"/>
                </a:solidFill>
                <a:latin typeface="Lucida Sans Unicode"/>
                <a:cs typeface="Lucida Sans Unicode" pitchFamily="34" charset="0"/>
              </a:rPr>
              <a:t>th</a:t>
            </a:r>
            <a:r>
              <a:rPr lang="en-US" sz="3200" dirty="0">
                <a:solidFill>
                  <a:srgbClr val="464646"/>
                </a:solidFill>
                <a:latin typeface="Lucida Sans Unicode"/>
                <a:cs typeface="Lucida Sans Unicode" pitchFamily="34" charset="0"/>
              </a:rPr>
              <a:t> Edition </a:t>
            </a:r>
          </a:p>
          <a:p>
            <a:pPr algn="ctr" fontAlgn="auto">
              <a:spcAft>
                <a:spcPts val="0"/>
              </a:spcAft>
              <a:defRPr/>
            </a:pPr>
            <a:r>
              <a:rPr lang="en-US" sz="2800" dirty="0">
                <a:solidFill>
                  <a:srgbClr val="464646"/>
                </a:solidFill>
                <a:latin typeface="Lucida Sans Unicode"/>
                <a:cs typeface="Lucida Sans Unicode" pitchFamily="34" charset="0"/>
              </a:rPr>
              <a:t>Randall J. Boyle &amp; Raymond R. Panko</a:t>
            </a:r>
          </a:p>
        </p:txBody>
      </p:sp>
    </p:spTree>
    <p:extLst>
      <p:ext uri="{BB962C8B-B14F-4D97-AF65-F5344CB8AC3E}">
        <p14:creationId xmlns:p14="http://schemas.microsoft.com/office/powerpoint/2010/main" val="71047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1"/>
          </p:nvPr>
        </p:nvSpPr>
        <p:spPr bwMode="auto">
          <a:xfrm>
            <a:off x="152400" y="6172200"/>
            <a:ext cx="838200" cy="4572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800" dirty="0">
                <a:solidFill>
                  <a:schemeClr val="bg1"/>
                </a:solidFill>
                <a:latin typeface="Lucida Sans Unicode" pitchFamily="34" charset="0"/>
              </a:rPr>
              <a:t>9-</a:t>
            </a:r>
            <a:fld id="{8F1A6860-7498-4695-BC87-B7CCCA7B3B85}" type="slidenum">
              <a:rPr lang="en-US" sz="1800" smtClean="0">
                <a:solidFill>
                  <a:schemeClr val="bg1"/>
                </a:solidFill>
                <a:latin typeface="Lucida Sans Unicode" pitchFamily="34" charset="0"/>
              </a:rPr>
              <a:pPr eaLnBrk="1" hangingPunct="1"/>
              <a:t>10</a:t>
            </a:fld>
            <a:endParaRPr lang="en-US" sz="1800" dirty="0">
              <a:solidFill>
                <a:schemeClr val="bg1"/>
              </a:solidFill>
              <a:latin typeface="Lucida Sans Unicode" pitchFamily="34" charset="0"/>
            </a:endParaRPr>
          </a:p>
        </p:txBody>
      </p:sp>
      <p:sp>
        <p:nvSpPr>
          <p:cNvPr id="5" name="Title 4"/>
          <p:cNvSpPr>
            <a:spLocks noGrp="1"/>
          </p:cNvSpPr>
          <p:nvPr>
            <p:ph type="title"/>
          </p:nvPr>
        </p:nvSpPr>
        <p:spPr/>
        <p:txBody>
          <a:bodyPr>
            <a:normAutofit/>
          </a:bodyPr>
          <a:lstStyle/>
          <a:p>
            <a:pPr eaLnBrk="1" fontAlgn="auto" hangingPunct="1">
              <a:spcAft>
                <a:spcPts val="0"/>
              </a:spcAft>
              <a:defRPr/>
            </a:pPr>
            <a:r>
              <a:rPr lang="en-US" dirty="0"/>
              <a:t>9.2: Full vs. Incremental Backup</a:t>
            </a:r>
          </a:p>
        </p:txBody>
      </p:sp>
      <p:sp>
        <p:nvSpPr>
          <p:cNvPr id="28674" name="Content Placeholder 1"/>
          <p:cNvSpPr>
            <a:spLocks noGrp="1"/>
          </p:cNvSpPr>
          <p:nvPr>
            <p:ph idx="1"/>
          </p:nvPr>
        </p:nvSpPr>
        <p:spPr/>
        <p:txBody>
          <a:bodyPr/>
          <a:lstStyle/>
          <a:p>
            <a:pPr eaLnBrk="1"/>
            <a:r>
              <a:rPr lang="en-US" b="1" dirty="0"/>
              <a:t>Full backups</a:t>
            </a:r>
          </a:p>
          <a:p>
            <a:pPr lvl="1" eaLnBrk="1"/>
            <a:r>
              <a:rPr lang="en-US" dirty="0"/>
              <a:t>All files and directories, slow</a:t>
            </a:r>
          </a:p>
          <a:p>
            <a:pPr eaLnBrk="1"/>
            <a:r>
              <a:rPr lang="en-US" b="1" dirty="0"/>
              <a:t>Incremental Backups</a:t>
            </a:r>
          </a:p>
          <a:p>
            <a:pPr lvl="1" eaLnBrk="1"/>
            <a:r>
              <a:rPr lang="en-US" dirty="0"/>
              <a:t>Only </a:t>
            </a:r>
            <a:r>
              <a:rPr lang="en-US"/>
              <a:t>records changed </a:t>
            </a:r>
            <a:r>
              <a:rPr lang="en-US" dirty="0"/>
              <a:t>since the last backup</a:t>
            </a:r>
          </a:p>
          <a:p>
            <a:pPr lvl="1" eaLnBrk="1"/>
            <a:r>
              <a:rPr lang="en-US" dirty="0"/>
              <a:t>Fast, so usually done daily</a:t>
            </a:r>
          </a:p>
          <a:p>
            <a:pPr eaLnBrk="1" hangingPunct="1"/>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1"/>
          </p:nvPr>
        </p:nvSpPr>
        <p:spPr bwMode="auto">
          <a:xfrm>
            <a:off x="152400" y="6172200"/>
            <a:ext cx="838200" cy="4572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800" dirty="0">
                <a:solidFill>
                  <a:schemeClr val="bg1"/>
                </a:solidFill>
                <a:latin typeface="Lucida Sans Unicode" pitchFamily="34" charset="0"/>
              </a:rPr>
              <a:t>9-</a:t>
            </a:r>
            <a:fld id="{8F1A6860-7498-4695-BC87-B7CCCA7B3B85}" type="slidenum">
              <a:rPr lang="en-US" sz="1800" smtClean="0">
                <a:solidFill>
                  <a:schemeClr val="bg1"/>
                </a:solidFill>
                <a:latin typeface="Lucida Sans Unicode" pitchFamily="34" charset="0"/>
              </a:rPr>
              <a:pPr eaLnBrk="1" hangingPunct="1"/>
              <a:t>11</a:t>
            </a:fld>
            <a:endParaRPr lang="en-US" sz="1800" dirty="0">
              <a:solidFill>
                <a:schemeClr val="bg1"/>
              </a:solidFill>
              <a:latin typeface="Lucida Sans Unicode" pitchFamily="34" charset="0"/>
            </a:endParaRPr>
          </a:p>
        </p:txBody>
      </p:sp>
      <p:sp>
        <p:nvSpPr>
          <p:cNvPr id="5" name="Title 4"/>
          <p:cNvSpPr>
            <a:spLocks noGrp="1"/>
          </p:cNvSpPr>
          <p:nvPr>
            <p:ph type="title"/>
          </p:nvPr>
        </p:nvSpPr>
        <p:spPr/>
        <p:txBody>
          <a:bodyPr>
            <a:normAutofit/>
          </a:bodyPr>
          <a:lstStyle/>
          <a:p>
            <a:pPr eaLnBrk="1" fontAlgn="auto" hangingPunct="1">
              <a:spcAft>
                <a:spcPts val="0"/>
              </a:spcAft>
              <a:defRPr/>
            </a:pPr>
            <a:r>
              <a:rPr lang="en-US" dirty="0"/>
              <a:t>9.2: Full vs. Incremental Backup</a:t>
            </a:r>
          </a:p>
        </p:txBody>
      </p:sp>
      <p:sp>
        <p:nvSpPr>
          <p:cNvPr id="29698" name="Content Placeholder 1"/>
          <p:cNvSpPr>
            <a:spLocks noGrp="1"/>
          </p:cNvSpPr>
          <p:nvPr>
            <p:ph idx="1"/>
          </p:nvPr>
        </p:nvSpPr>
        <p:spPr/>
        <p:txBody>
          <a:bodyPr/>
          <a:lstStyle/>
          <a:p>
            <a:pPr eaLnBrk="1"/>
            <a:r>
              <a:rPr lang="en-US" b="1" dirty="0"/>
              <a:t>Restoration Order</a:t>
            </a:r>
          </a:p>
          <a:p>
            <a:pPr lvl="1" eaLnBrk="1"/>
            <a:r>
              <a:rPr lang="en-US" dirty="0"/>
              <a:t>Restore the full backup first</a:t>
            </a:r>
          </a:p>
          <a:p>
            <a:pPr lvl="1" eaLnBrk="1"/>
            <a:r>
              <a:rPr lang="en-US" dirty="0"/>
              <a:t>Then restore incremental backups in the order created</a:t>
            </a:r>
          </a:p>
          <a:p>
            <a:pPr lvl="1" eaLnBrk="1"/>
            <a:r>
              <a:rPr lang="en-US" dirty="0"/>
              <a:t>Otherwise, newer files will be overwritten</a:t>
            </a:r>
          </a:p>
          <a:p>
            <a:pPr eaLnBrk="1" hangingPunct="1"/>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1"/>
          </p:nvPr>
        </p:nvSpPr>
        <p:spPr bwMode="auto">
          <a:xfrm>
            <a:off x="152400" y="6172200"/>
            <a:ext cx="838200" cy="4572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800" dirty="0">
                <a:solidFill>
                  <a:schemeClr val="bg1"/>
                </a:solidFill>
                <a:latin typeface="Lucida Sans Unicode" pitchFamily="34" charset="0"/>
              </a:rPr>
              <a:t>9-</a:t>
            </a:r>
            <a:fld id="{8F1A6860-7498-4695-BC87-B7CCCA7B3B85}" type="slidenum">
              <a:rPr lang="en-US" sz="1800" smtClean="0">
                <a:solidFill>
                  <a:schemeClr val="bg1"/>
                </a:solidFill>
                <a:latin typeface="Lucida Sans Unicode" pitchFamily="34" charset="0"/>
              </a:rPr>
              <a:pPr eaLnBrk="1" hangingPunct="1"/>
              <a:t>12</a:t>
            </a:fld>
            <a:endParaRPr lang="en-US" sz="1800" dirty="0">
              <a:solidFill>
                <a:schemeClr val="bg1"/>
              </a:solidFill>
              <a:latin typeface="Lucida Sans Unicode" pitchFamily="34" charset="0"/>
            </a:endParaRPr>
          </a:p>
        </p:txBody>
      </p:sp>
      <p:sp>
        <p:nvSpPr>
          <p:cNvPr id="5" name="Title 4"/>
          <p:cNvSpPr>
            <a:spLocks noGrp="1"/>
          </p:cNvSpPr>
          <p:nvPr>
            <p:ph type="title"/>
          </p:nvPr>
        </p:nvSpPr>
        <p:spPr>
          <a:xfrm>
            <a:off x="457200" y="274638"/>
            <a:ext cx="8229600" cy="944562"/>
          </a:xfrm>
        </p:spPr>
        <p:txBody>
          <a:bodyPr/>
          <a:lstStyle/>
          <a:p>
            <a:pPr eaLnBrk="1" fontAlgn="auto" hangingPunct="1">
              <a:spcAft>
                <a:spcPts val="0"/>
              </a:spcAft>
              <a:defRPr/>
            </a:pPr>
            <a:r>
              <a:rPr lang="en-US" sz="3200" dirty="0"/>
              <a:t>9.2: Centralized Backup</a:t>
            </a:r>
          </a:p>
        </p:txBody>
      </p:sp>
      <p:pic>
        <p:nvPicPr>
          <p:cNvPr id="30722" name="Picture 7" descr="Different servers, including Mail Server and client PCs back up their data on a central backup console, which uses backup software to store it on backup hardware."/>
          <p:cNvPicPr>
            <a:picLocks noChangeAspect="1" noChangeArrowheads="1"/>
          </p:cNvPicPr>
          <p:nvPr/>
        </p:nvPicPr>
        <p:blipFill>
          <a:blip r:embed="rId2">
            <a:extLst>
              <a:ext uri="{28A0092B-C50C-407E-A947-70E740481C1C}">
                <a14:useLocalDpi xmlns:a14="http://schemas.microsoft.com/office/drawing/2010/main" val="0"/>
              </a:ext>
            </a:extLst>
          </a:blip>
          <a:srcRect l="13802" t="24664" r="8498" b="14209"/>
          <a:stretch>
            <a:fillRect/>
          </a:stretch>
        </p:blipFill>
        <p:spPr bwMode="auto">
          <a:xfrm>
            <a:off x="76200" y="1371600"/>
            <a:ext cx="8915400" cy="3343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ectangle 5"/>
          <p:cNvSpPr/>
          <p:nvPr/>
        </p:nvSpPr>
        <p:spPr>
          <a:xfrm>
            <a:off x="1524000" y="4343400"/>
            <a:ext cx="5867400" cy="15240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Local backup on individual PCs is difficult to enforce.</a:t>
            </a:r>
          </a:p>
          <a:p>
            <a:pPr algn="ctr" fontAlgn="auto">
              <a:spcBef>
                <a:spcPts val="1200"/>
              </a:spcBef>
              <a:spcAft>
                <a:spcPts val="0"/>
              </a:spcAft>
              <a:defRPr/>
            </a:pPr>
            <a:r>
              <a:rPr lang="en-US" dirty="0"/>
              <a:t>Centralized backup provides backup labor and enforcement.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1"/>
          </p:nvPr>
        </p:nvSpPr>
        <p:spPr bwMode="auto">
          <a:xfrm>
            <a:off x="152400" y="6172200"/>
            <a:ext cx="838200" cy="4572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800" dirty="0">
                <a:solidFill>
                  <a:schemeClr val="bg1"/>
                </a:solidFill>
                <a:latin typeface="Lucida Sans Unicode" pitchFamily="34" charset="0"/>
              </a:rPr>
              <a:t>9-</a:t>
            </a:r>
            <a:fld id="{8F1A6860-7498-4695-BC87-B7CCCA7B3B85}" type="slidenum">
              <a:rPr lang="en-US" sz="1800" smtClean="0">
                <a:solidFill>
                  <a:schemeClr val="bg1"/>
                </a:solidFill>
                <a:latin typeface="Lucida Sans Unicode" pitchFamily="34" charset="0"/>
              </a:rPr>
              <a:pPr eaLnBrk="1" hangingPunct="1"/>
              <a:t>13</a:t>
            </a:fld>
            <a:endParaRPr lang="en-US" sz="1800" dirty="0">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a:t>9.2: Backup Technologies</a:t>
            </a:r>
          </a:p>
        </p:txBody>
      </p:sp>
      <p:sp>
        <p:nvSpPr>
          <p:cNvPr id="31746" name="Content Placeholder 1"/>
          <p:cNvSpPr>
            <a:spLocks noGrp="1"/>
          </p:cNvSpPr>
          <p:nvPr>
            <p:ph idx="1"/>
          </p:nvPr>
        </p:nvSpPr>
        <p:spPr>
          <a:xfrm>
            <a:off x="228600" y="1600200"/>
            <a:ext cx="7848600" cy="4525963"/>
          </a:xfrm>
        </p:spPr>
        <p:txBody>
          <a:bodyPr/>
          <a:lstStyle/>
          <a:p>
            <a:pPr eaLnBrk="1"/>
            <a:r>
              <a:rPr lang="en-US" b="1"/>
              <a:t>Continuous Data Protection (CDP)</a:t>
            </a:r>
          </a:p>
          <a:p>
            <a:pPr lvl="1" eaLnBrk="1"/>
            <a:r>
              <a:rPr lang="en-US"/>
              <a:t>Used when a firm has two server locations</a:t>
            </a:r>
          </a:p>
          <a:p>
            <a:pPr lvl="1" eaLnBrk="1"/>
            <a:r>
              <a:rPr lang="en-US"/>
              <a:t>Each location backs up the other in real time</a:t>
            </a:r>
          </a:p>
          <a:p>
            <a:pPr lvl="1" eaLnBrk="1"/>
            <a:r>
              <a:rPr lang="en-US"/>
              <a:t>Other site can take over very quickly in case of a disaster, with little data loss</a:t>
            </a:r>
          </a:p>
          <a:p>
            <a:pPr lvl="1" eaLnBrk="1"/>
            <a:r>
              <a:rPr lang="en-US"/>
              <a:t>Requires expensive high–speed transmission link between the sites</a:t>
            </a:r>
          </a:p>
        </p:txBody>
      </p:sp>
      <p:pic>
        <p:nvPicPr>
          <p:cNvPr id="7" name="Picture 4">
            <a:extLst>
              <a:ext uri="{C183D7F6-B498-43B3-948B-1728B52AA6E4}">
                <adec:decorative xmlns:adec="http://schemas.microsoft.com/office/drawing/2017/decorative" val="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4661452"/>
            <a:ext cx="1981200" cy="1981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1"/>
          </p:nvPr>
        </p:nvSpPr>
        <p:spPr bwMode="auto">
          <a:xfrm>
            <a:off x="152400" y="6172200"/>
            <a:ext cx="838200" cy="4572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800" dirty="0">
                <a:solidFill>
                  <a:schemeClr val="bg1"/>
                </a:solidFill>
                <a:latin typeface="Lucida Sans Unicode" pitchFamily="34" charset="0"/>
              </a:rPr>
              <a:t>9-</a:t>
            </a:r>
            <a:fld id="{8F1A6860-7498-4695-BC87-B7CCCA7B3B85}" type="slidenum">
              <a:rPr lang="en-US" sz="1800" smtClean="0">
                <a:solidFill>
                  <a:schemeClr val="bg1"/>
                </a:solidFill>
                <a:latin typeface="Lucida Sans Unicode" pitchFamily="34" charset="0"/>
              </a:rPr>
              <a:pPr eaLnBrk="1" hangingPunct="1"/>
              <a:t>14</a:t>
            </a:fld>
            <a:endParaRPr lang="en-US" sz="1800" dirty="0">
              <a:solidFill>
                <a:schemeClr val="bg1"/>
              </a:solidFill>
              <a:latin typeface="Lucida Sans Unicode" pitchFamily="34" charset="0"/>
            </a:endParaRPr>
          </a:p>
        </p:txBody>
      </p:sp>
      <p:sp>
        <p:nvSpPr>
          <p:cNvPr id="5" name="Title 4"/>
          <p:cNvSpPr>
            <a:spLocks noGrp="1"/>
          </p:cNvSpPr>
          <p:nvPr>
            <p:ph type="title"/>
          </p:nvPr>
        </p:nvSpPr>
        <p:spPr/>
        <p:txBody>
          <a:bodyPr>
            <a:normAutofit/>
          </a:bodyPr>
          <a:lstStyle/>
          <a:p>
            <a:pPr eaLnBrk="1" fontAlgn="auto" hangingPunct="1">
              <a:spcAft>
                <a:spcPts val="0"/>
              </a:spcAft>
              <a:defRPr/>
            </a:pPr>
            <a:r>
              <a:rPr lang="en-US" sz="3600" dirty="0"/>
              <a:t>9.3: Disk Arrays - RAID</a:t>
            </a:r>
          </a:p>
        </p:txBody>
      </p:sp>
      <p:sp>
        <p:nvSpPr>
          <p:cNvPr id="36866" name="Content Placeholder 5"/>
          <p:cNvSpPr>
            <a:spLocks noGrp="1"/>
          </p:cNvSpPr>
          <p:nvPr>
            <p:ph idx="1"/>
          </p:nvPr>
        </p:nvSpPr>
        <p:spPr/>
        <p:txBody>
          <a:bodyPr/>
          <a:lstStyle/>
          <a:p>
            <a:r>
              <a:rPr lang="en-US" dirty="0"/>
              <a:t>RAID – Redundant Array of Independent Disks</a:t>
            </a:r>
          </a:p>
          <a:p>
            <a:pPr lvl="1"/>
            <a:r>
              <a:rPr lang="en-US" dirty="0"/>
              <a:t>Multiple hard drives within a single system</a:t>
            </a:r>
          </a:p>
          <a:p>
            <a:r>
              <a:rPr lang="en-US" dirty="0"/>
              <a:t>Increased reliability and performance</a:t>
            </a:r>
          </a:p>
          <a:p>
            <a:pPr lvl="1"/>
            <a:r>
              <a:rPr lang="en-US" dirty="0"/>
              <a:t>A single hard drive failure won’t necessarily precipitate data loss</a:t>
            </a:r>
          </a:p>
          <a:p>
            <a:pPr lvl="1"/>
            <a:r>
              <a:rPr lang="en-US" dirty="0"/>
              <a:t>Multiple disks can be written to simultaneously</a:t>
            </a:r>
          </a:p>
          <a:p>
            <a:r>
              <a:rPr lang="en-US" dirty="0"/>
              <a:t>RAID Levels – Ways of configuring multi-disk arrays</a:t>
            </a:r>
          </a:p>
        </p:txBody>
      </p:sp>
    </p:spTree>
    <p:extLst>
      <p:ext uri="{BB962C8B-B14F-4D97-AF65-F5344CB8AC3E}">
        <p14:creationId xmlns:p14="http://schemas.microsoft.com/office/powerpoint/2010/main" val="3803947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1"/>
          </p:nvPr>
        </p:nvSpPr>
        <p:spPr bwMode="auto">
          <a:xfrm>
            <a:off x="152400" y="6172200"/>
            <a:ext cx="838200" cy="4572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800" dirty="0">
                <a:solidFill>
                  <a:schemeClr val="bg1"/>
                </a:solidFill>
                <a:latin typeface="Lucida Sans Unicode" pitchFamily="34" charset="0"/>
              </a:rPr>
              <a:t>9-</a:t>
            </a:r>
            <a:fld id="{8F1A6860-7498-4695-BC87-B7CCCA7B3B85}" type="slidenum">
              <a:rPr lang="en-US" sz="1800" smtClean="0">
                <a:solidFill>
                  <a:schemeClr val="bg1"/>
                </a:solidFill>
                <a:latin typeface="Lucida Sans Unicode" pitchFamily="34" charset="0"/>
              </a:rPr>
              <a:pPr eaLnBrk="1" hangingPunct="1"/>
              <a:t>15</a:t>
            </a:fld>
            <a:endParaRPr lang="en-US" sz="1800" dirty="0">
              <a:solidFill>
                <a:schemeClr val="bg1"/>
              </a:solidFill>
              <a:latin typeface="Lucida Sans Unicode" pitchFamily="34" charset="0"/>
            </a:endParaRPr>
          </a:p>
        </p:txBody>
      </p:sp>
      <p:sp>
        <p:nvSpPr>
          <p:cNvPr id="5" name="Title 4"/>
          <p:cNvSpPr>
            <a:spLocks noGrp="1"/>
          </p:cNvSpPr>
          <p:nvPr>
            <p:ph type="title"/>
          </p:nvPr>
        </p:nvSpPr>
        <p:spPr>
          <a:xfrm>
            <a:off x="457200" y="457200"/>
            <a:ext cx="8229600" cy="715962"/>
          </a:xfrm>
        </p:spPr>
        <p:txBody>
          <a:bodyPr>
            <a:normAutofit/>
          </a:bodyPr>
          <a:lstStyle/>
          <a:p>
            <a:pPr eaLnBrk="1" fontAlgn="auto" hangingPunct="1">
              <a:spcAft>
                <a:spcPts val="0"/>
              </a:spcAft>
              <a:defRPr/>
            </a:pPr>
            <a:r>
              <a:rPr lang="en-US" sz="3600" dirty="0"/>
              <a:t>9.3: RAID Levels</a:t>
            </a:r>
          </a:p>
        </p:txBody>
      </p:sp>
      <p:sp>
        <p:nvSpPr>
          <p:cNvPr id="2" name="Rectangle 1"/>
          <p:cNvSpPr/>
          <p:nvPr/>
        </p:nvSpPr>
        <p:spPr>
          <a:xfrm>
            <a:off x="189186" y="4203974"/>
            <a:ext cx="8763000" cy="1477328"/>
          </a:xfrm>
          <a:prstGeom prst="rect">
            <a:avLst/>
          </a:prstGeom>
        </p:spPr>
        <p:txBody>
          <a:bodyPr wrap="square">
            <a:spAutoFit/>
          </a:bodyPr>
          <a:lstStyle/>
          <a:p>
            <a:r>
              <a:rPr lang="en-US" dirty="0"/>
              <a:t>Disk striping is the process of dividing a body of data into blocks and spreading the data blocks across multiple storage devices.</a:t>
            </a:r>
          </a:p>
          <a:p>
            <a:r>
              <a:rPr lang="en-US" b="1" dirty="0"/>
              <a:t>Parity</a:t>
            </a:r>
            <a:r>
              <a:rPr lang="en-US" dirty="0"/>
              <a:t> computations are used in </a:t>
            </a:r>
            <a:r>
              <a:rPr lang="en-US" b="1" dirty="0"/>
              <a:t>RAID</a:t>
            </a:r>
            <a:r>
              <a:rPr lang="en-US" dirty="0"/>
              <a:t> drive arrays for fault tolerance by calculating the data in two drives and storing the results on a third. The </a:t>
            </a:r>
            <a:r>
              <a:rPr lang="en-US" b="1" dirty="0"/>
              <a:t>parity</a:t>
            </a:r>
            <a:r>
              <a:rPr lang="en-US" dirty="0"/>
              <a:t> is computed by </a:t>
            </a:r>
            <a:r>
              <a:rPr lang="en-US" dirty="0" err="1"/>
              <a:t>XOR'ing</a:t>
            </a:r>
            <a:r>
              <a:rPr lang="en-US" dirty="0"/>
              <a:t> a bit from drive 1 with a bit from drive 2 and storing the result on drive 3.</a:t>
            </a:r>
            <a:endParaRPr lang="en-CA" dirty="0"/>
          </a:p>
        </p:txBody>
      </p:sp>
      <p:pic>
        <p:nvPicPr>
          <p:cNvPr id="37893" name="Picture 2" descr="Table for different types of RAID:&#10;&#10;No RAID: requires at least 1 disk,  does not use parity, striping, redundancy, and data transfer speed is normal.&#10;&#10;RAID 0 (Striping): Requires at least 2 disks, does not use parity or redundancy, but uses striping, and data transfer speed is very fast.&#10;&#10;RAID 1 (Mirroring): Requires at least two disks, does not use parity or striping, but uses redundancy. The data transfer speed is normal.&#10;&#10;RAID 5 (Distributed Parity): Requires at least 3 disks, uses parity, striping, and redundancy, and data transfer speed is fast for reads and slow for writes."/>
          <p:cNvPicPr>
            <a:picLocks noChangeAspect="1" noChangeArrowheads="1"/>
          </p:cNvPicPr>
          <p:nvPr/>
        </p:nvPicPr>
        <p:blipFill>
          <a:blip r:embed="rId3">
            <a:extLst>
              <a:ext uri="{28A0092B-C50C-407E-A947-70E740481C1C}">
                <a14:useLocalDpi xmlns:a14="http://schemas.microsoft.com/office/drawing/2010/main" val="0"/>
              </a:ext>
            </a:extLst>
          </a:blip>
          <a:srcRect l="5244" t="28300" r="6079" b="8047"/>
          <a:stretch>
            <a:fillRect/>
          </a:stretch>
        </p:blipFill>
        <p:spPr bwMode="auto">
          <a:xfrm>
            <a:off x="95250" y="2057400"/>
            <a:ext cx="8915400" cy="2109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997812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457200"/>
            <a:ext cx="8229600" cy="715962"/>
          </a:xfrm>
        </p:spPr>
        <p:txBody>
          <a:bodyPr>
            <a:normAutofit/>
          </a:bodyPr>
          <a:lstStyle/>
          <a:p>
            <a:pPr eaLnBrk="1" fontAlgn="auto" hangingPunct="1">
              <a:spcAft>
                <a:spcPts val="0"/>
              </a:spcAft>
              <a:defRPr/>
            </a:pPr>
            <a:r>
              <a:rPr lang="en-US" sz="3600" dirty="0"/>
              <a:t>9.3: No RAID</a:t>
            </a:r>
          </a:p>
        </p:txBody>
      </p:sp>
      <p:pic>
        <p:nvPicPr>
          <p:cNvPr id="38917" name="Picture 2" descr="No RAID: Client stores data on one disk.&#10;In expensive to implement, slow access speeds, cannot recover from disk failure. "/>
          <p:cNvPicPr>
            <a:picLocks noChangeAspect="1" noChangeArrowheads="1"/>
          </p:cNvPicPr>
          <p:nvPr/>
        </p:nvPicPr>
        <p:blipFill>
          <a:blip r:embed="rId2">
            <a:extLst>
              <a:ext uri="{28A0092B-C50C-407E-A947-70E740481C1C}">
                <a14:useLocalDpi xmlns:a14="http://schemas.microsoft.com/office/drawing/2010/main" val="0"/>
              </a:ext>
            </a:extLst>
          </a:blip>
          <a:srcRect l="15733" t="27605" r="11324" b="15163"/>
          <a:stretch>
            <a:fillRect/>
          </a:stretch>
        </p:blipFill>
        <p:spPr bwMode="auto">
          <a:xfrm>
            <a:off x="114300" y="2057400"/>
            <a:ext cx="8870950" cy="2667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8918" name="TextBox 5"/>
          <p:cNvSpPr txBox="1">
            <a:spLocks noChangeArrowheads="1"/>
          </p:cNvSpPr>
          <p:nvPr/>
        </p:nvSpPr>
        <p:spPr bwMode="auto">
          <a:xfrm>
            <a:off x="1371600" y="1447800"/>
            <a:ext cx="176212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Shipping boxes</a:t>
            </a:r>
          </a:p>
        </p:txBody>
      </p:sp>
      <p:sp>
        <p:nvSpPr>
          <p:cNvPr id="38919" name="TextBox 6"/>
          <p:cNvSpPr txBox="1">
            <a:spLocks noChangeArrowheads="1"/>
          </p:cNvSpPr>
          <p:nvPr/>
        </p:nvSpPr>
        <p:spPr bwMode="auto">
          <a:xfrm>
            <a:off x="5867400" y="1447800"/>
            <a:ext cx="14668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Storing Data</a:t>
            </a:r>
          </a:p>
        </p:txBody>
      </p:sp>
      <p:sp>
        <p:nvSpPr>
          <p:cNvPr id="7" name="Slide Number Placeholder 3"/>
          <p:cNvSpPr>
            <a:spLocks noGrp="1"/>
          </p:cNvSpPr>
          <p:nvPr>
            <p:ph type="sldNum" sz="quarter" idx="11"/>
          </p:nvPr>
        </p:nvSpPr>
        <p:spPr bwMode="auto">
          <a:xfrm>
            <a:off x="152400" y="6172200"/>
            <a:ext cx="838200" cy="4572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800" dirty="0">
                <a:solidFill>
                  <a:schemeClr val="bg1"/>
                </a:solidFill>
                <a:latin typeface="Lucida Sans Unicode" pitchFamily="34" charset="0"/>
              </a:rPr>
              <a:t>9-</a:t>
            </a:r>
            <a:fld id="{8F1A6860-7498-4695-BC87-B7CCCA7B3B85}" type="slidenum">
              <a:rPr lang="en-US" sz="1800" smtClean="0">
                <a:solidFill>
                  <a:schemeClr val="bg1"/>
                </a:solidFill>
                <a:latin typeface="Lucida Sans Unicode" pitchFamily="34" charset="0"/>
              </a:rPr>
              <a:pPr eaLnBrk="1" hangingPunct="1"/>
              <a:t>16</a:t>
            </a:fld>
            <a:endParaRPr lang="en-US" sz="1800" dirty="0">
              <a:solidFill>
                <a:schemeClr val="bg1"/>
              </a:solidFill>
              <a:latin typeface="Lucida Sans Unicode" pitchFamily="34" charset="0"/>
            </a:endParaRPr>
          </a:p>
        </p:txBody>
      </p:sp>
    </p:spTree>
    <p:extLst>
      <p:ext uri="{BB962C8B-B14F-4D97-AF65-F5344CB8AC3E}">
        <p14:creationId xmlns:p14="http://schemas.microsoft.com/office/powerpoint/2010/main" val="3990383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1"/>
          </p:nvPr>
        </p:nvSpPr>
        <p:spPr bwMode="auto">
          <a:xfrm>
            <a:off x="152400" y="6172200"/>
            <a:ext cx="838200" cy="4572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800" dirty="0">
                <a:solidFill>
                  <a:schemeClr val="bg1"/>
                </a:solidFill>
                <a:latin typeface="Lucida Sans Unicode" pitchFamily="34" charset="0"/>
              </a:rPr>
              <a:t>9-</a:t>
            </a:r>
            <a:fld id="{8F1A6860-7498-4695-BC87-B7CCCA7B3B85}" type="slidenum">
              <a:rPr lang="en-US" sz="1800" smtClean="0">
                <a:solidFill>
                  <a:schemeClr val="bg1"/>
                </a:solidFill>
                <a:latin typeface="Lucida Sans Unicode" pitchFamily="34" charset="0"/>
              </a:rPr>
              <a:pPr eaLnBrk="1" hangingPunct="1"/>
              <a:t>17</a:t>
            </a:fld>
            <a:endParaRPr lang="en-US" sz="1800" dirty="0">
              <a:solidFill>
                <a:schemeClr val="bg1"/>
              </a:solidFill>
              <a:latin typeface="Lucida Sans Unicode" pitchFamily="34" charset="0"/>
            </a:endParaRPr>
          </a:p>
        </p:txBody>
      </p:sp>
      <p:sp>
        <p:nvSpPr>
          <p:cNvPr id="5" name="Title 4"/>
          <p:cNvSpPr>
            <a:spLocks noGrp="1"/>
          </p:cNvSpPr>
          <p:nvPr>
            <p:ph type="title"/>
          </p:nvPr>
        </p:nvSpPr>
        <p:spPr>
          <a:xfrm>
            <a:off x="457200" y="350838"/>
            <a:ext cx="8229600" cy="715962"/>
          </a:xfrm>
        </p:spPr>
        <p:txBody>
          <a:bodyPr>
            <a:normAutofit/>
          </a:bodyPr>
          <a:lstStyle/>
          <a:p>
            <a:pPr eaLnBrk="1" fontAlgn="auto" hangingPunct="1">
              <a:spcAft>
                <a:spcPts val="0"/>
              </a:spcAft>
              <a:defRPr/>
            </a:pPr>
            <a:r>
              <a:rPr lang="en-US" sz="3600" dirty="0"/>
              <a:t>9.3: RAID Level 0 (zero)</a:t>
            </a:r>
          </a:p>
        </p:txBody>
      </p:sp>
      <p:pic>
        <p:nvPicPr>
          <p:cNvPr id="39938" name="Picture 2" descr="RAID : Client stores data on one disk.&#10;In expensive to implement, slow access speeds, cannot recover from disk failure. "/>
          <p:cNvPicPr>
            <a:picLocks noChangeAspect="1" noChangeArrowheads="1"/>
          </p:cNvPicPr>
          <p:nvPr/>
        </p:nvPicPr>
        <p:blipFill>
          <a:blip r:embed="rId2">
            <a:extLst>
              <a:ext uri="{28A0092B-C50C-407E-A947-70E740481C1C}">
                <a14:useLocalDpi xmlns:a14="http://schemas.microsoft.com/office/drawing/2010/main" val="0"/>
              </a:ext>
            </a:extLst>
          </a:blip>
          <a:srcRect l="15256" t="13754" r="10846" b="9837"/>
          <a:stretch>
            <a:fillRect/>
          </a:stretch>
        </p:blipFill>
        <p:spPr bwMode="auto">
          <a:xfrm>
            <a:off x="914400" y="1295400"/>
            <a:ext cx="7467600" cy="4818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898421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1"/>
          </p:nvPr>
        </p:nvSpPr>
        <p:spPr bwMode="auto">
          <a:xfrm>
            <a:off x="152400" y="6172200"/>
            <a:ext cx="838200" cy="4572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800" dirty="0">
                <a:solidFill>
                  <a:schemeClr val="bg1"/>
                </a:solidFill>
                <a:latin typeface="Lucida Sans Unicode" pitchFamily="34" charset="0"/>
              </a:rPr>
              <a:t>9-</a:t>
            </a:r>
            <a:fld id="{8F1A6860-7498-4695-BC87-B7CCCA7B3B85}" type="slidenum">
              <a:rPr lang="en-US" sz="1800" smtClean="0">
                <a:solidFill>
                  <a:schemeClr val="bg1"/>
                </a:solidFill>
                <a:latin typeface="Lucida Sans Unicode" pitchFamily="34" charset="0"/>
              </a:rPr>
              <a:pPr eaLnBrk="1" hangingPunct="1"/>
              <a:t>18</a:t>
            </a:fld>
            <a:endParaRPr lang="en-US" sz="1800" dirty="0">
              <a:solidFill>
                <a:schemeClr val="bg1"/>
              </a:solidFill>
              <a:latin typeface="Lucida Sans Unicode" pitchFamily="34" charset="0"/>
            </a:endParaRPr>
          </a:p>
        </p:txBody>
      </p:sp>
      <p:sp>
        <p:nvSpPr>
          <p:cNvPr id="5" name="Title 4"/>
          <p:cNvSpPr>
            <a:spLocks noGrp="1"/>
          </p:cNvSpPr>
          <p:nvPr>
            <p:ph type="title"/>
          </p:nvPr>
        </p:nvSpPr>
        <p:spPr/>
        <p:txBody>
          <a:bodyPr>
            <a:normAutofit/>
          </a:bodyPr>
          <a:lstStyle/>
          <a:p>
            <a:pPr eaLnBrk="1" fontAlgn="auto" hangingPunct="1">
              <a:spcAft>
                <a:spcPts val="0"/>
              </a:spcAft>
              <a:defRPr/>
            </a:pPr>
            <a:r>
              <a:rPr lang="en-US" sz="3600" dirty="0"/>
              <a:t>9.3: Disk Arrays - RAID</a:t>
            </a:r>
          </a:p>
        </p:txBody>
      </p:sp>
      <p:sp>
        <p:nvSpPr>
          <p:cNvPr id="40962" name="Content Placeholder 5"/>
          <p:cNvSpPr>
            <a:spLocks noGrp="1"/>
          </p:cNvSpPr>
          <p:nvPr>
            <p:ph idx="1"/>
          </p:nvPr>
        </p:nvSpPr>
        <p:spPr/>
        <p:txBody>
          <a:bodyPr/>
          <a:lstStyle/>
          <a:p>
            <a:r>
              <a:rPr lang="en-US" dirty="0"/>
              <a:t>Striping – Writing data simultaneously across multiple disks</a:t>
            </a:r>
          </a:p>
          <a:p>
            <a:pPr lvl="1"/>
            <a:r>
              <a:rPr lang="en-US" dirty="0"/>
              <a:t>Very fast, but no reliability</a:t>
            </a:r>
          </a:p>
          <a:p>
            <a:pPr lvl="1"/>
            <a:r>
              <a:rPr lang="en-US" dirty="0"/>
              <a:t>One disk failure will cause complete data loss</a:t>
            </a:r>
          </a:p>
          <a:p>
            <a:r>
              <a:rPr lang="en-US" dirty="0"/>
              <a:t>Mirroring – Creating an exact copy of a disk at the same time</a:t>
            </a:r>
          </a:p>
          <a:p>
            <a:pPr lvl="1"/>
            <a:r>
              <a:rPr lang="en-US" dirty="0"/>
              <a:t>Data transfer speeds remain nominal</a:t>
            </a:r>
          </a:p>
          <a:p>
            <a:pPr lvl="1"/>
            <a:r>
              <a:rPr lang="en-US" dirty="0"/>
              <a:t>Virtually no data loss, but more costly to buy additional hard drives</a:t>
            </a:r>
          </a:p>
        </p:txBody>
      </p:sp>
    </p:spTree>
    <p:extLst>
      <p:ext uri="{BB962C8B-B14F-4D97-AF65-F5344CB8AC3E}">
        <p14:creationId xmlns:p14="http://schemas.microsoft.com/office/powerpoint/2010/main" val="20763455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350838"/>
            <a:ext cx="8229600" cy="715962"/>
          </a:xfrm>
        </p:spPr>
        <p:txBody>
          <a:bodyPr>
            <a:normAutofit/>
          </a:bodyPr>
          <a:lstStyle/>
          <a:p>
            <a:pPr eaLnBrk="1" fontAlgn="auto" hangingPunct="1">
              <a:spcAft>
                <a:spcPts val="0"/>
              </a:spcAft>
              <a:defRPr/>
            </a:pPr>
            <a:r>
              <a:rPr lang="en-US" sz="3600" dirty="0"/>
              <a:t>9.3: RAID Level 1</a:t>
            </a:r>
          </a:p>
        </p:txBody>
      </p:sp>
      <p:pic>
        <p:nvPicPr>
          <p:cNvPr id="41989" name="Picture 2" descr="RAID level 1: Client stores two copies of the data on two disks.&#10;&#10;Disk is mirrored. No striping. Mirrored disk does not increase total storage capacity. Can recover from disk failure. Very costly to implement for a large number of derives."/>
          <p:cNvPicPr>
            <a:picLocks noChangeAspect="1" noChangeArrowheads="1"/>
          </p:cNvPicPr>
          <p:nvPr/>
        </p:nvPicPr>
        <p:blipFill>
          <a:blip r:embed="rId2">
            <a:extLst>
              <a:ext uri="{28A0092B-C50C-407E-A947-70E740481C1C}">
                <a14:useLocalDpi xmlns:a14="http://schemas.microsoft.com/office/drawing/2010/main" val="0"/>
              </a:ext>
            </a:extLst>
          </a:blip>
          <a:srcRect l="12396" t="19708" r="13707" b="10414"/>
          <a:stretch>
            <a:fillRect/>
          </a:stretch>
        </p:blipFill>
        <p:spPr bwMode="auto">
          <a:xfrm>
            <a:off x="284163" y="1447800"/>
            <a:ext cx="8631237" cy="434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Slide Number Placeholder 3"/>
          <p:cNvSpPr>
            <a:spLocks noGrp="1"/>
          </p:cNvSpPr>
          <p:nvPr>
            <p:ph type="sldNum" sz="quarter" idx="11"/>
          </p:nvPr>
        </p:nvSpPr>
        <p:spPr bwMode="auto">
          <a:xfrm>
            <a:off x="152400" y="6172200"/>
            <a:ext cx="838200" cy="4572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800" dirty="0">
                <a:solidFill>
                  <a:schemeClr val="bg1"/>
                </a:solidFill>
                <a:latin typeface="Lucida Sans Unicode" pitchFamily="34" charset="0"/>
              </a:rPr>
              <a:t>9-</a:t>
            </a:r>
            <a:fld id="{8F1A6860-7498-4695-BC87-B7CCCA7B3B85}" type="slidenum">
              <a:rPr lang="en-US" sz="1800" smtClean="0">
                <a:solidFill>
                  <a:schemeClr val="bg1"/>
                </a:solidFill>
                <a:latin typeface="Lucida Sans Unicode" pitchFamily="34" charset="0"/>
              </a:rPr>
              <a:pPr eaLnBrk="1" hangingPunct="1"/>
              <a:t>19</a:t>
            </a:fld>
            <a:endParaRPr lang="en-US" sz="1800" dirty="0">
              <a:solidFill>
                <a:schemeClr val="bg1"/>
              </a:solidFill>
              <a:latin typeface="Lucida Sans Unicode" pitchFamily="34" charset="0"/>
            </a:endParaRPr>
          </a:p>
        </p:txBody>
      </p:sp>
    </p:spTree>
    <p:extLst>
      <p:ext uri="{BB962C8B-B14F-4D97-AF65-F5344CB8AC3E}">
        <p14:creationId xmlns:p14="http://schemas.microsoft.com/office/powerpoint/2010/main" val="1766601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descr="In this chapter, we focus on data protection.">
            <a:extLst>
              <a:ext uri="{FF2B5EF4-FFF2-40B4-BE49-F238E27FC236}">
                <a16:creationId xmlns:a16="http://schemas.microsoft.com/office/drawing/2014/main" id="{915024B8-D214-4BA0-BD99-ECA91A6215FF}"/>
              </a:ext>
            </a:extLst>
          </p:cNvPr>
          <p:cNvGrpSpPr/>
          <p:nvPr/>
        </p:nvGrpSpPr>
        <p:grpSpPr>
          <a:xfrm>
            <a:off x="304800" y="914400"/>
            <a:ext cx="8534400" cy="4821238"/>
            <a:chOff x="304800" y="914400"/>
            <a:chExt cx="8534400" cy="4821238"/>
          </a:xfrm>
        </p:grpSpPr>
        <p:pic>
          <p:nvPicPr>
            <p:cNvPr id="16388" name="Picture 2"/>
            <p:cNvPicPr>
              <a:picLocks noChangeAspect="1" noChangeArrowheads="1"/>
            </p:cNvPicPr>
            <p:nvPr/>
          </p:nvPicPr>
          <p:blipFill>
            <a:blip r:embed="rId2">
              <a:extLst>
                <a:ext uri="{28A0092B-C50C-407E-A947-70E740481C1C}">
                  <a14:useLocalDpi xmlns:a14="http://schemas.microsoft.com/office/drawing/2010/main" val="0"/>
                </a:ext>
              </a:extLst>
            </a:blip>
            <a:srcRect l="3333" t="10001" r="13333" b="3078"/>
            <a:stretch>
              <a:fillRect/>
            </a:stretch>
          </p:blipFill>
          <p:spPr bwMode="auto">
            <a:xfrm>
              <a:off x="304800" y="914400"/>
              <a:ext cx="8534400" cy="4821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Rounded Rectangle 6"/>
            <p:cNvSpPr/>
            <p:nvPr/>
          </p:nvSpPr>
          <p:spPr>
            <a:xfrm>
              <a:off x="7648575" y="4084638"/>
              <a:ext cx="1006475" cy="1447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grpSp>
      <p:sp>
        <p:nvSpPr>
          <p:cNvPr id="6" name="Slide Number Placeholder 3"/>
          <p:cNvSpPr>
            <a:spLocks noGrp="1"/>
          </p:cNvSpPr>
          <p:nvPr>
            <p:ph type="sldNum" sz="quarter" idx="11"/>
          </p:nvPr>
        </p:nvSpPr>
        <p:spPr bwMode="auto">
          <a:xfrm>
            <a:off x="152400" y="6172200"/>
            <a:ext cx="838200" cy="4572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800" dirty="0">
                <a:solidFill>
                  <a:schemeClr val="bg1"/>
                </a:solidFill>
                <a:latin typeface="Lucida Sans Unicode" pitchFamily="34" charset="0"/>
              </a:rPr>
              <a:t>9-</a:t>
            </a:r>
            <a:fld id="{8F1A6860-7498-4695-BC87-B7CCCA7B3B85}" type="slidenum">
              <a:rPr lang="en-US" sz="1800" smtClean="0">
                <a:solidFill>
                  <a:schemeClr val="bg1"/>
                </a:solidFill>
                <a:latin typeface="Lucida Sans Unicode" pitchFamily="34" charset="0"/>
              </a:rPr>
              <a:pPr eaLnBrk="1" hangingPunct="1"/>
              <a:t>2</a:t>
            </a:fld>
            <a:endParaRPr lang="en-US" sz="1800" dirty="0">
              <a:solidFill>
                <a:schemeClr val="bg1"/>
              </a:solidFill>
              <a:latin typeface="Lucida Sans Unicode"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350838"/>
            <a:ext cx="8229600" cy="715962"/>
          </a:xfrm>
        </p:spPr>
        <p:txBody>
          <a:bodyPr>
            <a:normAutofit/>
          </a:bodyPr>
          <a:lstStyle/>
          <a:p>
            <a:pPr eaLnBrk="1" fontAlgn="auto" hangingPunct="1">
              <a:spcAft>
                <a:spcPts val="0"/>
              </a:spcAft>
              <a:defRPr/>
            </a:pPr>
            <a:r>
              <a:rPr lang="en-US" sz="3600" dirty="0"/>
              <a:t>9.3: RAID Level 5</a:t>
            </a:r>
          </a:p>
        </p:txBody>
      </p:sp>
      <p:pic>
        <p:nvPicPr>
          <p:cNvPr id="44037" name="Picture 2" descr="RAID Level 5: Parity bits enable reconstruction of data on lost disk. Both parity and striping are used. Can recover data from one lost disk but not two. Requires a minimum of 3 disks"/>
          <p:cNvPicPr>
            <a:picLocks noChangeAspect="1" noChangeArrowheads="1"/>
          </p:cNvPicPr>
          <p:nvPr/>
        </p:nvPicPr>
        <p:blipFill>
          <a:blip r:embed="rId2">
            <a:extLst>
              <a:ext uri="{28A0092B-C50C-407E-A947-70E740481C1C}">
                <a14:useLocalDpi xmlns:a14="http://schemas.microsoft.com/office/drawing/2010/main" val="0"/>
              </a:ext>
            </a:extLst>
          </a:blip>
          <a:srcRect l="10965" t="15686" r="14185" b="9804"/>
          <a:stretch>
            <a:fillRect/>
          </a:stretch>
        </p:blipFill>
        <p:spPr bwMode="auto">
          <a:xfrm>
            <a:off x="1039047" y="1066800"/>
            <a:ext cx="7681912" cy="464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Slide Number Placeholder 3"/>
          <p:cNvSpPr>
            <a:spLocks noGrp="1"/>
          </p:cNvSpPr>
          <p:nvPr>
            <p:ph type="sldNum" sz="quarter" idx="11"/>
          </p:nvPr>
        </p:nvSpPr>
        <p:spPr bwMode="auto">
          <a:xfrm>
            <a:off x="152400" y="6172200"/>
            <a:ext cx="838200" cy="4572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800" dirty="0">
                <a:solidFill>
                  <a:schemeClr val="bg1"/>
                </a:solidFill>
                <a:latin typeface="Lucida Sans Unicode" pitchFamily="34" charset="0"/>
              </a:rPr>
              <a:t>9-</a:t>
            </a:r>
            <a:fld id="{8F1A6860-7498-4695-BC87-B7CCCA7B3B85}" type="slidenum">
              <a:rPr lang="en-US" sz="1800" smtClean="0">
                <a:solidFill>
                  <a:schemeClr val="bg1"/>
                </a:solidFill>
                <a:latin typeface="Lucida Sans Unicode" pitchFamily="34" charset="0"/>
              </a:rPr>
              <a:pPr eaLnBrk="1" hangingPunct="1"/>
              <a:t>20</a:t>
            </a:fld>
            <a:endParaRPr lang="en-US" sz="1800" dirty="0">
              <a:solidFill>
                <a:schemeClr val="bg1"/>
              </a:solidFill>
              <a:latin typeface="Lucida Sans Unicode" pitchFamily="34" charset="0"/>
            </a:endParaRPr>
          </a:p>
        </p:txBody>
      </p:sp>
      <p:sp>
        <p:nvSpPr>
          <p:cNvPr id="2" name="Rectangle 1"/>
          <p:cNvSpPr/>
          <p:nvPr/>
        </p:nvSpPr>
        <p:spPr>
          <a:xfrm>
            <a:off x="152400" y="4267200"/>
            <a:ext cx="3229303" cy="1600438"/>
          </a:xfrm>
          <a:prstGeom prst="rect">
            <a:avLst/>
          </a:prstGeom>
        </p:spPr>
        <p:txBody>
          <a:bodyPr wrap="square">
            <a:spAutoFit/>
          </a:bodyPr>
          <a:lstStyle/>
          <a:p>
            <a:r>
              <a:rPr lang="en-US" sz="1400" b="1" dirty="0"/>
              <a:t>Parity</a:t>
            </a:r>
            <a:r>
              <a:rPr lang="en-US" sz="1400" dirty="0"/>
              <a:t> computations are used in </a:t>
            </a:r>
            <a:r>
              <a:rPr lang="en-US" sz="1400" b="1" dirty="0"/>
              <a:t>RAID</a:t>
            </a:r>
            <a:r>
              <a:rPr lang="en-US" sz="1400" dirty="0"/>
              <a:t> drive arrays for fault tolerance by calculating the data in two drives and storing the results on a third. The </a:t>
            </a:r>
            <a:r>
              <a:rPr lang="en-US" sz="1400" b="1" dirty="0"/>
              <a:t>parity</a:t>
            </a:r>
            <a:r>
              <a:rPr lang="en-US" sz="1400" dirty="0"/>
              <a:t> is computed by </a:t>
            </a:r>
            <a:r>
              <a:rPr lang="en-US" sz="1400" dirty="0" err="1"/>
              <a:t>XOR'ing</a:t>
            </a:r>
            <a:r>
              <a:rPr lang="en-US" sz="1400" dirty="0"/>
              <a:t> a bit from drive 1 with a bit from drive 2 and storing the result on drive 3</a:t>
            </a:r>
            <a:endParaRPr lang="en-CA" sz="1400" dirty="0"/>
          </a:p>
        </p:txBody>
      </p:sp>
    </p:spTree>
    <p:extLst>
      <p:ext uri="{BB962C8B-B14F-4D97-AF65-F5344CB8AC3E}">
        <p14:creationId xmlns:p14="http://schemas.microsoft.com/office/powerpoint/2010/main" val="31323550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350838"/>
            <a:ext cx="8229600" cy="715962"/>
          </a:xfrm>
        </p:spPr>
        <p:txBody>
          <a:bodyPr>
            <a:normAutofit/>
          </a:bodyPr>
          <a:lstStyle/>
          <a:p>
            <a:pPr eaLnBrk="1" fontAlgn="auto" hangingPunct="1">
              <a:spcAft>
                <a:spcPts val="0"/>
              </a:spcAft>
              <a:defRPr/>
            </a:pPr>
            <a:r>
              <a:rPr lang="en-US" sz="3600" dirty="0"/>
              <a:t>9.3: RAID Level 5 Recovery</a:t>
            </a:r>
          </a:p>
        </p:txBody>
      </p:sp>
      <p:pic>
        <p:nvPicPr>
          <p:cNvPr id="45061" name="Picture 2">
            <a:extLst>
              <a:ext uri="{C183D7F6-B498-43B3-948B-1728B52AA6E4}">
                <adec:decorative xmlns:adec="http://schemas.microsoft.com/office/drawing/2017/decorative" val="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0011" t="13333" r="23718" b="7333"/>
          <a:stretch>
            <a:fillRect/>
          </a:stretch>
        </p:blipFill>
        <p:spPr bwMode="auto">
          <a:xfrm>
            <a:off x="1524000" y="1163638"/>
            <a:ext cx="5943600" cy="50890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Slide Number Placeholder 3"/>
          <p:cNvSpPr>
            <a:spLocks noGrp="1"/>
          </p:cNvSpPr>
          <p:nvPr>
            <p:ph type="sldNum" sz="quarter" idx="11"/>
          </p:nvPr>
        </p:nvSpPr>
        <p:spPr bwMode="auto">
          <a:xfrm>
            <a:off x="152400" y="6172200"/>
            <a:ext cx="838200" cy="4572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800" dirty="0">
                <a:solidFill>
                  <a:schemeClr val="bg1"/>
                </a:solidFill>
                <a:latin typeface="Lucida Sans Unicode" pitchFamily="34" charset="0"/>
              </a:rPr>
              <a:t>9-</a:t>
            </a:r>
            <a:fld id="{8F1A6860-7498-4695-BC87-B7CCCA7B3B85}" type="slidenum">
              <a:rPr lang="en-US" sz="1800" smtClean="0">
                <a:solidFill>
                  <a:schemeClr val="bg1"/>
                </a:solidFill>
                <a:latin typeface="Lucida Sans Unicode" pitchFamily="34" charset="0"/>
              </a:rPr>
              <a:pPr eaLnBrk="1" hangingPunct="1"/>
              <a:t>21</a:t>
            </a:fld>
            <a:endParaRPr lang="en-US" sz="1800" dirty="0">
              <a:solidFill>
                <a:schemeClr val="bg1"/>
              </a:solidFill>
              <a:latin typeface="Lucida Sans Unicode" pitchFamily="34" charset="0"/>
            </a:endParaRPr>
          </a:p>
        </p:txBody>
      </p:sp>
    </p:spTree>
    <p:extLst>
      <p:ext uri="{BB962C8B-B14F-4D97-AF65-F5344CB8AC3E}">
        <p14:creationId xmlns:p14="http://schemas.microsoft.com/office/powerpoint/2010/main" val="16823694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1"/>
          </p:nvPr>
        </p:nvSpPr>
        <p:spPr bwMode="auto">
          <a:xfrm>
            <a:off x="152400" y="6172200"/>
            <a:ext cx="838200" cy="4572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800" dirty="0">
                <a:solidFill>
                  <a:schemeClr val="bg1"/>
                </a:solidFill>
                <a:latin typeface="Lucida Sans Unicode" pitchFamily="34" charset="0"/>
              </a:rPr>
              <a:t>9-</a:t>
            </a:r>
            <a:fld id="{8F1A6860-7498-4695-BC87-B7CCCA7B3B85}" type="slidenum">
              <a:rPr lang="en-US" sz="1800" smtClean="0">
                <a:solidFill>
                  <a:schemeClr val="bg1"/>
                </a:solidFill>
                <a:latin typeface="Lucida Sans Unicode" pitchFamily="34" charset="0"/>
              </a:rPr>
              <a:pPr eaLnBrk="1" hangingPunct="1"/>
              <a:t>22</a:t>
            </a:fld>
            <a:endParaRPr lang="en-US" sz="1800" dirty="0">
              <a:solidFill>
                <a:schemeClr val="bg1"/>
              </a:solidFill>
              <a:latin typeface="Lucida Sans Unicode" pitchFamily="34" charset="0"/>
            </a:endParaRPr>
          </a:p>
        </p:txBody>
      </p:sp>
      <p:sp>
        <p:nvSpPr>
          <p:cNvPr id="5" name="Title 4"/>
          <p:cNvSpPr>
            <a:spLocks noGrp="1"/>
          </p:cNvSpPr>
          <p:nvPr>
            <p:ph type="title"/>
          </p:nvPr>
        </p:nvSpPr>
        <p:spPr/>
        <p:txBody>
          <a:bodyPr>
            <a:noAutofit/>
          </a:bodyPr>
          <a:lstStyle/>
          <a:p>
            <a:pPr eaLnBrk="1" fontAlgn="auto" hangingPunct="1">
              <a:spcAft>
                <a:spcPts val="0"/>
              </a:spcAft>
              <a:defRPr/>
            </a:pPr>
            <a:r>
              <a:rPr lang="en-US" sz="3700" dirty="0"/>
              <a:t>9.4: Backup Management Policies</a:t>
            </a:r>
          </a:p>
        </p:txBody>
      </p:sp>
      <p:sp>
        <p:nvSpPr>
          <p:cNvPr id="47106" name="Content Placeholder 1"/>
          <p:cNvSpPr>
            <a:spLocks noGrp="1"/>
          </p:cNvSpPr>
          <p:nvPr>
            <p:ph idx="1"/>
          </p:nvPr>
        </p:nvSpPr>
        <p:spPr>
          <a:xfrm>
            <a:off x="457200" y="1524000"/>
            <a:ext cx="8229600" cy="4525963"/>
          </a:xfrm>
        </p:spPr>
        <p:txBody>
          <a:bodyPr/>
          <a:lstStyle/>
          <a:p>
            <a:pPr eaLnBrk="1"/>
            <a:r>
              <a:rPr lang="en-US" b="1" dirty="0"/>
              <a:t>Backup Creation Policies</a:t>
            </a:r>
          </a:p>
          <a:p>
            <a:pPr lvl="1" eaLnBrk="1"/>
            <a:r>
              <a:rPr lang="en-US" dirty="0"/>
              <a:t>Understand current system and future needs</a:t>
            </a:r>
          </a:p>
          <a:p>
            <a:pPr lvl="1" eaLnBrk="1"/>
            <a:r>
              <a:rPr lang="en-US" dirty="0"/>
              <a:t>Create policies for different types of data and computers</a:t>
            </a:r>
          </a:p>
          <a:p>
            <a:pPr lvl="1" eaLnBrk="1"/>
            <a:r>
              <a:rPr lang="en-US" dirty="0"/>
              <a:t>What should be backed up, how frequently, how frequently to test restorations, etc.</a:t>
            </a:r>
          </a:p>
          <a:p>
            <a:pPr eaLnBrk="1"/>
            <a:r>
              <a:rPr lang="en-US" b="1" dirty="0"/>
              <a:t>Restoration Policies</a:t>
            </a:r>
          </a:p>
          <a:p>
            <a:pPr lvl="1" eaLnBrk="1"/>
            <a:r>
              <a:rPr lang="en-US" dirty="0"/>
              <a:t>Do restoration tests frequently</a:t>
            </a:r>
          </a:p>
          <a:p>
            <a:pPr eaLnBrk="1" hangingPunct="1"/>
            <a:endParaRPr lang="en-US" dirty="0"/>
          </a:p>
        </p:txBody>
      </p:sp>
      <p:pic>
        <p:nvPicPr>
          <p:cNvPr id="7" name="Picture 5">
            <a:extLs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val="0"/>
              </a:ext>
            </a:extLst>
          </a:blip>
          <a:srcRect t="17825" r="6541" b="25134"/>
          <a:stretch>
            <a:fillRect/>
          </a:stretch>
        </p:blipFill>
        <p:spPr bwMode="auto">
          <a:xfrm>
            <a:off x="6248400" y="1143000"/>
            <a:ext cx="2590800" cy="10363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1"/>
          </p:nvPr>
        </p:nvSpPr>
        <p:spPr bwMode="auto">
          <a:xfrm>
            <a:off x="152400" y="6172200"/>
            <a:ext cx="838200" cy="4572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800" dirty="0">
                <a:solidFill>
                  <a:schemeClr val="bg1"/>
                </a:solidFill>
                <a:latin typeface="Lucida Sans Unicode" pitchFamily="34" charset="0"/>
              </a:rPr>
              <a:t>9-</a:t>
            </a:r>
            <a:fld id="{8F1A6860-7498-4695-BC87-B7CCCA7B3B85}" type="slidenum">
              <a:rPr lang="en-US" sz="1800" smtClean="0">
                <a:solidFill>
                  <a:schemeClr val="bg1"/>
                </a:solidFill>
                <a:latin typeface="Lucida Sans Unicode" pitchFamily="34" charset="0"/>
              </a:rPr>
              <a:pPr eaLnBrk="1" hangingPunct="1"/>
              <a:t>23</a:t>
            </a:fld>
            <a:endParaRPr lang="en-US" sz="1800" dirty="0">
              <a:solidFill>
                <a:schemeClr val="bg1"/>
              </a:solidFill>
              <a:latin typeface="Lucida Sans Unicode" pitchFamily="34" charset="0"/>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a:t>9.4: Backup Management Policies</a:t>
            </a:r>
          </a:p>
        </p:txBody>
      </p:sp>
      <p:sp>
        <p:nvSpPr>
          <p:cNvPr id="48130" name="Content Placeholder 1"/>
          <p:cNvSpPr>
            <a:spLocks noGrp="1"/>
          </p:cNvSpPr>
          <p:nvPr>
            <p:ph idx="1"/>
          </p:nvPr>
        </p:nvSpPr>
        <p:spPr/>
        <p:txBody>
          <a:bodyPr/>
          <a:lstStyle/>
          <a:p>
            <a:pPr eaLnBrk="1"/>
            <a:r>
              <a:rPr lang="en-US" b="1" dirty="0"/>
              <a:t>Media Storage Location Policies</a:t>
            </a:r>
          </a:p>
          <a:p>
            <a:pPr lvl="1" eaLnBrk="1"/>
            <a:r>
              <a:rPr lang="en-US" dirty="0"/>
              <a:t>Store media at a different site</a:t>
            </a:r>
          </a:p>
          <a:p>
            <a:pPr lvl="1" eaLnBrk="1"/>
            <a:r>
              <a:rPr lang="en-US" dirty="0"/>
              <a:t>Store backup media in a fireproof and waterproof safe until it can be moved offsite</a:t>
            </a:r>
          </a:p>
          <a:p>
            <a:pPr eaLnBrk="1"/>
            <a:r>
              <a:rPr lang="en-US" b="1" dirty="0"/>
              <a:t>Encryption Policies</a:t>
            </a:r>
          </a:p>
          <a:p>
            <a:pPr lvl="1" eaLnBrk="1"/>
            <a:r>
              <a:rPr lang="en-US" dirty="0"/>
              <a:t>Encrypt backup media before moving them, so confidential information will not be exposed if the tape is stolen or lost</a:t>
            </a:r>
            <a:endParaRPr lang="en-US" i="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1"/>
          </p:nvPr>
        </p:nvSpPr>
        <p:spPr bwMode="auto">
          <a:xfrm>
            <a:off x="152400" y="6172200"/>
            <a:ext cx="838200" cy="4572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800" dirty="0">
                <a:solidFill>
                  <a:schemeClr val="bg1"/>
                </a:solidFill>
                <a:latin typeface="Lucida Sans Unicode" pitchFamily="34" charset="0"/>
              </a:rPr>
              <a:t>9-</a:t>
            </a:r>
            <a:fld id="{8F1A6860-7498-4695-BC87-B7CCCA7B3B85}" type="slidenum">
              <a:rPr lang="en-US" sz="1800" smtClean="0">
                <a:solidFill>
                  <a:schemeClr val="bg1"/>
                </a:solidFill>
                <a:latin typeface="Lucida Sans Unicode" pitchFamily="34" charset="0"/>
              </a:rPr>
              <a:pPr eaLnBrk="1" hangingPunct="1"/>
              <a:t>24</a:t>
            </a:fld>
            <a:endParaRPr lang="en-US" sz="1800" dirty="0">
              <a:solidFill>
                <a:schemeClr val="bg1"/>
              </a:solidFill>
              <a:latin typeface="Lucida Sans Unicode" pitchFamily="34" charset="0"/>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a:t>9.4: Backup Management Policies</a:t>
            </a:r>
          </a:p>
        </p:txBody>
      </p:sp>
      <p:sp>
        <p:nvSpPr>
          <p:cNvPr id="49154" name="Content Placeholder 1"/>
          <p:cNvSpPr>
            <a:spLocks noGrp="1"/>
          </p:cNvSpPr>
          <p:nvPr>
            <p:ph idx="1"/>
          </p:nvPr>
        </p:nvSpPr>
        <p:spPr/>
        <p:txBody>
          <a:bodyPr/>
          <a:lstStyle/>
          <a:p>
            <a:pPr eaLnBrk="1"/>
            <a:r>
              <a:rPr lang="en-US" b="1" dirty="0"/>
              <a:t>Strong Access Control Policies for Backup Media</a:t>
            </a:r>
          </a:p>
          <a:p>
            <a:pPr lvl="1" eaLnBrk="1"/>
            <a:r>
              <a:rPr lang="en-US" dirty="0"/>
              <a:t>Checkouts are rare and therefore suspicious</a:t>
            </a:r>
          </a:p>
          <a:p>
            <a:pPr lvl="1" eaLnBrk="1"/>
            <a:r>
              <a:rPr lang="en-US" dirty="0"/>
              <a:t>Checking out media can result in their loss and the damages that come with loss</a:t>
            </a:r>
          </a:p>
          <a:p>
            <a:pPr lvl="1" eaLnBrk="1"/>
            <a:r>
              <a:rPr lang="en-US" dirty="0"/>
              <a:t>The manager of the person requesting the checkout should approve the checkout</a:t>
            </a:r>
            <a:endParaRPr lang="en-US" i="1" dirty="0"/>
          </a:p>
          <a:p>
            <a:pPr eaLnBrk="1" hangingPunct="1"/>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1"/>
          </p:nvPr>
        </p:nvSpPr>
        <p:spPr bwMode="auto">
          <a:xfrm>
            <a:off x="152400" y="6172200"/>
            <a:ext cx="838200" cy="4572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800" dirty="0">
                <a:solidFill>
                  <a:schemeClr val="bg1"/>
                </a:solidFill>
                <a:latin typeface="Lucida Sans Unicode" pitchFamily="34" charset="0"/>
              </a:rPr>
              <a:t>9-</a:t>
            </a:r>
            <a:fld id="{8F1A6860-7498-4695-BC87-B7CCCA7B3B85}" type="slidenum">
              <a:rPr lang="en-US" sz="1800" smtClean="0">
                <a:solidFill>
                  <a:schemeClr val="bg1"/>
                </a:solidFill>
                <a:latin typeface="Lucida Sans Unicode" pitchFamily="34" charset="0"/>
              </a:rPr>
              <a:pPr eaLnBrk="1" hangingPunct="1"/>
              <a:t>25</a:t>
            </a:fld>
            <a:endParaRPr lang="en-US" sz="1800" dirty="0">
              <a:solidFill>
                <a:schemeClr val="bg1"/>
              </a:solidFill>
              <a:latin typeface="Lucida Sans Unicode" pitchFamily="34" charset="0"/>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a:t>9.4: Backup Management Policies</a:t>
            </a:r>
          </a:p>
        </p:txBody>
      </p:sp>
      <p:sp>
        <p:nvSpPr>
          <p:cNvPr id="50178" name="Content Placeholder 1"/>
          <p:cNvSpPr>
            <a:spLocks noGrp="1"/>
          </p:cNvSpPr>
          <p:nvPr>
            <p:ph idx="1"/>
          </p:nvPr>
        </p:nvSpPr>
        <p:spPr/>
        <p:txBody>
          <a:bodyPr/>
          <a:lstStyle/>
          <a:p>
            <a:pPr eaLnBrk="1"/>
            <a:r>
              <a:rPr lang="en-US" b="1" dirty="0"/>
              <a:t>Data Retention Policies</a:t>
            </a:r>
          </a:p>
          <a:p>
            <a:pPr lvl="1" eaLnBrk="1"/>
            <a:r>
              <a:rPr lang="en-US" dirty="0"/>
              <a:t>There are strong legal requirements for how long </a:t>
            </a:r>
            <a:br>
              <a:rPr lang="en-US" dirty="0"/>
            </a:br>
            <a:r>
              <a:rPr lang="en-US" dirty="0"/>
              <a:t>certain types of data must be kept</a:t>
            </a:r>
          </a:p>
          <a:p>
            <a:pPr eaLnBrk="1"/>
            <a:r>
              <a:rPr lang="en-US" b="1" dirty="0"/>
              <a:t>Auditing Policy Compliance</a:t>
            </a:r>
          </a:p>
          <a:p>
            <a:pPr lvl="1" eaLnBrk="1"/>
            <a:r>
              <a:rPr lang="en-US" dirty="0"/>
              <a:t>All policies should be audited</a:t>
            </a:r>
          </a:p>
          <a:p>
            <a:pPr lvl="1" eaLnBrk="1"/>
            <a:r>
              <a:rPr lang="en-US" dirty="0"/>
              <a:t>Includes tracing what happened in samples of data</a:t>
            </a:r>
            <a:r>
              <a:rPr lang="en-US" i="1" dirty="0"/>
              <a:t> </a:t>
            </a:r>
          </a:p>
          <a:p>
            <a:pPr eaLnBrk="1" hangingPunct="1"/>
            <a:endParaRPr lang="en-US" dirty="0"/>
          </a:p>
        </p:txBody>
      </p:sp>
      <p:pic>
        <p:nvPicPr>
          <p:cNvPr id="6" name="Picture 5">
            <a:extLs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val="0"/>
              </a:ext>
            </a:extLst>
          </a:blip>
          <a:srcRect t="17825" r="6541" b="25134"/>
          <a:stretch>
            <a:fillRect/>
          </a:stretch>
        </p:blipFill>
        <p:spPr bwMode="auto">
          <a:xfrm>
            <a:off x="6477000" y="1143000"/>
            <a:ext cx="2362200" cy="9448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2">
            <a:extLst>
              <a:ext uri="{C183D7F6-B498-43B3-948B-1728B52AA6E4}">
                <adec:decorative xmlns:adec="http://schemas.microsoft.com/office/drawing/2017/decorative" val="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24600" y="4495800"/>
            <a:ext cx="1814513" cy="1528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hlinkClick r:id="rId3"/>
              </a:rPr>
              <a:t>TD Backup Breach</a:t>
            </a:r>
            <a:endParaRPr lang="en-US" dirty="0"/>
          </a:p>
          <a:p>
            <a:r>
              <a:rPr lang="en-US" dirty="0">
                <a:hlinkClick r:id="rId4"/>
              </a:rPr>
              <a:t>Healthcare Backup Data Breach</a:t>
            </a:r>
            <a:endParaRPr lang="en-US" dirty="0"/>
          </a:p>
          <a:p>
            <a:endParaRPr lang="en-US" dirty="0"/>
          </a:p>
        </p:txBody>
      </p:sp>
      <p:sp>
        <p:nvSpPr>
          <p:cNvPr id="3" name="Title 2"/>
          <p:cNvSpPr>
            <a:spLocks noGrp="1"/>
          </p:cNvSpPr>
          <p:nvPr>
            <p:ph type="title"/>
          </p:nvPr>
        </p:nvSpPr>
        <p:spPr/>
        <p:txBody>
          <a:bodyPr/>
          <a:lstStyle/>
          <a:p>
            <a:r>
              <a:rPr lang="en-US" dirty="0"/>
              <a:t>Back-up Breach </a:t>
            </a:r>
            <a:r>
              <a:rPr lang="en-US"/>
              <a:t>(not </a:t>
            </a:r>
            <a:r>
              <a:rPr lang="en-US" dirty="0"/>
              <a:t>in text)</a:t>
            </a:r>
          </a:p>
        </p:txBody>
      </p:sp>
      <p:sp>
        <p:nvSpPr>
          <p:cNvPr id="5" name="Slide Number Placeholder 4"/>
          <p:cNvSpPr>
            <a:spLocks noGrp="1"/>
          </p:cNvSpPr>
          <p:nvPr>
            <p:ph type="sldNum" sz="quarter" idx="11"/>
          </p:nvPr>
        </p:nvSpPr>
        <p:spPr/>
        <p:txBody>
          <a:bodyPr/>
          <a:lstStyle/>
          <a:p>
            <a:pPr>
              <a:defRPr/>
            </a:pPr>
            <a:fld id="{DF624A1D-E452-4B0C-BE2D-C8DCDECACD82}" type="slidenum">
              <a:rPr lang="en-US" smtClean="0"/>
              <a:pPr>
                <a:defRPr/>
              </a:pPr>
              <a:t>26</a:t>
            </a:fld>
            <a:endParaRPr lang="en-US"/>
          </a:p>
        </p:txBody>
      </p:sp>
    </p:spTree>
    <p:extLst>
      <p:ext uri="{BB962C8B-B14F-4D97-AF65-F5344CB8AC3E}">
        <p14:creationId xmlns:p14="http://schemas.microsoft.com/office/powerpoint/2010/main" val="4323193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1"/>
          </p:nvPr>
        </p:nvSpPr>
        <p:spPr bwMode="auto">
          <a:xfrm>
            <a:off x="152400" y="6172200"/>
            <a:ext cx="838200" cy="4572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800" dirty="0">
                <a:solidFill>
                  <a:schemeClr val="bg1"/>
                </a:solidFill>
                <a:latin typeface="Lucida Sans Unicode" pitchFamily="34" charset="0"/>
              </a:rPr>
              <a:t>9-</a:t>
            </a:r>
            <a:fld id="{8F1A6860-7498-4695-BC87-B7CCCA7B3B85}" type="slidenum">
              <a:rPr lang="en-US" sz="1800" smtClean="0">
                <a:solidFill>
                  <a:schemeClr val="bg1"/>
                </a:solidFill>
                <a:latin typeface="Lucida Sans Unicode" pitchFamily="34" charset="0"/>
              </a:rPr>
              <a:pPr eaLnBrk="1" hangingPunct="1"/>
              <a:t>27</a:t>
            </a:fld>
            <a:endParaRPr lang="en-US" sz="1800" dirty="0">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sz="4400" dirty="0"/>
              <a:t>9.5: </a:t>
            </a:r>
            <a:r>
              <a:rPr lang="en-US" dirty="0"/>
              <a:t>Database Security</a:t>
            </a:r>
          </a:p>
        </p:txBody>
      </p:sp>
      <p:sp>
        <p:nvSpPr>
          <p:cNvPr id="61442" name="Content Placeholder 1"/>
          <p:cNvSpPr>
            <a:spLocks noGrp="1"/>
          </p:cNvSpPr>
          <p:nvPr>
            <p:ph idx="1"/>
          </p:nvPr>
        </p:nvSpPr>
        <p:spPr/>
        <p:txBody>
          <a:bodyPr/>
          <a:lstStyle/>
          <a:p>
            <a:pPr eaLnBrk="1"/>
            <a:r>
              <a:rPr lang="en-US" dirty="0"/>
              <a:t>Often used in mission-critical applications</a:t>
            </a:r>
          </a:p>
          <a:p>
            <a:pPr eaLnBrk="1"/>
            <a:r>
              <a:rPr lang="en-US" dirty="0"/>
              <a:t>Require additional security precautions</a:t>
            </a:r>
          </a:p>
          <a:p>
            <a:pPr eaLnBrk="1"/>
            <a:r>
              <a:rPr lang="en-US" dirty="0"/>
              <a:t>As discussed earlier, avoid SQL injection attacks</a:t>
            </a:r>
          </a:p>
          <a:p>
            <a:pPr eaLnBrk="1"/>
            <a:r>
              <a:rPr lang="en-US" dirty="0"/>
              <a:t>Restrict Access to Data</a:t>
            </a:r>
          </a:p>
          <a:p>
            <a:pPr eaLnBrk="1"/>
            <a:r>
              <a:rPr lang="en-US" dirty="0"/>
              <a:t>Restrict granularity (level of detail)</a:t>
            </a:r>
          </a:p>
          <a:p>
            <a:pPr eaLnBrk="1"/>
            <a:r>
              <a:rPr lang="en-US" dirty="0"/>
              <a:t>Restrict information about DB structure</a:t>
            </a:r>
          </a:p>
          <a:p>
            <a:pPr eaLnBrk="1"/>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1"/>
          </p:nvPr>
        </p:nvSpPr>
        <p:spPr bwMode="auto">
          <a:xfrm>
            <a:off x="152400" y="6172200"/>
            <a:ext cx="838200" cy="4572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800" dirty="0">
                <a:solidFill>
                  <a:schemeClr val="bg1"/>
                </a:solidFill>
                <a:latin typeface="Lucida Sans Unicode" pitchFamily="34" charset="0"/>
              </a:rPr>
              <a:t>9-</a:t>
            </a:r>
            <a:fld id="{8F1A6860-7498-4695-BC87-B7CCCA7B3B85}" type="slidenum">
              <a:rPr lang="en-US" sz="1800" smtClean="0">
                <a:solidFill>
                  <a:schemeClr val="bg1"/>
                </a:solidFill>
                <a:latin typeface="Lucida Sans Unicode" pitchFamily="34" charset="0"/>
              </a:rPr>
              <a:pPr eaLnBrk="1" hangingPunct="1"/>
              <a:t>28</a:t>
            </a:fld>
            <a:endParaRPr lang="en-US" sz="1800" dirty="0">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sz="4000" dirty="0"/>
              <a:t>9.5: </a:t>
            </a:r>
            <a:r>
              <a:rPr lang="en-US" dirty="0"/>
              <a:t>Database Access Control</a:t>
            </a:r>
          </a:p>
        </p:txBody>
      </p:sp>
      <p:sp>
        <p:nvSpPr>
          <p:cNvPr id="66562" name="Content Placeholder 1"/>
          <p:cNvSpPr>
            <a:spLocks noGrp="1"/>
          </p:cNvSpPr>
          <p:nvPr>
            <p:ph idx="1"/>
          </p:nvPr>
        </p:nvSpPr>
        <p:spPr/>
        <p:txBody>
          <a:bodyPr/>
          <a:lstStyle/>
          <a:p>
            <a:pPr eaLnBrk="1"/>
            <a:r>
              <a:rPr lang="en-US" b="1" dirty="0"/>
              <a:t>Database Access Control</a:t>
            </a:r>
          </a:p>
          <a:p>
            <a:pPr lvl="1" eaLnBrk="1"/>
            <a:r>
              <a:rPr lang="en-US" sz="2000" dirty="0"/>
              <a:t>Restrict access to DBs via DBMS</a:t>
            </a:r>
          </a:p>
          <a:p>
            <a:pPr lvl="1" eaLnBrk="1"/>
            <a:r>
              <a:rPr lang="en-US" sz="2000" dirty="0"/>
              <a:t>Rename administrator account, disable guest/public accounts, lowest possible permissions necessary</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1"/>
          </p:nvPr>
        </p:nvSpPr>
        <p:spPr bwMode="auto">
          <a:xfrm>
            <a:off x="152400" y="6172200"/>
            <a:ext cx="838200" cy="4572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800" dirty="0">
                <a:solidFill>
                  <a:schemeClr val="bg1"/>
                </a:solidFill>
                <a:latin typeface="Lucida Sans Unicode" pitchFamily="34" charset="0"/>
              </a:rPr>
              <a:t>9-</a:t>
            </a:r>
            <a:fld id="{8F1A6860-7498-4695-BC87-B7CCCA7B3B85}" type="slidenum">
              <a:rPr lang="en-US" sz="1800" smtClean="0">
                <a:solidFill>
                  <a:schemeClr val="bg1"/>
                </a:solidFill>
                <a:latin typeface="Lucida Sans Unicode" pitchFamily="34" charset="0"/>
              </a:rPr>
              <a:pPr eaLnBrk="1" hangingPunct="1"/>
              <a:t>29</a:t>
            </a:fld>
            <a:endParaRPr lang="en-US" sz="1800" dirty="0">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sz="4000" dirty="0"/>
              <a:t>9.5: </a:t>
            </a:r>
            <a:r>
              <a:rPr lang="en-US" dirty="0"/>
              <a:t>Database Auditing</a:t>
            </a:r>
          </a:p>
        </p:txBody>
      </p:sp>
      <p:sp>
        <p:nvSpPr>
          <p:cNvPr id="68610" name="Content Placeholder 1"/>
          <p:cNvSpPr>
            <a:spLocks noGrp="1"/>
          </p:cNvSpPr>
          <p:nvPr>
            <p:ph idx="1"/>
          </p:nvPr>
        </p:nvSpPr>
        <p:spPr/>
        <p:txBody>
          <a:bodyPr/>
          <a:lstStyle/>
          <a:p>
            <a:pPr eaLnBrk="1"/>
            <a:r>
              <a:rPr lang="en-US" b="1" dirty="0"/>
              <a:t>Database Auditing</a:t>
            </a:r>
          </a:p>
          <a:p>
            <a:pPr lvl="1" eaLnBrk="1"/>
            <a:r>
              <a:rPr lang="en-US" sz="2000" dirty="0"/>
              <a:t>Collect information about users’ interactions with databases</a:t>
            </a:r>
          </a:p>
          <a:p>
            <a:pPr lvl="1" eaLnBrk="1"/>
            <a:r>
              <a:rPr lang="en-US" sz="2000" dirty="0"/>
              <a:t>Policy driven, reflecting legal and regulatory obligations</a:t>
            </a:r>
          </a:p>
          <a:p>
            <a:pPr lvl="1" eaLnBrk="1"/>
            <a:r>
              <a:rPr lang="en-US" sz="2000" dirty="0"/>
              <a:t>Audit: logins, changes to the database, warnings, exceptions, and special access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1"/>
          </p:nvPr>
        </p:nvSpPr>
        <p:spPr bwMode="auto">
          <a:xfrm>
            <a:off x="152400" y="6172200"/>
            <a:ext cx="838200" cy="4572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800" dirty="0">
                <a:solidFill>
                  <a:schemeClr val="bg1"/>
                </a:solidFill>
                <a:latin typeface="Lucida Sans Unicode" pitchFamily="34" charset="0"/>
              </a:rPr>
              <a:t>9-</a:t>
            </a:r>
            <a:fld id="{8F1A6860-7498-4695-BC87-B7CCCA7B3B85}" type="slidenum">
              <a:rPr lang="en-US" sz="1800" smtClean="0">
                <a:solidFill>
                  <a:schemeClr val="bg1"/>
                </a:solidFill>
                <a:latin typeface="Lucida Sans Unicode" pitchFamily="34" charset="0"/>
              </a:rPr>
              <a:pPr eaLnBrk="1" hangingPunct="1"/>
              <a:t>3</a:t>
            </a:fld>
            <a:endParaRPr lang="en-US" sz="1800" dirty="0">
              <a:solidFill>
                <a:schemeClr val="bg1"/>
              </a:solidFill>
              <a:latin typeface="Lucida Sans Unicode" pitchFamily="34" charset="0"/>
            </a:endParaRPr>
          </a:p>
        </p:txBody>
      </p:sp>
      <p:sp>
        <p:nvSpPr>
          <p:cNvPr id="8" name="Title 7"/>
          <p:cNvSpPr>
            <a:spLocks noGrp="1"/>
          </p:cNvSpPr>
          <p:nvPr>
            <p:ph type="title"/>
          </p:nvPr>
        </p:nvSpPr>
        <p:spPr>
          <a:xfrm>
            <a:off x="457200" y="274638"/>
            <a:ext cx="8229600" cy="868362"/>
          </a:xfrm>
        </p:spPr>
        <p:txBody>
          <a:bodyPr/>
          <a:lstStyle/>
          <a:p>
            <a:pPr eaLnBrk="1" hangingPunct="1">
              <a:defRPr/>
            </a:pPr>
            <a:r>
              <a:rPr lang="en-US" dirty="0"/>
              <a:t>Learning Objectives</a:t>
            </a:r>
          </a:p>
        </p:txBody>
      </p:sp>
      <p:sp>
        <p:nvSpPr>
          <p:cNvPr id="15362" name="Content Placeholder 9"/>
          <p:cNvSpPr>
            <a:spLocks noGrp="1"/>
          </p:cNvSpPr>
          <p:nvPr>
            <p:ph idx="1"/>
          </p:nvPr>
        </p:nvSpPr>
        <p:spPr>
          <a:xfrm>
            <a:off x="457200" y="1143000"/>
            <a:ext cx="8458200" cy="4648200"/>
          </a:xfrm>
        </p:spPr>
        <p:txBody>
          <a:bodyPr/>
          <a:lstStyle/>
          <a:p>
            <a:pPr eaLnBrk="1" hangingPunct="1">
              <a:spcBef>
                <a:spcPts val="1200"/>
              </a:spcBef>
            </a:pPr>
            <a:r>
              <a:rPr lang="en-US" sz="2000" dirty="0"/>
              <a:t>Explain the necessity for backup.</a:t>
            </a:r>
          </a:p>
          <a:p>
            <a:pPr eaLnBrk="1" hangingPunct="1">
              <a:spcBef>
                <a:spcPts val="1200"/>
              </a:spcBef>
            </a:pPr>
            <a:r>
              <a:rPr lang="en-US" sz="2000" dirty="0"/>
              <a:t>Describe backup scope and methods.</a:t>
            </a:r>
          </a:p>
          <a:p>
            <a:pPr eaLnBrk="1" hangingPunct="1">
              <a:spcBef>
                <a:spcPts val="1200"/>
              </a:spcBef>
            </a:pPr>
            <a:r>
              <a:rPr lang="en-US" sz="2000" i="1" dirty="0"/>
              <a:t>Describe the different RAID (redundant array of independent disks) levels</a:t>
            </a:r>
            <a:r>
              <a:rPr lang="en-US" sz="2000" dirty="0"/>
              <a:t>.</a:t>
            </a:r>
          </a:p>
          <a:p>
            <a:pPr eaLnBrk="1" hangingPunct="1">
              <a:spcBef>
                <a:spcPts val="1200"/>
              </a:spcBef>
            </a:pPr>
            <a:r>
              <a:rPr lang="en-US" sz="2000" dirty="0"/>
              <a:t>Explain the need for data storage policies.</a:t>
            </a:r>
          </a:p>
          <a:p>
            <a:pPr eaLnBrk="1" hangingPunct="1">
              <a:spcBef>
                <a:spcPts val="1200"/>
              </a:spcBef>
            </a:pPr>
            <a:r>
              <a:rPr lang="en-US" sz="2000" i="1" dirty="0"/>
              <a:t>Explain database protections.</a:t>
            </a:r>
          </a:p>
          <a:p>
            <a:pPr eaLnBrk="1" hangingPunct="1">
              <a:spcBef>
                <a:spcPts val="1200"/>
              </a:spcBef>
            </a:pPr>
            <a:r>
              <a:rPr lang="en-US" sz="2000" dirty="0"/>
              <a:t>Explain the need for database access controls, auditing, and encryption.</a:t>
            </a:r>
          </a:p>
          <a:p>
            <a:pPr eaLnBrk="1" hangingPunct="1">
              <a:spcBef>
                <a:spcPts val="1200"/>
              </a:spcBef>
            </a:pPr>
            <a:r>
              <a:rPr lang="en-US" sz="2000" dirty="0"/>
              <a:t>Describe the difference between data leakage and data theft.</a:t>
            </a:r>
          </a:p>
          <a:p>
            <a:pPr eaLnBrk="1" hangingPunct="1">
              <a:spcBef>
                <a:spcPts val="1200"/>
              </a:spcBef>
            </a:pPr>
            <a:r>
              <a:rPr lang="en-US" sz="2000" dirty="0"/>
              <a:t>Explain data deletion, destruction, and disposal.</a:t>
            </a:r>
          </a:p>
          <a:p>
            <a:pPr eaLnBrk="1" hangingPunct="1">
              <a:spcBef>
                <a:spcPts val="1200"/>
              </a:spcBef>
            </a:pPr>
            <a:r>
              <a:rPr lang="en-US" sz="2000" i="1" dirty="0"/>
              <a:t>Explain digital rights management (DRM) and how it can prevent data loss.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Content Placeholder 1"/>
          <p:cNvSpPr>
            <a:spLocks noGrp="1"/>
          </p:cNvSpPr>
          <p:nvPr>
            <p:ph idx="1"/>
          </p:nvPr>
        </p:nvSpPr>
        <p:spPr>
          <a:xfrm>
            <a:off x="457200" y="1371600"/>
            <a:ext cx="8229600" cy="4525963"/>
          </a:xfrm>
        </p:spPr>
        <p:txBody>
          <a:bodyPr/>
          <a:lstStyle/>
          <a:p>
            <a:pPr eaLnBrk="1"/>
            <a:r>
              <a:rPr lang="en-US" b="1" dirty="0"/>
              <a:t>Encryption</a:t>
            </a:r>
          </a:p>
          <a:p>
            <a:pPr lvl="1" eaLnBrk="1"/>
            <a:r>
              <a:rPr lang="en-US" dirty="0"/>
              <a:t>Makes data unreadable to someone who does not have the key</a:t>
            </a:r>
          </a:p>
          <a:p>
            <a:pPr lvl="1" eaLnBrk="1"/>
            <a:r>
              <a:rPr lang="en-US" dirty="0"/>
              <a:t>Prevents theft of private or trade secret information</a:t>
            </a:r>
          </a:p>
          <a:p>
            <a:pPr lvl="1" eaLnBrk="1"/>
            <a:r>
              <a:rPr lang="en-US" dirty="0"/>
              <a:t>May reduce legal liability if lost or stolen data is encrypted</a:t>
            </a:r>
          </a:p>
          <a:p>
            <a:pPr eaLnBrk="1"/>
            <a:r>
              <a:rPr lang="en-US" b="1" dirty="0"/>
              <a:t>What to Encrypt</a:t>
            </a:r>
          </a:p>
          <a:p>
            <a:pPr lvl="1" eaLnBrk="1"/>
            <a:r>
              <a:rPr lang="en-US" dirty="0"/>
              <a:t>Files and directories</a:t>
            </a:r>
          </a:p>
          <a:p>
            <a:pPr lvl="1" eaLnBrk="1"/>
            <a:r>
              <a:rPr lang="en-US" dirty="0"/>
              <a:t>Entire disk</a:t>
            </a:r>
          </a:p>
        </p:txBody>
      </p:sp>
      <p:sp>
        <p:nvSpPr>
          <p:cNvPr id="5" name="Title 4"/>
          <p:cNvSpPr>
            <a:spLocks noGrp="1"/>
          </p:cNvSpPr>
          <p:nvPr>
            <p:ph type="title"/>
          </p:nvPr>
        </p:nvSpPr>
        <p:spPr/>
        <p:txBody>
          <a:bodyPr/>
          <a:lstStyle/>
          <a:p>
            <a:pPr eaLnBrk="1" fontAlgn="auto" hangingPunct="1">
              <a:spcAft>
                <a:spcPts val="0"/>
              </a:spcAft>
              <a:defRPr/>
            </a:pPr>
            <a:r>
              <a:rPr lang="en-US" sz="4000" dirty="0"/>
              <a:t>9.5: </a:t>
            </a:r>
            <a:r>
              <a:rPr lang="en-US" dirty="0"/>
              <a:t>Data Protection: Encryption</a:t>
            </a:r>
          </a:p>
        </p:txBody>
      </p:sp>
      <p:sp>
        <p:nvSpPr>
          <p:cNvPr id="6" name="Slide Number Placeholder 3"/>
          <p:cNvSpPr>
            <a:spLocks noGrp="1"/>
          </p:cNvSpPr>
          <p:nvPr>
            <p:ph type="sldNum" sz="quarter" idx="11"/>
          </p:nvPr>
        </p:nvSpPr>
        <p:spPr bwMode="auto">
          <a:xfrm>
            <a:off x="152400" y="6172200"/>
            <a:ext cx="838200" cy="4572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800" dirty="0">
                <a:solidFill>
                  <a:schemeClr val="bg1"/>
                </a:solidFill>
                <a:latin typeface="Lucida Sans Unicode" pitchFamily="34" charset="0"/>
              </a:rPr>
              <a:t>9-</a:t>
            </a:r>
            <a:fld id="{8F1A6860-7498-4695-BC87-B7CCCA7B3B85}" type="slidenum">
              <a:rPr lang="en-US" sz="1800" smtClean="0">
                <a:solidFill>
                  <a:schemeClr val="bg1"/>
                </a:solidFill>
                <a:latin typeface="Lucida Sans Unicode" pitchFamily="34" charset="0"/>
              </a:rPr>
              <a:pPr eaLnBrk="1" hangingPunct="1"/>
              <a:t>30</a:t>
            </a:fld>
            <a:endParaRPr lang="en-US" sz="1800" dirty="0">
              <a:solidFill>
                <a:schemeClr val="bg1"/>
              </a:solidFill>
              <a:latin typeface="Lucida Sans Unicode" pitchFamily="34" charset="0"/>
            </a:endParaRPr>
          </a:p>
        </p:txBody>
      </p:sp>
      <p:pic>
        <p:nvPicPr>
          <p:cNvPr id="7" name="Picture 2">
            <a:extLst>
              <a:ext uri="{C183D7F6-B498-43B3-948B-1728B52AA6E4}">
                <adec:decorative xmlns:adec="http://schemas.microsoft.com/office/drawing/2017/decorative" val="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4419600"/>
            <a:ext cx="1426646" cy="106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Content Placeholder 1"/>
          <p:cNvSpPr>
            <a:spLocks noGrp="1"/>
          </p:cNvSpPr>
          <p:nvPr>
            <p:ph idx="1"/>
          </p:nvPr>
        </p:nvSpPr>
        <p:spPr>
          <a:xfrm>
            <a:off x="457200" y="1371600"/>
            <a:ext cx="8229600" cy="4767263"/>
          </a:xfrm>
        </p:spPr>
        <p:txBody>
          <a:bodyPr/>
          <a:lstStyle/>
          <a:p>
            <a:pPr eaLnBrk="1"/>
            <a:r>
              <a:rPr lang="en-US" b="1" dirty="0"/>
              <a:t>Key Escrow</a:t>
            </a:r>
          </a:p>
          <a:p>
            <a:pPr lvl="1" eaLnBrk="1"/>
            <a:r>
              <a:rPr lang="en-US" dirty="0"/>
              <a:t>Loss of the key is disastrous</a:t>
            </a:r>
          </a:p>
          <a:p>
            <a:pPr lvl="2" eaLnBrk="1"/>
            <a:r>
              <a:rPr lang="en-US" dirty="0"/>
              <a:t>Not like losing a password that can be reset</a:t>
            </a:r>
          </a:p>
          <a:p>
            <a:pPr lvl="1" eaLnBrk="1"/>
            <a:r>
              <a:rPr lang="en-US" dirty="0"/>
              <a:t>Key escrow stores a copy of the key in a safe place</a:t>
            </a:r>
            <a:endParaRPr lang="en-US" i="1" dirty="0"/>
          </a:p>
          <a:p>
            <a:pPr lvl="1" eaLnBrk="1"/>
            <a:r>
              <a:rPr lang="en-US" dirty="0"/>
              <a:t>Bad if managed by user</a:t>
            </a:r>
          </a:p>
          <a:p>
            <a:pPr lvl="1" eaLnBrk="1"/>
            <a:r>
              <a:rPr lang="en-US" dirty="0"/>
              <a:t>Central key escrow on a corporate server is better</a:t>
            </a:r>
          </a:p>
        </p:txBody>
      </p:sp>
      <p:sp>
        <p:nvSpPr>
          <p:cNvPr id="5" name="Title 4"/>
          <p:cNvSpPr>
            <a:spLocks noGrp="1"/>
          </p:cNvSpPr>
          <p:nvPr>
            <p:ph type="title"/>
          </p:nvPr>
        </p:nvSpPr>
        <p:spPr/>
        <p:txBody>
          <a:bodyPr/>
          <a:lstStyle/>
          <a:p>
            <a:pPr eaLnBrk="1" fontAlgn="auto" hangingPunct="1">
              <a:spcAft>
                <a:spcPts val="0"/>
              </a:spcAft>
              <a:defRPr/>
            </a:pPr>
            <a:r>
              <a:rPr lang="en-US" sz="4000" dirty="0"/>
              <a:t>9.5: </a:t>
            </a:r>
            <a:r>
              <a:rPr lang="en-US" dirty="0"/>
              <a:t>Data Protection: Encryption</a:t>
            </a:r>
          </a:p>
        </p:txBody>
      </p:sp>
      <p:sp>
        <p:nvSpPr>
          <p:cNvPr id="6" name="Slide Number Placeholder 3"/>
          <p:cNvSpPr>
            <a:spLocks noGrp="1"/>
          </p:cNvSpPr>
          <p:nvPr>
            <p:ph type="sldNum" sz="quarter" idx="11"/>
          </p:nvPr>
        </p:nvSpPr>
        <p:spPr bwMode="auto">
          <a:xfrm>
            <a:off x="152400" y="6172200"/>
            <a:ext cx="838200" cy="4572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800" dirty="0">
                <a:solidFill>
                  <a:schemeClr val="bg1"/>
                </a:solidFill>
                <a:latin typeface="Lucida Sans Unicode" pitchFamily="34" charset="0"/>
              </a:rPr>
              <a:t>9-</a:t>
            </a:r>
            <a:fld id="{8F1A6860-7498-4695-BC87-B7CCCA7B3B85}" type="slidenum">
              <a:rPr lang="en-US" sz="1800" smtClean="0">
                <a:solidFill>
                  <a:schemeClr val="bg1"/>
                </a:solidFill>
                <a:latin typeface="Lucida Sans Unicode" pitchFamily="34" charset="0"/>
              </a:rPr>
              <a:pPr eaLnBrk="1" hangingPunct="1"/>
              <a:t>31</a:t>
            </a:fld>
            <a:endParaRPr lang="en-US" sz="1800" dirty="0">
              <a:solidFill>
                <a:schemeClr val="bg1"/>
              </a:solidFill>
              <a:latin typeface="Lucida Sans Unicode" pitchFamily="34" charset="0"/>
            </a:endParaRPr>
          </a:p>
        </p:txBody>
      </p:sp>
      <p:pic>
        <p:nvPicPr>
          <p:cNvPr id="7" name="Picture 2">
            <a:extLst>
              <a:ext uri="{C183D7F6-B498-43B3-948B-1728B52AA6E4}">
                <adec:decorative xmlns:adec="http://schemas.microsoft.com/office/drawing/2017/decorative" val="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10400" y="1143000"/>
            <a:ext cx="1509713" cy="800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1"/>
          </p:nvPr>
        </p:nvSpPr>
        <p:spPr bwMode="auto">
          <a:xfrm>
            <a:off x="152400" y="6172200"/>
            <a:ext cx="838200" cy="4572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800" dirty="0">
                <a:solidFill>
                  <a:schemeClr val="bg1"/>
                </a:solidFill>
                <a:latin typeface="Lucida Sans Unicode" pitchFamily="34" charset="0"/>
              </a:rPr>
              <a:t>9-</a:t>
            </a:r>
            <a:fld id="{8F1A6860-7498-4695-BC87-B7CCCA7B3B85}" type="slidenum">
              <a:rPr lang="en-US" sz="1800" smtClean="0">
                <a:solidFill>
                  <a:schemeClr val="bg1"/>
                </a:solidFill>
                <a:latin typeface="Lucida Sans Unicode" pitchFamily="34" charset="0"/>
              </a:rPr>
              <a:pPr eaLnBrk="1" hangingPunct="1"/>
              <a:t>32</a:t>
            </a:fld>
            <a:endParaRPr lang="en-US" sz="1800" dirty="0">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sz="4000" dirty="0"/>
              <a:t>9.6: </a:t>
            </a:r>
            <a:r>
              <a:rPr lang="en-US" dirty="0"/>
              <a:t>Data Loss Prevention</a:t>
            </a:r>
          </a:p>
        </p:txBody>
      </p:sp>
      <p:sp>
        <p:nvSpPr>
          <p:cNvPr id="2" name="Content Placeholder 1"/>
          <p:cNvSpPr>
            <a:spLocks noGrp="1"/>
          </p:cNvSpPr>
          <p:nvPr>
            <p:ph idx="1"/>
          </p:nvPr>
        </p:nvSpPr>
        <p:spPr/>
        <p:txBody>
          <a:bodyPr>
            <a:normAutofit/>
          </a:bodyPr>
          <a:lstStyle/>
          <a:p>
            <a:pPr eaLnBrk="1"/>
            <a:r>
              <a:rPr lang="en-US" b="1" dirty="0"/>
              <a:t>Data Loss Prevention (DLP)</a:t>
            </a:r>
          </a:p>
          <a:p>
            <a:pPr lvl="1"/>
            <a:r>
              <a:rPr lang="en-US" sz="2400" dirty="0"/>
              <a:t>A set of policies, procedures, and systems designed to prevent sensitive data from being released to unauthorized persons </a:t>
            </a:r>
          </a:p>
          <a:p>
            <a:r>
              <a:rPr lang="en-US" b="1" dirty="0"/>
              <a:t>Data Collection</a:t>
            </a:r>
          </a:p>
          <a:p>
            <a:pPr lvl="1" eaLnBrk="1"/>
            <a:r>
              <a:rPr lang="en-US" dirty="0"/>
              <a:t>Most companies collect more data than they can adequately protect</a:t>
            </a:r>
          </a:p>
          <a:p>
            <a:pPr marL="392113" lvl="1" indent="0" eaLnBrk="1">
              <a:buNone/>
            </a:pPr>
            <a:endParaRPr lang="en-US" i="1" dirty="0"/>
          </a:p>
          <a:p>
            <a:pPr eaLnBrk="1" hangingPunct="1"/>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1"/>
          </p:nvPr>
        </p:nvSpPr>
        <p:spPr bwMode="auto">
          <a:xfrm>
            <a:off x="152400" y="6172200"/>
            <a:ext cx="838200" cy="4572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800" dirty="0">
                <a:solidFill>
                  <a:schemeClr val="bg1"/>
                </a:solidFill>
                <a:latin typeface="Lucida Sans Unicode" pitchFamily="34" charset="0"/>
              </a:rPr>
              <a:t>9-</a:t>
            </a:r>
            <a:fld id="{8F1A6860-7498-4695-BC87-B7CCCA7B3B85}" type="slidenum">
              <a:rPr lang="en-US" sz="1800" smtClean="0">
                <a:solidFill>
                  <a:schemeClr val="bg1"/>
                </a:solidFill>
                <a:latin typeface="Lucida Sans Unicode" pitchFamily="34" charset="0"/>
              </a:rPr>
              <a:pPr eaLnBrk="1" hangingPunct="1"/>
              <a:t>33</a:t>
            </a:fld>
            <a:endParaRPr lang="en-US" sz="1800" dirty="0">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sz="4000" dirty="0"/>
              <a:t>9.6: </a:t>
            </a:r>
            <a:r>
              <a:rPr lang="en-US" dirty="0"/>
              <a:t>Data Loss Prevention</a:t>
            </a:r>
          </a:p>
        </p:txBody>
      </p:sp>
      <p:sp>
        <p:nvSpPr>
          <p:cNvPr id="2" name="Content Placeholder 1"/>
          <p:cNvSpPr>
            <a:spLocks noGrp="1"/>
          </p:cNvSpPr>
          <p:nvPr>
            <p:ph idx="1"/>
          </p:nvPr>
        </p:nvSpPr>
        <p:spPr/>
        <p:txBody>
          <a:bodyPr>
            <a:normAutofit/>
          </a:bodyPr>
          <a:lstStyle/>
          <a:p>
            <a:pPr eaLnBrk="1">
              <a:lnSpc>
                <a:spcPct val="90000"/>
              </a:lnSpc>
            </a:pPr>
            <a:r>
              <a:rPr lang="en-US" b="1" dirty="0"/>
              <a:t>Personally Identifiable Information (PII)</a:t>
            </a:r>
          </a:p>
          <a:p>
            <a:pPr lvl="1">
              <a:lnSpc>
                <a:spcPct val="90000"/>
              </a:lnSpc>
            </a:pPr>
            <a:r>
              <a:rPr lang="en-US" sz="2400" dirty="0"/>
              <a:t>Private employee or customer information that can be used to uniquely identify a person</a:t>
            </a:r>
          </a:p>
          <a:p>
            <a:pPr lvl="1">
              <a:lnSpc>
                <a:spcPct val="90000"/>
              </a:lnSpc>
            </a:pPr>
            <a:r>
              <a:rPr lang="en-US" sz="2400" dirty="0"/>
              <a:t>PII includes: Names (full name), personal identification numbers (SSN), addresses (street or e-mail), personal characteristics (photos), and linking information (date of birth) </a:t>
            </a:r>
          </a:p>
          <a:p>
            <a:pPr>
              <a:lnSpc>
                <a:spcPct val="90000"/>
              </a:lnSpc>
            </a:pPr>
            <a:r>
              <a:rPr lang="en-US" b="1" dirty="0"/>
              <a:t>Data Masking</a:t>
            </a:r>
          </a:p>
          <a:p>
            <a:pPr lvl="1">
              <a:lnSpc>
                <a:spcPct val="90000"/>
              </a:lnSpc>
            </a:pPr>
            <a:r>
              <a:rPr lang="en-US" sz="2400" dirty="0"/>
              <a:t>Obscuring data such that it cannot identify a specific person, but remains useful</a:t>
            </a:r>
            <a:endParaRPr lang="en-US" dirty="0"/>
          </a:p>
        </p:txBody>
      </p:sp>
    </p:spTree>
    <p:extLst>
      <p:ext uri="{BB962C8B-B14F-4D97-AF65-F5344CB8AC3E}">
        <p14:creationId xmlns:p14="http://schemas.microsoft.com/office/powerpoint/2010/main" val="16730488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1"/>
          </p:nvPr>
        </p:nvSpPr>
        <p:spPr bwMode="auto">
          <a:xfrm>
            <a:off x="152400" y="6172200"/>
            <a:ext cx="838200" cy="4572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800" dirty="0">
                <a:solidFill>
                  <a:schemeClr val="bg1"/>
                </a:solidFill>
                <a:latin typeface="Lucida Sans Unicode" pitchFamily="34" charset="0"/>
              </a:rPr>
              <a:t>9-</a:t>
            </a:r>
            <a:fld id="{8F1A6860-7498-4695-BC87-B7CCCA7B3B85}" type="slidenum">
              <a:rPr lang="en-US" sz="1800" smtClean="0">
                <a:solidFill>
                  <a:schemeClr val="bg1"/>
                </a:solidFill>
                <a:latin typeface="Lucida Sans Unicode" pitchFamily="34" charset="0"/>
              </a:rPr>
              <a:pPr eaLnBrk="1" hangingPunct="1"/>
              <a:t>34</a:t>
            </a:fld>
            <a:endParaRPr lang="en-US" sz="1800" dirty="0">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sz="4400" dirty="0"/>
              <a:t>9.6: </a:t>
            </a:r>
            <a:r>
              <a:rPr lang="en-US" dirty="0"/>
              <a:t>Re-Identifying Data</a:t>
            </a:r>
          </a:p>
        </p:txBody>
      </p:sp>
      <p:pic>
        <p:nvPicPr>
          <p:cNvPr id="80901" name="Picture 2" descr="Usually multiple anonymized datasets are released, and by matching the records across them, other people an identify individuals' on those data sets."/>
          <p:cNvPicPr>
            <a:picLocks noChangeAspect="1" noChangeArrowheads="1"/>
          </p:cNvPicPr>
          <p:nvPr/>
        </p:nvPicPr>
        <p:blipFill>
          <a:blip r:embed="rId3">
            <a:extLst>
              <a:ext uri="{28A0092B-C50C-407E-A947-70E740481C1C}">
                <a14:useLocalDpi xmlns:a14="http://schemas.microsoft.com/office/drawing/2010/main" val="0"/>
              </a:ext>
            </a:extLst>
          </a:blip>
          <a:srcRect l="28770" t="20793" r="28833" b="10260"/>
          <a:stretch>
            <a:fillRect/>
          </a:stretch>
        </p:blipFill>
        <p:spPr bwMode="auto">
          <a:xfrm>
            <a:off x="1295400" y="1447800"/>
            <a:ext cx="6096000" cy="457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0902" name="TextBox 7"/>
          <p:cNvSpPr txBox="1">
            <a:spLocks noChangeArrowheads="1"/>
          </p:cNvSpPr>
          <p:nvPr/>
        </p:nvSpPr>
        <p:spPr bwMode="auto">
          <a:xfrm>
            <a:off x="1752600" y="5867400"/>
            <a:ext cx="54102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200" dirty="0" err="1">
                <a:latin typeface="Times New Roman" pitchFamily="18" charset="0"/>
                <a:cs typeface="Times New Roman" pitchFamily="18" charset="0"/>
              </a:rPr>
              <a:t>Latanya</a:t>
            </a:r>
            <a:r>
              <a:rPr lang="en-US" sz="1200" dirty="0">
                <a:latin typeface="Times New Roman" pitchFamily="18" charset="0"/>
                <a:cs typeface="Times New Roman" pitchFamily="18" charset="0"/>
              </a:rPr>
              <a:t> Sweeney, k-anonymity: a model for protecting privacy. International Journal on Uncertainty, Fuzziness and Knowledge-based Systems, 10 (5), 2002; 557-570.</a:t>
            </a:r>
          </a:p>
        </p:txBody>
      </p:sp>
    </p:spTree>
    <p:extLst>
      <p:ext uri="{BB962C8B-B14F-4D97-AF65-F5344CB8AC3E}">
        <p14:creationId xmlns:p14="http://schemas.microsoft.com/office/powerpoint/2010/main" val="7472694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descr="If you know a triangle is equilateral and one of angles are 60 degrees, then you know all angles are 60 degrees. Similarly, if you know a person's zip code, date of birth and gender, then there is an 87% chance you can correctly identify that person."/>
          <p:cNvSpPr>
            <a:spLocks noGrp="1"/>
          </p:cNvSpPr>
          <p:nvPr>
            <p:ph type="title"/>
          </p:nvPr>
        </p:nvSpPr>
        <p:spPr/>
        <p:txBody>
          <a:bodyPr/>
          <a:lstStyle/>
          <a:p>
            <a:pPr eaLnBrk="1" fontAlgn="auto" hangingPunct="1">
              <a:spcAft>
                <a:spcPts val="0"/>
              </a:spcAft>
              <a:defRPr/>
            </a:pPr>
            <a:r>
              <a:rPr lang="en-US" sz="4400" dirty="0"/>
              <a:t>9.6: </a:t>
            </a:r>
            <a:r>
              <a:rPr lang="en-US" dirty="0"/>
              <a:t>Information Triangulation</a:t>
            </a:r>
          </a:p>
        </p:txBody>
      </p:sp>
      <p:sp>
        <p:nvSpPr>
          <p:cNvPr id="37" name="Slide Number Placeholder 3"/>
          <p:cNvSpPr>
            <a:spLocks noGrp="1"/>
          </p:cNvSpPr>
          <p:nvPr>
            <p:ph type="sldNum" sz="quarter" idx="11"/>
          </p:nvPr>
        </p:nvSpPr>
        <p:spPr bwMode="auto">
          <a:xfrm>
            <a:off x="152400" y="6172200"/>
            <a:ext cx="838200" cy="4572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800" dirty="0">
                <a:solidFill>
                  <a:schemeClr val="bg1"/>
                </a:solidFill>
                <a:latin typeface="Lucida Sans Unicode" pitchFamily="34" charset="0"/>
              </a:rPr>
              <a:t>9-</a:t>
            </a:r>
            <a:fld id="{8F1A6860-7498-4695-BC87-B7CCCA7B3B85}" type="slidenum">
              <a:rPr lang="en-US" sz="1800" smtClean="0">
                <a:solidFill>
                  <a:schemeClr val="bg1"/>
                </a:solidFill>
                <a:latin typeface="Lucida Sans Unicode" pitchFamily="34" charset="0"/>
              </a:rPr>
              <a:pPr eaLnBrk="1" hangingPunct="1"/>
              <a:t>35</a:t>
            </a:fld>
            <a:endParaRPr lang="en-US" sz="1800" dirty="0">
              <a:solidFill>
                <a:schemeClr val="bg1"/>
              </a:solidFill>
              <a:latin typeface="Lucida Sans Unicode" pitchFamily="34" charset="0"/>
            </a:endParaRPr>
          </a:p>
        </p:txBody>
      </p:sp>
      <p:pic>
        <p:nvPicPr>
          <p:cNvPr id="2" name="Picture 1" descr="If you know "/>
          <p:cNvPicPr>
            <a:picLocks noChangeAspect="1"/>
          </p:cNvPicPr>
          <p:nvPr/>
        </p:nvPicPr>
        <p:blipFill>
          <a:blip r:embed="rId2"/>
          <a:stretch>
            <a:fillRect/>
          </a:stretch>
        </p:blipFill>
        <p:spPr>
          <a:xfrm>
            <a:off x="1097402" y="1219200"/>
            <a:ext cx="6835407" cy="4876800"/>
          </a:xfrm>
          <a:prstGeom prst="rect">
            <a:avLst/>
          </a:prstGeom>
        </p:spPr>
      </p:pic>
    </p:spTree>
    <p:extLst>
      <p:ext uri="{BB962C8B-B14F-4D97-AF65-F5344CB8AC3E}">
        <p14:creationId xmlns:p14="http://schemas.microsoft.com/office/powerpoint/2010/main" val="38232836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1"/>
          </p:nvPr>
        </p:nvSpPr>
        <p:spPr bwMode="auto">
          <a:xfrm>
            <a:off x="152400" y="6172200"/>
            <a:ext cx="838200" cy="4572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800" dirty="0">
                <a:solidFill>
                  <a:schemeClr val="bg1"/>
                </a:solidFill>
                <a:latin typeface="Lucida Sans Unicode" pitchFamily="34" charset="0"/>
              </a:rPr>
              <a:t>9-</a:t>
            </a:r>
            <a:fld id="{8F1A6860-7498-4695-BC87-B7CCCA7B3B85}" type="slidenum">
              <a:rPr lang="en-US" sz="1800" smtClean="0">
                <a:solidFill>
                  <a:schemeClr val="bg1"/>
                </a:solidFill>
                <a:latin typeface="Lucida Sans Unicode" pitchFamily="34" charset="0"/>
              </a:rPr>
              <a:pPr eaLnBrk="1" hangingPunct="1"/>
              <a:t>36</a:t>
            </a:fld>
            <a:endParaRPr lang="en-US" sz="1800" dirty="0">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sz="4000" dirty="0"/>
              <a:t>9.6: </a:t>
            </a:r>
            <a:r>
              <a:rPr lang="en-US" dirty="0"/>
              <a:t>Document Restrictions</a:t>
            </a:r>
          </a:p>
        </p:txBody>
      </p:sp>
      <p:sp>
        <p:nvSpPr>
          <p:cNvPr id="82946" name="Content Placeholder 1"/>
          <p:cNvSpPr>
            <a:spLocks noGrp="1"/>
          </p:cNvSpPr>
          <p:nvPr>
            <p:ph idx="1"/>
          </p:nvPr>
        </p:nvSpPr>
        <p:spPr/>
        <p:txBody>
          <a:bodyPr/>
          <a:lstStyle/>
          <a:p>
            <a:pPr eaLnBrk="1"/>
            <a:r>
              <a:rPr lang="en-US" b="1" dirty="0"/>
              <a:t>Document Restrictions</a:t>
            </a:r>
          </a:p>
          <a:p>
            <a:pPr lvl="1" eaLnBrk="1"/>
            <a:r>
              <a:rPr lang="en-US" dirty="0"/>
              <a:t>Attempt to restrict what users can do to documents</a:t>
            </a:r>
          </a:p>
          <a:p>
            <a:pPr eaLnBrk="1"/>
            <a:r>
              <a:rPr lang="en-US" b="1" dirty="0"/>
              <a:t>Data Extrusion Management</a:t>
            </a:r>
          </a:p>
          <a:p>
            <a:pPr lvl="1" eaLnBrk="1"/>
            <a:r>
              <a:rPr lang="en-US" dirty="0"/>
              <a:t>Attempts to prevent restricted data files from leaving the firm without permission</a:t>
            </a:r>
          </a:p>
          <a:p>
            <a:pPr lvl="1" eaLnBrk="1"/>
            <a:r>
              <a:rPr lang="en-US" dirty="0"/>
              <a:t>Watermark with invisible restriction indicators</a:t>
            </a:r>
          </a:p>
          <a:p>
            <a:pPr lvl="1" eaLnBrk="1"/>
            <a:r>
              <a:rPr lang="en-US" dirty="0"/>
              <a:t>Traffic analysis to look for unusually large numbers of outgoing files sent by a user</a:t>
            </a:r>
          </a:p>
          <a:p>
            <a:pPr lvl="1" eaLnBrk="1"/>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1"/>
          </p:nvPr>
        </p:nvSpPr>
        <p:spPr bwMode="auto">
          <a:xfrm>
            <a:off x="152400" y="6172200"/>
            <a:ext cx="838200" cy="4572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800" dirty="0">
                <a:solidFill>
                  <a:schemeClr val="bg1"/>
                </a:solidFill>
                <a:latin typeface="Lucida Sans Unicode" pitchFamily="34" charset="0"/>
              </a:rPr>
              <a:t>9-</a:t>
            </a:r>
            <a:fld id="{8F1A6860-7498-4695-BC87-B7CCCA7B3B85}" type="slidenum">
              <a:rPr lang="en-US" sz="1800" smtClean="0">
                <a:solidFill>
                  <a:schemeClr val="bg1"/>
                </a:solidFill>
                <a:latin typeface="Lucida Sans Unicode" pitchFamily="34" charset="0"/>
              </a:rPr>
              <a:pPr eaLnBrk="1" hangingPunct="1"/>
              <a:t>37</a:t>
            </a:fld>
            <a:endParaRPr lang="en-US" sz="1800" dirty="0">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sz="4400" dirty="0"/>
              <a:t>9.6: </a:t>
            </a:r>
            <a:r>
              <a:rPr lang="en-US" dirty="0"/>
              <a:t>Document Restrictions</a:t>
            </a:r>
          </a:p>
        </p:txBody>
      </p:sp>
      <p:sp>
        <p:nvSpPr>
          <p:cNvPr id="86018" name="Content Placeholder 1"/>
          <p:cNvSpPr>
            <a:spLocks noGrp="1"/>
          </p:cNvSpPr>
          <p:nvPr>
            <p:ph idx="1"/>
          </p:nvPr>
        </p:nvSpPr>
        <p:spPr>
          <a:xfrm>
            <a:off x="457200" y="1447800"/>
            <a:ext cx="8229600" cy="5181600"/>
          </a:xfrm>
        </p:spPr>
        <p:txBody>
          <a:bodyPr/>
          <a:lstStyle/>
          <a:p>
            <a:pPr eaLnBrk="1"/>
            <a:r>
              <a:rPr lang="en-US" b="1" dirty="0"/>
              <a:t>Removable Media Controls</a:t>
            </a:r>
          </a:p>
          <a:p>
            <a:pPr lvl="1" eaLnBrk="1"/>
            <a:r>
              <a:rPr lang="en-US" dirty="0"/>
              <a:t>Forbids the attachment of USB RAM drives and other portable media</a:t>
            </a:r>
          </a:p>
          <a:p>
            <a:pPr lvl="1" eaLnBrk="1"/>
            <a:r>
              <a:rPr lang="en-US" dirty="0"/>
              <a:t>Reduces user abilities to make copies</a:t>
            </a:r>
          </a:p>
          <a:p>
            <a:pPr eaLnBrk="1"/>
            <a:r>
              <a:rPr lang="en-US" b="1" dirty="0"/>
              <a:t>Perspective</a:t>
            </a:r>
          </a:p>
          <a:p>
            <a:pPr lvl="1" eaLnBrk="1"/>
            <a:r>
              <a:rPr lang="en-US" dirty="0"/>
              <a:t>Have proven difficult to enforce</a:t>
            </a:r>
          </a:p>
          <a:p>
            <a:pPr lvl="1" eaLnBrk="1"/>
            <a:r>
              <a:rPr lang="en-US" dirty="0"/>
              <a:t>Often reduces functionality in uncomfortable ways</a:t>
            </a:r>
          </a:p>
          <a:p>
            <a:pPr lvl="1" eaLnBrk="1"/>
            <a:r>
              <a:rPr lang="en-US" dirty="0"/>
              <a:t>Companies have been reluctant to use them</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fontAlgn="auto" hangingPunct="1">
              <a:spcAft>
                <a:spcPts val="0"/>
              </a:spcAft>
              <a:defRPr/>
            </a:pPr>
            <a:r>
              <a:rPr lang="en-US" sz="4400" dirty="0"/>
              <a:t>9.6: </a:t>
            </a:r>
            <a:r>
              <a:rPr lang="en-US" dirty="0"/>
              <a:t>Encrypted USB Drive</a:t>
            </a:r>
          </a:p>
        </p:txBody>
      </p:sp>
      <p:pic>
        <p:nvPicPr>
          <p:cNvPr id="2" name="Picture 1">
            <a:extLs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2667000" y="1371600"/>
            <a:ext cx="3360742" cy="4876800"/>
          </a:xfrm>
          <a:prstGeom prst="rect">
            <a:avLst/>
          </a:prstGeom>
        </p:spPr>
      </p:pic>
      <p:sp>
        <p:nvSpPr>
          <p:cNvPr id="6" name="Slide Number Placeholder 3"/>
          <p:cNvSpPr>
            <a:spLocks noGrp="1"/>
          </p:cNvSpPr>
          <p:nvPr>
            <p:ph type="sldNum" sz="quarter" idx="11"/>
          </p:nvPr>
        </p:nvSpPr>
        <p:spPr bwMode="auto">
          <a:xfrm>
            <a:off x="152400" y="6172200"/>
            <a:ext cx="838200" cy="4572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800" dirty="0">
                <a:solidFill>
                  <a:schemeClr val="bg1"/>
                </a:solidFill>
                <a:latin typeface="Lucida Sans Unicode" pitchFamily="34" charset="0"/>
              </a:rPr>
              <a:t>9-</a:t>
            </a:r>
            <a:fld id="{8F1A6860-7498-4695-BC87-B7CCCA7B3B85}" type="slidenum">
              <a:rPr lang="en-US" sz="1800" smtClean="0">
                <a:solidFill>
                  <a:schemeClr val="bg1"/>
                </a:solidFill>
                <a:latin typeface="Lucida Sans Unicode" pitchFamily="34" charset="0"/>
              </a:rPr>
              <a:pPr eaLnBrk="1" hangingPunct="1"/>
              <a:t>38</a:t>
            </a:fld>
            <a:endParaRPr lang="en-US" sz="1800" dirty="0">
              <a:solidFill>
                <a:schemeClr val="bg1"/>
              </a:solidFill>
              <a:latin typeface="Lucida Sans Unicode"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1"/>
          </p:nvPr>
        </p:nvSpPr>
        <p:spPr bwMode="auto">
          <a:xfrm>
            <a:off x="152400" y="6172200"/>
            <a:ext cx="838200" cy="4572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800" dirty="0">
                <a:solidFill>
                  <a:schemeClr val="bg1"/>
                </a:solidFill>
                <a:latin typeface="Lucida Sans Unicode" pitchFamily="34" charset="0"/>
              </a:rPr>
              <a:t>9-</a:t>
            </a:r>
            <a:fld id="{8F1A6860-7498-4695-BC87-B7CCCA7B3B85}" type="slidenum">
              <a:rPr lang="en-US" sz="1800" smtClean="0">
                <a:solidFill>
                  <a:schemeClr val="bg1"/>
                </a:solidFill>
                <a:latin typeface="Lucida Sans Unicode" pitchFamily="34" charset="0"/>
              </a:rPr>
              <a:pPr eaLnBrk="1" hangingPunct="1"/>
              <a:t>39</a:t>
            </a:fld>
            <a:endParaRPr lang="en-US" sz="1800" dirty="0">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sz="4400" dirty="0"/>
              <a:t>9.6: </a:t>
            </a:r>
            <a:r>
              <a:rPr lang="en-US" dirty="0"/>
              <a:t>Data Destruction</a:t>
            </a:r>
          </a:p>
        </p:txBody>
      </p:sp>
      <p:sp>
        <p:nvSpPr>
          <p:cNvPr id="89090" name="Content Placeholder 1"/>
          <p:cNvSpPr>
            <a:spLocks noGrp="1"/>
          </p:cNvSpPr>
          <p:nvPr>
            <p:ph idx="1"/>
          </p:nvPr>
        </p:nvSpPr>
        <p:spPr/>
        <p:txBody>
          <a:bodyPr/>
          <a:lstStyle/>
          <a:p>
            <a:pPr eaLnBrk="1"/>
            <a:r>
              <a:rPr lang="en-US" b="1" dirty="0"/>
              <a:t>Data Destruction Is Necessary</a:t>
            </a:r>
          </a:p>
          <a:p>
            <a:pPr lvl="1" eaLnBrk="1"/>
            <a:r>
              <a:rPr lang="en-US" dirty="0"/>
              <a:t>Backup media are not needed beyond their retention dates </a:t>
            </a:r>
            <a:r>
              <a:rPr lang="en-US" i="1" dirty="0"/>
              <a:t>if</a:t>
            </a:r>
            <a:r>
              <a:rPr lang="en-US" dirty="0"/>
              <a:t>…</a:t>
            </a:r>
          </a:p>
          <a:p>
            <a:pPr lvl="2" eaLnBrk="1"/>
            <a:r>
              <a:rPr lang="en-US" dirty="0"/>
              <a:t>a computer is to be discarded</a:t>
            </a:r>
          </a:p>
          <a:p>
            <a:pPr lvl="2" eaLnBrk="1"/>
            <a:r>
              <a:rPr lang="en-US" dirty="0"/>
              <a:t>the computer is to be sold or given to another user</a:t>
            </a:r>
          </a:p>
          <a:p>
            <a:pPr lvl="1" eaLnBrk="1"/>
            <a:r>
              <a:rPr lang="en-US" dirty="0"/>
              <a:t>Drive-wiping software for hard drives</a:t>
            </a:r>
          </a:p>
          <a:p>
            <a:pPr lvl="2" eaLnBrk="1"/>
            <a:r>
              <a:rPr lang="en-US" dirty="0"/>
              <a:t>Reformatting the hard drive is not enough</a:t>
            </a:r>
          </a:p>
          <a:p>
            <a:pPr lvl="1" eaLnBrk="1"/>
            <a:r>
              <a:rPr lang="en-US" dirty="0"/>
              <a:t>Shred CDs and DVDs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1"/>
          <p:cNvSpPr>
            <a:spLocks noGrp="1"/>
          </p:cNvSpPr>
          <p:nvPr>
            <p:ph idx="1"/>
          </p:nvPr>
        </p:nvSpPr>
        <p:spPr>
          <a:xfrm>
            <a:off x="457200" y="1371600"/>
            <a:ext cx="8229600" cy="4767263"/>
          </a:xfrm>
        </p:spPr>
        <p:txBody>
          <a:bodyPr/>
          <a:lstStyle/>
          <a:p>
            <a:pPr eaLnBrk="1"/>
            <a:r>
              <a:rPr lang="en-US" b="1"/>
              <a:t>This chapter will primarily focus on securing data while it is being stored</a:t>
            </a:r>
          </a:p>
          <a:p>
            <a:pPr eaLnBrk="1"/>
            <a:r>
              <a:rPr lang="en-US" b="1"/>
              <a:t>More specifically:</a:t>
            </a:r>
          </a:p>
          <a:p>
            <a:pPr marL="849313" lvl="1" indent="-457200"/>
            <a:r>
              <a:rPr lang="en-US"/>
              <a:t>How backup can prevent accidental data loss </a:t>
            </a:r>
          </a:p>
          <a:p>
            <a:pPr marL="849313" lvl="1" indent="-457200"/>
            <a:r>
              <a:rPr lang="en-US"/>
              <a:t>How to securely store data in a database </a:t>
            </a:r>
          </a:p>
          <a:p>
            <a:pPr marL="849313" lvl="1" indent="-457200"/>
            <a:r>
              <a:rPr lang="en-US"/>
              <a:t>How to prevent data from being taken out of the corporation</a:t>
            </a:r>
          </a:p>
          <a:p>
            <a:pPr marL="849313" lvl="1" indent="-457200"/>
            <a:r>
              <a:rPr lang="en-US"/>
              <a:t>How to securely dispose of data</a:t>
            </a:r>
            <a:endParaRPr lang="en-US" b="1"/>
          </a:p>
        </p:txBody>
      </p:sp>
      <p:sp>
        <p:nvSpPr>
          <p:cNvPr id="5" name="Title 4"/>
          <p:cNvSpPr>
            <a:spLocks noGrp="1"/>
          </p:cNvSpPr>
          <p:nvPr>
            <p:ph type="title"/>
          </p:nvPr>
        </p:nvSpPr>
        <p:spPr/>
        <p:txBody>
          <a:bodyPr/>
          <a:lstStyle/>
          <a:p>
            <a:pPr eaLnBrk="1" fontAlgn="auto" hangingPunct="1">
              <a:spcAft>
                <a:spcPts val="0"/>
              </a:spcAft>
              <a:defRPr/>
            </a:pPr>
            <a:r>
              <a:rPr lang="en-US" dirty="0"/>
              <a:t>9.1: Data’s Role In Business</a:t>
            </a:r>
          </a:p>
        </p:txBody>
      </p:sp>
      <p:sp>
        <p:nvSpPr>
          <p:cNvPr id="6" name="Slide Number Placeholder 3"/>
          <p:cNvSpPr>
            <a:spLocks noGrp="1"/>
          </p:cNvSpPr>
          <p:nvPr>
            <p:ph type="sldNum" sz="quarter" idx="11"/>
          </p:nvPr>
        </p:nvSpPr>
        <p:spPr bwMode="auto">
          <a:xfrm>
            <a:off x="152400" y="6172200"/>
            <a:ext cx="838200" cy="4572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800" dirty="0">
                <a:solidFill>
                  <a:schemeClr val="bg1"/>
                </a:solidFill>
                <a:latin typeface="Lucida Sans Unicode" pitchFamily="34" charset="0"/>
              </a:rPr>
              <a:t>9-</a:t>
            </a:r>
            <a:fld id="{8F1A6860-7498-4695-BC87-B7CCCA7B3B85}" type="slidenum">
              <a:rPr lang="en-US" sz="1800" smtClean="0">
                <a:solidFill>
                  <a:schemeClr val="bg1"/>
                </a:solidFill>
                <a:latin typeface="Lucida Sans Unicode" pitchFamily="34" charset="0"/>
              </a:rPr>
              <a:pPr eaLnBrk="1" hangingPunct="1"/>
              <a:t>4</a:t>
            </a:fld>
            <a:endParaRPr lang="en-US" sz="1800" dirty="0">
              <a:solidFill>
                <a:schemeClr val="bg1"/>
              </a:solidFill>
              <a:latin typeface="Lucida Sans Unicode"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pPr eaLnBrk="1" fontAlgn="auto" hangingPunct="1">
              <a:spcAft>
                <a:spcPts val="0"/>
              </a:spcAft>
              <a:defRPr/>
            </a:pPr>
            <a:r>
              <a:rPr lang="en-US" dirty="0"/>
              <a:t>The End</a:t>
            </a:r>
          </a:p>
        </p:txBody>
      </p:sp>
    </p:spTree>
  </p:cSld>
  <p:clrMapOvr>
    <a:masterClrMapping/>
  </p:clrMapOvr>
  <p:transition>
    <p:wedge/>
  </p:transition>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79875" name="Picture 3" descr="cid:3287383400_2177562"/>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066800" y="381000"/>
            <a:ext cx="7242175" cy="2363788"/>
          </a:xfrm>
          <a:prstGeom prst="rect">
            <a:avLst/>
          </a:prstGeom>
          <a:solidFill>
            <a:schemeClr val="hlink"/>
          </a:solidFill>
          <a:ln w="9525">
            <a:solidFill>
              <a:schemeClr val="bg1"/>
            </a:solidFill>
            <a:miter lim="800000"/>
            <a:headEnd/>
            <a:tailEnd/>
          </a:ln>
        </p:spPr>
      </p:pic>
      <p:sp>
        <p:nvSpPr>
          <p:cNvPr id="79876" name="Rectangle 4"/>
          <p:cNvSpPr>
            <a:spLocks noChangeArrowheads="1"/>
          </p:cNvSpPr>
          <p:nvPr/>
        </p:nvSpPr>
        <p:spPr bwMode="auto">
          <a:xfrm>
            <a:off x="685800" y="2895600"/>
            <a:ext cx="7589838" cy="1069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nchor="ctr">
            <a:spAutoFit/>
          </a:bodyPr>
          <a:lstStyle/>
          <a:p>
            <a:pPr algn="ctr"/>
            <a:r>
              <a:rPr lang="en-US" sz="1600">
                <a:solidFill>
                  <a:srgbClr val="000000"/>
                </a:solidFill>
                <a:cs typeface="Times New Roman" pitchFamily="18" charset="0"/>
              </a:rPr>
              <a:t>All rights reserved. No part of this publication may be reproduced, stored in a retrieval system, or transmitted, in any form or by any means, electronic, mechanical, photocopying, recording, or otherwise, without the prior written permission of the publisher. Printed in the United States of America.</a:t>
            </a:r>
          </a:p>
        </p:txBody>
      </p:sp>
      <p:sp>
        <p:nvSpPr>
          <p:cNvPr id="5" name="Rectangle 5"/>
          <p:cNvSpPr txBox="1">
            <a:spLocks noGrp="1" noChangeArrowheads="1"/>
          </p:cNvSpPr>
          <p:nvPr/>
        </p:nvSpPr>
        <p:spPr bwMode="auto">
          <a:xfrm>
            <a:off x="762000" y="4267200"/>
            <a:ext cx="7845425" cy="636588"/>
          </a:xfrm>
          <a:prstGeom prst="rect">
            <a:avLst/>
          </a:prstGeom>
          <a:noFill/>
          <a:ln>
            <a:miter lim="800000"/>
            <a:headEnd/>
            <a:tailEnd/>
          </a:ln>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dirty="0">
                <a:solidFill>
                  <a:srgbClr val="000000"/>
                </a:solidFill>
                <a:effectLst>
                  <a:outerShdw blurRad="38100" dist="38100" dir="2700000" algn="tl">
                    <a:srgbClr val="C0C0C0"/>
                  </a:outerShdw>
                </a:effectLst>
                <a:latin typeface="Tahoma" charset="0"/>
                <a:cs typeface="Arial" charset="0"/>
              </a:rPr>
              <a:t>Copyright © 2015 Pearson Education, Inc.</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1"/>
          <p:cNvSpPr>
            <a:spLocks noGrp="1"/>
          </p:cNvSpPr>
          <p:nvPr>
            <p:ph idx="1"/>
          </p:nvPr>
        </p:nvSpPr>
        <p:spPr>
          <a:xfrm>
            <a:off x="457200" y="1371600"/>
            <a:ext cx="8229600" cy="4767263"/>
          </a:xfrm>
        </p:spPr>
        <p:txBody>
          <a:bodyPr/>
          <a:lstStyle/>
          <a:p>
            <a:pPr eaLnBrk="1"/>
            <a:r>
              <a:rPr lang="en-US" b="1" dirty="0"/>
              <a:t>Data are the principal elements of any information system</a:t>
            </a:r>
          </a:p>
          <a:p>
            <a:pPr eaLnBrk="1"/>
            <a:r>
              <a:rPr lang="en-US" b="1" dirty="0"/>
              <a:t>Businesses gather enormous amounts of data</a:t>
            </a:r>
          </a:p>
          <a:p>
            <a:pPr lvl="1" eaLnBrk="1"/>
            <a:r>
              <a:rPr lang="en-US" b="1" dirty="0"/>
              <a:t>Information for decision making</a:t>
            </a:r>
          </a:p>
          <a:p>
            <a:pPr lvl="1" eaLnBrk="1"/>
            <a:r>
              <a:rPr lang="en-US" b="1" dirty="0"/>
              <a:t>Data are valuable assets that are core components of a larger corporate strategy</a:t>
            </a:r>
          </a:p>
          <a:p>
            <a:pPr lvl="1" eaLnBrk="1"/>
            <a:r>
              <a:rPr lang="en-US" b="1" dirty="0"/>
              <a:t>Source code, intellectual property, user data, etc. must all be protected</a:t>
            </a:r>
            <a:endParaRPr lang="en-US" dirty="0"/>
          </a:p>
        </p:txBody>
      </p:sp>
      <p:sp>
        <p:nvSpPr>
          <p:cNvPr id="5" name="Title 4"/>
          <p:cNvSpPr>
            <a:spLocks noGrp="1"/>
          </p:cNvSpPr>
          <p:nvPr>
            <p:ph type="title"/>
          </p:nvPr>
        </p:nvSpPr>
        <p:spPr/>
        <p:txBody>
          <a:bodyPr/>
          <a:lstStyle/>
          <a:p>
            <a:pPr eaLnBrk="1" fontAlgn="auto" hangingPunct="1">
              <a:spcAft>
                <a:spcPts val="0"/>
              </a:spcAft>
              <a:defRPr/>
            </a:pPr>
            <a:r>
              <a:rPr lang="en-US" dirty="0"/>
              <a:t>9.1: Data’s Role In Business</a:t>
            </a:r>
          </a:p>
        </p:txBody>
      </p:sp>
      <p:sp>
        <p:nvSpPr>
          <p:cNvPr id="6" name="Slide Number Placeholder 3"/>
          <p:cNvSpPr>
            <a:spLocks noGrp="1"/>
          </p:cNvSpPr>
          <p:nvPr>
            <p:ph type="sldNum" sz="quarter" idx="11"/>
          </p:nvPr>
        </p:nvSpPr>
        <p:spPr bwMode="auto">
          <a:xfrm>
            <a:off x="152400" y="6172200"/>
            <a:ext cx="838200" cy="4572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800" dirty="0">
                <a:solidFill>
                  <a:schemeClr val="bg1"/>
                </a:solidFill>
                <a:latin typeface="Lucida Sans Unicode" pitchFamily="34" charset="0"/>
              </a:rPr>
              <a:t>9-</a:t>
            </a:r>
            <a:fld id="{8F1A6860-7498-4695-BC87-B7CCCA7B3B85}" type="slidenum">
              <a:rPr lang="en-US" sz="1800" smtClean="0">
                <a:solidFill>
                  <a:schemeClr val="bg1"/>
                </a:solidFill>
                <a:latin typeface="Lucida Sans Unicode" pitchFamily="34" charset="0"/>
              </a:rPr>
              <a:pPr eaLnBrk="1" hangingPunct="1"/>
              <a:t>5</a:t>
            </a:fld>
            <a:endParaRPr lang="en-US" sz="1800" dirty="0">
              <a:solidFill>
                <a:schemeClr val="bg1"/>
              </a:solidFill>
              <a:latin typeface="Lucida Sans Unicode"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1"/>
          <p:cNvSpPr>
            <a:spLocks noGrp="1"/>
          </p:cNvSpPr>
          <p:nvPr>
            <p:ph idx="1"/>
          </p:nvPr>
        </p:nvSpPr>
        <p:spPr>
          <a:xfrm>
            <a:off x="457200" y="1371600"/>
            <a:ext cx="8458200" cy="4767263"/>
          </a:xfrm>
        </p:spPr>
        <p:txBody>
          <a:bodyPr/>
          <a:lstStyle/>
          <a:p>
            <a:pPr eaLnBrk="1"/>
            <a:r>
              <a:rPr lang="en-US" b="1" dirty="0"/>
              <a:t>Series of attacks against Sony Corporation</a:t>
            </a:r>
          </a:p>
          <a:p>
            <a:pPr lvl="1" eaLnBrk="1"/>
            <a:r>
              <a:rPr lang="en-US" b="1" dirty="0"/>
              <a:t>Lost data for 100+ million user accounts</a:t>
            </a:r>
          </a:p>
          <a:p>
            <a:pPr lvl="1" eaLnBrk="1"/>
            <a:r>
              <a:rPr lang="en-US" b="1" dirty="0"/>
              <a:t>Shut down the PlayStation Network</a:t>
            </a:r>
          </a:p>
          <a:p>
            <a:pPr eaLnBrk="1"/>
            <a:r>
              <a:rPr lang="en-US" b="1" dirty="0"/>
              <a:t>Subsequent SQL injection attack</a:t>
            </a:r>
          </a:p>
          <a:p>
            <a:pPr lvl="1" eaLnBrk="1"/>
            <a:r>
              <a:rPr lang="en-US" b="1" dirty="0"/>
              <a:t>1 million usernames and passwords stolen</a:t>
            </a:r>
          </a:p>
          <a:p>
            <a:pPr lvl="1" eaLnBrk="1"/>
            <a:r>
              <a:rPr lang="en-US" b="1" dirty="0"/>
              <a:t>Passwords stored as plaintext</a:t>
            </a:r>
          </a:p>
          <a:p>
            <a:pPr lvl="1" eaLnBrk="1"/>
            <a:r>
              <a:rPr lang="en-US" b="1" dirty="0"/>
              <a:t>Included names, email addresses, phone numbers, dates of birth, music coupons, layout of the database, and maps of Sony’s internal corporate network</a:t>
            </a:r>
            <a:endParaRPr lang="en-US" dirty="0"/>
          </a:p>
        </p:txBody>
      </p:sp>
      <p:sp>
        <p:nvSpPr>
          <p:cNvPr id="5" name="Title 4"/>
          <p:cNvSpPr>
            <a:spLocks noGrp="1"/>
          </p:cNvSpPr>
          <p:nvPr>
            <p:ph type="title"/>
          </p:nvPr>
        </p:nvSpPr>
        <p:spPr/>
        <p:txBody>
          <a:bodyPr/>
          <a:lstStyle/>
          <a:p>
            <a:pPr eaLnBrk="1" fontAlgn="auto" hangingPunct="1">
              <a:spcAft>
                <a:spcPts val="0"/>
              </a:spcAft>
              <a:defRPr/>
            </a:pPr>
            <a:r>
              <a:rPr lang="en-US" dirty="0"/>
              <a:t>9.1: Sony Data Breaches</a:t>
            </a:r>
          </a:p>
        </p:txBody>
      </p:sp>
      <p:sp>
        <p:nvSpPr>
          <p:cNvPr id="6" name="Slide Number Placeholder 3"/>
          <p:cNvSpPr>
            <a:spLocks noGrp="1"/>
          </p:cNvSpPr>
          <p:nvPr>
            <p:ph type="sldNum" sz="quarter" idx="11"/>
          </p:nvPr>
        </p:nvSpPr>
        <p:spPr bwMode="auto">
          <a:xfrm>
            <a:off x="152400" y="6172200"/>
            <a:ext cx="838200" cy="4572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800" dirty="0">
                <a:solidFill>
                  <a:schemeClr val="bg1"/>
                </a:solidFill>
                <a:latin typeface="Lucida Sans Unicode" pitchFamily="34" charset="0"/>
              </a:rPr>
              <a:t>9-</a:t>
            </a:r>
            <a:fld id="{8F1A6860-7498-4695-BC87-B7CCCA7B3B85}" type="slidenum">
              <a:rPr lang="en-US" sz="1800" smtClean="0">
                <a:solidFill>
                  <a:schemeClr val="bg1"/>
                </a:solidFill>
                <a:latin typeface="Lucida Sans Unicode" pitchFamily="34" charset="0"/>
              </a:rPr>
              <a:pPr eaLnBrk="1" hangingPunct="1"/>
              <a:t>6</a:t>
            </a:fld>
            <a:endParaRPr lang="en-US" sz="1800" dirty="0">
              <a:solidFill>
                <a:schemeClr val="bg1"/>
              </a:solidFill>
              <a:latin typeface="Lucida Sans Unicode" pitchFamily="34" charset="0"/>
            </a:endParaRPr>
          </a:p>
        </p:txBody>
      </p:sp>
    </p:spTree>
    <p:extLst>
      <p:ext uri="{BB962C8B-B14F-4D97-AF65-F5344CB8AC3E}">
        <p14:creationId xmlns:p14="http://schemas.microsoft.com/office/powerpoint/2010/main" val="3743265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1"/>
          <p:cNvSpPr>
            <a:spLocks noGrp="1"/>
          </p:cNvSpPr>
          <p:nvPr>
            <p:ph idx="1"/>
          </p:nvPr>
        </p:nvSpPr>
        <p:spPr>
          <a:xfrm>
            <a:off x="457200" y="1371600"/>
            <a:ext cx="8229600" cy="4767263"/>
          </a:xfrm>
        </p:spPr>
        <p:txBody>
          <a:bodyPr/>
          <a:lstStyle/>
          <a:p>
            <a:pPr eaLnBrk="1"/>
            <a:r>
              <a:rPr lang="en-US" b="1" dirty="0"/>
              <a:t>Importance</a:t>
            </a:r>
          </a:p>
          <a:p>
            <a:pPr lvl="1" eaLnBrk="1"/>
            <a:r>
              <a:rPr lang="en-US" dirty="0"/>
              <a:t>In an incident, you may lose all data that is not backed up</a:t>
            </a:r>
          </a:p>
          <a:p>
            <a:pPr eaLnBrk="1"/>
            <a:r>
              <a:rPr lang="en-US" b="1" dirty="0"/>
              <a:t>Threats That Are Addressed by Backup</a:t>
            </a:r>
          </a:p>
          <a:p>
            <a:pPr lvl="1" eaLnBrk="1"/>
            <a:r>
              <a:rPr lang="en-US" dirty="0"/>
              <a:t>Mechanical hard drive failure/damage in a fire/flood</a:t>
            </a:r>
          </a:p>
          <a:p>
            <a:pPr lvl="1" eaLnBrk="1"/>
            <a:r>
              <a:rPr lang="en-US" dirty="0"/>
              <a:t>Data on lost or stolen computers is not available to the organization</a:t>
            </a:r>
          </a:p>
          <a:p>
            <a:pPr lvl="1" eaLnBrk="1"/>
            <a:r>
              <a:rPr lang="en-US" dirty="0"/>
              <a:t>Malware can reformat the hard drive or do other data destruction</a:t>
            </a:r>
          </a:p>
          <a:p>
            <a:pPr eaLnBrk="1" hangingPunct="1"/>
            <a:endParaRPr lang="en-US" dirty="0"/>
          </a:p>
        </p:txBody>
      </p:sp>
      <p:sp>
        <p:nvSpPr>
          <p:cNvPr id="5" name="Title 4"/>
          <p:cNvSpPr>
            <a:spLocks noGrp="1"/>
          </p:cNvSpPr>
          <p:nvPr>
            <p:ph type="title"/>
          </p:nvPr>
        </p:nvSpPr>
        <p:spPr/>
        <p:txBody>
          <a:bodyPr/>
          <a:lstStyle/>
          <a:p>
            <a:pPr eaLnBrk="1" fontAlgn="auto" hangingPunct="1">
              <a:spcAft>
                <a:spcPts val="0"/>
              </a:spcAft>
              <a:defRPr/>
            </a:pPr>
            <a:r>
              <a:rPr lang="en-US" dirty="0"/>
              <a:t>9.2: Data Protection: Backup</a:t>
            </a:r>
          </a:p>
        </p:txBody>
      </p:sp>
      <p:sp>
        <p:nvSpPr>
          <p:cNvPr id="6" name="Slide Number Placeholder 3"/>
          <p:cNvSpPr>
            <a:spLocks noGrp="1"/>
          </p:cNvSpPr>
          <p:nvPr>
            <p:ph type="sldNum" sz="quarter" idx="11"/>
          </p:nvPr>
        </p:nvSpPr>
        <p:spPr bwMode="auto">
          <a:xfrm>
            <a:off x="152400" y="6172200"/>
            <a:ext cx="838200" cy="4572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800" dirty="0">
                <a:solidFill>
                  <a:schemeClr val="bg1"/>
                </a:solidFill>
                <a:latin typeface="Lucida Sans Unicode" pitchFamily="34" charset="0"/>
              </a:rPr>
              <a:t>9-</a:t>
            </a:r>
            <a:fld id="{8F1A6860-7498-4695-BC87-B7CCCA7B3B85}" type="slidenum">
              <a:rPr lang="en-US" sz="1800" smtClean="0">
                <a:solidFill>
                  <a:schemeClr val="bg1"/>
                </a:solidFill>
                <a:latin typeface="Lucida Sans Unicode" pitchFamily="34" charset="0"/>
              </a:rPr>
              <a:pPr eaLnBrk="1" hangingPunct="1"/>
              <a:t>7</a:t>
            </a:fld>
            <a:endParaRPr lang="en-US" sz="1800" dirty="0">
              <a:solidFill>
                <a:schemeClr val="bg1"/>
              </a:solidFill>
              <a:latin typeface="Lucida Sans Unicode"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1"/>
          </p:nvPr>
        </p:nvSpPr>
        <p:spPr bwMode="auto">
          <a:xfrm>
            <a:off x="152400" y="6172200"/>
            <a:ext cx="838200" cy="4572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800" dirty="0">
                <a:solidFill>
                  <a:schemeClr val="bg1"/>
                </a:solidFill>
                <a:latin typeface="Lucida Sans Unicode" pitchFamily="34" charset="0"/>
              </a:rPr>
              <a:t>9-</a:t>
            </a:r>
            <a:fld id="{8F1A6860-7498-4695-BC87-B7CCCA7B3B85}" type="slidenum">
              <a:rPr lang="en-US" sz="1800" smtClean="0">
                <a:solidFill>
                  <a:schemeClr val="bg1"/>
                </a:solidFill>
                <a:latin typeface="Lucida Sans Unicode" pitchFamily="34" charset="0"/>
              </a:rPr>
              <a:pPr eaLnBrk="1" hangingPunct="1"/>
              <a:t>8</a:t>
            </a:fld>
            <a:endParaRPr lang="en-US" sz="1800" dirty="0">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a:t>9.2: Scope of Backup</a:t>
            </a:r>
          </a:p>
        </p:txBody>
      </p:sp>
      <p:sp>
        <p:nvSpPr>
          <p:cNvPr id="24578" name="Content Placeholder 1"/>
          <p:cNvSpPr>
            <a:spLocks noGrp="1"/>
          </p:cNvSpPr>
          <p:nvPr>
            <p:ph idx="1"/>
          </p:nvPr>
        </p:nvSpPr>
        <p:spPr>
          <a:xfrm>
            <a:off x="457200" y="1481138"/>
            <a:ext cx="8229600" cy="3929062"/>
          </a:xfrm>
        </p:spPr>
        <p:txBody>
          <a:bodyPr/>
          <a:lstStyle/>
          <a:p>
            <a:pPr eaLnBrk="1"/>
            <a:r>
              <a:rPr lang="en-US" b="1"/>
              <a:t>Scope of Backup</a:t>
            </a:r>
          </a:p>
          <a:p>
            <a:pPr lvl="1" eaLnBrk="1"/>
            <a:r>
              <a:rPr lang="en-US"/>
              <a:t>Fraction of information on the hard drive that is backed up</a:t>
            </a:r>
          </a:p>
          <a:p>
            <a:pPr eaLnBrk="1">
              <a:spcBef>
                <a:spcPts val="2400"/>
              </a:spcBef>
            </a:pPr>
            <a:r>
              <a:rPr lang="en-US" b="1"/>
              <a:t>File/Directory Data Backup</a:t>
            </a:r>
          </a:p>
          <a:p>
            <a:pPr lvl="1" eaLnBrk="1"/>
            <a:r>
              <a:rPr lang="en-US"/>
              <a:t>Select data files and directories to be backed up</a:t>
            </a:r>
          </a:p>
          <a:p>
            <a:pPr lvl="2" eaLnBrk="1"/>
            <a:r>
              <a:rPr lang="en-US"/>
              <a:t>(Do not forget items on the desktop!)</a:t>
            </a:r>
          </a:p>
          <a:p>
            <a:pPr lvl="1" eaLnBrk="1"/>
            <a:r>
              <a:rPr lang="en-US"/>
              <a:t>Not good for programs</a:t>
            </a:r>
          </a:p>
        </p:txBody>
      </p:sp>
    </p:spTree>
    <p:extLst>
      <p:ext uri="{BB962C8B-B14F-4D97-AF65-F5344CB8AC3E}">
        <p14:creationId xmlns:p14="http://schemas.microsoft.com/office/powerpoint/2010/main" val="3978412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1"/>
          </p:nvPr>
        </p:nvSpPr>
        <p:spPr bwMode="auto">
          <a:xfrm>
            <a:off x="152400" y="6172200"/>
            <a:ext cx="838200" cy="4572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800" dirty="0">
                <a:solidFill>
                  <a:schemeClr val="bg1"/>
                </a:solidFill>
                <a:latin typeface="Lucida Sans Unicode" pitchFamily="34" charset="0"/>
              </a:rPr>
              <a:t>9-</a:t>
            </a:r>
            <a:fld id="{8F1A6860-7498-4695-BC87-B7CCCA7B3B85}" type="slidenum">
              <a:rPr lang="en-US" sz="1800" smtClean="0">
                <a:solidFill>
                  <a:schemeClr val="bg1"/>
                </a:solidFill>
                <a:latin typeface="Lucida Sans Unicode" pitchFamily="34" charset="0"/>
              </a:rPr>
              <a:pPr eaLnBrk="1" hangingPunct="1"/>
              <a:t>9</a:t>
            </a:fld>
            <a:endParaRPr lang="en-US" sz="1800" dirty="0">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a:t>9.2: Scope of Backup</a:t>
            </a:r>
          </a:p>
        </p:txBody>
      </p:sp>
      <p:sp>
        <p:nvSpPr>
          <p:cNvPr id="2" name="Content Placeholder 1"/>
          <p:cNvSpPr>
            <a:spLocks noGrp="1"/>
          </p:cNvSpPr>
          <p:nvPr>
            <p:ph idx="1"/>
          </p:nvPr>
        </p:nvSpPr>
        <p:spPr>
          <a:xfrm>
            <a:off x="457200" y="1417638"/>
            <a:ext cx="8229600" cy="4525962"/>
          </a:xfrm>
        </p:spPr>
        <p:txBody>
          <a:bodyPr>
            <a:normAutofit/>
          </a:bodyPr>
          <a:lstStyle/>
          <a:p>
            <a:pPr eaLnBrk="1">
              <a:lnSpc>
                <a:spcPct val="90000"/>
              </a:lnSpc>
            </a:pPr>
            <a:r>
              <a:rPr lang="en-US" b="1" dirty="0"/>
              <a:t>Image Backup</a:t>
            </a:r>
          </a:p>
          <a:p>
            <a:pPr lvl="1" eaLnBrk="1">
              <a:lnSpc>
                <a:spcPct val="90000"/>
              </a:lnSpc>
            </a:pPr>
            <a:r>
              <a:rPr lang="en-US" dirty="0"/>
              <a:t>Backs up everything and is very slow</a:t>
            </a:r>
          </a:p>
          <a:p>
            <a:pPr eaLnBrk="1">
              <a:lnSpc>
                <a:spcPct val="90000"/>
              </a:lnSpc>
              <a:spcBef>
                <a:spcPts val="2400"/>
              </a:spcBef>
            </a:pPr>
            <a:r>
              <a:rPr lang="en-US" b="1" dirty="0"/>
              <a:t>Shadowing</a:t>
            </a:r>
          </a:p>
          <a:p>
            <a:pPr lvl="1">
              <a:lnSpc>
                <a:spcPct val="90000"/>
              </a:lnSpc>
            </a:pPr>
            <a:r>
              <a:rPr lang="en-US" sz="2400" dirty="0"/>
              <a:t>A backup copy of each file being worked on is written every few minutes to the hard drive, or to another location</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2969</TotalTime>
  <Words>1886</Words>
  <Application>Microsoft Office PowerPoint</Application>
  <PresentationFormat>On-screen Show (4:3)</PresentationFormat>
  <Paragraphs>257</Paragraphs>
  <Slides>41</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Arial</vt:lpstr>
      <vt:lpstr>Calibri</vt:lpstr>
      <vt:lpstr>Lucida Sans Unicode</vt:lpstr>
      <vt:lpstr>Tahoma</vt:lpstr>
      <vt:lpstr>Times New Roman</vt:lpstr>
      <vt:lpstr>Verdana</vt:lpstr>
      <vt:lpstr>Wingdings 2</vt:lpstr>
      <vt:lpstr>Wingdings 3</vt:lpstr>
      <vt:lpstr>1_Concourse</vt:lpstr>
      <vt:lpstr>Data Protection</vt:lpstr>
      <vt:lpstr>PowerPoint Presentation</vt:lpstr>
      <vt:lpstr>Learning Objectives</vt:lpstr>
      <vt:lpstr>9.1: Data’s Role In Business</vt:lpstr>
      <vt:lpstr>9.1: Data’s Role In Business</vt:lpstr>
      <vt:lpstr>9.1: Sony Data Breaches</vt:lpstr>
      <vt:lpstr>9.2: Data Protection: Backup</vt:lpstr>
      <vt:lpstr>9.2: Scope of Backup</vt:lpstr>
      <vt:lpstr>9.2: Scope of Backup</vt:lpstr>
      <vt:lpstr>9.2: Full vs. Incremental Backup</vt:lpstr>
      <vt:lpstr>9.2: Full vs. Incremental Backup</vt:lpstr>
      <vt:lpstr>9.2: Centralized Backup</vt:lpstr>
      <vt:lpstr>9.2: Backup Technologies</vt:lpstr>
      <vt:lpstr>9.3: Disk Arrays - RAID</vt:lpstr>
      <vt:lpstr>9.3: RAID Levels</vt:lpstr>
      <vt:lpstr>9.3: No RAID</vt:lpstr>
      <vt:lpstr>9.3: RAID Level 0 (zero)</vt:lpstr>
      <vt:lpstr>9.3: Disk Arrays - RAID</vt:lpstr>
      <vt:lpstr>9.3: RAID Level 1</vt:lpstr>
      <vt:lpstr>9.3: RAID Level 5</vt:lpstr>
      <vt:lpstr>9.3: RAID Level 5 Recovery</vt:lpstr>
      <vt:lpstr>9.4: Backup Management Policies</vt:lpstr>
      <vt:lpstr>9.4: Backup Management Policies</vt:lpstr>
      <vt:lpstr>9.4: Backup Management Policies</vt:lpstr>
      <vt:lpstr>9.4: Backup Management Policies</vt:lpstr>
      <vt:lpstr>Back-up Breach (not in text)</vt:lpstr>
      <vt:lpstr>9.5: Database Security</vt:lpstr>
      <vt:lpstr>9.5: Database Access Control</vt:lpstr>
      <vt:lpstr>9.5: Database Auditing</vt:lpstr>
      <vt:lpstr>9.5: Data Protection: Encryption</vt:lpstr>
      <vt:lpstr>9.5: Data Protection: Encryption</vt:lpstr>
      <vt:lpstr>9.6: Data Loss Prevention</vt:lpstr>
      <vt:lpstr>9.6: Data Loss Prevention</vt:lpstr>
      <vt:lpstr>9.6: Re-Identifying Data</vt:lpstr>
      <vt:lpstr>9.6: Information Triangulation</vt:lpstr>
      <vt:lpstr>9.6: Document Restrictions</vt:lpstr>
      <vt:lpstr>9.6: Document Restrictions</vt:lpstr>
      <vt:lpstr>9.6: Encrypted USB Drive</vt:lpstr>
      <vt:lpstr>9.6: Data Destruction</vt:lpstr>
      <vt:lpstr>The End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Wide Area Networks (WANs)</dc:title>
  <dc:creator>Panko</dc:creator>
  <cp:lastModifiedBy>Navid</cp:lastModifiedBy>
  <cp:revision>291</cp:revision>
  <dcterms:created xsi:type="dcterms:W3CDTF">2009-03-16T04:19:02Z</dcterms:created>
  <dcterms:modified xsi:type="dcterms:W3CDTF">2020-07-18T13:39:03Z</dcterms:modified>
</cp:coreProperties>
</file>