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8" r:id="rId2"/>
    <p:sldId id="389" r:id="rId3"/>
    <p:sldId id="415" r:id="rId4"/>
    <p:sldId id="383" r:id="rId5"/>
    <p:sldId id="384" r:id="rId6"/>
    <p:sldId id="385" r:id="rId7"/>
    <p:sldId id="386" r:id="rId8"/>
    <p:sldId id="413" r:id="rId9"/>
    <p:sldId id="390" r:id="rId10"/>
    <p:sldId id="391" r:id="rId11"/>
    <p:sldId id="394" r:id="rId12"/>
    <p:sldId id="411" r:id="rId13"/>
    <p:sldId id="395" r:id="rId14"/>
    <p:sldId id="396" r:id="rId15"/>
    <p:sldId id="397" r:id="rId16"/>
    <p:sldId id="410" r:id="rId17"/>
    <p:sldId id="398" r:id="rId18"/>
    <p:sldId id="401" r:id="rId19"/>
    <p:sldId id="402" r:id="rId20"/>
    <p:sldId id="403" r:id="rId21"/>
    <p:sldId id="405" r:id="rId22"/>
    <p:sldId id="35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 autoAdjust="0"/>
    <p:restoredTop sz="86375" autoAdjust="0"/>
  </p:normalViewPr>
  <p:slideViewPr>
    <p:cSldViewPr>
      <p:cViewPr varScale="1">
        <p:scale>
          <a:sx n="109" d="100"/>
          <a:sy n="109" d="100"/>
        </p:scale>
        <p:origin x="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3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F6E5DB-6915-4FB9-B134-7CAF22E17235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8B597E-F79D-4F6B-B760-9A3F5BA887ED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E82A20-1D6B-4C54-A9C9-D46C28D06E46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807406-38C0-42EE-A7B6-BA90B1B1F718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A03762-28A2-4475-A896-4DBB0A5EBDFF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F31CE5-9991-407A-8697-513D9FB21379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E4D810-BEB1-42F5-874E-F79B91EFDAEB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5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0CD527-CA17-49F6-B0D6-AC5732C467A4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44DECD-AA08-4C25-8998-3EDFF5B7F44B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6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0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8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8FD519-8EDD-4C3E-BF24-6683795806CB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4A5D-D266-4B16-BA7B-0A996EBB9C4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generated_realit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Smartphone" TargetMode="External"/><Relationship Id="rId4" Type="http://schemas.openxmlformats.org/officeDocument/2006/relationships/hyperlink" Target="https://en.wikipedia.org/wiki/Augmented_realit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ocu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ct.senecacollege.ca/course/bth6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enecacollege.ca/academic-polic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2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199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Multimedia projects can be 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linear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or 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nonlinear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Projects that are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not interactive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are called 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linear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Projects where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users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are given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navigational control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are called 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nonlinear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and 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user-interactive</a:t>
            </a:r>
            <a:r>
              <a:rPr lang="en-US" sz="2800" dirty="0">
                <a:solidFill>
                  <a:schemeClr val="tx2"/>
                </a:solidFill>
                <a:ea typeface="+mn-ea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None/>
              <a:defRPr/>
            </a:pPr>
            <a:endParaRPr lang="en-US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971550" y="404813"/>
            <a:ext cx="8001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3000" b="1" dirty="0">
                <a:solidFill>
                  <a:srgbClr val="FFFFFF"/>
                </a:solidFill>
                <a:latin typeface="Verdana" pitchFamily="32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3000" b="1" dirty="0">
                <a:solidFill>
                  <a:srgbClr val="FFFFFF"/>
                </a:solidFill>
                <a:latin typeface="Verdana" pitchFamily="32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Multimedia - what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2A1A1-7650-4DD3-B55D-D6FAC34877ED}" type="slidenum">
              <a:rPr lang="en-CA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256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"/>
          <p:cNvGrpSpPr>
            <a:grpSpLocks/>
          </p:cNvGrpSpPr>
          <p:nvPr/>
        </p:nvGrpSpPr>
        <p:grpSpPr bwMode="auto">
          <a:xfrm>
            <a:off x="1792288" y="908050"/>
            <a:ext cx="5948362" cy="3313113"/>
            <a:chOff x="1129" y="768"/>
            <a:chExt cx="3455" cy="2591"/>
          </a:xfrm>
        </p:grpSpPr>
        <p:pic>
          <p:nvPicPr>
            <p:cNvPr id="174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76" r="-1976"/>
            <a:stretch>
              <a:fillRect/>
            </a:stretch>
          </p:blipFill>
          <p:spPr bwMode="auto">
            <a:xfrm>
              <a:off x="1129" y="768"/>
              <a:ext cx="3456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7415" name="Text Box 3"/>
            <p:cNvSpPr txBox="1">
              <a:spLocks noChangeArrowheads="1"/>
            </p:cNvSpPr>
            <p:nvPr/>
          </p:nvSpPr>
          <p:spPr bwMode="auto">
            <a:xfrm>
              <a:off x="1129" y="768"/>
              <a:ext cx="3456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5287" y="4267200"/>
            <a:ext cx="8748713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ts val="550"/>
              </a:spcBef>
              <a:spcAft>
                <a:spcPts val="800"/>
              </a:spcAft>
              <a:defRPr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For viewers presented with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graphics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 &amp;&amp;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words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. </a:t>
            </a:r>
          </a:p>
          <a:p>
            <a:pPr marL="800100" lvl="1" indent="-342900" eaLnBrk="1" hangingPunct="1">
              <a:spcBef>
                <a:spcPts val="550"/>
              </a:spcBef>
              <a:spcAft>
                <a:spcPts val="8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23% increase in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retention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 (ability to remember information)</a:t>
            </a:r>
          </a:p>
          <a:p>
            <a:pPr marL="800100" lvl="1" indent="-342900" eaLnBrk="1" hangingPunct="1">
              <a:spcBef>
                <a:spcPts val="550"/>
              </a:spcBef>
              <a:spcAft>
                <a:spcPts val="8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89% increase in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transfer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 (ability to creatively apply information)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609600" y="65942"/>
            <a:ext cx="8133984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Applications of Multimedia - Why</a:t>
            </a:r>
            <a:endParaRPr lang="en-US" sz="2400" b="1" i="1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BA3FB-E95E-4B93-812E-822185AF1AAF}" type="slidenum">
              <a:rPr lang="en-CA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873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90600" y="-92076"/>
            <a:ext cx="792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Applications of Multimedia – </a:t>
            </a:r>
            <a:r>
              <a:rPr lang="en-US" sz="3200" dirty="0">
                <a:solidFill>
                  <a:schemeClr val="tx2"/>
                </a:solidFill>
              </a:rPr>
              <a:t>who/</a:t>
            </a: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when/where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21787" y="1066800"/>
            <a:ext cx="82280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ea typeface="+mn-ea"/>
              </a:rPr>
              <a:t>Business 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</a:rPr>
              <a:t>-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Business applications for multimedia include: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presentations training,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marketing, 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advertising, 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product demos,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databases, 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catalogs,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 instant messaging, 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networked communication.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0F7C5-B21C-42C9-B341-64D4CF985B98}" type="slidenum">
              <a:rPr lang="en-CA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713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934915" y="369277"/>
            <a:ext cx="5867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Applications of Multimedia  </a:t>
            </a:r>
          </a:p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–who/when/where/why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101000"/>
              </a:lnSpc>
              <a:defRPr/>
            </a:pP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352062"/>
            <a:ext cx="57912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9775" indent="-28257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Schools - Educational software can be developed to enrich the learning process.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None/>
            </a:pPr>
            <a:endParaRPr lang="en-US" sz="2200" dirty="0">
              <a:solidFill>
                <a:srgbClr val="006600"/>
              </a:solidFill>
              <a:latin typeface="Verdana" pitchFamily="32" charset="0"/>
              <a:ea typeface="MS Gothic" pitchFamily="49" charset="-128"/>
            </a:endParaRP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0"/>
            <a:ext cx="22050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72490" y="2752237"/>
            <a:ext cx="6154737" cy="2951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Figure on the right:</a:t>
            </a:r>
          </a:p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instructional videos </a:t>
            </a:r>
            <a:r>
              <a:rPr lang="en-US" sz="2400" dirty="0">
                <a:solidFill>
                  <a:srgbClr val="008000"/>
                </a:solidFill>
                <a:latin typeface="+mj-lt"/>
              </a:rPr>
              <a:t>used for </a:t>
            </a:r>
            <a:r>
              <a:rPr lang="en-US" sz="2400" u="sng" dirty="0">
                <a:solidFill>
                  <a:srgbClr val="008000"/>
                </a:solidFill>
                <a:latin typeface="+mj-lt"/>
              </a:rPr>
              <a:t>training emergency medicine specialists</a:t>
            </a:r>
            <a:r>
              <a:rPr lang="en-US" sz="2400" dirty="0">
                <a:solidFill>
                  <a:srgbClr val="008000"/>
                </a:solidFill>
                <a:latin typeface="+mj-lt"/>
              </a:rPr>
              <a:t>. </a:t>
            </a:r>
          </a:p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400" dirty="0">
              <a:solidFill>
                <a:srgbClr val="008000"/>
              </a:solidFill>
              <a:latin typeface="+mj-lt"/>
            </a:endParaRPr>
          </a:p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Advantages include:</a:t>
            </a:r>
          </a:p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solidFill>
                  <a:srgbClr val="008000"/>
                </a:solidFill>
                <a:latin typeface="+mj-lt"/>
              </a:rPr>
              <a:t>Such online e-learning provides </a:t>
            </a:r>
            <a:r>
              <a:rPr lang="en-US" sz="2400" dirty="0">
                <a:latin typeface="+mj-lt"/>
              </a:rPr>
              <a:t>a cost-effective vehicle</a:t>
            </a:r>
            <a:r>
              <a:rPr lang="en-US" sz="2400" dirty="0">
                <a:solidFill>
                  <a:srgbClr val="008000"/>
                </a:solidFill>
                <a:latin typeface="+mj-lt"/>
              </a:rPr>
              <a:t> to learn clinical techniques outside of the hospital setting.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51327-2ECA-46D2-B643-B649EF32FD56}" type="slidenum">
              <a:rPr lang="en-CA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621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143000" y="47625"/>
            <a:ext cx="792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Applications of Multimedia </a:t>
            </a:r>
            <a:r>
              <a:rPr lang="en-US" sz="3000" b="1" i="1" dirty="0">
                <a:solidFill>
                  <a:srgbClr val="FFFFFF"/>
                </a:solidFill>
                <a:latin typeface="Verdana" pitchFamily="32" charset="0"/>
              </a:rPr>
              <a:t>(continue</a:t>
            </a:r>
            <a:r>
              <a:rPr lang="en-US" sz="3200" dirty="0">
                <a:solidFill>
                  <a:schemeClr val="tx2"/>
                </a:solidFill>
              </a:rPr>
              <a:t>–who/when/where/</a:t>
            </a:r>
            <a:r>
              <a:rPr lang="en-US" sz="3200" dirty="0" err="1">
                <a:solidFill>
                  <a:schemeClr val="tx2"/>
                </a:solidFill>
              </a:rPr>
              <a:t>why</a:t>
            </a:r>
            <a:r>
              <a:rPr lang="en-US" sz="3000" b="1" i="1" dirty="0" err="1">
                <a:solidFill>
                  <a:srgbClr val="FFFFFF"/>
                </a:solidFill>
                <a:latin typeface="Verdana" pitchFamily="32" charset="0"/>
              </a:rPr>
              <a:t>d</a:t>
            </a:r>
            <a:r>
              <a:rPr lang="en-US" sz="3000" b="1" i="1" dirty="0">
                <a:solidFill>
                  <a:srgbClr val="FFFFFF"/>
                </a:solidFill>
                <a:latin typeface="Verdana" pitchFamily="32" charset="0"/>
              </a:rPr>
              <a:t>)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981075"/>
            <a:ext cx="28956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Home - Most multimedia projects reach homes via television sets or monitors with built-in user inputs.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27113"/>
            <a:ext cx="49657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10821" y="3657600"/>
            <a:ext cx="299402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n-US" sz="2000" u="sng" dirty="0">
                <a:solidFill>
                  <a:srgbClr val="008000"/>
                </a:solidFill>
                <a:latin typeface="Verdana" pitchFamily="32" charset="0"/>
                <a:ea typeface="MS Gothic" pitchFamily="49" charset="-128"/>
              </a:rPr>
              <a:t>Genealogy software 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such as Reunion from Leister Productions lets families add text, images, sounds, and video clips as they build their family trees.</a:t>
            </a:r>
          </a:p>
          <a:p>
            <a:pPr eaLnBrk="1" hangingPunct="1"/>
            <a:endParaRPr lang="en-US" sz="2000" dirty="0">
              <a:solidFill>
                <a:srgbClr val="008000"/>
              </a:solidFill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A46D5-403A-44C4-9506-9945CF30144D}" type="slidenum">
              <a:rPr lang="en-CA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05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143000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Applications of Multimedia </a:t>
            </a:r>
          </a:p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</a:rPr>
              <a:t>         –who/when/where/why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35113"/>
            <a:ext cx="4114800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Public places - Multimedia will become available </a:t>
            </a:r>
            <a:b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at stand-alone </a:t>
            </a:r>
            <a:r>
              <a:rPr lang="en-US" sz="2000" b="1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terminals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or </a:t>
            </a:r>
            <a:b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sz="2000" b="1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kiosks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to provide information </a:t>
            </a:r>
            <a:b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help.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None/>
            </a:pPr>
            <a:endParaRPr lang="en-US" sz="2000" b="1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4645025" y="990600"/>
            <a:ext cx="4040188" cy="3949700"/>
            <a:chOff x="2926" y="624"/>
            <a:chExt cx="2545" cy="2488"/>
          </a:xfrm>
        </p:grpSpPr>
        <p:pic>
          <p:nvPicPr>
            <p:cNvPr id="2048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128" b="-15128"/>
            <a:stretch>
              <a:fillRect/>
            </a:stretch>
          </p:blipFill>
          <p:spPr bwMode="auto">
            <a:xfrm>
              <a:off x="2926" y="624"/>
              <a:ext cx="2546" cy="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488" name="Text Box 5"/>
            <p:cNvSpPr txBox="1">
              <a:spLocks noChangeArrowheads="1"/>
            </p:cNvSpPr>
            <p:nvPr/>
          </p:nvSpPr>
          <p:spPr bwMode="auto">
            <a:xfrm>
              <a:off x="2926" y="624"/>
              <a:ext cx="2546" cy="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571999" y="4724400"/>
            <a:ext cx="411480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>
              <a:spcBef>
                <a:spcPts val="550"/>
              </a:spcBef>
              <a:spcAft>
                <a:spcPts val="800"/>
              </a:spcAft>
            </a:pPr>
            <a:r>
              <a:rPr lang="en-US" sz="2000">
                <a:solidFill>
                  <a:srgbClr val="006600"/>
                </a:solidFill>
                <a:latin typeface="Verdana" pitchFamily="32" charset="0"/>
                <a:ea typeface="MS Gothic" pitchFamily="49" charset="-128"/>
              </a:rPr>
              <a:t>Kiosks in public places can make everyday life simpler.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B00E-6AA7-4F7B-844C-F0A3F44B696B}" type="slidenum">
              <a:rPr lang="en-CA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420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rgbClr val="0070C0"/>
                </a:solidFill>
              </a:rPr>
              <a:t>Authoring tool (</a:t>
            </a:r>
            <a:r>
              <a:rPr lang="en-US" sz="2800" dirty="0">
                <a:solidFill>
                  <a:schemeClr val="tx1"/>
                </a:solidFill>
              </a:rPr>
              <a:t>A.K.A. </a:t>
            </a:r>
            <a:r>
              <a:rPr lang="en-US" sz="2800" i="1" dirty="0" err="1">
                <a:solidFill>
                  <a:srgbClr val="0070C0"/>
                </a:solidFill>
              </a:rPr>
              <a:t>authorware</a:t>
            </a:r>
            <a:r>
              <a:rPr lang="en-US" sz="2800" i="1" dirty="0">
                <a:solidFill>
                  <a:schemeClr val="tx1"/>
                </a:solidFill>
              </a:rPr>
              <a:t> )</a:t>
            </a:r>
            <a:r>
              <a:rPr lang="en-US" sz="2800" dirty="0">
                <a:solidFill>
                  <a:srgbClr val="0070C0"/>
                </a:solidFill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software allowing the user to create multimedia applications for manipulating multimedia objects. 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rgbClr val="0070C0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rgbClr val="0070C0"/>
                </a:solidFill>
                <a:ea typeface="+mn-ea"/>
              </a:rPr>
              <a:t>Authoring tools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are used to merge multimedia elements into a project.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These software tools are designed to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manage individual multimedia elements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</a:t>
            </a:r>
            <a:br>
              <a:rPr lang="en-US" sz="2800" dirty="0">
                <a:solidFill>
                  <a:schemeClr val="tx1"/>
                </a:solidFill>
                <a:ea typeface="+mn-ea"/>
              </a:rPr>
            </a:br>
            <a:r>
              <a:rPr lang="en-US" sz="2800" dirty="0">
                <a:solidFill>
                  <a:schemeClr val="tx1"/>
                </a:solidFill>
                <a:ea typeface="+mn-ea"/>
              </a:rPr>
              <a:t>and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provide user interaction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None/>
              <a:defRPr/>
            </a:pPr>
            <a:endParaRPr lang="en-US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971550" y="404813"/>
            <a:ext cx="8001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rgbClr val="0070C0"/>
                </a:solidFill>
              </a:rPr>
              <a:t>Authoring tools -how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102BF-6EE8-40F8-A851-8C4C3EAA3FC6}" type="slidenum">
              <a:rPr lang="en-CA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38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 Primary multimedia delivery methods: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/>
              <a:t>CD-ROM (Compact disc read-only 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/>
              <a:t>DVD (Digital Versatile Disc 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Internet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/>
              <a:t>Virtual Reality (VR)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/>
              <a:t>Augmented Reality (AR)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BA6A7-9AF1-4779-83FE-2C4DFE0928BC}" type="slidenum">
              <a:rPr lang="en-CA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</a:rPr>
              <a:t>Delivering Multimedia </a:t>
            </a:r>
            <a:r>
              <a:rPr lang="en-US" sz="4000" dirty="0">
                <a:solidFill>
                  <a:srgbClr val="0070C0"/>
                </a:solidFill>
              </a:rPr>
              <a:t>-how</a:t>
            </a:r>
            <a:endParaRPr lang="en-US" sz="4000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8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143000" y="52388"/>
            <a:ext cx="792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Delivering Multimedia </a:t>
            </a:r>
            <a:r>
              <a:rPr lang="en-US" sz="4000" dirty="0">
                <a:solidFill>
                  <a:srgbClr val="0070C0"/>
                </a:solidFill>
              </a:rPr>
              <a:t>-how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50825" y="1087438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9775" indent="-28257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Virtual reality (VR)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000" b="1" dirty="0"/>
              <a:t>Virtual reality</a:t>
            </a:r>
            <a:r>
              <a:rPr lang="en-US" sz="2000" dirty="0"/>
              <a:t> (</a:t>
            </a:r>
            <a:r>
              <a:rPr lang="en-US" sz="2000" b="1" dirty="0"/>
              <a:t>VR</a:t>
            </a:r>
            <a:r>
              <a:rPr lang="en-US" sz="2000" dirty="0"/>
              <a:t>) is a </a:t>
            </a:r>
            <a:r>
              <a:rPr lang="en-US" sz="2000" dirty="0">
                <a:hlinkClick r:id="rId3" tooltip="Computer generated reality"/>
              </a:rPr>
              <a:t>computer-generated</a:t>
            </a:r>
            <a:r>
              <a:rPr lang="en-US" sz="2000" dirty="0"/>
              <a:t> scenario that simulates a realistic experience.</a:t>
            </a:r>
            <a:endParaRPr lang="en-US" sz="2000" dirty="0">
              <a:latin typeface="Verdana" pitchFamily="32" charset="0"/>
              <a:ea typeface="MS Gothic" pitchFamily="49" charset="-128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Virtual reality is an </a:t>
            </a:r>
            <a:r>
              <a:rPr lang="en-US" sz="2000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extension of multimedia.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It uses the basic multimedia elements of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image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,</a:t>
            </a:r>
            <a:br>
              <a:rPr lang="en-US" sz="2000" dirty="0">
                <a:latin typeface="Verdana" pitchFamily="32" charset="0"/>
                <a:ea typeface="MS Gothic" pitchFamily="49" charset="-128"/>
              </a:rPr>
            </a:br>
            <a:r>
              <a:rPr lang="en-US" sz="2000" u="sng" dirty="0">
                <a:latin typeface="Verdana" pitchFamily="32" charset="0"/>
                <a:ea typeface="MS Gothic" pitchFamily="49" charset="-128"/>
              </a:rPr>
              <a:t>sound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animation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It requires terrific computing horsepower </a:t>
            </a:r>
            <a:br>
              <a:rPr lang="en-US" sz="2000" dirty="0">
                <a:latin typeface="Verdana" pitchFamily="32" charset="0"/>
                <a:ea typeface="MS Gothic" pitchFamily="49" charset="-128"/>
              </a:rPr>
            </a:br>
            <a:r>
              <a:rPr lang="en-US" sz="2000" dirty="0">
                <a:latin typeface="Verdana" pitchFamily="32" charset="0"/>
                <a:ea typeface="MS Gothic" pitchFamily="49" charset="-128"/>
              </a:rPr>
              <a:t>to be realistic.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000" dirty="0">
                <a:hlinkClick r:id="rId4" tooltip="Augmented reality"/>
              </a:rPr>
              <a:t>Augmented Reality</a:t>
            </a:r>
            <a:r>
              <a:rPr lang="en-US" sz="2000" dirty="0"/>
              <a:t> (AR)systems may also be considered a form of VR that layers virtual information over a live camera feed into a headset, or through a </a:t>
            </a:r>
            <a:r>
              <a:rPr lang="en-US" sz="2000" dirty="0">
                <a:hlinkClick r:id="rId5" tooltip="Smartphone"/>
              </a:rPr>
              <a:t>smartphone</a:t>
            </a:r>
            <a:r>
              <a:rPr lang="en-US" sz="2000" dirty="0"/>
              <a:t> or tablet device.</a:t>
            </a:r>
            <a:endParaRPr lang="en-US" sz="2000" dirty="0">
              <a:latin typeface="Verdana" pitchFamily="32" charset="0"/>
              <a:ea typeface="MS Gothic" pitchFamily="49" charset="-128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endParaRPr lang="en-US" sz="2000" dirty="0"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35BC0-879B-4BD9-A1FD-B3D4E41BC04A}" type="slidenum">
              <a:rPr lang="en-CA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700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18488" cy="2357437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latin typeface="Verdana" pitchFamily="32" charset="0"/>
              </a:rPr>
              <a:t>Virtual reality (VR)</a:t>
            </a:r>
            <a:endParaRPr lang="en-US" dirty="0"/>
          </a:p>
          <a:p>
            <a:pPr marL="640080" lvl="1" indent="-246888" eaLnBrk="1" fontAlgn="auto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dirty="0"/>
              <a:t>Oculus Rift: consumer-focused virtual-reality headset</a:t>
            </a:r>
          </a:p>
          <a:p>
            <a:pPr marL="640080" lvl="1" indent="-246888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dirty="0"/>
              <a:t>Oculus Go:  Oculus Go standalone VR headset</a:t>
            </a:r>
          </a:p>
          <a:p>
            <a:pPr marL="640080" lvl="1" indent="-246888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dirty="0">
                <a:hlinkClick r:id="rId2"/>
              </a:rPr>
              <a:t>https://www.oculus.com/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CC59F-C313-49E3-BBD7-6BCAFBE7C0C3}" type="slidenum">
              <a:rPr lang="en-CA"/>
              <a:pPr>
                <a:defRPr/>
              </a:pPr>
              <a:t>19</a:t>
            </a:fld>
            <a:endParaRPr lang="en-CA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4292600"/>
            <a:ext cx="183197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"/>
          <p:cNvSpPr txBox="1"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fontAlgn="auto" hangingPunct="1">
              <a:lnSpc>
                <a:spcPct val="101000"/>
              </a:lnSpc>
              <a:spcAft>
                <a:spcPts val="0"/>
              </a:spcAft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</a:rPr>
              <a:t>Delivering Multimedia </a:t>
            </a:r>
            <a:r>
              <a:rPr lang="en-US" sz="4000" dirty="0">
                <a:solidFill>
                  <a:srgbClr val="0070C0"/>
                </a:solidFill>
              </a:rPr>
              <a:t>-how</a:t>
            </a:r>
            <a:endParaRPr lang="en-US" sz="4000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834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7113587" cy="4281488"/>
          </a:xfrm>
        </p:spPr>
        <p:txBody>
          <a:bodyPr>
            <a:normAutofit/>
          </a:bodyPr>
          <a:lstStyle/>
          <a:p>
            <a:pPr eaLnBrk="1" hangingPunct="1"/>
            <a:r>
              <a:rPr lang="en-CA" dirty="0"/>
              <a:t>Welcome</a:t>
            </a:r>
          </a:p>
          <a:p>
            <a:pPr eaLnBrk="1" hangingPunct="1"/>
            <a:r>
              <a:rPr lang="en-CA" dirty="0"/>
              <a:t>Introduction</a:t>
            </a:r>
          </a:p>
          <a:p>
            <a:pPr eaLnBrk="1" hangingPunct="1"/>
            <a:r>
              <a:rPr lang="en-CA" dirty="0"/>
              <a:t>Course overview</a:t>
            </a:r>
          </a:p>
          <a:p>
            <a:r>
              <a:rPr lang="en-US" dirty="0"/>
              <a:t>Next week</a:t>
            </a:r>
          </a:p>
          <a:p>
            <a:pPr marL="742950" lvl="2" indent="-342900"/>
            <a:r>
              <a:rPr lang="en-CA" dirty="0"/>
              <a:t>Introduction to Multimedia</a:t>
            </a:r>
          </a:p>
          <a:p>
            <a:pPr marL="742950" lvl="2" indent="-342900"/>
            <a:r>
              <a:rPr lang="en-CA" dirty="0"/>
              <a:t>Paper review</a:t>
            </a:r>
            <a:endParaRPr lang="en-US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AE89CE2-9B22-4CB2-BC8D-40E57588D021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143000" y="260350"/>
            <a:ext cx="55165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Multimedia is a </a:t>
            </a:r>
            <a:r>
              <a:rPr lang="en-US" sz="2400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combination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of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text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graphic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art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sound,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animation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video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Multimedia projects can be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linear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or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nonlinear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Multimedia projects are often stored on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CD-ROM 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or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DVD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s. They can also be hosted on the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Web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Multimedia is widely used in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business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schools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public places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at home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Virtual reality 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is an extension of multimedia.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None/>
            </a:pPr>
            <a:endParaRPr lang="en-US" sz="2400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None/>
            </a:pPr>
            <a:endParaRPr lang="en-US" sz="2400" b="1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A6169-6D44-4113-9E35-E7E8DB957C3E}" type="slidenum">
              <a:rPr lang="en-CA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449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Text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Survey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37878-2919-42D6-9040-4B812F07EF7E}" type="slidenum">
              <a:rPr lang="en-CA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58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467600" cy="246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Get acquainted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92738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7E817F-2425-470B-BCB1-90DC0C27647C}" type="slidenum">
              <a:rPr lang="en-CA" smtClean="0"/>
              <a:pPr eaLnBrk="1" hangingPunct="1"/>
              <a:t>4</a:t>
            </a:fld>
            <a:endParaRPr lang="en-CA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404813"/>
            <a:ext cx="7402512" cy="739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/>
              <a:t>Course Overview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57338"/>
            <a:ext cx="7092950" cy="423227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sz="2400" dirty="0"/>
              <a:t>Subject Outline:</a:t>
            </a:r>
          </a:p>
          <a:p>
            <a:pPr marL="640080" lvl="1" indent="-246888">
              <a:lnSpc>
                <a:spcPct val="80000"/>
              </a:lnSpc>
              <a:buNone/>
              <a:defRPr/>
            </a:pPr>
            <a:r>
              <a:rPr lang="en-CA" sz="1800" dirty="0">
                <a:hlinkClick r:id="rId3"/>
              </a:rPr>
              <a:t>https://ict.senecacollege.ca/course/bth645</a:t>
            </a:r>
            <a:r>
              <a:rPr lang="en-CA" sz="1800" dirty="0"/>
              <a:t> 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CA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sz="2400" dirty="0"/>
              <a:t>Text Book: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0070C0"/>
                </a:solidFill>
              </a:rPr>
              <a:t>Multimedia: Making It Work, </a:t>
            </a:r>
            <a:r>
              <a:rPr lang="en-US" sz="2200" dirty="0"/>
              <a:t>Ninth Edition (May 2014),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/>
              <a:t>by </a:t>
            </a:r>
            <a:r>
              <a:rPr lang="en-US" sz="2200" dirty="0" err="1"/>
              <a:t>Tay</a:t>
            </a:r>
            <a:r>
              <a:rPr lang="en-US" sz="2200" dirty="0"/>
              <a:t> Vaughan, 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/>
              <a:t>Publisher: McGraw Hill </a:t>
            </a:r>
            <a:r>
              <a:rPr lang="en-US" sz="1800" dirty="0"/>
              <a:t>Osborne Media</a:t>
            </a:r>
            <a:r>
              <a:rPr lang="en-US" sz="2200" dirty="0"/>
              <a:t>, 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/>
              <a:t>ISBN: </a:t>
            </a:r>
            <a:r>
              <a:rPr lang="en-US" sz="2000" dirty="0"/>
              <a:t>978-0071832885</a:t>
            </a:r>
            <a:endParaRPr lang="en-US" sz="2200" dirty="0"/>
          </a:p>
          <a:p>
            <a:pPr marL="36576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CA" sz="22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sz="2400" dirty="0"/>
              <a:t>Seneca Academic Policy:</a:t>
            </a:r>
          </a:p>
          <a:p>
            <a:pPr marL="640080" lvl="1" indent="-246888">
              <a:lnSpc>
                <a:spcPct val="80000"/>
              </a:lnSpc>
              <a:buNone/>
              <a:defRPr/>
            </a:pPr>
            <a:r>
              <a:rPr lang="en-CA" sz="1800" dirty="0">
                <a:hlinkClick r:id="rId4"/>
              </a:rPr>
              <a:t>http://www.senecacollege.ca/academic-policy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05527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Evaluation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CA" dirty="0"/>
              <a:t>Survey Paper                                                    10%                     </a:t>
            </a:r>
          </a:p>
          <a:p>
            <a:pPr lvl="1" eaLnBrk="1" hangingPunct="1"/>
            <a:r>
              <a:rPr lang="en-CA" dirty="0"/>
              <a:t>Assignments (3)         (10% + 20%+ 15% =)  45%</a:t>
            </a:r>
          </a:p>
          <a:p>
            <a:pPr lvl="1" eaLnBrk="1" hangingPunct="1"/>
            <a:r>
              <a:rPr lang="en-CA" dirty="0"/>
              <a:t>Test (1)                         (1 * 25% =)                  25%</a:t>
            </a:r>
          </a:p>
          <a:p>
            <a:pPr lvl="1" eaLnBrk="1" hangingPunct="1"/>
            <a:r>
              <a:rPr lang="en-CA" dirty="0"/>
              <a:t>Labs +  in-class activities =                              20%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NO </a:t>
            </a:r>
            <a:r>
              <a:rPr lang="en-CA" dirty="0"/>
              <a:t>Final exam</a:t>
            </a:r>
          </a:p>
          <a:p>
            <a:pPr lvl="1" eaLnBrk="1" hangingPunct="1"/>
            <a:r>
              <a:rPr lang="en-CA" dirty="0"/>
              <a:t>--------------------------------------------------------------</a:t>
            </a:r>
          </a:p>
          <a:p>
            <a:pPr lvl="1" eaLnBrk="1" hangingPunct="1"/>
            <a:r>
              <a:rPr lang="en-CA" dirty="0"/>
              <a:t>Total                                                                 100%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CE3475-58B5-4F7D-8EF0-54ECF1911E7D}" type="slidenum">
              <a:rPr lang="en-CA" smtClean="0"/>
              <a:pPr eaLnBrk="1" hangingPunct="1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15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Course Standards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Assignments &amp; Labs</a:t>
            </a:r>
          </a:p>
          <a:p>
            <a:pPr marL="400050" lvl="1" indent="0">
              <a:buFontTx/>
              <a:buNone/>
            </a:pPr>
            <a:r>
              <a:rPr lang="en-US" sz="2800" dirty="0"/>
              <a:t>Late submission: 10% off /each day up to 5 school days</a:t>
            </a:r>
          </a:p>
          <a:p>
            <a:pPr marL="400050" lvl="1" indent="0">
              <a:buFontTx/>
              <a:buNone/>
            </a:pPr>
            <a:r>
              <a:rPr lang="en-US" sz="2800" u="sng" dirty="0">
                <a:solidFill>
                  <a:srgbClr val="FF0000"/>
                </a:solidFill>
              </a:rPr>
              <a:t>No Work will be accepted afterwards.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342E4-A6F5-4CE9-8C27-262851730C33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15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06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4000" dirty="0"/>
              <a:t>Communication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2A5CC5-B4D9-4641-B41C-4CD519EEACBA}" type="slidenum">
              <a:rPr lang="en-CA" smtClean="0"/>
              <a:pPr eaLnBrk="1" hangingPunct="1"/>
              <a:t>7</a:t>
            </a:fld>
            <a:endParaRPr lang="en-CA"/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14400" y="990600"/>
            <a:ext cx="69119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In, before, or after class</a:t>
            </a:r>
          </a:p>
          <a:p>
            <a:pPr eaLnBrk="1" hangingPunct="1"/>
            <a:endParaRPr lang="en-US" sz="2400" dirty="0"/>
          </a:p>
          <a:p>
            <a:pPr eaLnBrk="1" hangingPunct="1">
              <a:buFontTx/>
              <a:buChar char="•"/>
            </a:pPr>
            <a:r>
              <a:rPr lang="en-US" sz="2400" dirty="0"/>
              <a:t> Blackboard</a:t>
            </a:r>
          </a:p>
          <a:p>
            <a:pPr eaLnBrk="1" hangingPunct="1">
              <a:buFontTx/>
              <a:buChar char="•"/>
            </a:pPr>
            <a:endParaRPr lang="en-CA" sz="2400" dirty="0"/>
          </a:p>
          <a:p>
            <a:pPr eaLnBrk="1" hangingPunct="1">
              <a:buFontTx/>
              <a:buChar char="•"/>
            </a:pPr>
            <a:r>
              <a:rPr lang="en-CA" sz="2400" dirty="0"/>
              <a:t> Email:</a:t>
            </a:r>
          </a:p>
          <a:p>
            <a:pPr eaLnBrk="1" hangingPunct="1"/>
            <a:r>
              <a:rPr lang="en-CA" sz="2400" dirty="0"/>
              <a:t>        </a:t>
            </a:r>
            <a:r>
              <a:rPr lang="en-CA" sz="2400" dirty="0">
                <a:hlinkClick r:id="rId3"/>
              </a:rPr>
              <a:t>sunny.shi@senecacollege.ca</a:t>
            </a:r>
            <a:endParaRPr lang="en-CA" sz="2400" dirty="0"/>
          </a:p>
          <a:p>
            <a:pPr marL="1085850" lvl="1" indent="-342900" eaLnBrk="1" hangingPunct="1">
              <a:buFont typeface="Wingdings" pitchFamily="2" charset="2"/>
              <a:buChar char="v"/>
            </a:pPr>
            <a:r>
              <a:rPr lang="en-CA" sz="2400" dirty="0">
                <a:solidFill>
                  <a:srgbClr val="FF0000"/>
                </a:solidFill>
              </a:rPr>
              <a:t>Important</a:t>
            </a:r>
            <a:r>
              <a:rPr lang="en-CA" sz="2400" dirty="0"/>
              <a:t>: include your Section, </a:t>
            </a:r>
            <a:r>
              <a:rPr lang="en-CA" sz="2400" dirty="0" err="1"/>
              <a:t>zenit</a:t>
            </a:r>
            <a:r>
              <a:rPr lang="en-CA" sz="2400" dirty="0"/>
              <a:t>, subject</a:t>
            </a:r>
          </a:p>
          <a:p>
            <a:pPr eaLnBrk="1" hangingPunct="1"/>
            <a:endParaRPr lang="en-CA" sz="2400" dirty="0"/>
          </a:p>
          <a:p>
            <a:pPr eaLnBrk="1" hangingPunct="1">
              <a:buFontTx/>
              <a:buChar char="•"/>
            </a:pPr>
            <a:r>
              <a:rPr lang="en-CA" sz="2400" dirty="0"/>
              <a:t> In Person: by appointment</a:t>
            </a:r>
          </a:p>
        </p:txBody>
      </p:sp>
    </p:spTree>
    <p:extLst>
      <p:ext uri="{BB962C8B-B14F-4D97-AF65-F5344CB8AC3E}">
        <p14:creationId xmlns:p14="http://schemas.microsoft.com/office/powerpoint/2010/main" val="346256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In-class Discussion (1% mark)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5Ws + 1H</a:t>
            </a:r>
          </a:p>
          <a:p>
            <a:pPr lvl="1"/>
            <a:r>
              <a:rPr lang="en-US" dirty="0"/>
              <a:t>What is multimedia?</a:t>
            </a:r>
          </a:p>
          <a:p>
            <a:pPr lvl="1"/>
            <a:r>
              <a:rPr lang="en-US" dirty="0"/>
              <a:t>Why need multimedia? (advantages)</a:t>
            </a:r>
          </a:p>
          <a:p>
            <a:pPr lvl="1"/>
            <a:r>
              <a:rPr lang="en-US" dirty="0"/>
              <a:t>Who/When/where needs multimedia? (examples)</a:t>
            </a:r>
          </a:p>
          <a:p>
            <a:pPr lvl="1"/>
            <a:r>
              <a:rPr lang="en-US" dirty="0"/>
              <a:t>How to create/ deliver multimedia?</a:t>
            </a:r>
          </a:p>
        </p:txBody>
      </p:sp>
    </p:spTree>
    <p:extLst>
      <p:ext uri="{BB962C8B-B14F-4D97-AF65-F5344CB8AC3E}">
        <p14:creationId xmlns:p14="http://schemas.microsoft.com/office/powerpoint/2010/main" val="181231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971550" y="404813"/>
            <a:ext cx="8001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3000" b="1" dirty="0">
                <a:solidFill>
                  <a:srgbClr val="FFFFFF"/>
                </a:solidFill>
                <a:latin typeface="Verdana" pitchFamily="32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3000" b="1" dirty="0">
                <a:solidFill>
                  <a:srgbClr val="FFFFFF"/>
                </a:solidFill>
                <a:latin typeface="Verdana" pitchFamily="32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Multimedia - what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199" y="12954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Multimedia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is a 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combination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of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text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art,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sound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animation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, and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video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It is 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delivered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to the user by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electronic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or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digitally manipulated means.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A 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multimedia project development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requires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creative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technical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organizational,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and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business skills.</a:t>
            </a:r>
          </a:p>
          <a:p>
            <a:pPr marL="0" indent="0" eaLnBrk="1" hangingPunct="1">
              <a:defRPr/>
            </a:pPr>
            <a:endParaRPr lang="en-US" sz="2800" u="sng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A project can also be launched on the </a:t>
            </a:r>
            <a:r>
              <a:rPr lang="en-US" sz="2800" dirty="0">
                <a:solidFill>
                  <a:srgbClr val="0070C0"/>
                </a:solidFill>
              </a:rPr>
              <a:t>Web.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A63BC-B951-4995-A683-DD9678600D75}" type="slidenum">
              <a:rPr lang="en-CA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933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24622</TotalTime>
  <Words>902</Words>
  <Application>Microsoft Macintosh PowerPoint</Application>
  <PresentationFormat>On-screen Show (4:3)</PresentationFormat>
  <Paragraphs>168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Times New Roman</vt:lpstr>
      <vt:lpstr>Verdana</vt:lpstr>
      <vt:lpstr>Wingdings</vt:lpstr>
      <vt:lpstr>Wingdings 2</vt:lpstr>
      <vt:lpstr>Office Theme</vt:lpstr>
      <vt:lpstr>BTH645 - Multimedia Elements for User Interfaces</vt:lpstr>
      <vt:lpstr>Outline</vt:lpstr>
      <vt:lpstr>PowerPoint Presentation</vt:lpstr>
      <vt:lpstr>Course Overview</vt:lpstr>
      <vt:lpstr>Evaluation</vt:lpstr>
      <vt:lpstr>  Course Standards</vt:lpstr>
      <vt:lpstr>Communication</vt:lpstr>
      <vt:lpstr>In-class Discussion (1% mark)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Delivering Multimedia -how</vt:lpstr>
      <vt:lpstr>PowerPoint Presentation</vt:lpstr>
      <vt:lpstr>Delivering Multimedia -how</vt:lpstr>
      <vt:lpstr>PowerPoint Presentation</vt:lpstr>
      <vt:lpstr>Next Week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416</cp:revision>
  <cp:lastPrinted>2014-12-15T14:00:04Z</cp:lastPrinted>
  <dcterms:created xsi:type="dcterms:W3CDTF">2012-08-23T18:09:37Z</dcterms:created>
  <dcterms:modified xsi:type="dcterms:W3CDTF">2020-01-08T02:49:08Z</dcterms:modified>
</cp:coreProperties>
</file>