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429" r:id="rId2"/>
    <p:sldId id="389" r:id="rId3"/>
    <p:sldId id="406" r:id="rId4"/>
    <p:sldId id="422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24" r:id="rId16"/>
    <p:sldId id="425" r:id="rId17"/>
    <p:sldId id="417" r:id="rId18"/>
    <p:sldId id="426" r:id="rId19"/>
    <p:sldId id="423" r:id="rId20"/>
    <p:sldId id="432" r:id="rId21"/>
    <p:sldId id="430" r:id="rId22"/>
    <p:sldId id="427" r:id="rId23"/>
    <p:sldId id="428" r:id="rId24"/>
    <p:sldId id="431" r:id="rId25"/>
    <p:sldId id="35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51" autoAdjust="0"/>
    <p:restoredTop sz="50000" autoAdjust="0"/>
  </p:normalViewPr>
  <p:slideViewPr>
    <p:cSldViewPr>
      <p:cViewPr>
        <p:scale>
          <a:sx n="190" d="100"/>
          <a:sy n="190" d="100"/>
        </p:scale>
        <p:origin x="1880" y="-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78797-15EC-4D2D-BD2F-959A5A89F837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6893A-904F-4CE0-B8C6-10F4E3751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6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Good morning and welcome back. I hope you all had a great summer.</a:t>
            </a:r>
          </a:p>
          <a:p>
            <a:endParaRPr lang="en-US" sz="1800" dirty="0"/>
          </a:p>
          <a:p>
            <a:r>
              <a:rPr lang="en-US" sz="1800" dirty="0"/>
              <a:t>This photo  is  a rendering of our Peterborough Airport campus which is well under way for our January 2014 opening.</a:t>
            </a:r>
          </a:p>
          <a:p>
            <a:endParaRPr lang="en-US" sz="1800" dirty="0"/>
          </a:p>
          <a:p>
            <a:r>
              <a:rPr lang="en-US" sz="1800" dirty="0"/>
              <a:t>And the entire design and build process is exemplary of the entire college  community coming together to create a great place for our students to study.</a:t>
            </a:r>
            <a:endParaRPr lang="en-CA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023D2-88C6-40B1-A2DD-5F38C7DEB849}" type="slidenum">
              <a:rPr lang="en-CA" smtClean="0">
                <a:solidFill>
                  <a:prstClr val="black"/>
                </a:solidFill>
              </a:rPr>
              <a:pPr/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99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6893A-904F-4CE0-B8C6-10F4E37512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65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6BFB98B-B192-4AC0-A184-DB4D03DF6256}" type="slidenum">
              <a:rPr lang="en-CA" smtClean="0"/>
              <a:pPr eaLnBrk="1" hangingPunct="1"/>
              <a:t>23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BB00-DA42-4242-B303-46C04D94000A}" type="datetime1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6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0044-4639-412D-B9B2-FC07B91EC7CC}" type="datetime1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0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10B4-8B3D-4A04-8E11-0F0AC09940DF}" type="datetime1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7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D6E4-41CB-4B43-9930-18372EE08B2D}" type="datetime1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1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5C60-6EA6-48E0-BCA2-DA90D1240837}" type="datetime1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7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1514-5E4E-4202-8AAA-67BF1189D686}" type="datetime1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4E3E-6759-4429-9834-6FA6BA49F4B9}" type="datetime1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6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D6ED-3411-4C89-A6EC-78E0FDB0E378}" type="datetime1">
              <a:rPr lang="en-US" smtClean="0"/>
              <a:t>1/13/20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6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8AA1-F7BE-4102-A577-E4074FDDA3A0}" type="datetime1">
              <a:rPr lang="en-US" smtClean="0"/>
              <a:t>1/13/20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3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0737-3E2C-4D64-9831-601E13B425D5}" type="datetime1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B19A-CFEA-4303-86CC-1E891390527B}" type="datetime1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9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4215-950F-424B-AF4E-A4B51575208B}" type="datetime1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8" descr="background3.jpg                                                004F1A9EMacintosh HD                   C101ACC7: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7438"/>
            <a:ext cx="91440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4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nny.shi@senecacollege.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cy.ac.cy/~chryssis/specs/ACM-refguide.pdf" TargetMode="External"/><Relationship Id="rId2" Type="http://schemas.openxmlformats.org/officeDocument/2006/relationships/hyperlink" Target="https://ieee-dataport.org/sites/default/files/analysis/27/IEEE%20Citation%20Guideline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chener.ca/students/library/referencing-writing-help/apastyle6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astyle.org/learn/faqs/cite-website-material.aspx" TargetMode="External"/><Relationship Id="rId2" Type="http://schemas.openxmlformats.org/officeDocument/2006/relationships/hyperlink" Target="http://guides.libraries.psu.edu/apaquickguide/intex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pedia.info/steps-to-write-a-survey-pape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pedia.info/steps-to-write-a-survey-pape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pedia.info/steps-to-write-a-survey-pape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pedia.info/steps-to-write-a-survey-pape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rgbClr val="00B0F0"/>
                </a:solidFill>
              </a:rPr>
              <a:t>BTH645 - </a:t>
            </a:r>
            <a:r>
              <a:rPr lang="en-US" dirty="0">
                <a:solidFill>
                  <a:srgbClr val="00B0F0"/>
                </a:solidFill>
              </a:rPr>
              <a:t>Multimedia Elements for User 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447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CA" altLang="en-US" dirty="0"/>
              <a:t>Shi, Yue (Sunny)</a:t>
            </a:r>
          </a:p>
          <a:p>
            <a:pPr>
              <a:lnSpc>
                <a:spcPct val="80000"/>
              </a:lnSpc>
            </a:pPr>
            <a:r>
              <a:rPr lang="en-CA" altLang="en-US" dirty="0">
                <a:hlinkClick r:id="rId3"/>
              </a:rPr>
              <a:t>sunny.shi@senecacollege.ca</a:t>
            </a:r>
            <a:endParaRPr lang="en-CA" altLang="en-US" dirty="0"/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76200"/>
            <a:ext cx="9144000" cy="6858000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11" descr="title page patter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" t="28990" r="12892" b="1683"/>
          <a:stretch>
            <a:fillRect/>
          </a:stretch>
        </p:blipFill>
        <p:spPr bwMode="auto">
          <a:xfrm>
            <a:off x="0" y="5145088"/>
            <a:ext cx="9144000" cy="171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39700" y="5410200"/>
            <a:ext cx="8394700" cy="56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5400" dirty="0">
                <a:solidFill>
                  <a:srgbClr val="FFFFFF"/>
                </a:solidFill>
              </a:rPr>
              <a:t>SENECA  </a:t>
            </a:r>
            <a:r>
              <a:rPr lang="en-US" sz="5400" dirty="0">
                <a:solidFill>
                  <a:schemeClr val="bg1"/>
                </a:solidFill>
              </a:rPr>
              <a:t>COLLEGE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6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Survey Structure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Introduction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Importance and significance of the topic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Discuss the background and target audience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Summarize the surveyed research area and explain why the surveyed area has been studied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Summarize the classification scheme you used to do the survey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Summarize the surveyed techniques with the above classification scheme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800" y="6248400"/>
            <a:ext cx="573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宋体" charset="-122"/>
              </a:rPr>
              <a:t>Reference:  Jennifer Wong, (2009), What is a Survey Paper?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7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Survey Structure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Survey details/Body of paper</a:t>
            </a:r>
          </a:p>
          <a:p>
            <a:pPr lvl="1" eaLnBrk="1" hangingPunct="1"/>
            <a:r>
              <a:rPr lang="en-US" altLang="zh-CN">
                <a:ea typeface="宋体" charset="-122"/>
              </a:rPr>
              <a:t>Present the surveyed techniques using the classification scheme in detail</a:t>
            </a:r>
          </a:p>
          <a:p>
            <a:pPr lvl="1" eaLnBrk="1" hangingPunct="1"/>
            <a:r>
              <a:rPr lang="en-US" altLang="zh-CN">
                <a:ea typeface="宋体" charset="-122"/>
              </a:rPr>
              <a:t>Identify the trends in the surveyed area. Give evidences for your decision</a:t>
            </a:r>
          </a:p>
          <a:p>
            <a:pPr lvl="1" eaLnBrk="1" hangingPunct="1"/>
            <a:r>
              <a:rPr lang="en-US" altLang="zh-CN">
                <a:ea typeface="宋体" charset="-122"/>
              </a:rPr>
              <a:t>Identify some leading research/products/companies/web-sites</a:t>
            </a:r>
          </a:p>
          <a:p>
            <a:pPr lvl="1" eaLnBrk="1" hangingPunct="1"/>
            <a:r>
              <a:rPr lang="en-US" altLang="zh-CN">
                <a:ea typeface="宋体" charset="-122"/>
              </a:rPr>
              <a:t>Identify the unresolved problems/difficulties, and future research issues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800" y="6248400"/>
            <a:ext cx="573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宋体" charset="-122"/>
              </a:rPr>
              <a:t>Reference:  Jennifer Wong, (2009), What is a Survey Paper?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20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Survey Structure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dirty="0">
                <a:ea typeface="宋体" charset="-122"/>
              </a:rPr>
              <a:t>Conclusions/Future work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Summarize the conclusions of your survey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References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List all the citations referenced in your paper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Important</a:t>
            </a:r>
            <a:r>
              <a:rPr lang="en-US" altLang="zh-CN" dirty="0">
                <a:ea typeface="宋体" charset="-122"/>
              </a:rPr>
              <a:t>: </a:t>
            </a:r>
          </a:p>
          <a:p>
            <a:pPr lvl="1"/>
            <a:r>
              <a:rPr lang="en-US" altLang="zh-CN" dirty="0">
                <a:ea typeface="宋体" charset="-122"/>
              </a:rPr>
              <a:t>you are writing a “Survey” paper, which means you are talking about others’ work. </a:t>
            </a:r>
          </a:p>
          <a:p>
            <a:pPr lvl="1"/>
            <a:r>
              <a:rPr lang="en-US" altLang="zh-CN" dirty="0">
                <a:ea typeface="宋体" charset="-122"/>
              </a:rPr>
              <a:t>So be careful of your wording. You should NOT write the paper like you conducted the experiment, you developed the system, you had new findings, etc. 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50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Figures/ Tables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When include figures/ tables from papers, provide credits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“Figure taken from Frost(1997)”.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Draw your own figures to show classification or structure of the survey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Use tables to organize comparisons between applications/systems/</a:t>
            </a:r>
            <a:r>
              <a:rPr lang="en-US" altLang="zh-CN" dirty="0" err="1">
                <a:ea typeface="宋体" charset="-122"/>
              </a:rPr>
              <a:t>etc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22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977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charset="-122"/>
              </a:rPr>
              <a:t>Reference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1"/>
            <a:ext cx="8229600" cy="3124199"/>
          </a:xfrm>
        </p:spPr>
        <p:txBody>
          <a:bodyPr>
            <a:normAutofit/>
          </a:bodyPr>
          <a:lstStyle/>
          <a:p>
            <a:r>
              <a:rPr lang="en-CA" sz="2000" dirty="0"/>
              <a:t>A complete reference should contain</a:t>
            </a:r>
          </a:p>
          <a:p>
            <a:pPr lvl="1"/>
            <a:r>
              <a:rPr lang="en-CA" sz="1600" dirty="0"/>
              <a:t> name(s) of the author(s) and/or </a:t>
            </a:r>
          </a:p>
          <a:p>
            <a:pPr lvl="1"/>
            <a:r>
              <a:rPr lang="en-CA" sz="1600" dirty="0"/>
              <a:t>editor(s), </a:t>
            </a:r>
          </a:p>
          <a:p>
            <a:pPr lvl="1"/>
            <a:r>
              <a:rPr lang="en-CA" sz="1600" dirty="0"/>
              <a:t>title of the article, </a:t>
            </a:r>
          </a:p>
          <a:p>
            <a:pPr lvl="1"/>
            <a:r>
              <a:rPr lang="en-CA" sz="1600" dirty="0"/>
              <a:t>name of the book or conference proceedings where appropriate, and </a:t>
            </a:r>
          </a:p>
          <a:p>
            <a:pPr lvl="1"/>
            <a:r>
              <a:rPr lang="en-CA" sz="1600" dirty="0"/>
              <a:t>bibliographic information about the article such as the name of the publisher, the city of publication, and the page numbers. </a:t>
            </a:r>
          </a:p>
          <a:p>
            <a:pPr lvl="1"/>
            <a:r>
              <a:rPr lang="en-CA" sz="1600" dirty="0"/>
              <a:t>The basic concept is that the reference should be sufficiently complete so that the reader could readily find the reference and can judge the authority and objectivity of the reference.</a:t>
            </a:r>
            <a:endParaRPr lang="en-US" altLang="zh-CN" sz="2000" dirty="0">
              <a:ea typeface="宋体" charset="-122"/>
            </a:endParaRPr>
          </a:p>
          <a:p>
            <a:pPr lvl="1" eaLnBrk="1" hangingPunct="1"/>
            <a:endParaRPr lang="en-US" altLang="zh-CN" sz="2000" dirty="0">
              <a:ea typeface="宋体" charset="-122"/>
            </a:endParaRPr>
          </a:p>
          <a:p>
            <a:pPr lvl="1" eaLnBrk="1" hangingPunct="1"/>
            <a:endParaRPr lang="en-US" altLang="zh-CN" sz="2000" dirty="0">
              <a:ea typeface="宋体" charset="-122"/>
            </a:endParaRPr>
          </a:p>
          <a:p>
            <a:pPr marL="457200" lvl="1" indent="0" eaLnBrk="1" hangingPunct="1">
              <a:buNone/>
            </a:pPr>
            <a:endParaRPr lang="en-US" altLang="zh-CN" sz="2000" dirty="0">
              <a:ea typeface="宋体" charset="-122"/>
            </a:endParaRP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661129" y="3926840"/>
            <a:ext cx="8559071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000" dirty="0">
                <a:ea typeface="宋体" charset="-122"/>
              </a:rPr>
              <a:t>There are many bibliography formats. Select one and </a:t>
            </a:r>
            <a:r>
              <a:rPr lang="en-US" altLang="zh-CN" sz="2000" b="1" dirty="0">
                <a:solidFill>
                  <a:srgbClr val="FF3300"/>
                </a:solidFill>
                <a:ea typeface="宋体" charset="-122"/>
              </a:rPr>
              <a:t>stick to it</a:t>
            </a:r>
            <a:r>
              <a:rPr lang="en-US" altLang="zh-CN" sz="2000" dirty="0">
                <a:ea typeface="宋体" charset="-122"/>
              </a:rPr>
              <a:t>.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000" dirty="0">
                <a:ea typeface="宋体" charset="-122"/>
              </a:rPr>
              <a:t>IEEE style:</a:t>
            </a:r>
          </a:p>
          <a:p>
            <a:pPr eaLnBrk="1" hangingPunct="1"/>
            <a:r>
              <a:rPr lang="en-US" altLang="zh-CN" sz="1600" dirty="0">
                <a:ea typeface="宋体" charset="-122"/>
                <a:hlinkClick r:id="rId2"/>
              </a:rPr>
              <a:t>https://ieee-dataport.org/sites/default/files/analysis/27/IEEE%20Citation%20Guidelines.pdf</a:t>
            </a: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 </a:t>
            </a:r>
          </a:p>
          <a:p>
            <a:pPr marL="285750" indent="-285750" eaLnBrk="1" hangingPunct="1">
              <a:buFont typeface="Wingdings" pitchFamily="2" charset="2"/>
              <a:buChar char="Ø"/>
            </a:pPr>
            <a:r>
              <a:rPr lang="en-US" altLang="zh-CN" dirty="0">
                <a:ea typeface="宋体" charset="-122"/>
              </a:rPr>
              <a:t>ACM style:</a:t>
            </a:r>
          </a:p>
          <a:p>
            <a:pPr eaLnBrk="1" hangingPunct="1"/>
            <a:r>
              <a:rPr lang="en-US" altLang="zh-CN" dirty="0">
                <a:ea typeface="宋体" charset="-122"/>
                <a:hlinkClick r:id="rId3"/>
              </a:rPr>
              <a:t>https://www.cs.ucy.ac.cy/~chryssis/specs/ACM-refguide.pdf</a:t>
            </a:r>
            <a:r>
              <a:rPr lang="en-US" altLang="zh-CN" dirty="0">
                <a:ea typeface="宋体" charset="-122"/>
              </a:rPr>
              <a:t> </a:t>
            </a:r>
          </a:p>
          <a:p>
            <a:pPr marL="285750" indent="-285750" eaLnBrk="1" hangingPunct="1">
              <a:buFont typeface="Wingdings" pitchFamily="2" charset="2"/>
              <a:buChar char="Ø"/>
            </a:pPr>
            <a:r>
              <a:rPr lang="en-US" altLang="zh-CN" dirty="0">
                <a:ea typeface="宋体" charset="-122"/>
              </a:rPr>
              <a:t>APA style (we use):</a:t>
            </a:r>
          </a:p>
          <a:p>
            <a:pPr eaLnBrk="1" hangingPunct="1"/>
            <a:r>
              <a:rPr lang="en-US" altLang="zh-CN" dirty="0">
                <a:ea typeface="宋体" charset="-122"/>
                <a:hlinkClick r:id="rId4"/>
              </a:rPr>
              <a:t>https://michener.ca/students/library/referencing-writing-help/apastyle6/</a:t>
            </a:r>
            <a:r>
              <a:rPr lang="en-US" altLang="zh-CN" dirty="0">
                <a:ea typeface="宋体" charset="-122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02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 Example References</a:t>
            </a:r>
            <a:r>
              <a:rPr lang="zh-CN" altLang="en-US" dirty="0">
                <a:ea typeface="宋体" charset="-122"/>
              </a:rPr>
              <a:t> （</a:t>
            </a:r>
            <a:r>
              <a:rPr lang="en-US" altLang="zh-CN" dirty="0">
                <a:ea typeface="宋体" charset="-122"/>
              </a:rPr>
              <a:t>APA</a:t>
            </a:r>
            <a:r>
              <a:rPr lang="zh-CN" altLang="en-US" dirty="0">
                <a:ea typeface="宋体" charset="-122"/>
              </a:rPr>
              <a:t>）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231" y="1435370"/>
            <a:ext cx="8264770" cy="3746230"/>
          </a:xfrm>
        </p:spPr>
        <p:txBody>
          <a:bodyPr>
            <a:normAutofit/>
          </a:bodyPr>
          <a:lstStyle/>
          <a:p>
            <a:r>
              <a:rPr lang="en-US" sz="2000" b="1" dirty="0"/>
              <a:t>References</a:t>
            </a:r>
            <a:endParaRPr lang="en-US" sz="2000" dirty="0"/>
          </a:p>
          <a:p>
            <a:r>
              <a:rPr lang="en-US" altLang="zh-CN" sz="2000" dirty="0" err="1">
                <a:ea typeface="宋体" charset="-122"/>
              </a:rPr>
              <a:t>Adomavicius</a:t>
            </a:r>
            <a:r>
              <a:rPr lang="en-US" altLang="zh-CN" sz="2000" dirty="0">
                <a:ea typeface="宋体" charset="-122"/>
              </a:rPr>
              <a:t> G, </a:t>
            </a:r>
            <a:r>
              <a:rPr lang="en-US" altLang="zh-CN" sz="2000" dirty="0" err="1">
                <a:ea typeface="宋体" charset="-122"/>
              </a:rPr>
              <a:t>Tuzhilin</a:t>
            </a:r>
            <a:r>
              <a:rPr lang="en-US" altLang="zh-CN" sz="2000" dirty="0">
                <a:ea typeface="宋体" charset="-122"/>
              </a:rPr>
              <a:t> A., (2005) Toward the Next Generation of Recommender Systems: A Survey of the State-of-the-Art and Possible Extensions, </a:t>
            </a:r>
            <a:r>
              <a:rPr lang="en-US" altLang="zh-CN" sz="2000" i="1" dirty="0">
                <a:ea typeface="宋体" charset="-122"/>
              </a:rPr>
              <a:t>IEEE Transactions on Knowledge and Data Engineering</a:t>
            </a:r>
            <a:r>
              <a:rPr lang="en-US" altLang="zh-CN" sz="2000" dirty="0">
                <a:ea typeface="宋体" charset="-122"/>
              </a:rPr>
              <a:t>, 17(6). 734-749.</a:t>
            </a:r>
          </a:p>
          <a:p>
            <a:r>
              <a:rPr lang="en-US" sz="2000" dirty="0" err="1"/>
              <a:t>Derwing</a:t>
            </a:r>
            <a:r>
              <a:rPr lang="en-US" sz="2000" dirty="0"/>
              <a:t>, T. M., </a:t>
            </a:r>
            <a:r>
              <a:rPr lang="en-US" sz="2000" dirty="0" err="1"/>
              <a:t>Rossiter</a:t>
            </a:r>
            <a:r>
              <a:rPr lang="en-US" sz="2000" dirty="0"/>
              <a:t>, M. J.,  Munro, M. J. (2002). Teaching native speakers to listen to foreign-accented speech. </a:t>
            </a:r>
            <a:r>
              <a:rPr lang="en-US" sz="2000" i="1" dirty="0"/>
              <a:t>Journal of Multilingual and Multicultural Development,</a:t>
            </a:r>
            <a:r>
              <a:rPr lang="en-US" sz="2000" dirty="0"/>
              <a:t> 23(4), 245-259.</a:t>
            </a:r>
          </a:p>
          <a:p>
            <a:r>
              <a:rPr lang="en-US" sz="2000" dirty="0"/>
              <a:t>Thomas, H. K. (2004). </a:t>
            </a:r>
            <a:r>
              <a:rPr lang="en-US" sz="2000" i="1" dirty="0"/>
              <a:t>Training strategies for improving listeners' comprehension of foreign-accented speech</a:t>
            </a:r>
            <a:r>
              <a:rPr lang="en-US" sz="2000" dirty="0"/>
              <a:t> (Doctoral dissertation). University of Colorado, Boulder.</a:t>
            </a:r>
          </a:p>
          <a:p>
            <a:endParaRPr lang="en-US" altLang="zh-CN" sz="2000" dirty="0">
              <a:solidFill>
                <a:schemeClr val="accent2"/>
              </a:solidFill>
              <a:ea typeface="宋体" charset="-122"/>
            </a:endParaRPr>
          </a:p>
          <a:p>
            <a:pPr eaLnBrk="1" hangingPunct="1"/>
            <a:endParaRPr lang="en-US" sz="2000" dirty="0">
              <a:ea typeface="宋体" charset="-122"/>
            </a:endParaRPr>
          </a:p>
          <a:p>
            <a:pPr lvl="1" eaLnBrk="1" hangingPunct="1"/>
            <a:endParaRPr lang="en-US" altLang="zh-CN" sz="2000" dirty="0">
              <a:ea typeface="宋体" charset="-122"/>
            </a:endParaRPr>
          </a:p>
          <a:p>
            <a:pPr lvl="1" eaLnBrk="1" hangingPunct="1"/>
            <a:endParaRPr lang="en-US" altLang="zh-CN" sz="2000" dirty="0">
              <a:ea typeface="宋体" charset="-122"/>
            </a:endParaRPr>
          </a:p>
          <a:p>
            <a:pPr lvl="1" eaLnBrk="1" hangingPunct="1"/>
            <a:endParaRPr lang="en-US" altLang="zh-CN" sz="2000" dirty="0">
              <a:ea typeface="宋体" charset="-122"/>
            </a:endParaRPr>
          </a:p>
          <a:p>
            <a:pPr lvl="1" eaLnBrk="1" hangingPunct="1"/>
            <a:endParaRPr lang="en-US" altLang="zh-CN" sz="2000" dirty="0">
              <a:ea typeface="宋体" charset="-122"/>
            </a:endParaRPr>
          </a:p>
          <a:p>
            <a:pPr marL="457200" lvl="1" indent="0" eaLnBrk="1" hangingPunct="1">
              <a:buNone/>
            </a:pPr>
            <a:endParaRPr lang="en-US" altLang="zh-CN" sz="2000" dirty="0">
              <a:ea typeface="宋体" charset="-122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09600" y="4038600"/>
            <a:ext cx="763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chemeClr val="accent2"/>
                </a:solidFill>
                <a:ea typeface="宋体" charset="-122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86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3200" dirty="0"/>
              <a:t>Citation style –</a:t>
            </a:r>
            <a:br>
              <a:rPr lang="en-US" sz="3200" dirty="0"/>
            </a:br>
            <a:r>
              <a:rPr lang="en-US" sz="3200" dirty="0"/>
              <a:t>APA (American Psychological Association)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Cite a reference in your paper</a:t>
            </a:r>
          </a:p>
          <a:p>
            <a:r>
              <a:rPr lang="en-US" dirty="0"/>
              <a:t>Include an in-text citation when you </a:t>
            </a:r>
            <a:r>
              <a:rPr lang="en-US" u="sng" dirty="0"/>
              <a:t>refer to</a:t>
            </a:r>
            <a:r>
              <a:rPr lang="en-US" dirty="0"/>
              <a:t>, </a:t>
            </a:r>
            <a:r>
              <a:rPr lang="en-US" u="sng" dirty="0"/>
              <a:t>summarize</a:t>
            </a:r>
            <a:r>
              <a:rPr lang="en-US" dirty="0"/>
              <a:t>, </a:t>
            </a:r>
            <a:r>
              <a:rPr lang="en-US" u="sng" dirty="0"/>
              <a:t>paraphrase</a:t>
            </a:r>
            <a:r>
              <a:rPr lang="en-US" dirty="0"/>
              <a:t>, or </a:t>
            </a:r>
            <a:r>
              <a:rPr lang="en-US" u="sng" dirty="0"/>
              <a:t>quote</a:t>
            </a:r>
            <a:r>
              <a:rPr lang="en-US" dirty="0"/>
              <a:t> from another source. </a:t>
            </a:r>
          </a:p>
          <a:p>
            <a:r>
              <a:rPr lang="en-US" dirty="0"/>
              <a:t>For every in-text citation in your paper, there must be a corresponding entry in your </a:t>
            </a:r>
            <a:r>
              <a:rPr lang="en-US" u="sng" dirty="0"/>
              <a:t>reference</a:t>
            </a:r>
            <a:r>
              <a:rPr lang="en-US" dirty="0"/>
              <a:t> list.</a:t>
            </a:r>
          </a:p>
          <a:p>
            <a:r>
              <a:rPr lang="en-US" dirty="0"/>
              <a:t>APA in-text citation style uses the </a:t>
            </a:r>
            <a:r>
              <a:rPr lang="en-US" u="sng" dirty="0"/>
              <a:t>author's last name </a:t>
            </a:r>
            <a:r>
              <a:rPr lang="en-US" dirty="0"/>
              <a:t>and the </a:t>
            </a:r>
            <a:r>
              <a:rPr lang="en-US" u="sng" dirty="0"/>
              <a:t>year</a:t>
            </a:r>
            <a:r>
              <a:rPr lang="en-US" dirty="0"/>
              <a:t> of publication, for example: (Field, 2005). </a:t>
            </a:r>
          </a:p>
          <a:p>
            <a:r>
              <a:rPr lang="en-US" dirty="0"/>
              <a:t>For direct quotations, include the page number as well, for example: (Field, 2005, p. 14). </a:t>
            </a:r>
          </a:p>
          <a:p>
            <a:r>
              <a:rPr lang="en-US" dirty="0"/>
              <a:t>Example:</a:t>
            </a:r>
          </a:p>
          <a:p>
            <a:pPr marL="400050" lvl="1" indent="0">
              <a:buNone/>
            </a:pPr>
            <a:r>
              <a:rPr lang="en-US" sz="3300" dirty="0"/>
              <a:t>A few researchers in the linguistics field have developed training programs designed to improve native speakers' ability to understand accented speech </a:t>
            </a:r>
            <a:r>
              <a:rPr lang="en-US" sz="3300" dirty="0">
                <a:solidFill>
                  <a:srgbClr val="0070C0"/>
                </a:solidFill>
              </a:rPr>
              <a:t>(</a:t>
            </a:r>
            <a:r>
              <a:rPr lang="en-US" sz="3300" dirty="0" err="1">
                <a:solidFill>
                  <a:srgbClr val="0070C0"/>
                </a:solidFill>
              </a:rPr>
              <a:t>Derwing</a:t>
            </a:r>
            <a:r>
              <a:rPr lang="en-US" sz="3300" dirty="0">
                <a:solidFill>
                  <a:srgbClr val="0070C0"/>
                </a:solidFill>
              </a:rPr>
              <a:t>, </a:t>
            </a:r>
            <a:r>
              <a:rPr lang="en-US" sz="3300" dirty="0" err="1">
                <a:solidFill>
                  <a:srgbClr val="0070C0"/>
                </a:solidFill>
              </a:rPr>
              <a:t>Rossiter</a:t>
            </a:r>
            <a:r>
              <a:rPr lang="en-US" sz="3300" dirty="0">
                <a:solidFill>
                  <a:srgbClr val="0070C0"/>
                </a:solidFill>
              </a:rPr>
              <a:t>, &amp; Munro, 2002; Thomas, 2004</a:t>
            </a:r>
            <a:r>
              <a:rPr lang="en-US" sz="3300" dirty="0"/>
              <a:t>). Their training techniques are based on the research described above indicating that comprehension improves with exposure to non-native speech. </a:t>
            </a:r>
            <a:r>
              <a:rPr lang="en-US" sz="3300" dirty="0" err="1">
                <a:solidFill>
                  <a:srgbClr val="0070C0"/>
                </a:solidFill>
              </a:rPr>
              <a:t>Derwing</a:t>
            </a:r>
            <a:r>
              <a:rPr lang="en-US" sz="3300" dirty="0">
                <a:solidFill>
                  <a:srgbClr val="0070C0"/>
                </a:solidFill>
              </a:rPr>
              <a:t> et al. (2002) </a:t>
            </a:r>
            <a:r>
              <a:rPr lang="en-US" sz="3300" dirty="0"/>
              <a:t>conducted their training with students preparing to be social workers, but note that other professionals who work with non-native speakers could benefit from a similar program.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6211669"/>
            <a:ext cx="6173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2"/>
              </a:rPr>
              <a:t>http://guides.libraries.psu.edu/apaquickguide/intext</a:t>
            </a:r>
            <a:endParaRPr lang="en-US" dirty="0"/>
          </a:p>
          <a:p>
            <a:r>
              <a:rPr lang="en-US" dirty="0">
                <a:hlinkClick r:id="rId3"/>
              </a:rPr>
              <a:t>http://www.apastyle.org/learn/faqs/cite-website-material.aspx</a:t>
            </a:r>
            <a:r>
              <a:rPr lang="en-US" dirty="0"/>
              <a:t>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98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General Rules for Bibliography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ea typeface="宋体" charset="-122"/>
              </a:rPr>
              <a:t>Avoid use of et al. in a bibliography unless list is very long (five or more authors). 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ea typeface="宋体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ea typeface="宋体" charset="-122"/>
              </a:rPr>
              <a:t>Internet drafts must be marked ``work in progress''. 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ea typeface="宋体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ea typeface="宋体" charset="-122"/>
              </a:rPr>
              <a:t>Book citations include publication years, but no ISBN number.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ea typeface="宋体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ea typeface="宋体" charset="-122"/>
              </a:rPr>
              <a:t>It is now acceptable to include URLs to material, but it is probably bad form to include a URL pointing to the author's web page for papers published in IEEE and ACM publications, given the copyright situation. Use it for software and other non-library material. Avoid long URLs; it may be sufficient to point to the general page and let the reader find the material. General URLs are also less likely to change.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ea typeface="宋体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ea typeface="宋体" charset="-122"/>
              </a:rPr>
              <a:t>Leave a space between first names and last name, i.e., "J. P. Doe", not "</a:t>
            </a:r>
            <a:r>
              <a:rPr lang="en-US" altLang="zh-CN" sz="2000" dirty="0" err="1">
                <a:ea typeface="宋体" charset="-122"/>
              </a:rPr>
              <a:t>J.P.Doe</a:t>
            </a:r>
            <a:r>
              <a:rPr lang="en-US" altLang="zh-CN" sz="2000" dirty="0">
                <a:ea typeface="宋体" charset="-122"/>
              </a:rPr>
              <a:t>".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98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papers/surveys/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7848600" cy="1828799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Reference format for the above:</a:t>
            </a:r>
          </a:p>
          <a:p>
            <a:pPr lvl="1"/>
            <a:r>
              <a:rPr lang="en-US" sz="1400" dirty="0"/>
              <a:t>Mendes, P., </a:t>
            </a:r>
            <a:r>
              <a:rPr lang="en-US" sz="1400" dirty="0" err="1"/>
              <a:t>Azevedo</a:t>
            </a:r>
            <a:r>
              <a:rPr lang="en-US" sz="1400" dirty="0"/>
              <a:t>, R., Oliveira, R., </a:t>
            </a:r>
            <a:r>
              <a:rPr lang="en-US" sz="1400" dirty="0" err="1"/>
              <a:t>Neto</a:t>
            </a:r>
            <a:r>
              <a:rPr lang="en-US" sz="1400" dirty="0"/>
              <a:t>, C. (2018) Exploring an AR-based User Interface for Authoring Multimedia Presentations. </a:t>
            </a:r>
            <a:r>
              <a:rPr lang="en-US" sz="1400" i="1" dirty="0" err="1"/>
              <a:t>DocEng</a:t>
            </a:r>
            <a:r>
              <a:rPr lang="en-US" sz="1400" i="1" dirty="0"/>
              <a:t> ‘18: Proceedings of the ACM Symposium on Document Engineering 2018</a:t>
            </a:r>
            <a:r>
              <a:rPr lang="en-US" sz="1400" dirty="0"/>
              <a:t>.  </a:t>
            </a:r>
          </a:p>
          <a:p>
            <a:r>
              <a:rPr lang="en-US" sz="1800" dirty="0"/>
              <a:t>Example Survey paper:</a:t>
            </a:r>
          </a:p>
          <a:p>
            <a:pPr lvl="1"/>
            <a:r>
              <a:rPr lang="vi-VN" sz="1600" dirty="0"/>
              <a:t>POCATILU,</a:t>
            </a:r>
            <a:r>
              <a:rPr lang="en-US" sz="1600" dirty="0"/>
              <a:t>P., </a:t>
            </a:r>
            <a:r>
              <a:rPr lang="vi-VN" sz="1600" dirty="0"/>
              <a:t>BOJA</a:t>
            </a:r>
            <a:r>
              <a:rPr lang="en-US" sz="1600" dirty="0"/>
              <a:t>, C.</a:t>
            </a:r>
            <a:r>
              <a:rPr lang="vi-VN" sz="1600" dirty="0"/>
              <a:t> </a:t>
            </a:r>
            <a:r>
              <a:rPr lang="en-US" sz="1600" dirty="0"/>
              <a:t> (2009) Survey on Multimedia Technologies for Mobile Learning Applications. </a:t>
            </a:r>
            <a:r>
              <a:rPr lang="vi-VN" sz="1600" i="1" dirty="0"/>
              <a:t>Informatica Economică</a:t>
            </a:r>
            <a:r>
              <a:rPr lang="en-US" sz="1600" i="1" dirty="0"/>
              <a:t>. </a:t>
            </a:r>
            <a:r>
              <a:rPr lang="vi-VN" sz="1600" i="1" dirty="0"/>
              <a:t>13</a:t>
            </a:r>
            <a:r>
              <a:rPr lang="en-US" sz="1600" i="1" dirty="0"/>
              <a:t>(</a:t>
            </a:r>
            <a:r>
              <a:rPr lang="vi-VN" sz="1600" dirty="0"/>
              <a:t>3</a:t>
            </a:r>
            <a:r>
              <a:rPr lang="en-US" sz="1600" dirty="0"/>
              <a:t>), 75-87.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18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6553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1370503"/>
            <a:ext cx="261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ACM library search result:</a:t>
            </a:r>
          </a:p>
        </p:txBody>
      </p:sp>
    </p:spTree>
    <p:extLst>
      <p:ext uri="{BB962C8B-B14F-4D97-AF65-F5344CB8AC3E}">
        <p14:creationId xmlns:p14="http://schemas.microsoft.com/office/powerpoint/2010/main" val="25754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your survey paper [10 marks]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4320" indent="-274320">
              <a:buClr>
                <a:schemeClr val="accent3"/>
              </a:buClr>
              <a:defRPr/>
            </a:pPr>
            <a:r>
              <a:rPr lang="en-US" sz="2000" dirty="0">
                <a:solidFill>
                  <a:srgbClr val="FF0000"/>
                </a:solidFill>
              </a:rPr>
              <a:t>3 submissions on blackboard</a:t>
            </a:r>
          </a:p>
          <a:p>
            <a:pPr marL="274320" indent="-274320">
              <a:buClr>
                <a:schemeClr val="accent3"/>
              </a:buClr>
              <a:defRPr/>
            </a:pPr>
            <a:r>
              <a:rPr lang="en-US" sz="2000" dirty="0">
                <a:solidFill>
                  <a:srgbClr val="FF0000"/>
                </a:solidFill>
              </a:rPr>
              <a:t>Stage 1: </a:t>
            </a:r>
            <a:r>
              <a:rPr lang="en-US" sz="2000" dirty="0"/>
              <a:t>submit a list of 20-30 good research papers in proper reference (e.g., APA) format [2 marks]</a:t>
            </a:r>
          </a:p>
          <a:p>
            <a:pPr marL="274320" indent="-274320">
              <a:buClr>
                <a:schemeClr val="accent3"/>
              </a:buClr>
              <a:defRPr/>
            </a:pPr>
            <a:r>
              <a:rPr lang="en-US" sz="2000" dirty="0">
                <a:solidFill>
                  <a:srgbClr val="FF0000"/>
                </a:solidFill>
              </a:rPr>
              <a:t>Due</a:t>
            </a:r>
            <a:r>
              <a:rPr lang="en-US" sz="2000" dirty="0"/>
              <a:t>: Monday, Feb 3, 2020, 23:59</a:t>
            </a:r>
          </a:p>
          <a:p>
            <a:pPr marL="274320" indent="-274320">
              <a:buClr>
                <a:schemeClr val="accent3"/>
              </a:buClr>
              <a:defRPr/>
            </a:pPr>
            <a:endParaRPr lang="en-US" sz="2000" dirty="0"/>
          </a:p>
          <a:p>
            <a:pPr marL="274320" indent="-274320">
              <a:buClr>
                <a:schemeClr val="accent3"/>
              </a:buClr>
              <a:defRPr/>
            </a:pPr>
            <a:r>
              <a:rPr lang="en-US" sz="2000" dirty="0">
                <a:solidFill>
                  <a:srgbClr val="FF0000"/>
                </a:solidFill>
              </a:rPr>
              <a:t>Stage 2: </a:t>
            </a:r>
            <a:r>
              <a:rPr lang="en-US" sz="2000" dirty="0"/>
              <a:t>submit the draft survey paper, with proper structure of different section titles and subtitles, some draft text, and the references from stage 1. [2 marks]</a:t>
            </a:r>
          </a:p>
          <a:p>
            <a:pPr marL="274320" indent="-274320">
              <a:buClr>
                <a:schemeClr val="accent3"/>
              </a:buClr>
              <a:defRPr/>
            </a:pPr>
            <a:r>
              <a:rPr lang="en-US" sz="2000" dirty="0">
                <a:solidFill>
                  <a:srgbClr val="FF0000"/>
                </a:solidFill>
              </a:rPr>
              <a:t>Due</a:t>
            </a:r>
            <a:r>
              <a:rPr lang="en-US" sz="2000" dirty="0"/>
              <a:t>: Monday, Feb 17, 2020, 23:59</a:t>
            </a:r>
          </a:p>
          <a:p>
            <a:pPr marL="274320" indent="-274320">
              <a:buClr>
                <a:schemeClr val="accent3"/>
              </a:buClr>
              <a:defRPr/>
            </a:pPr>
            <a:endParaRPr lang="en-US" sz="2000" dirty="0"/>
          </a:p>
          <a:p>
            <a:pPr marL="274320" indent="-274320">
              <a:buClr>
                <a:schemeClr val="accent3"/>
              </a:buClr>
              <a:defRPr/>
            </a:pPr>
            <a:r>
              <a:rPr lang="en-US" sz="2000" dirty="0">
                <a:solidFill>
                  <a:srgbClr val="FF0000"/>
                </a:solidFill>
              </a:rPr>
              <a:t>Stage 3: </a:t>
            </a:r>
            <a:r>
              <a:rPr lang="en-US" sz="2000" dirty="0"/>
              <a:t>submit final version [6 marks]</a:t>
            </a:r>
          </a:p>
          <a:p>
            <a:pPr marL="274320" indent="-274320">
              <a:buClr>
                <a:schemeClr val="accent3"/>
              </a:buClr>
              <a:defRPr/>
            </a:pPr>
            <a:r>
              <a:rPr lang="en-US" sz="2000" dirty="0">
                <a:solidFill>
                  <a:srgbClr val="FF0000"/>
                </a:solidFill>
              </a:rPr>
              <a:t>Due</a:t>
            </a:r>
            <a:r>
              <a:rPr lang="en-US" sz="2000" dirty="0"/>
              <a:t>: Monday, Mar </a:t>
            </a:r>
            <a:r>
              <a:rPr lang="en-US" altLang="zh-CN" sz="2000" dirty="0"/>
              <a:t>2</a:t>
            </a:r>
            <a:r>
              <a:rPr lang="en-US" sz="2000" dirty="0"/>
              <a:t>, 2020, 23:59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0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549275"/>
            <a:ext cx="6753225" cy="868363"/>
          </a:xfrm>
        </p:spPr>
        <p:txBody>
          <a:bodyPr/>
          <a:lstStyle/>
          <a:p>
            <a:pPr eaLnBrk="1" hangingPunct="1"/>
            <a:r>
              <a:rPr lang="en-CA" dirty="0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524000"/>
            <a:ext cx="7113587" cy="4281488"/>
          </a:xfrm>
        </p:spPr>
        <p:txBody>
          <a:bodyPr>
            <a:normAutofit/>
          </a:bodyPr>
          <a:lstStyle/>
          <a:p>
            <a:r>
              <a:rPr lang="en-US" dirty="0"/>
              <a:t>What is a Survey Paper</a:t>
            </a:r>
          </a:p>
          <a:p>
            <a:r>
              <a:rPr lang="en-US" dirty="0"/>
              <a:t>How to write a Survey Paper</a:t>
            </a:r>
          </a:p>
          <a:p>
            <a:r>
              <a:rPr lang="en-US" dirty="0"/>
              <a:t>What are you going to do</a:t>
            </a:r>
          </a:p>
          <a:p>
            <a:r>
              <a:rPr lang="en-US" dirty="0"/>
              <a:t>Next Class</a:t>
            </a:r>
          </a:p>
          <a:p>
            <a:pPr marL="742950" lvl="2" indent="-342900"/>
            <a:r>
              <a:rPr lang="en-CA" dirty="0"/>
              <a:t>text</a:t>
            </a:r>
            <a:endParaRPr lang="en-US" dirty="0"/>
          </a:p>
        </p:txBody>
      </p:sp>
      <p:sp>
        <p:nvSpPr>
          <p:cNvPr id="6148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3AE89CE2-9B22-4CB2-BC8D-40E57588D021}" type="slidenum">
              <a:rPr lang="en-CA" sz="1200">
                <a:latin typeface="Arial Black" pitchFamily="34" charset="0"/>
              </a:rPr>
              <a:pPr algn="r" eaLnBrk="1" hangingPunct="1"/>
              <a:t>2</a:t>
            </a:fld>
            <a:endParaRPr lang="en-CA" sz="1200">
              <a:latin typeface="Arial Black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7800" y="6248400"/>
            <a:ext cx="573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宋体" charset="-122"/>
              </a:rPr>
              <a:t>Reference:  Jennifer Wong, (2009), What is a Survey Paper?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5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your survey paper [10 marks]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4320" indent="-274320">
              <a:buClr>
                <a:schemeClr val="accent3"/>
              </a:buClr>
              <a:defRPr/>
            </a:pPr>
            <a:r>
              <a:rPr lang="en-US" sz="2000" dirty="0">
                <a:solidFill>
                  <a:srgbClr val="0070C0"/>
                </a:solidFill>
              </a:rPr>
              <a:t>Possible Titles</a:t>
            </a:r>
            <a:r>
              <a:rPr lang="en-US" sz="2000" dirty="0"/>
              <a:t>: </a:t>
            </a:r>
          </a:p>
          <a:p>
            <a:pPr marL="674370" lvl="1" indent="-274320">
              <a:buClr>
                <a:schemeClr val="accent3"/>
              </a:buClr>
              <a:defRPr/>
            </a:pPr>
            <a:r>
              <a:rPr lang="en-US" sz="1800" dirty="0">
                <a:solidFill>
                  <a:srgbClr val="FF0000"/>
                </a:solidFill>
              </a:rPr>
              <a:t>A Survey: Multimedia User Interface</a:t>
            </a:r>
          </a:p>
          <a:p>
            <a:pPr marL="674370" lvl="1" indent="-274320">
              <a:buClr>
                <a:schemeClr val="accent3"/>
              </a:buClr>
              <a:defRPr/>
            </a:pPr>
            <a:r>
              <a:rPr lang="en-US" sz="1800" dirty="0">
                <a:solidFill>
                  <a:srgbClr val="FF0000"/>
                </a:solidFill>
              </a:rPr>
              <a:t>A Survey: Multimedia User Interface for Mobile Devices</a:t>
            </a:r>
          </a:p>
          <a:p>
            <a:pPr marL="674370" lvl="1" indent="-274320">
              <a:buClr>
                <a:schemeClr val="accent3"/>
              </a:buClr>
              <a:defRPr/>
            </a:pPr>
            <a:r>
              <a:rPr lang="en-US" sz="1800" dirty="0">
                <a:solidFill>
                  <a:srgbClr val="FF0000"/>
                </a:solidFill>
              </a:rPr>
              <a:t>A Survey: Speech User Interface</a:t>
            </a:r>
          </a:p>
          <a:p>
            <a:pPr marL="674370" lvl="1" indent="-274320">
              <a:buClr>
                <a:schemeClr val="accent3"/>
              </a:buClr>
              <a:defRPr/>
            </a:pPr>
            <a:r>
              <a:rPr lang="en-US" sz="1800" dirty="0">
                <a:solidFill>
                  <a:srgbClr val="FF0000"/>
                </a:solidFill>
              </a:rPr>
              <a:t>A Survey: Virtual Reality</a:t>
            </a:r>
          </a:p>
          <a:p>
            <a:pPr marL="674370" lvl="1" indent="-274320">
              <a:buClr>
                <a:schemeClr val="accent3"/>
              </a:buClr>
              <a:defRPr/>
            </a:pPr>
            <a:r>
              <a:rPr lang="en-US" sz="1800" dirty="0"/>
              <a:t>Note: If you consider a different title (e.g. a narrower topic) may be more appropriate for your paper findings, please contact me for approval before you start.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33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your survey paper [10 marks]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buClr>
                <a:schemeClr val="accent3"/>
              </a:buClr>
              <a:defRPr/>
            </a:pPr>
            <a:r>
              <a:rPr lang="en-US" dirty="0"/>
              <a:t>Your writing: 8-10 pages, letter size, format is on next page</a:t>
            </a:r>
          </a:p>
          <a:p>
            <a:pPr marL="274320" indent="-274320">
              <a:buClr>
                <a:schemeClr val="accent3"/>
              </a:buClr>
              <a:defRPr/>
            </a:pPr>
            <a:r>
              <a:rPr lang="en-US" dirty="0">
                <a:solidFill>
                  <a:srgbClr val="0070C0"/>
                </a:solidFill>
              </a:rPr>
              <a:t>Submission</a:t>
            </a:r>
            <a:r>
              <a:rPr lang="en-US" dirty="0"/>
              <a:t>: 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n-US" dirty="0"/>
              <a:t>     submit </a:t>
            </a:r>
            <a:r>
              <a:rPr lang="en-US" dirty="0">
                <a:solidFill>
                  <a:srgbClr val="0070C0"/>
                </a:solidFill>
              </a:rPr>
              <a:t>word document (.doc)</a:t>
            </a:r>
            <a:r>
              <a:rPr lang="en-US" dirty="0"/>
              <a:t> file on Blackboard</a:t>
            </a:r>
          </a:p>
          <a:p>
            <a:r>
              <a:rPr lang="en-US" dirty="0">
                <a:solidFill>
                  <a:srgbClr val="0070C0"/>
                </a:solidFill>
              </a:rPr>
              <a:t>Including:</a:t>
            </a:r>
            <a:r>
              <a:rPr lang="en-US" dirty="0"/>
              <a:t> 20-30 research papers</a:t>
            </a:r>
          </a:p>
          <a:p>
            <a:r>
              <a:rPr lang="en-US" dirty="0">
                <a:solidFill>
                  <a:srgbClr val="0070C0"/>
                </a:solidFill>
              </a:rPr>
              <a:t>Abstract</a:t>
            </a:r>
            <a:r>
              <a:rPr lang="en-US" dirty="0"/>
              <a:t>: 150 - 250 words</a:t>
            </a:r>
          </a:p>
          <a:p>
            <a:r>
              <a:rPr lang="en-US" dirty="0">
                <a:solidFill>
                  <a:srgbClr val="0070C0"/>
                </a:solidFill>
              </a:rPr>
              <a:t>Structure</a:t>
            </a:r>
            <a:r>
              <a:rPr lang="en-US" dirty="0"/>
              <a:t>: page 9 of this </a:t>
            </a:r>
            <a:r>
              <a:rPr lang="en-US" dirty="0" err="1"/>
              <a:t>ppt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00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7086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Format Requirements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057422"/>
              </p:ext>
            </p:extLst>
          </p:nvPr>
        </p:nvGraphicFramePr>
        <p:xfrm>
          <a:off x="1295400" y="685800"/>
          <a:ext cx="6096000" cy="5459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2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27">
                <a:tc>
                  <a:txBody>
                    <a:bodyPr/>
                    <a:lstStyle/>
                    <a:p>
                      <a:r>
                        <a:rPr lang="en-US" sz="1800" dirty="0"/>
                        <a:t>paper size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letter paper (8.5 X 11.0) inch</a:t>
                      </a:r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27">
                <a:tc>
                  <a:txBody>
                    <a:bodyPr/>
                    <a:lstStyle/>
                    <a:p>
                      <a:pPr marL="0" indent="0" eaLnBrk="1" fontAlgn="auto" hangingPunct="1">
                        <a:spcAft>
                          <a:spcPts val="0"/>
                        </a:spcAft>
                        <a:buClr>
                          <a:schemeClr val="accent3"/>
                        </a:buClr>
                        <a:buFont typeface="Arial" pitchFamily="34" charset="0"/>
                        <a:buNone/>
                        <a:defRPr/>
                      </a:pPr>
                      <a:r>
                        <a:rPr lang="en-US" sz="1800" dirty="0"/>
                        <a:t>Top margin (1</a:t>
                      </a:r>
                      <a:r>
                        <a:rPr lang="en-US" sz="1800" baseline="30000" dirty="0"/>
                        <a:t>st</a:t>
                      </a:r>
                      <a:r>
                        <a:rPr lang="en-US" sz="1800" dirty="0"/>
                        <a:t>) page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1.0 inch</a:t>
                      </a:r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27">
                <a:tc>
                  <a:txBody>
                    <a:bodyPr/>
                    <a:lstStyle/>
                    <a:p>
                      <a:r>
                        <a:rPr lang="en-US" sz="1800" dirty="0"/>
                        <a:t>Top margin (rest) page: 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0.75 inch</a:t>
                      </a:r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27">
                <a:tc>
                  <a:txBody>
                    <a:bodyPr/>
                    <a:lstStyle/>
                    <a:p>
                      <a:r>
                        <a:rPr lang="en-US" sz="1800" dirty="0"/>
                        <a:t>Left/right margin (all pages) 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0.75 inch</a:t>
                      </a:r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27">
                <a:tc>
                  <a:txBody>
                    <a:bodyPr/>
                    <a:lstStyle/>
                    <a:p>
                      <a:r>
                        <a:rPr lang="en-US" sz="1800" dirty="0"/>
                        <a:t>Line spacing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Double space</a:t>
                      </a:r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27">
                <a:tc>
                  <a:txBody>
                    <a:bodyPr/>
                    <a:lstStyle/>
                    <a:p>
                      <a:r>
                        <a:rPr lang="en-US" sz="1800" dirty="0"/>
                        <a:t>Font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Arial or Times New Roman</a:t>
                      </a:r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9961">
                <a:tc>
                  <a:txBody>
                    <a:bodyPr/>
                    <a:lstStyle/>
                    <a:p>
                      <a:r>
                        <a:rPr lang="en-US" sz="1800" dirty="0"/>
                        <a:t>Font size - Normal text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11pt for Arial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12pt for Times New Roman</a:t>
                      </a:r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27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The following applicable for both Arial and Times New Roman:</a:t>
                      </a:r>
                    </a:p>
                  </a:txBody>
                  <a:tcPr marT="45705" marB="45705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727">
                <a:tc>
                  <a:txBody>
                    <a:bodyPr/>
                    <a:lstStyle/>
                    <a:p>
                      <a:r>
                        <a:rPr lang="en-US" sz="1800" dirty="0"/>
                        <a:t>Title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16pt,</a:t>
                      </a:r>
                      <a:r>
                        <a:rPr lang="en-US" sz="1800" baseline="0" dirty="0"/>
                        <a:t> bold</a:t>
                      </a:r>
                      <a:endParaRPr lang="en-US" sz="1800" dirty="0"/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727">
                <a:tc>
                  <a:txBody>
                    <a:bodyPr/>
                    <a:lstStyle/>
                    <a:p>
                      <a:r>
                        <a:rPr lang="en-US" sz="1800" dirty="0"/>
                        <a:t>Heading 1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14pt, bold</a:t>
                      </a:r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727">
                <a:tc>
                  <a:txBody>
                    <a:bodyPr/>
                    <a:lstStyle/>
                    <a:p>
                      <a:pPr marL="0" indent="0" eaLnBrk="1" fontAlgn="auto" hangingPunct="1">
                        <a:spcAft>
                          <a:spcPts val="0"/>
                        </a:spcAft>
                        <a:buClr>
                          <a:schemeClr val="accent3"/>
                        </a:buClr>
                        <a:buFont typeface="Arial" pitchFamily="34" charset="0"/>
                        <a:buNone/>
                        <a:defRPr/>
                      </a:pPr>
                      <a:r>
                        <a:rPr lang="en-US" sz="1800" dirty="0"/>
                        <a:t>Heading 2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13pt, bold</a:t>
                      </a:r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727">
                <a:tc>
                  <a:txBody>
                    <a:bodyPr/>
                    <a:lstStyle/>
                    <a:p>
                      <a:r>
                        <a:rPr lang="en-US" sz="1800" dirty="0"/>
                        <a:t>Author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11 </a:t>
                      </a:r>
                      <a:r>
                        <a:rPr lang="en-US" sz="1800" dirty="0" err="1"/>
                        <a:t>pt</a:t>
                      </a:r>
                      <a:endParaRPr lang="en-US" sz="1800" dirty="0"/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727">
                <a:tc>
                  <a:txBody>
                    <a:bodyPr/>
                    <a:lstStyle/>
                    <a:p>
                      <a:r>
                        <a:rPr lang="en-US" sz="1800" dirty="0"/>
                        <a:t>Alignment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left</a:t>
                      </a:r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17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Criteria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Follow the requirements on pages 19 -22 of this ppt file</a:t>
            </a:r>
          </a:p>
          <a:p>
            <a:r>
              <a:rPr lang="en-US" dirty="0"/>
              <a:t>Clear, coherent document structure</a:t>
            </a:r>
          </a:p>
          <a:p>
            <a:r>
              <a:rPr lang="en-US" dirty="0"/>
              <a:t>Each  paragraph covers one idea, aspect, or topic </a:t>
            </a:r>
          </a:p>
          <a:p>
            <a:r>
              <a:rPr lang="en-US" dirty="0"/>
              <a:t>Embody the fundamental techniques of writing a survey paper. </a:t>
            </a:r>
          </a:p>
          <a:p>
            <a:r>
              <a:rPr lang="en-US" dirty="0"/>
              <a:t>Proper English grammar &amp; spelling</a:t>
            </a:r>
          </a:p>
          <a:p>
            <a:r>
              <a:rPr lang="en-US" dirty="0"/>
              <a:t>Quality of the writing &amp; content</a:t>
            </a:r>
          </a:p>
          <a:p>
            <a:r>
              <a:rPr lang="en-US" dirty="0"/>
              <a:t>Effort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14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669AA-A798-9345-ABA8-9C4EC0FD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018CF-3E88-AC40-8851-9B34ECFA6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E11EF-8C06-1B4B-8984-2C3B53A2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85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829550" cy="29420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Thank you!</a:t>
            </a:r>
            <a:endParaRPr lang="en-US" sz="96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2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A survey paper …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ea typeface="宋体" charset="-122"/>
              </a:rPr>
              <a:t>is a </a:t>
            </a:r>
            <a:r>
              <a:rPr lang="en-US" altLang="zh-CN" sz="2000" b="1" dirty="0">
                <a:solidFill>
                  <a:srgbClr val="0070C0"/>
                </a:solidFill>
                <a:ea typeface="宋体" charset="-122"/>
              </a:rPr>
              <a:t>paper</a:t>
            </a:r>
            <a:r>
              <a:rPr lang="en-US" altLang="zh-CN" sz="2000" dirty="0">
                <a:solidFill>
                  <a:srgbClr val="0070C0"/>
                </a:solidFill>
                <a:ea typeface="宋体" charset="-122"/>
              </a:rPr>
              <a:t> </a:t>
            </a:r>
            <a:r>
              <a:rPr lang="en-US" altLang="zh-CN" sz="2000" dirty="0">
                <a:ea typeface="宋体" charset="-122"/>
              </a:rPr>
              <a:t>that </a:t>
            </a:r>
            <a:r>
              <a:rPr lang="en-US" altLang="zh-CN" sz="2000" u="sng" dirty="0">
                <a:ea typeface="宋体" charset="-122"/>
              </a:rPr>
              <a:t>summarizes</a:t>
            </a:r>
            <a:r>
              <a:rPr lang="en-US" altLang="zh-CN" sz="2000" dirty="0">
                <a:ea typeface="宋体" charset="-122"/>
              </a:rPr>
              <a:t> and </a:t>
            </a:r>
            <a:r>
              <a:rPr lang="en-US" altLang="zh-CN" sz="2000" u="sng" dirty="0">
                <a:ea typeface="宋体" charset="-122"/>
              </a:rPr>
              <a:t>organizes</a:t>
            </a: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ea typeface="宋体" charset="-122"/>
              </a:rPr>
              <a:t>recent research results </a:t>
            </a:r>
            <a:r>
              <a:rPr lang="en-US" altLang="zh-CN" sz="2000" dirty="0">
                <a:ea typeface="宋体" charset="-122"/>
              </a:rPr>
              <a:t>in a </a:t>
            </a:r>
            <a:r>
              <a:rPr lang="en-US" altLang="zh-CN" sz="2000" dirty="0">
                <a:solidFill>
                  <a:srgbClr val="0070C0"/>
                </a:solidFill>
                <a:ea typeface="宋体" charset="-122"/>
              </a:rPr>
              <a:t>novel way </a:t>
            </a:r>
            <a:r>
              <a:rPr lang="en-US" altLang="zh-CN" sz="2000" dirty="0">
                <a:ea typeface="宋体" charset="-122"/>
              </a:rPr>
              <a:t>that </a:t>
            </a:r>
            <a:r>
              <a:rPr lang="en-US" altLang="zh-CN" sz="2000" u="sng" dirty="0">
                <a:ea typeface="宋体" charset="-122"/>
              </a:rPr>
              <a:t>integrates</a:t>
            </a:r>
            <a:r>
              <a:rPr lang="en-US" altLang="zh-CN" sz="2000" dirty="0">
                <a:ea typeface="宋体" charset="-122"/>
              </a:rPr>
              <a:t> and </a:t>
            </a:r>
            <a:r>
              <a:rPr lang="en-US" altLang="zh-CN" sz="2000" u="sng" dirty="0">
                <a:ea typeface="宋体" charset="-122"/>
              </a:rPr>
              <a:t>adds</a:t>
            </a:r>
            <a:r>
              <a:rPr lang="en-US" altLang="zh-CN" sz="2000" dirty="0">
                <a:ea typeface="宋体" charset="-122"/>
              </a:rPr>
              <a:t> understanding to work in the field.   </a:t>
            </a:r>
          </a:p>
          <a:p>
            <a:r>
              <a:rPr lang="en-CA" sz="2000" dirty="0"/>
              <a:t> </a:t>
            </a:r>
            <a:r>
              <a:rPr lang="en-CA" sz="2000" u="sng" dirty="0"/>
              <a:t>emphasizes the classification</a:t>
            </a:r>
            <a:r>
              <a:rPr lang="en-CA" sz="2000" dirty="0"/>
              <a:t> of the </a:t>
            </a:r>
            <a:r>
              <a:rPr lang="en-CA" sz="2000" u="sng" dirty="0"/>
              <a:t>existing literature</a:t>
            </a:r>
            <a:r>
              <a:rPr lang="en-CA" sz="2000" dirty="0"/>
              <a:t>, developing a </a:t>
            </a:r>
            <a:r>
              <a:rPr lang="en-CA" sz="2000" u="sng" dirty="0"/>
              <a:t>perspective</a:t>
            </a:r>
            <a:r>
              <a:rPr lang="en-CA" sz="2000" dirty="0"/>
              <a:t> on the area, and </a:t>
            </a:r>
            <a:r>
              <a:rPr lang="en-CA" sz="2000" u="sng" dirty="0"/>
              <a:t>evaluating trends.</a:t>
            </a:r>
          </a:p>
          <a:p>
            <a:pPr>
              <a:buNone/>
            </a:pPr>
            <a:r>
              <a:rPr lang="en-CA" altLang="zh-CN" sz="2000" dirty="0">
                <a:ea typeface="宋体" charset="-122"/>
              </a:rPr>
              <a:t>				</a:t>
            </a:r>
            <a:r>
              <a:rPr lang="en-US" altLang="zh-CN" sz="2000" dirty="0">
                <a:ea typeface="宋体" charset="-122"/>
              </a:rPr>
              <a:t>- by </a:t>
            </a:r>
            <a:r>
              <a:rPr lang="en-CA" sz="2000" dirty="0"/>
              <a:t>ACM Computing Surveys</a:t>
            </a:r>
            <a:endParaRPr lang="en-US" altLang="zh-CN" sz="2000" dirty="0">
              <a:ea typeface="宋体" charset="-122"/>
            </a:endParaRPr>
          </a:p>
          <a:p>
            <a:pPr>
              <a:buNone/>
            </a:pPr>
            <a:endParaRPr lang="en-US" altLang="zh-CN" sz="2000" dirty="0">
              <a:ea typeface="宋体" charset="-122"/>
            </a:endParaRPr>
          </a:p>
          <a:p>
            <a:r>
              <a:rPr lang="en-CA" sz="2000" dirty="0"/>
              <a:t>is a survey of the literature. </a:t>
            </a:r>
          </a:p>
          <a:p>
            <a:r>
              <a:rPr lang="en-CA" sz="2000" dirty="0"/>
              <a:t>provides a </a:t>
            </a:r>
            <a:r>
              <a:rPr lang="en-CA" sz="2000" u="sng" dirty="0"/>
              <a:t>comprehensive review</a:t>
            </a:r>
            <a:r>
              <a:rPr lang="en-CA" sz="2000" dirty="0"/>
              <a:t> of developments in a selected area".</a:t>
            </a:r>
          </a:p>
          <a:p>
            <a:pPr marL="0" indent="0">
              <a:buNone/>
            </a:pPr>
            <a:r>
              <a:rPr lang="en-CA" sz="2000" dirty="0"/>
              <a:t>		 – by IEEE Communications Surveys &amp; Tutorials journal</a:t>
            </a:r>
          </a:p>
          <a:p>
            <a:pPr>
              <a:buNone/>
            </a:pPr>
            <a:endParaRPr lang="en-US" altLang="zh-CN" sz="2000" dirty="0">
              <a:ea typeface="宋体" charset="-122"/>
            </a:endParaRPr>
          </a:p>
          <a:p>
            <a:r>
              <a:rPr lang="en-CA" sz="2000" dirty="0"/>
              <a:t>Is the process of </a:t>
            </a:r>
            <a:r>
              <a:rPr lang="en-CA" sz="2000" u="sng" dirty="0"/>
              <a:t>analyzing</a:t>
            </a:r>
            <a:r>
              <a:rPr lang="en-CA" sz="2000" dirty="0"/>
              <a:t>, </a:t>
            </a:r>
            <a:r>
              <a:rPr lang="en-CA" sz="2000" u="sng" dirty="0"/>
              <a:t>summarizing</a:t>
            </a:r>
            <a:r>
              <a:rPr lang="en-CA" sz="2000" dirty="0"/>
              <a:t>, </a:t>
            </a:r>
            <a:r>
              <a:rPr lang="en-CA" sz="2000" u="sng" dirty="0"/>
              <a:t>organizing</a:t>
            </a:r>
            <a:r>
              <a:rPr lang="en-CA" sz="2000" dirty="0"/>
              <a:t>, and </a:t>
            </a:r>
            <a:r>
              <a:rPr lang="en-CA" sz="2000" u="sng" dirty="0"/>
              <a:t>presenting novel conclusions</a:t>
            </a:r>
            <a:r>
              <a:rPr lang="en-CA" sz="2000" dirty="0"/>
              <a:t> from the results of technical review of large number of recently published scholarly articles.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4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A survey paper 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 paper that </a:t>
            </a:r>
            <a:r>
              <a:rPr lang="en-US" sz="2800" u="sng" dirty="0"/>
              <a:t>abridges</a:t>
            </a:r>
            <a:r>
              <a:rPr lang="en-US" sz="2800" dirty="0"/>
              <a:t> and </a:t>
            </a:r>
            <a:r>
              <a:rPr lang="en-US" sz="2800" u="sng" dirty="0"/>
              <a:t>sorted</a:t>
            </a:r>
            <a:r>
              <a:rPr lang="en-US" sz="2800" dirty="0"/>
              <a:t> out</a:t>
            </a:r>
            <a:r>
              <a:rPr lang="en-US" sz="2800" u="sng" dirty="0"/>
              <a:t> late research </a:t>
            </a:r>
            <a:r>
              <a:rPr lang="en-US" sz="2800" dirty="0"/>
              <a:t>brings about a </a:t>
            </a:r>
            <a:r>
              <a:rPr lang="en-US" sz="2800" dirty="0">
                <a:solidFill>
                  <a:srgbClr val="0070C0"/>
                </a:solidFill>
              </a:rPr>
              <a:t>novel way </a:t>
            </a:r>
            <a:r>
              <a:rPr lang="en-US" sz="2800" dirty="0"/>
              <a:t>that </a:t>
            </a:r>
            <a:r>
              <a:rPr lang="en-US" sz="2800" dirty="0">
                <a:solidFill>
                  <a:srgbClr val="0070C0"/>
                </a:solidFill>
              </a:rPr>
              <a:t>incorporates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70C0"/>
                </a:solidFill>
              </a:rPr>
              <a:t>adds understanding</a:t>
            </a:r>
            <a:r>
              <a:rPr lang="en-US" sz="2800" dirty="0"/>
              <a:t> to work in the field. </a:t>
            </a:r>
          </a:p>
          <a:p>
            <a:pPr>
              <a:buNone/>
            </a:pPr>
            <a:endParaRPr lang="en-US" altLang="zh-CN" sz="2800" dirty="0">
              <a:ea typeface="宋体" charset="-122"/>
            </a:endParaRPr>
          </a:p>
          <a:p>
            <a:r>
              <a:rPr lang="en-US" altLang="zh-CN" sz="2800" dirty="0">
                <a:ea typeface="宋体" charset="-122"/>
              </a:rPr>
              <a:t>A survey article </a:t>
            </a:r>
            <a:r>
              <a:rPr lang="en-US" altLang="zh-CN" sz="2800" u="sng" dirty="0">
                <a:ea typeface="宋体" charset="-122"/>
              </a:rPr>
              <a:t>assumes</a:t>
            </a:r>
            <a:r>
              <a:rPr lang="en-US" altLang="zh-CN" sz="2800" dirty="0">
                <a:ea typeface="宋体" charset="-122"/>
              </a:rPr>
              <a:t> a general knowledge of the area; it </a:t>
            </a:r>
            <a:r>
              <a:rPr lang="en-US" altLang="zh-CN" sz="2800" u="sng" dirty="0">
                <a:ea typeface="宋体" charset="-122"/>
              </a:rPr>
              <a:t>emphasizes</a:t>
            </a:r>
            <a:r>
              <a:rPr lang="en-US" altLang="zh-CN" sz="2800" dirty="0">
                <a:ea typeface="宋体" charset="-122"/>
              </a:rPr>
              <a:t> the classification of the existing literature, </a:t>
            </a:r>
            <a:r>
              <a:rPr lang="en-US" altLang="zh-CN" sz="2800" u="sng" dirty="0">
                <a:ea typeface="宋体" charset="-122"/>
              </a:rPr>
              <a:t>developing</a:t>
            </a:r>
            <a:r>
              <a:rPr lang="en-US" altLang="zh-CN" sz="2800" dirty="0">
                <a:ea typeface="宋体" charset="-122"/>
              </a:rPr>
              <a:t> a perspective on the area, and </a:t>
            </a:r>
            <a:r>
              <a:rPr lang="en-US" altLang="zh-CN" sz="2800" u="sng" dirty="0">
                <a:ea typeface="宋体" charset="-122"/>
              </a:rPr>
              <a:t>evaluating</a:t>
            </a:r>
            <a:r>
              <a:rPr lang="en-US" altLang="zh-CN" sz="2800" dirty="0">
                <a:ea typeface="宋体" charset="-122"/>
              </a:rPr>
              <a:t> trends.</a:t>
            </a:r>
          </a:p>
          <a:p>
            <a:pPr>
              <a:buNone/>
            </a:pPr>
            <a:endParaRPr lang="en-US" altLang="zh-CN" sz="2800" dirty="0">
              <a:ea typeface="宋体" charset="-122"/>
            </a:endParaRPr>
          </a:p>
          <a:p>
            <a:pPr>
              <a:buNone/>
            </a:pPr>
            <a:endParaRPr lang="en-US" altLang="zh-CN" sz="2800" dirty="0">
              <a:ea typeface="宋体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6176500"/>
            <a:ext cx="664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/>
              <a:t>Reference: </a:t>
            </a:r>
            <a:r>
              <a:rPr lang="en-US" dirty="0">
                <a:hlinkClick r:id="rId2"/>
              </a:rPr>
              <a:t>http://researchpedia.info/steps-to-write-a-survey-paper/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1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Goals of a Survey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Provides reader with a view of existing work that is well organized and comprehensive 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Not all details must be included, which ones should/shouldn’t?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Make sure to cover all relevant material completely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Logical structure of organization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State-of-the-art 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6176500"/>
            <a:ext cx="664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/>
              <a:t>Reference: </a:t>
            </a:r>
            <a:r>
              <a:rPr lang="en-US" dirty="0">
                <a:hlinkClick r:id="rId2"/>
              </a:rPr>
              <a:t>http://researchpedia.info/steps-to-write-a-survey-paper/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0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Your survey paper should 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ea typeface="宋体" charset="-122"/>
              </a:rPr>
              <a:t>Summarize the research in </a:t>
            </a:r>
            <a:r>
              <a:rPr lang="en-US" altLang="zh-CN" sz="2400" u="sng" dirty="0">
                <a:ea typeface="宋体" charset="-122"/>
              </a:rPr>
              <a:t>20-30 papers </a:t>
            </a:r>
            <a:r>
              <a:rPr lang="en-US" altLang="zh-CN" sz="2400" dirty="0">
                <a:ea typeface="宋体" charset="-122"/>
              </a:rPr>
              <a:t>on a particular topic, i.e.,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multimedia user interface</a:t>
            </a:r>
            <a:r>
              <a:rPr lang="en-US" altLang="zh-CN" sz="2400" dirty="0">
                <a:ea typeface="宋体" charset="-122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ea typeface="宋体" charset="-122"/>
              </a:rPr>
              <a:t>Include </a:t>
            </a:r>
            <a:r>
              <a:rPr lang="en-US" altLang="zh-CN" sz="2400" u="sng" dirty="0">
                <a:ea typeface="宋体" charset="-122"/>
              </a:rPr>
              <a:t>your own commentary </a:t>
            </a:r>
            <a:r>
              <a:rPr lang="en-US" altLang="zh-CN" sz="2400" dirty="0">
                <a:ea typeface="宋体" charset="-122"/>
              </a:rPr>
              <a:t>on the significance of the approach and the solutions presented in each paper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ea typeface="宋体" charset="-122"/>
              </a:rPr>
              <a:t>Provide a </a:t>
            </a:r>
            <a:r>
              <a:rPr lang="en-US" altLang="zh-CN" sz="2400" u="sng" dirty="0">
                <a:ea typeface="宋体" charset="-122"/>
              </a:rPr>
              <a:t>critical assessment </a:t>
            </a:r>
            <a:r>
              <a:rPr lang="en-US" altLang="zh-CN" sz="2400" dirty="0">
                <a:ea typeface="宋体" charset="-122"/>
              </a:rPr>
              <a:t>of the work that has been done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ea typeface="宋体" charset="-122"/>
              </a:rPr>
              <a:t>Include a </a:t>
            </a:r>
            <a:r>
              <a:rPr lang="en-US" altLang="zh-CN" sz="2400" u="sng" dirty="0">
                <a:ea typeface="宋体" charset="-122"/>
              </a:rPr>
              <a:t>discussion</a:t>
            </a:r>
            <a:r>
              <a:rPr lang="en-US" altLang="zh-CN" sz="2400" dirty="0">
                <a:ea typeface="宋体" charset="-122"/>
              </a:rPr>
              <a:t> on future research directions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dirty="0">
              <a:ea typeface="宋体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b="1" u="sng" dirty="0">
                <a:solidFill>
                  <a:srgbClr val="FF3300"/>
                </a:solidFill>
                <a:ea typeface="宋体" charset="-122"/>
              </a:rPr>
              <a:t>IMPORTANT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Everything</a:t>
            </a:r>
            <a:r>
              <a:rPr lang="en-US" altLang="zh-CN" sz="2000" dirty="0">
                <a:ea typeface="宋体" charset="-122"/>
              </a:rPr>
              <a:t> you write in this survey paper must be in 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your own words</a:t>
            </a:r>
          </a:p>
          <a:p>
            <a:pPr lvl="1">
              <a:lnSpc>
                <a:spcPct val="80000"/>
              </a:lnSpc>
            </a:pPr>
            <a:r>
              <a:rPr lang="en-US" sz="2100" dirty="0">
                <a:ea typeface="宋体" charset="-122"/>
              </a:rPr>
              <a:t>All thoughts, rewords of </a:t>
            </a:r>
            <a:r>
              <a:rPr lang="en-US" sz="2100" dirty="0">
                <a:solidFill>
                  <a:srgbClr val="FF0000"/>
                </a:solidFill>
                <a:ea typeface="宋体" charset="-122"/>
              </a:rPr>
              <a:t>other</a:t>
            </a:r>
            <a:r>
              <a:rPr lang="en-US" sz="2100" dirty="0">
                <a:ea typeface="宋体" charset="-122"/>
              </a:rPr>
              <a:t> individuals’ words must be accurately </a:t>
            </a:r>
            <a:r>
              <a:rPr lang="en-US" sz="2100" dirty="0">
                <a:solidFill>
                  <a:srgbClr val="FF0000"/>
                </a:solidFill>
                <a:ea typeface="宋体" charset="-122"/>
              </a:rPr>
              <a:t>credited</a:t>
            </a:r>
            <a:r>
              <a:rPr lang="en-US" sz="2100" dirty="0">
                <a:ea typeface="宋体" charset="-122"/>
              </a:rPr>
              <a:t> in the assortment of the paper and in the </a:t>
            </a:r>
            <a:r>
              <a:rPr lang="en-US" sz="2100" dirty="0">
                <a:solidFill>
                  <a:srgbClr val="FF0000"/>
                </a:solidFill>
                <a:ea typeface="宋体" charset="-122"/>
              </a:rPr>
              <a:t>references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2000" dirty="0">
              <a:ea typeface="宋体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6176500"/>
            <a:ext cx="664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/>
              <a:t>Reference: </a:t>
            </a:r>
            <a:r>
              <a:rPr lang="en-US" dirty="0">
                <a:hlinkClick r:id="rId2"/>
              </a:rPr>
              <a:t>http://researchpedia.info/steps-to-write-a-survey-paper/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How To Find Articles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zh-CN" dirty="0">
                <a:ea typeface="宋体" charset="-122"/>
              </a:rPr>
              <a:t>Digital libraries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Seneca </a:t>
            </a:r>
            <a:r>
              <a:rPr lang="en-US" altLang="zh-CN">
                <a:ea typeface="宋体" charset="-122"/>
              </a:rPr>
              <a:t>Library database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Google Scholar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ACM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IEEE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Identify research groups/faculty in the area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Dig into their work and pointers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Search by author names, find their publications</a:t>
            </a:r>
          </a:p>
          <a:p>
            <a:r>
              <a:rPr lang="en-US" altLang="zh-CN" dirty="0">
                <a:ea typeface="宋体" charset="-122"/>
              </a:rPr>
              <a:t>Research on “related work” </a:t>
            </a:r>
          </a:p>
          <a:p>
            <a:r>
              <a:rPr lang="en-US" altLang="zh-CN" dirty="0">
                <a:ea typeface="宋体" charset="-122"/>
              </a:rPr>
              <a:t>Check paper references</a:t>
            </a:r>
          </a:p>
          <a:p>
            <a:r>
              <a:rPr lang="en-US" altLang="zh-CN" dirty="0">
                <a:ea typeface="宋体" charset="-122"/>
              </a:rPr>
              <a:t>Follow citation chains</a:t>
            </a:r>
          </a:p>
          <a:p>
            <a:pPr eaLnBrk="1" hangingPunct="1">
              <a:buFontTx/>
              <a:buNone/>
            </a:pPr>
            <a:endParaRPr lang="en-US" altLang="zh-CN" dirty="0">
              <a:ea typeface="宋体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71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>
                <a:ea typeface="宋体" charset="-122"/>
              </a:rPr>
              <a:t>How To Pick Articles – In General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zh-CN" sz="2400" dirty="0">
                <a:ea typeface="宋体" charset="-122"/>
              </a:rPr>
              <a:t>When picking papers to read - try to:</a:t>
            </a:r>
            <a:endParaRPr lang="en-US" altLang="zh-CN" sz="2400" dirty="0">
              <a:ea typeface="宋体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GB" altLang="zh-CN" sz="2000" dirty="0">
                <a:ea typeface="宋体" charset="-122"/>
              </a:rPr>
              <a:t>Pick a </a:t>
            </a:r>
            <a:r>
              <a:rPr lang="en-GB" altLang="zh-CN" sz="2000" u="sng" dirty="0">
                <a:solidFill>
                  <a:srgbClr val="FF0000"/>
                </a:solidFill>
                <a:ea typeface="宋体" charset="-122"/>
              </a:rPr>
              <a:t>recent</a:t>
            </a:r>
            <a:r>
              <a:rPr lang="en-GB" altLang="zh-CN" sz="200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GB" altLang="zh-CN" sz="2000" dirty="0">
                <a:ea typeface="宋体" charset="-122"/>
              </a:rPr>
              <a:t>survey of the field so you can quickly gain an overview,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zh-CN" sz="2000" dirty="0">
                <a:ea typeface="宋体" charset="-122"/>
              </a:rPr>
              <a:t>Pick a paper that you can </a:t>
            </a:r>
            <a:r>
              <a:rPr lang="en-GB" altLang="zh-CN" sz="2000" u="sng" dirty="0">
                <a:ea typeface="宋体" charset="-122"/>
              </a:rPr>
              <a:t>easily understand </a:t>
            </a:r>
            <a:r>
              <a:rPr lang="en-GB" altLang="zh-CN" sz="2000" dirty="0">
                <a:ea typeface="宋体" charset="-122"/>
              </a:rPr>
              <a:t>– book chapters often give easier understandable materials and lengthy explanation that may give you a head start, although they may not be as up-to-date as papers, 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zh-CN" sz="2000" dirty="0">
                <a:ea typeface="宋体" charset="-122"/>
              </a:rPr>
              <a:t>Pick papers that are </a:t>
            </a:r>
            <a:r>
              <a:rPr lang="en-GB" altLang="zh-CN" sz="2000" u="sng" dirty="0">
                <a:solidFill>
                  <a:srgbClr val="FF0000"/>
                </a:solidFill>
                <a:ea typeface="宋体" charset="-122"/>
              </a:rPr>
              <a:t>related</a:t>
            </a:r>
            <a:r>
              <a:rPr lang="en-GB" altLang="zh-CN" sz="2000" u="sng" dirty="0">
                <a:ea typeface="宋体" charset="-122"/>
              </a:rPr>
              <a:t> to each other </a:t>
            </a:r>
            <a:r>
              <a:rPr lang="en-GB" altLang="zh-CN" sz="2000" dirty="0">
                <a:ea typeface="宋体" charset="-122"/>
              </a:rPr>
              <a:t>in some ways and/or that are in the same field so that you can write a meaningful survey out of them,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zh-CN" sz="2000" dirty="0">
                <a:ea typeface="宋体" charset="-122"/>
              </a:rPr>
              <a:t>Favour papers from </a:t>
            </a:r>
            <a:r>
              <a:rPr lang="en-GB" altLang="zh-CN" sz="2000" u="sng" dirty="0">
                <a:solidFill>
                  <a:srgbClr val="FF0000"/>
                </a:solidFill>
                <a:ea typeface="宋体" charset="-122"/>
              </a:rPr>
              <a:t>well-known journals and conferences</a:t>
            </a:r>
            <a:r>
              <a:rPr lang="en-GB" altLang="zh-CN" sz="2000" dirty="0">
                <a:ea typeface="宋体" charset="-122"/>
              </a:rPr>
              <a:t>,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zh-CN" sz="2000" dirty="0">
                <a:ea typeface="宋体" charset="-122"/>
              </a:rPr>
              <a:t>Favour “first” or “</a:t>
            </a:r>
            <a:r>
              <a:rPr lang="en-GB" altLang="zh-CN" sz="2000" dirty="0">
                <a:solidFill>
                  <a:srgbClr val="FF0000"/>
                </a:solidFill>
                <a:ea typeface="宋体" charset="-122"/>
              </a:rPr>
              <a:t>foundational</a:t>
            </a:r>
            <a:r>
              <a:rPr lang="en-GB" altLang="zh-CN" sz="2000" dirty="0">
                <a:ea typeface="宋体" charset="-122"/>
              </a:rPr>
              <a:t>” papers in the field (as indicated in other </a:t>
            </a:r>
            <a:r>
              <a:rPr lang="en-GB" altLang="zh-CN" sz="2000" u="sng" dirty="0">
                <a:ea typeface="宋体" charset="-122"/>
              </a:rPr>
              <a:t>people’s survey paper</a:t>
            </a:r>
            <a:r>
              <a:rPr lang="en-GB" altLang="zh-CN" sz="2000" dirty="0">
                <a:ea typeface="宋体" charset="-122"/>
              </a:rPr>
              <a:t>), 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zh-CN" sz="2000" dirty="0">
                <a:ea typeface="宋体" charset="-122"/>
              </a:rPr>
              <a:t>Favour more recent papers,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ea typeface="宋体" charset="-122"/>
              </a:rPr>
              <a:t>Find relationships with respect to each other and to your topic area (classification scheme/categorization)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ea typeface="宋体" charset="-122"/>
              </a:rPr>
              <a:t>Follow 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reference</a:t>
            </a:r>
            <a:r>
              <a:rPr lang="en-US" altLang="zh-CN" sz="2000" dirty="0">
                <a:ea typeface="宋体" charset="-122"/>
              </a:rPr>
              <a:t> papers</a:t>
            </a:r>
            <a:endParaRPr lang="en-US" altLang="zh-CN" sz="1600" dirty="0">
              <a:ea typeface="宋体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6176500"/>
            <a:ext cx="664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/>
              <a:t>Reference: </a:t>
            </a:r>
            <a:r>
              <a:rPr lang="en-US" dirty="0">
                <a:hlinkClick r:id="rId3"/>
              </a:rPr>
              <a:t>http://researchpedia.info/steps-to-write-a-survey-paper/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858000" y="6195481"/>
            <a:ext cx="2133600" cy="365125"/>
          </a:xfrm>
        </p:spPr>
        <p:txBody>
          <a:bodyPr/>
          <a:lstStyle/>
          <a:p>
            <a:fld id="{DCE3C2C3-7F4C-4DDF-B6B6-EE164B5325D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473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Survey Structure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It should not be just a concatenation of paper reviews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A typical structure of a paper includes: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Title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Abstract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Introduction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Body of paper(use headings corresponding to your content)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Conclusion/Future 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References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781800" y="6172200"/>
            <a:ext cx="2133600" cy="365125"/>
          </a:xfrm>
        </p:spPr>
        <p:txBody>
          <a:bodyPr/>
          <a:lstStyle/>
          <a:p>
            <a:fld id="{DCE3C2C3-7F4C-4DDF-B6B6-EE164B5325D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65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20692</TotalTime>
  <Words>2141</Words>
  <Application>Microsoft Macintosh PowerPoint</Application>
  <PresentationFormat>On-screen Show (4:3)</PresentationFormat>
  <Paragraphs>251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Arial Black</vt:lpstr>
      <vt:lpstr>Calibri</vt:lpstr>
      <vt:lpstr>Wingdings</vt:lpstr>
      <vt:lpstr>Office Theme</vt:lpstr>
      <vt:lpstr>BTH645 - Multimedia Elements for User Interfaces</vt:lpstr>
      <vt:lpstr>Outline</vt:lpstr>
      <vt:lpstr>A survey paper …</vt:lpstr>
      <vt:lpstr>A survey paper is…</vt:lpstr>
      <vt:lpstr>Goals of a Survey</vt:lpstr>
      <vt:lpstr>Your survey paper should …</vt:lpstr>
      <vt:lpstr>How To Find Articles</vt:lpstr>
      <vt:lpstr>How To Pick Articles – In General</vt:lpstr>
      <vt:lpstr>Survey Structure </vt:lpstr>
      <vt:lpstr>Survey Structure</vt:lpstr>
      <vt:lpstr>Survey Structure</vt:lpstr>
      <vt:lpstr>Survey Structure</vt:lpstr>
      <vt:lpstr>Figures/ Tables</vt:lpstr>
      <vt:lpstr>Reference Style</vt:lpstr>
      <vt:lpstr> Example References （APA）</vt:lpstr>
      <vt:lpstr>Citation style – APA (American Psychological Association) Style</vt:lpstr>
      <vt:lpstr>General Rules for Bibliography</vt:lpstr>
      <vt:lpstr>Example papers/surveys/ references</vt:lpstr>
      <vt:lpstr>Write your survey paper [10 marks]</vt:lpstr>
      <vt:lpstr>Write your survey paper [10 marks]</vt:lpstr>
      <vt:lpstr>Write your survey paper [10 marks]</vt:lpstr>
      <vt:lpstr>Format Requirements</vt:lpstr>
      <vt:lpstr>Evaluation Criteria</vt:lpstr>
      <vt:lpstr>Next class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Rebecca.Isowa</dc:creator>
  <cp:lastModifiedBy>Sunny Shi</cp:lastModifiedBy>
  <cp:revision>473</cp:revision>
  <cp:lastPrinted>2014-12-15T14:00:04Z</cp:lastPrinted>
  <dcterms:created xsi:type="dcterms:W3CDTF">2012-08-23T18:09:37Z</dcterms:created>
  <dcterms:modified xsi:type="dcterms:W3CDTF">2020-01-14T19:17:28Z</dcterms:modified>
</cp:coreProperties>
</file>