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437" r:id="rId2"/>
    <p:sldId id="389" r:id="rId3"/>
    <p:sldId id="434" r:id="rId4"/>
    <p:sldId id="390" r:id="rId5"/>
    <p:sldId id="391" r:id="rId6"/>
    <p:sldId id="392" r:id="rId7"/>
    <p:sldId id="393" r:id="rId8"/>
    <p:sldId id="394" r:id="rId9"/>
    <p:sldId id="428" r:id="rId10"/>
    <p:sldId id="432" r:id="rId11"/>
    <p:sldId id="436" r:id="rId12"/>
    <p:sldId id="435" r:id="rId13"/>
    <p:sldId id="397" r:id="rId14"/>
    <p:sldId id="398" r:id="rId15"/>
    <p:sldId id="399" r:id="rId16"/>
    <p:sldId id="400" r:id="rId17"/>
    <p:sldId id="401" r:id="rId18"/>
    <p:sldId id="402" r:id="rId19"/>
    <p:sldId id="403" r:id="rId20"/>
    <p:sldId id="404" r:id="rId21"/>
    <p:sldId id="405" r:id="rId22"/>
    <p:sldId id="406" r:id="rId23"/>
    <p:sldId id="407" r:id="rId24"/>
    <p:sldId id="408" r:id="rId25"/>
    <p:sldId id="409" r:id="rId26"/>
    <p:sldId id="410" r:id="rId27"/>
    <p:sldId id="411" r:id="rId28"/>
    <p:sldId id="412" r:id="rId29"/>
    <p:sldId id="413" r:id="rId30"/>
    <p:sldId id="414" r:id="rId31"/>
    <p:sldId id="415" r:id="rId32"/>
    <p:sldId id="416" r:id="rId33"/>
    <p:sldId id="417" r:id="rId34"/>
    <p:sldId id="418" r:id="rId35"/>
    <p:sldId id="419" r:id="rId36"/>
    <p:sldId id="420" r:id="rId37"/>
    <p:sldId id="421" r:id="rId38"/>
    <p:sldId id="422" r:id="rId39"/>
    <p:sldId id="423" r:id="rId40"/>
    <p:sldId id="424" r:id="rId41"/>
    <p:sldId id="425" r:id="rId42"/>
    <p:sldId id="427" r:id="rId43"/>
    <p:sldId id="350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1" autoAdjust="0"/>
    <p:restoredTop sz="50000" autoAdjust="0"/>
  </p:normalViewPr>
  <p:slideViewPr>
    <p:cSldViewPr>
      <p:cViewPr varScale="1">
        <p:scale>
          <a:sx n="112" d="100"/>
          <a:sy n="112" d="100"/>
        </p:scale>
        <p:origin x="204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792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78797-15EC-4D2D-BD2F-959A5A89F837}" type="datetimeFigureOut">
              <a:rPr lang="en-US" smtClean="0"/>
              <a:t>2/3/20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6893A-904F-4CE0-B8C6-10F4E3751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67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023D2-88C6-40B1-A2DD-5F38C7DEB849}" type="slidenum">
              <a:rPr lang="en-CA" smtClean="0">
                <a:solidFill>
                  <a:prstClr val="black"/>
                </a:solidFill>
              </a:rPr>
              <a:pPr/>
              <a:t>1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078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C529BB3-3F4F-4B02-A6E7-8CC8F9249A90}" type="slidenum">
              <a:rPr lang="en-GB" sz="110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22</a:t>
            </a:fld>
            <a:endParaRPr lang="en-GB" sz="1100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563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563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099" y="4345215"/>
            <a:ext cx="5484316" cy="41108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E32DC2-107F-4807-8995-8C70D9484356}" type="slidenum">
              <a:rPr lang="en-GB" sz="110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32</a:t>
            </a:fld>
            <a:endParaRPr lang="en-GB" sz="1100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573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573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099" y="4345215"/>
            <a:ext cx="5484316" cy="41108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D1C0A5F-C4E1-4EC8-A0A0-2DA56B612123}" type="slidenum">
              <a:rPr lang="en-GB" sz="110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33</a:t>
            </a:fld>
            <a:endParaRPr lang="en-GB" sz="1100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583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583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099" y="4345215"/>
            <a:ext cx="5484316" cy="41108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8E9E6D7-9708-40CC-9D46-F6E39016DD02}" type="slidenum">
              <a:rPr lang="en-GB" sz="110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34</a:t>
            </a:fld>
            <a:endParaRPr lang="en-GB" sz="1100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593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593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099" y="4345215"/>
            <a:ext cx="5484316" cy="41108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599B884-9A07-4693-80CD-6ACC3668BB2A}" type="slidenum">
              <a:rPr lang="en-GB" sz="110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35</a:t>
            </a:fld>
            <a:endParaRPr lang="en-GB" sz="1100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604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604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099" y="4345215"/>
            <a:ext cx="5484316" cy="41108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61E2E9E-9FE8-4C12-B326-6F53BDED9FAF}" type="slidenum">
              <a:rPr lang="en-GB" sz="110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36</a:t>
            </a:fld>
            <a:endParaRPr lang="en-GB" sz="1100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614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614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099" y="4345215"/>
            <a:ext cx="5484316" cy="41108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A618A4E-1C5A-4D8A-B8D6-61DC88B93159}" type="slidenum">
              <a:rPr lang="en-GB" sz="110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4</a:t>
            </a:fld>
            <a:endParaRPr lang="en-GB" sz="1100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481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481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099" y="4345215"/>
            <a:ext cx="5484316" cy="41108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FE42995-800C-4F78-83BE-7EEDAA2D0354}" type="slidenum">
              <a:rPr lang="en-GB" sz="110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8</a:t>
            </a:fld>
            <a:endParaRPr lang="en-GB" sz="1100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491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491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099" y="4345215"/>
            <a:ext cx="5484316" cy="41108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9B04AEA-13F2-4FE1-8E3D-3708B59953E3}" type="slidenum">
              <a:rPr lang="en-GB" sz="110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12</a:t>
            </a:fld>
            <a:endParaRPr lang="en-GB" sz="1100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501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501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099" y="4345215"/>
            <a:ext cx="5484316" cy="41108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2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6EAEB49-FE70-4BD5-B3C1-9AE770A5FE37}" type="slidenum">
              <a:rPr lang="en-GB" sz="110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13</a:t>
            </a:fld>
            <a:endParaRPr lang="en-GB" sz="1100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512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512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099" y="4345215"/>
            <a:ext cx="5484316" cy="41108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CA9C204-4D95-481C-835C-1383D16001C0}" type="slidenum">
              <a:rPr lang="en-GB" sz="110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14</a:t>
            </a:fld>
            <a:endParaRPr lang="en-GB" sz="1100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522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522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099" y="4345215"/>
            <a:ext cx="5484316" cy="41108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FBED1FE-DC04-47A0-BA9C-5994B9B3AA6E}" type="slidenum">
              <a:rPr lang="en-GB" sz="110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15</a:t>
            </a:fld>
            <a:endParaRPr lang="en-GB" sz="1100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532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532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099" y="4345215"/>
            <a:ext cx="5484316" cy="41108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9E39B7C-26EE-4A16-AF4D-C613409C1524}" type="slidenum">
              <a:rPr lang="en-GB" sz="110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16</a:t>
            </a:fld>
            <a:endParaRPr lang="en-GB" sz="1100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542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542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099" y="4345215"/>
            <a:ext cx="5484316" cy="41108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tabLst>
                <a:tab pos="710265" algn="l"/>
                <a:tab pos="1420529" algn="l"/>
                <a:tab pos="2130794" algn="l"/>
                <a:tab pos="284105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3D4D706-71C2-4B30-9720-0109EB3D9DFA}" type="slidenum">
              <a:rPr lang="en-GB" sz="1100">
                <a:solidFill>
                  <a:srgbClr val="000000"/>
                </a:solidFill>
                <a:latin typeface="Times New Roman" pitchFamily="-112" charset="0"/>
                <a:ea typeface="MS Gothic" pitchFamily="49" charset="-128"/>
              </a:rPr>
              <a:pPr eaLnBrk="1" hangingPunct="1"/>
              <a:t>21</a:t>
            </a:fld>
            <a:endParaRPr lang="en-GB" sz="1100">
              <a:solidFill>
                <a:srgbClr val="000000"/>
              </a:solidFill>
              <a:latin typeface="Times New Roman" pitchFamily="-112" charset="0"/>
              <a:ea typeface="MS Gothic" pitchFamily="49" charset="-128"/>
            </a:endParaRPr>
          </a:p>
        </p:txBody>
      </p:sp>
      <p:sp>
        <p:nvSpPr>
          <p:cNvPr id="552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553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099" y="4345215"/>
            <a:ext cx="5484316" cy="41108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7165-8590-4846-82F8-30086DDA2D93}" type="datetime1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6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F9B4-8BF1-4333-8BBF-8FA63399E724}" type="datetime1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06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6A6B-1A3C-4552-9ED5-2DEDFAF99967}" type="datetime1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78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831B-B1DA-4544-AB28-D7D3496B302F}" type="datetime1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1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FDDB-D8EF-4EA1-A2FF-D71FD94FBED2}" type="datetime1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7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DC3D-396C-42D6-AF7E-6F2C06847377}" type="datetime1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0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C1C3-F8F6-44F0-8079-F504D212B4C2}" type="datetime1">
              <a:rPr lang="en-US" smtClean="0"/>
              <a:t>2/3/20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6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8CD8-BD26-4248-AD8E-4843BCB475F3}" type="datetime1">
              <a:rPr lang="en-US" smtClean="0"/>
              <a:t>2/3/20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6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3EFC-B7C2-4FAF-9295-B9E50BC1BAA2}" type="datetime1">
              <a:rPr lang="en-US" smtClean="0"/>
              <a:t>2/3/20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3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5A4F-B510-4521-A119-41E9DB2D8067}" type="datetime1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6248B-4B11-4F9F-9BD3-C892B613E5C5}" type="datetime1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9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E4D3C-DF5E-4AE9-BC86-BA2A2D66D831}" type="datetime1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8" descr="background3.jpg                                                004F1A9EMacintosh HD                   C101ACC7: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7438"/>
            <a:ext cx="9144000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54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unny.shi@senecacollege.c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umentation.apple.com/en/soundtrackpro/usermanual/index.html#chapter=B%26section=2%26tasks=tru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act_Disc_Digital_Audi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en.wikipedia.org/wiki/Blu-ray_Disc" TargetMode="External"/><Relationship Id="rId4" Type="http://schemas.openxmlformats.org/officeDocument/2006/relationships/hyperlink" Target="https://en.wikipedia.org/wiki/DVD-Audio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LfQpv2ZRPU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parison_of_audio_codec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8229600" cy="1371600"/>
          </a:xfrm>
        </p:spPr>
        <p:txBody>
          <a:bodyPr>
            <a:normAutofit fontScale="90000"/>
          </a:bodyPr>
          <a:lstStyle/>
          <a:p>
            <a:r>
              <a:rPr lang="en-CA" dirty="0">
                <a:solidFill>
                  <a:srgbClr val="00B0F0"/>
                </a:solidFill>
              </a:rPr>
              <a:t>BTH645 - </a:t>
            </a:r>
            <a:r>
              <a:rPr lang="en-US" dirty="0">
                <a:solidFill>
                  <a:srgbClr val="00B0F0"/>
                </a:solidFill>
              </a:rPr>
              <a:t>Multimedia Elements for User Interfaces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1447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CA" altLang="en-US" dirty="0"/>
              <a:t>Shi, Yue (Sunny)</a:t>
            </a:r>
          </a:p>
          <a:p>
            <a:pPr>
              <a:lnSpc>
                <a:spcPct val="80000"/>
              </a:lnSpc>
            </a:pPr>
            <a:r>
              <a:rPr lang="en-CA" altLang="en-US" dirty="0"/>
              <a:t>Office: DB2095</a:t>
            </a:r>
          </a:p>
          <a:p>
            <a:pPr>
              <a:lnSpc>
                <a:spcPct val="80000"/>
              </a:lnSpc>
            </a:pPr>
            <a:r>
              <a:rPr lang="en-CA" altLang="en-US" dirty="0">
                <a:hlinkClick r:id="rId3"/>
              </a:rPr>
              <a:t>sunny.shi@senecacollege.ca</a:t>
            </a:r>
            <a:endParaRPr lang="en-CA" altLang="en-US" dirty="0"/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76200"/>
            <a:ext cx="9144000" cy="6858000"/>
          </a:xfrm>
          <a:prstGeom prst="rect">
            <a:avLst/>
          </a:prstGeom>
          <a:noFill/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11" descr="title page patter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" t="28990" r="12892" b="1683"/>
          <a:stretch>
            <a:fillRect/>
          </a:stretch>
        </p:blipFill>
        <p:spPr bwMode="auto">
          <a:xfrm>
            <a:off x="0" y="5145088"/>
            <a:ext cx="9144000" cy="171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39700" y="5410200"/>
            <a:ext cx="8394700" cy="561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5400" dirty="0">
                <a:solidFill>
                  <a:srgbClr val="FFFFFF"/>
                </a:solidFill>
              </a:rPr>
              <a:t>SENECA  </a:t>
            </a:r>
            <a:r>
              <a:rPr lang="en-US" sz="5400" dirty="0">
                <a:solidFill>
                  <a:schemeClr val="bg1"/>
                </a:solidFill>
              </a:rPr>
              <a:t>COLLEGE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277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58" y="762000"/>
            <a:ext cx="8250238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6C029-12CD-4E2B-963F-F3333F73FDD7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7639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43" y="1219200"/>
            <a:ext cx="8577657" cy="114403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For years, the digital audio sample rate standards have been 44,100 Hz (44.1 kHz) and 48 kHz. </a:t>
            </a:r>
          </a:p>
          <a:p>
            <a:r>
              <a:rPr lang="en-US" dirty="0"/>
              <a:t>As technology improves, 96 kHz and even 192 kHz sample rates are becoming common.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11</a:t>
            </a:fld>
            <a:endParaRPr lang="en-US"/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1000"/>
              </a:lnSpc>
            </a:pPr>
            <a:r>
              <a:rPr lang="en-US" sz="3000" b="1">
                <a:latin typeface="Verdana" pitchFamily="32" charset="0"/>
                <a:ea typeface="MS Gothic" pitchFamily="49" charset="-128"/>
              </a:rPr>
              <a:t>Digital Audio</a:t>
            </a:r>
            <a:endParaRPr lang="en-US" sz="3000" b="1" i="1">
              <a:latin typeface="Verdana" pitchFamily="32" charset="0"/>
              <a:ea typeface="MS Gothic" pitchFamily="49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6356350"/>
            <a:ext cx="8806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/>
              </a:rPr>
              <a:t>https://documentation.apple.com/en/soundtrackpro/usermanual/index.html#chapter=B%26section=2%26tasks=true</a:t>
            </a:r>
            <a:r>
              <a:rPr lang="en-US" sz="1400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62200"/>
            <a:ext cx="13616729" cy="405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662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819150" y="260350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1000"/>
              </a:lnSpc>
            </a:pPr>
            <a:r>
              <a:rPr lang="en-US" sz="3000" b="1">
                <a:latin typeface="Verdana" pitchFamily="32" charset="0"/>
                <a:ea typeface="MS Gothic" pitchFamily="49" charset="-128"/>
              </a:rPr>
              <a:t>Digital Audio</a:t>
            </a:r>
            <a:endParaRPr lang="en-US" sz="3000" b="1" i="1">
              <a:latin typeface="Verdana" pitchFamily="32" charset="0"/>
              <a:ea typeface="MS Gothic" pitchFamily="49" charset="-128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457200" y="1266825"/>
            <a:ext cx="82280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Verdana" pitchFamily="32" charset="0"/>
                <a:ea typeface="MS Gothic" pitchFamily="49" charset="-128"/>
              </a:rPr>
              <a:t>Sample sizes (bit depth) </a:t>
            </a:r>
            <a:r>
              <a:rPr lang="en-US" sz="20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are </a:t>
            </a:r>
            <a:r>
              <a:rPr lang="en-US" sz="20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8 bits</a:t>
            </a:r>
            <a:r>
              <a:rPr lang="en-US" sz="20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, </a:t>
            </a:r>
            <a:r>
              <a:rPr lang="en-US" sz="20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16 bits</a:t>
            </a:r>
            <a:r>
              <a:rPr lang="en-US" sz="20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, and </a:t>
            </a:r>
            <a:r>
              <a:rPr lang="en-US" sz="20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24 bits</a:t>
            </a:r>
            <a:r>
              <a:rPr lang="en-US" sz="20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.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sz="2000" dirty="0">
                <a:hlinkClick r:id="rId3" tooltip="Compact Disc Digital Audio"/>
              </a:rPr>
              <a:t>Compact Disc Digital Audio</a:t>
            </a:r>
            <a:r>
              <a:rPr lang="en-US" sz="2000" dirty="0"/>
              <a:t>, uses 16 bits per sample, </a:t>
            </a:r>
            <a:r>
              <a:rPr lang="en-US" sz="2000" dirty="0">
                <a:hlinkClick r:id="rId4" tooltip="DVD-Audio"/>
              </a:rPr>
              <a:t>DVD-Audio</a:t>
            </a:r>
            <a:r>
              <a:rPr lang="en-US" sz="2000" dirty="0"/>
              <a:t> and </a:t>
            </a:r>
            <a:r>
              <a:rPr lang="en-US" sz="2000" dirty="0">
                <a:hlinkClick r:id="rId5" tooltip="Blu-ray Disc"/>
              </a:rPr>
              <a:t>Blu-ray Disc</a:t>
            </a:r>
            <a:r>
              <a:rPr lang="en-US" sz="2000" dirty="0"/>
              <a:t>, support up to 24 bits per sample.</a:t>
            </a:r>
            <a:endParaRPr lang="en-US" sz="2000" dirty="0">
              <a:solidFill>
                <a:srgbClr val="000000"/>
              </a:solidFill>
              <a:latin typeface="Verdana" pitchFamily="32" charset="0"/>
              <a:ea typeface="MS Gothic" pitchFamily="49" charset="-128"/>
            </a:endParaRP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An </a:t>
            </a:r>
            <a:r>
              <a:rPr lang="en-US" sz="2000" u="sng" dirty="0">
                <a:solidFill>
                  <a:srgbClr val="002060"/>
                </a:solidFill>
                <a:latin typeface="Verdana" pitchFamily="32" charset="0"/>
                <a:ea typeface="MS Gothic" pitchFamily="49" charset="-128"/>
              </a:rPr>
              <a:t>8-bit sample size </a:t>
            </a:r>
            <a:r>
              <a:rPr lang="en-US" sz="20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provides </a:t>
            </a:r>
            <a:r>
              <a:rPr lang="en-US" sz="20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256</a:t>
            </a:r>
            <a:r>
              <a:rPr lang="en-US" sz="20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 equal </a:t>
            </a:r>
            <a:r>
              <a:rPr lang="en-US" sz="2000" u="sng" dirty="0">
                <a:solidFill>
                  <a:srgbClr val="002060"/>
                </a:solidFill>
                <a:latin typeface="Verdana" pitchFamily="32" charset="0"/>
                <a:ea typeface="MS Gothic" pitchFamily="49" charset="-128"/>
              </a:rPr>
              <a:t>measurement units </a:t>
            </a:r>
            <a:r>
              <a:rPr lang="en-US" sz="20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to describe </a:t>
            </a:r>
            <a:r>
              <a:rPr lang="en-US" sz="20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the level </a:t>
            </a:r>
            <a:r>
              <a:rPr lang="en-US" sz="20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and </a:t>
            </a:r>
            <a:r>
              <a:rPr lang="en-US" sz="20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frequency</a:t>
            </a:r>
            <a:r>
              <a:rPr lang="en-US" sz="20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 of the sound in that slice of time.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How about 16-bit sample size?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The </a:t>
            </a:r>
            <a:r>
              <a:rPr lang="en-US" sz="20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larger the sample size </a:t>
            </a:r>
            <a:r>
              <a:rPr lang="en-US" sz="20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the </a:t>
            </a:r>
            <a:r>
              <a:rPr lang="en-US" sz="20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more accurately </a:t>
            </a:r>
            <a:r>
              <a:rPr lang="en-US" sz="20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the data will describe the recorded sound, and bigger file size.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3FAB55-C26A-4D53-B39E-D84AFC0BEAA6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3706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457200" y="1524000"/>
            <a:ext cx="82280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sz="240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The </a:t>
            </a:r>
            <a:r>
              <a:rPr lang="en-US" sz="2400" u="sng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quality of audio</a:t>
            </a:r>
            <a:r>
              <a:rPr lang="en-US" sz="240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 is based on the </a:t>
            </a:r>
            <a:r>
              <a:rPr lang="en-US" sz="2400">
                <a:solidFill>
                  <a:srgbClr val="FF0000"/>
                </a:solidFill>
                <a:latin typeface="Verdana" pitchFamily="32" charset="0"/>
                <a:ea typeface="MS Gothic" pitchFamily="49" charset="-128"/>
              </a:rPr>
              <a:t>quality of recording</a:t>
            </a:r>
            <a:r>
              <a:rPr lang="en-US" sz="240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, </a:t>
            </a:r>
            <a:r>
              <a:rPr lang="en-US" sz="2400">
                <a:solidFill>
                  <a:srgbClr val="FF0000"/>
                </a:solidFill>
                <a:latin typeface="Verdana" pitchFamily="32" charset="0"/>
                <a:ea typeface="MS Gothic" pitchFamily="49" charset="-128"/>
              </a:rPr>
              <a:t>not</a:t>
            </a:r>
            <a:r>
              <a:rPr lang="en-US" sz="240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 the </a:t>
            </a:r>
            <a:r>
              <a:rPr lang="en-US" sz="2400" u="sng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device</a:t>
            </a:r>
            <a:r>
              <a:rPr lang="en-US" sz="240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 on which your end user will play the audio. </a:t>
            </a:r>
            <a:r>
              <a:rPr lang="en-US" sz="2400">
                <a:solidFill>
                  <a:srgbClr val="000000"/>
                </a:solidFill>
                <a:latin typeface="Verdana" pitchFamily="32" charset="0"/>
                <a:ea typeface="MS Gothic" pitchFamily="49" charset="-128"/>
                <a:sym typeface="Wingdings" pitchFamily="2" charset="2"/>
              </a:rPr>
              <a:t></a:t>
            </a:r>
            <a:endParaRPr lang="en-US" sz="2400">
              <a:solidFill>
                <a:srgbClr val="000000"/>
              </a:solidFill>
              <a:latin typeface="Verdana" pitchFamily="32" charset="0"/>
              <a:ea typeface="MS Gothic" pitchFamily="49" charset="-128"/>
            </a:endParaRP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sz="2400" u="sng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Digital audio </a:t>
            </a:r>
            <a:r>
              <a:rPr lang="en-US" sz="240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is </a:t>
            </a:r>
            <a:r>
              <a:rPr lang="en-US" sz="2400">
                <a:solidFill>
                  <a:srgbClr val="FF0000"/>
                </a:solidFill>
                <a:latin typeface="Verdana" pitchFamily="32" charset="0"/>
                <a:ea typeface="MS Gothic" pitchFamily="49" charset="-128"/>
              </a:rPr>
              <a:t>device independent</a:t>
            </a:r>
            <a:r>
              <a:rPr lang="en-US" sz="240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.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698500" y="52388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>
              <a:lnSpc>
                <a:spcPct val="10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 dirty="0">
                <a:solidFill>
                  <a:srgbClr val="002060"/>
                </a:solidFill>
                <a:latin typeface="Verdana" pitchFamily="32" charset="0"/>
              </a:rPr>
              <a:t>Digital Audio</a:t>
            </a:r>
            <a:endParaRPr lang="en-US" sz="3000" b="1" i="1" dirty="0">
              <a:solidFill>
                <a:srgbClr val="002060"/>
              </a:solidFill>
              <a:latin typeface="Verdana" pitchFamily="3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70B496-44DB-4282-9FA5-52A09C0EC825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83099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457200" y="836613"/>
            <a:ext cx="8242300" cy="151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sz="220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The value of each sample is rounded off to the nearest integer (</a:t>
            </a:r>
            <a:r>
              <a:rPr lang="en-US" sz="2200">
                <a:solidFill>
                  <a:srgbClr val="0070C0"/>
                </a:solidFill>
                <a:latin typeface="Verdana" pitchFamily="32" charset="0"/>
                <a:ea typeface="MS Gothic" pitchFamily="49" charset="-128"/>
              </a:rPr>
              <a:t>quantization</a:t>
            </a:r>
            <a:r>
              <a:rPr lang="en-US" sz="220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), and if the amplitude is greater than the intervals available, </a:t>
            </a:r>
            <a:r>
              <a:rPr lang="en-US" sz="2200">
                <a:solidFill>
                  <a:srgbClr val="0070C0"/>
                </a:solidFill>
                <a:latin typeface="Verdana" pitchFamily="32" charset="0"/>
                <a:ea typeface="MS Gothic" pitchFamily="49" charset="-128"/>
              </a:rPr>
              <a:t>clipping </a:t>
            </a:r>
            <a:r>
              <a:rPr lang="en-US" sz="220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of the top and bottom of the wave occurs.</a:t>
            </a: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38" y="2349500"/>
            <a:ext cx="6667500" cy="425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698500" y="52388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>
              <a:lnSpc>
                <a:spcPct val="10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>
                <a:solidFill>
                  <a:srgbClr val="002060"/>
                </a:solidFill>
                <a:latin typeface="Verdana" pitchFamily="32" charset="0"/>
              </a:rPr>
              <a:t>Digital Audio</a:t>
            </a:r>
            <a:endParaRPr lang="en-US" sz="3000" b="1" i="1">
              <a:solidFill>
                <a:srgbClr val="002060"/>
              </a:solidFill>
              <a:latin typeface="Verdana" pitchFamily="3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AF560-66C3-4CE0-8EC2-8D31F77FAEAE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3791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457200" y="1524000"/>
            <a:ext cx="8291513" cy="298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914400" indent="-457200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sz="2400" b="1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Crucial aspects of preparing digital audio files are: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Calibri" pitchFamily="34" charset="0"/>
              <a:buAutoNum type="arabicPeriod"/>
            </a:pPr>
            <a:r>
              <a:rPr lang="en-US" sz="2200">
                <a:solidFill>
                  <a:srgbClr val="0070C0"/>
                </a:solidFill>
                <a:latin typeface="Verdana" pitchFamily="32" charset="0"/>
                <a:ea typeface="MS Gothic" pitchFamily="49" charset="-128"/>
              </a:rPr>
              <a:t>Balancing</a:t>
            </a:r>
            <a:r>
              <a:rPr lang="en-US" sz="2200">
                <a:latin typeface="Verdana" pitchFamily="32" charset="0"/>
                <a:ea typeface="MS Gothic" pitchFamily="49" charset="-128"/>
              </a:rPr>
              <a:t> the need for </a:t>
            </a:r>
            <a:r>
              <a:rPr lang="en-US" sz="2200" u="sng">
                <a:latin typeface="Verdana" pitchFamily="32" charset="0"/>
                <a:ea typeface="MS Gothic" pitchFamily="49" charset="-128"/>
              </a:rPr>
              <a:t>sound quality </a:t>
            </a:r>
            <a:r>
              <a:rPr lang="en-US" sz="2200">
                <a:latin typeface="Verdana" pitchFamily="32" charset="0"/>
                <a:ea typeface="MS Gothic" pitchFamily="49" charset="-128"/>
              </a:rPr>
              <a:t>against </a:t>
            </a:r>
            <a:r>
              <a:rPr lang="en-US" sz="2200" u="sng">
                <a:latin typeface="Verdana" pitchFamily="32" charset="0"/>
                <a:ea typeface="MS Gothic" pitchFamily="49" charset="-128"/>
              </a:rPr>
              <a:t>file size.</a:t>
            </a:r>
          </a:p>
          <a:p>
            <a:pPr lvl="1" eaLnBrk="1" hangingPunct="1">
              <a:spcBef>
                <a:spcPts val="550"/>
              </a:spcBef>
              <a:spcAft>
                <a:spcPts val="800"/>
              </a:spcAft>
              <a:buClr>
                <a:srgbClr val="006600"/>
              </a:buClr>
              <a:buFont typeface="Calibri" pitchFamily="34" charset="0"/>
              <a:buAutoNum type="arabicPeriod"/>
            </a:pPr>
            <a:r>
              <a:rPr lang="en-US" sz="2200">
                <a:solidFill>
                  <a:srgbClr val="0070C0"/>
                </a:solidFill>
                <a:latin typeface="Verdana" pitchFamily="32" charset="0"/>
                <a:ea typeface="MS Gothic" pitchFamily="49" charset="-128"/>
              </a:rPr>
              <a:t>Setting</a:t>
            </a:r>
            <a:r>
              <a:rPr lang="en-US" sz="2200">
                <a:latin typeface="Verdana" pitchFamily="32" charset="0"/>
                <a:ea typeface="MS Gothic" pitchFamily="49" charset="-128"/>
              </a:rPr>
              <a:t> appropriate </a:t>
            </a:r>
            <a:r>
              <a:rPr lang="en-US" sz="2200" u="sng">
                <a:latin typeface="Verdana" pitchFamily="32" charset="0"/>
                <a:ea typeface="MS Gothic" pitchFamily="49" charset="-128"/>
              </a:rPr>
              <a:t>recording levels </a:t>
            </a:r>
            <a:r>
              <a:rPr lang="en-US" sz="2200">
                <a:latin typeface="Verdana" pitchFamily="32" charset="0"/>
                <a:ea typeface="MS Gothic" pitchFamily="49" charset="-128"/>
              </a:rPr>
              <a:t>to get a high-quality and clean recording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601663" y="260350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>
              <a:lnSpc>
                <a:spcPct val="10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>
                <a:latin typeface="Verdana" pitchFamily="32" charset="0"/>
              </a:rPr>
              <a:t>Making Digital Audio Files</a:t>
            </a:r>
            <a:endParaRPr lang="en-US" sz="3000" b="1" i="1">
              <a:latin typeface="Verdana" pitchFamily="3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61FF91-0582-4558-99F5-1ADA920DCD37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12001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425450" y="1252538"/>
            <a:ext cx="864552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sz="240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Once a recording has been completed, it almost always needs to be </a:t>
            </a:r>
            <a:r>
              <a:rPr lang="en-US" sz="2400">
                <a:solidFill>
                  <a:srgbClr val="0070C0"/>
                </a:solidFill>
                <a:latin typeface="Verdana" pitchFamily="32" charset="0"/>
                <a:ea typeface="MS Gothic" pitchFamily="49" charset="-128"/>
              </a:rPr>
              <a:t>edited</a:t>
            </a:r>
            <a:r>
              <a:rPr lang="en-US" sz="240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.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sz="240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Basic </a:t>
            </a:r>
            <a:r>
              <a:rPr lang="en-US" sz="2400">
                <a:solidFill>
                  <a:srgbClr val="0070C0"/>
                </a:solidFill>
                <a:latin typeface="Verdana" pitchFamily="32" charset="0"/>
                <a:ea typeface="MS Gothic" pitchFamily="49" charset="-128"/>
              </a:rPr>
              <a:t>sound editing operations </a:t>
            </a:r>
            <a:r>
              <a:rPr lang="en-US" sz="240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include </a:t>
            </a:r>
            <a:r>
              <a:rPr lang="en-US" sz="2400" u="sng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trimming</a:t>
            </a:r>
            <a:r>
              <a:rPr lang="en-US" sz="240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, </a:t>
            </a:r>
            <a:r>
              <a:rPr lang="en-US" sz="2400" u="sng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splicing</a:t>
            </a:r>
            <a:r>
              <a:rPr lang="en-US" sz="240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 and </a:t>
            </a:r>
            <a:r>
              <a:rPr lang="en-US" sz="2400" u="sng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assembly</a:t>
            </a:r>
            <a:r>
              <a:rPr lang="en-US" sz="240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, </a:t>
            </a:r>
            <a:r>
              <a:rPr lang="en-US" sz="2400" u="sng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volume adjustments</a:t>
            </a:r>
            <a:r>
              <a:rPr lang="en-US" sz="240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, and </a:t>
            </a:r>
            <a:r>
              <a:rPr lang="en-US" sz="2400" u="sng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working on multiple tracks</a:t>
            </a:r>
            <a:r>
              <a:rPr lang="en-US" sz="240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.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sz="2400">
                <a:solidFill>
                  <a:srgbClr val="0070C0"/>
                </a:solidFill>
                <a:latin typeface="Verdana" pitchFamily="32" charset="0"/>
                <a:ea typeface="MS Gothic" pitchFamily="49" charset="-128"/>
              </a:rPr>
              <a:t>Additional</a:t>
            </a:r>
            <a:r>
              <a:rPr lang="en-US" sz="240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 available </a:t>
            </a:r>
            <a:r>
              <a:rPr lang="en-US" sz="2400">
                <a:solidFill>
                  <a:srgbClr val="0070C0"/>
                </a:solidFill>
                <a:latin typeface="Verdana" pitchFamily="32" charset="0"/>
                <a:ea typeface="MS Gothic" pitchFamily="49" charset="-128"/>
              </a:rPr>
              <a:t>sound editing </a:t>
            </a:r>
            <a:r>
              <a:rPr lang="en-US" sz="240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operations include </a:t>
            </a:r>
            <a:r>
              <a:rPr lang="en-US" sz="2400" u="sng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format conversion</a:t>
            </a:r>
            <a:r>
              <a:rPr lang="en-US" sz="240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, </a:t>
            </a:r>
            <a:r>
              <a:rPr lang="en-US" sz="2400" u="sng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resampling</a:t>
            </a:r>
            <a:r>
              <a:rPr lang="en-US" sz="240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 or </a:t>
            </a:r>
            <a:r>
              <a:rPr lang="en-US" sz="2400" u="sng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down sampling</a:t>
            </a:r>
            <a:r>
              <a:rPr lang="en-US" sz="240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, </a:t>
            </a:r>
            <a:br>
              <a:rPr lang="en-US" sz="240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</a:br>
            <a:r>
              <a:rPr lang="en-US" sz="2400" u="sng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fade-ins </a:t>
            </a:r>
            <a:r>
              <a:rPr lang="en-US" sz="240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and </a:t>
            </a:r>
            <a:r>
              <a:rPr lang="en-US" sz="2400" u="sng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fade-outs</a:t>
            </a:r>
            <a:r>
              <a:rPr lang="en-US" sz="240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, </a:t>
            </a:r>
            <a:r>
              <a:rPr lang="en-US" sz="2400" u="sng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equalization</a:t>
            </a:r>
            <a:r>
              <a:rPr lang="en-US" sz="240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, </a:t>
            </a:r>
            <a:r>
              <a:rPr lang="en-US" sz="2400" u="sng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time stretching</a:t>
            </a:r>
            <a:r>
              <a:rPr lang="en-US" sz="240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, </a:t>
            </a:r>
            <a:r>
              <a:rPr lang="en-US" sz="2400" u="sng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digital signal processing</a:t>
            </a:r>
            <a:r>
              <a:rPr lang="en-US" sz="240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, and </a:t>
            </a:r>
            <a:r>
              <a:rPr lang="en-US" sz="2400" u="sng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reversing sounds.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7ED93-B355-41AD-B82B-3EB3E2899706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601663" y="260350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>
              <a:lnSpc>
                <a:spcPct val="10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>
                <a:latin typeface="Verdana" pitchFamily="32" charset="0"/>
              </a:rPr>
              <a:t>Making Digital Audio Files</a:t>
            </a:r>
            <a:endParaRPr lang="en-US" sz="3000" b="1" i="1">
              <a:latin typeface="Verdana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556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E74B38-7D02-4C11-8119-B80CF0D4B710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052513"/>
            <a:ext cx="91440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1307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Editing Digital Recordings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>
                <a:solidFill>
                  <a:srgbClr val="0070C0"/>
                </a:solidFill>
              </a:rPr>
              <a:t>Trimming</a:t>
            </a:r>
            <a:r>
              <a:rPr lang="en-US"/>
              <a:t>: removing “dead air” or blank space from the front of a recording and any unnecessary extra time off the end.</a:t>
            </a:r>
          </a:p>
          <a:p>
            <a:r>
              <a:rPr lang="en-US">
                <a:solidFill>
                  <a:srgbClr val="0070C0"/>
                </a:solidFill>
              </a:rPr>
              <a:t>Splicing</a:t>
            </a:r>
            <a:r>
              <a:rPr lang="en-US"/>
              <a:t> and </a:t>
            </a:r>
            <a:r>
              <a:rPr lang="en-US">
                <a:solidFill>
                  <a:srgbClr val="0070C0"/>
                </a:solidFill>
              </a:rPr>
              <a:t>Assembly</a:t>
            </a:r>
            <a:r>
              <a:rPr lang="en-US"/>
              <a:t>: assemble longer recordings by cutting and pasting together many shorter ones.</a:t>
            </a:r>
          </a:p>
          <a:p>
            <a:r>
              <a:rPr lang="en-US">
                <a:solidFill>
                  <a:srgbClr val="0070C0"/>
                </a:solidFill>
              </a:rPr>
              <a:t>Volume</a:t>
            </a:r>
            <a:r>
              <a:rPr lang="en-US"/>
              <a:t> </a:t>
            </a:r>
            <a:r>
              <a:rPr lang="en-US">
                <a:solidFill>
                  <a:srgbClr val="0070C0"/>
                </a:solidFill>
              </a:rPr>
              <a:t>Adjustments</a:t>
            </a:r>
            <a:r>
              <a:rPr lang="en-US"/>
              <a:t>: while assembling multiple recordings into a single sound track, to provide a </a:t>
            </a:r>
            <a:r>
              <a:rPr lang="en-US" u="sng"/>
              <a:t>consistent volume level</a:t>
            </a:r>
            <a:r>
              <a:rPr lang="en-US"/>
              <a:t>, select all the data in the file, raise or lower the overall volume by a certain amount.</a:t>
            </a:r>
          </a:p>
          <a:p>
            <a:r>
              <a:rPr lang="en-US"/>
              <a:t>Do not increase the volume too much, or you may distort the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283CD-BC2F-46BE-B13E-D9417A90EF66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2921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rgbClr val="0070C0"/>
                </a:solidFill>
              </a:rPr>
              <a:t>Multiple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Tracks</a:t>
            </a:r>
            <a:r>
              <a:rPr lang="en-US" dirty="0"/>
              <a:t>: edit and combine </a:t>
            </a:r>
            <a:r>
              <a:rPr lang="en-US" u="sng" dirty="0"/>
              <a:t>multiple tracks</a:t>
            </a:r>
            <a:r>
              <a:rPr lang="en-US" dirty="0"/>
              <a:t>, and then merge the tracks and export them in a “final mix” to </a:t>
            </a:r>
            <a:r>
              <a:rPr lang="en-US" u="sng" dirty="0"/>
              <a:t>a single audio file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0070C0"/>
                </a:solidFill>
              </a:rPr>
              <a:t>Format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Conversion</a:t>
            </a:r>
            <a:r>
              <a:rPr lang="en-US" dirty="0"/>
              <a:t>: your digital audio editing software might read a </a:t>
            </a:r>
            <a:r>
              <a:rPr lang="en-US" u="sng" dirty="0"/>
              <a:t>format different </a:t>
            </a:r>
            <a:r>
              <a:rPr lang="en-US" dirty="0"/>
              <a:t>from that read by your presentation or authoring program. </a:t>
            </a:r>
          </a:p>
          <a:p>
            <a:r>
              <a:rPr lang="en-US" dirty="0"/>
              <a:t>Use sound editing software to </a:t>
            </a:r>
            <a:r>
              <a:rPr lang="en-US" u="sng" dirty="0"/>
              <a:t>save files</a:t>
            </a:r>
            <a:r>
              <a:rPr lang="en-US" dirty="0"/>
              <a:t> in your choice of </a:t>
            </a:r>
            <a:r>
              <a:rPr lang="en-US" u="sng" dirty="0"/>
              <a:t>many formats</a:t>
            </a:r>
            <a:r>
              <a:rPr lang="en-US" dirty="0"/>
              <a:t>.</a:t>
            </a:r>
          </a:p>
          <a:p>
            <a:r>
              <a:rPr lang="en-US" u="sng" dirty="0"/>
              <a:t>Data</a:t>
            </a:r>
            <a:r>
              <a:rPr lang="en-US" dirty="0"/>
              <a:t> may be </a:t>
            </a:r>
            <a:r>
              <a:rPr lang="en-US" u="sng" dirty="0"/>
              <a:t>lost</a:t>
            </a:r>
            <a:r>
              <a:rPr lang="en-US" dirty="0"/>
              <a:t> when converting formats.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D86D7F-BD0F-460F-9704-CA7CDB22FABB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  <p:sp>
        <p:nvSpPr>
          <p:cNvPr id="204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Editing Digital Recordings</a:t>
            </a:r>
          </a:p>
        </p:txBody>
      </p:sp>
    </p:spTree>
    <p:extLst>
      <p:ext uri="{BB962C8B-B14F-4D97-AF65-F5344CB8AC3E}">
        <p14:creationId xmlns:p14="http://schemas.microsoft.com/office/powerpoint/2010/main" val="3240471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6375" y="549275"/>
            <a:ext cx="6753225" cy="868363"/>
          </a:xfrm>
        </p:spPr>
        <p:txBody>
          <a:bodyPr/>
          <a:lstStyle/>
          <a:p>
            <a:pPr eaLnBrk="1" hangingPunct="1"/>
            <a:r>
              <a:rPr lang="en-CA"/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71550" y="1628775"/>
            <a:ext cx="7113588" cy="4281488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Introduction to sound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Digital audio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MIDI audio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MIDI versus digital audio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Audio file formats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Next week</a:t>
            </a:r>
          </a:p>
          <a:p>
            <a:pPr lvl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animation</a:t>
            </a:r>
          </a:p>
          <a:p>
            <a:pPr lvl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video</a:t>
            </a:r>
          </a:p>
          <a:p>
            <a:pPr eaLnBrk="1" hangingPunct="1">
              <a:buFontTx/>
              <a:buNone/>
            </a:pP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0DFC4-FF09-4FFA-8188-FB7949B4F8B8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8002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Editing Digital Recordings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Resampling</a:t>
            </a:r>
            <a:r>
              <a:rPr lang="en-US" dirty="0"/>
              <a:t> or </a:t>
            </a:r>
            <a:r>
              <a:rPr lang="en-US" dirty="0" err="1">
                <a:solidFill>
                  <a:srgbClr val="0070C0"/>
                </a:solidFill>
              </a:rPr>
              <a:t>Downsampling</a:t>
            </a:r>
            <a:r>
              <a:rPr lang="en-US" dirty="0"/>
              <a:t>: the sound is recorded at 16-bit sampling rates, but the </a:t>
            </a:r>
            <a:r>
              <a:rPr lang="en-US" u="sng" dirty="0"/>
              <a:t>lower rates </a:t>
            </a:r>
            <a:r>
              <a:rPr lang="en-US" dirty="0"/>
              <a:t>and  resolutions in the project, need to </a:t>
            </a:r>
            <a:r>
              <a:rPr lang="en-US" dirty="0">
                <a:solidFill>
                  <a:srgbClr val="0070C0"/>
                </a:solidFill>
              </a:rPr>
              <a:t>resample</a:t>
            </a:r>
            <a:r>
              <a:rPr lang="en-US" dirty="0"/>
              <a:t> or </a:t>
            </a:r>
            <a:r>
              <a:rPr lang="en-US" dirty="0" err="1">
                <a:solidFill>
                  <a:srgbClr val="0070C0"/>
                </a:solidFill>
              </a:rPr>
              <a:t>downsample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the file.</a:t>
            </a:r>
          </a:p>
          <a:p>
            <a:r>
              <a:rPr lang="en-US" dirty="0">
                <a:solidFill>
                  <a:srgbClr val="0070C0"/>
                </a:solidFill>
              </a:rPr>
              <a:t>Fade-ins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Fade-outs</a:t>
            </a:r>
            <a:r>
              <a:rPr lang="en-US" dirty="0"/>
              <a:t>: fade in or fade out gradually, help to smooth out the beginning and the very end of a sound file.</a:t>
            </a:r>
          </a:p>
          <a:p>
            <a:r>
              <a:rPr lang="en-US" dirty="0"/>
              <a:t>Digital </a:t>
            </a:r>
            <a:r>
              <a:rPr lang="en-US" dirty="0">
                <a:solidFill>
                  <a:srgbClr val="0070C0"/>
                </a:solidFill>
              </a:rPr>
              <a:t>Equalization</a:t>
            </a:r>
            <a:r>
              <a:rPr lang="en-US" dirty="0"/>
              <a:t> (</a:t>
            </a:r>
            <a:r>
              <a:rPr lang="en-US" dirty="0">
                <a:solidFill>
                  <a:srgbClr val="0070C0"/>
                </a:solidFill>
              </a:rPr>
              <a:t>EQ</a:t>
            </a:r>
            <a:r>
              <a:rPr lang="en-US" dirty="0"/>
              <a:t>): </a:t>
            </a:r>
            <a:r>
              <a:rPr lang="en-US" u="sng" dirty="0"/>
              <a:t>modify</a:t>
            </a:r>
            <a:r>
              <a:rPr lang="en-US" dirty="0"/>
              <a:t> a recording’s </a:t>
            </a:r>
            <a:r>
              <a:rPr lang="en-US" u="sng" dirty="0"/>
              <a:t>frequency</a:t>
            </a:r>
            <a:r>
              <a:rPr lang="en-US" dirty="0"/>
              <a:t> content so that it </a:t>
            </a:r>
            <a:r>
              <a:rPr lang="en-US" u="sng" dirty="0"/>
              <a:t>sounds brighter </a:t>
            </a:r>
            <a:r>
              <a:rPr lang="en-US" dirty="0"/>
              <a:t>(more high frequencies) </a:t>
            </a:r>
            <a:r>
              <a:rPr lang="en-US" u="sng" dirty="0"/>
              <a:t>or darker</a:t>
            </a:r>
            <a:r>
              <a:rPr lang="en-US" dirty="0"/>
              <a:t>( low, ominous rumbles).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13ECC2-D64C-4E50-B1B9-A89AFCEB8C99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2336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422031" y="914400"/>
            <a:ext cx="82280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sz="24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Sampling rate </a:t>
            </a:r>
            <a:r>
              <a:rPr lang="en-US" sz="2400" dirty="0">
                <a:solidFill>
                  <a:srgbClr val="0070C0"/>
                </a:solidFill>
                <a:latin typeface="Verdana" pitchFamily="32" charset="0"/>
                <a:ea typeface="MS Gothic" pitchFamily="49" charset="-128"/>
              </a:rPr>
              <a:t>determines</a:t>
            </a:r>
            <a:r>
              <a:rPr lang="en-US" sz="24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 the </a:t>
            </a:r>
            <a:r>
              <a:rPr lang="en-US" sz="24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frequency</a:t>
            </a:r>
            <a:r>
              <a:rPr lang="en-US" sz="24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.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sz="24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Sampling</a:t>
            </a:r>
            <a:r>
              <a:rPr lang="en-US" sz="24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 at </a:t>
            </a:r>
            <a:r>
              <a:rPr lang="en-US" sz="24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higher rates </a:t>
            </a:r>
            <a:r>
              <a:rPr lang="en-US" sz="24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(e.g., 44.1kHz or 22.05kHz) </a:t>
            </a:r>
            <a:r>
              <a:rPr lang="en-US" sz="2400" dirty="0">
                <a:solidFill>
                  <a:srgbClr val="0070C0"/>
                </a:solidFill>
                <a:latin typeface="Verdana" pitchFamily="32" charset="0"/>
                <a:ea typeface="MS Gothic" pitchFamily="49" charset="-128"/>
              </a:rPr>
              <a:t>more accurately captures</a:t>
            </a:r>
            <a:r>
              <a:rPr lang="en-US" sz="24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 the high-frequency content of the sound.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Audio </a:t>
            </a:r>
            <a:r>
              <a:rPr lang="en-US" sz="2400" u="sng" dirty="0">
                <a:latin typeface="Verdana" pitchFamily="32" charset="0"/>
                <a:ea typeface="MS Gothic" pitchFamily="49" charset="-128"/>
              </a:rPr>
              <a:t>resolution (bit depth, sample size)</a:t>
            </a:r>
            <a:r>
              <a:rPr lang="en-US" sz="2400" dirty="0">
                <a:latin typeface="Verdana" pitchFamily="32" charset="0"/>
                <a:ea typeface="MS Gothic" pitchFamily="49" charset="-128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(e.g. 8- or 16- bit) </a:t>
            </a:r>
            <a:r>
              <a:rPr lang="en-US" sz="2400" dirty="0">
                <a:solidFill>
                  <a:srgbClr val="0070C0"/>
                </a:solidFill>
                <a:latin typeface="Verdana" pitchFamily="32" charset="0"/>
                <a:ea typeface="MS Gothic" pitchFamily="49" charset="-128"/>
              </a:rPr>
              <a:t>determines</a:t>
            </a:r>
            <a:r>
              <a:rPr lang="en-US" sz="24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 the </a:t>
            </a:r>
            <a:r>
              <a:rPr lang="en-US" sz="24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accuracy</a:t>
            </a:r>
            <a:r>
              <a:rPr lang="en-US" sz="24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 with which sound can be digitized.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Using </a:t>
            </a:r>
            <a:r>
              <a:rPr lang="en-US" sz="24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more bits </a:t>
            </a:r>
            <a:r>
              <a:rPr lang="en-US" sz="24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for the sample size yields a recording that sounds </a:t>
            </a:r>
            <a:r>
              <a:rPr lang="en-US" sz="24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more like its original</a:t>
            </a:r>
            <a:r>
              <a:rPr lang="en-US" sz="24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.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Verdana" pitchFamily="32" charset="0"/>
                <a:ea typeface="MS Gothic" pitchFamily="49" charset="-128"/>
              </a:rPr>
              <a:t>The higher the sound quality, the larger the file will be.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</a:pPr>
            <a:endParaRPr lang="en-US" sz="2400" dirty="0">
              <a:solidFill>
                <a:srgbClr val="000000"/>
              </a:solidFill>
              <a:latin typeface="Verdana" pitchFamily="32" charset="0"/>
              <a:ea typeface="MS Gothic" pitchFamily="49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595B58-D30E-443B-83D6-8D5640F2209B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  <p:sp>
        <p:nvSpPr>
          <p:cNvPr id="22532" name="Title 1"/>
          <p:cNvSpPr txBox="1">
            <a:spLocks/>
          </p:cNvSpPr>
          <p:nvPr/>
        </p:nvSpPr>
        <p:spPr bwMode="auto">
          <a:xfrm>
            <a:off x="684213" y="586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5000">
                <a:solidFill>
                  <a:schemeClr val="tx2"/>
                </a:solidFill>
                <a:latin typeface="Calibri" pitchFamily="34" charset="0"/>
              </a:rPr>
              <a:t>File Size vs. Quality</a:t>
            </a:r>
          </a:p>
        </p:txBody>
      </p:sp>
    </p:spTree>
    <p:extLst>
      <p:ext uri="{BB962C8B-B14F-4D97-AF65-F5344CB8AC3E}">
        <p14:creationId xmlns:p14="http://schemas.microsoft.com/office/powerpoint/2010/main" val="24172423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304800" y="914400"/>
            <a:ext cx="82280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  <a:defRPr/>
            </a:pPr>
            <a:r>
              <a:rPr lang="en-US" sz="2200" dirty="0">
                <a:solidFill>
                  <a:srgbClr val="000000"/>
                </a:solidFill>
                <a:latin typeface="Verdana" pitchFamily="32" charset="0"/>
              </a:rPr>
              <a:t>Consumer-grade audio compact discs provide stereo at a sampling rate of </a:t>
            </a:r>
            <a:r>
              <a:rPr lang="en-US" sz="2200" dirty="0">
                <a:solidFill>
                  <a:srgbClr val="FF0000"/>
                </a:solidFill>
                <a:latin typeface="Verdana" pitchFamily="32" charset="0"/>
              </a:rPr>
              <a:t>44.1kHz</a:t>
            </a:r>
            <a:r>
              <a:rPr lang="en-US" sz="2200" dirty="0">
                <a:solidFill>
                  <a:srgbClr val="000000"/>
                </a:solidFill>
                <a:latin typeface="Verdana" pitchFamily="32" charset="0"/>
              </a:rPr>
              <a:t> and </a:t>
            </a:r>
            <a:r>
              <a:rPr lang="en-US" sz="2200" dirty="0">
                <a:solidFill>
                  <a:srgbClr val="FF0000"/>
                </a:solidFill>
                <a:latin typeface="Verdana" pitchFamily="32" charset="0"/>
              </a:rPr>
              <a:t>16-bit</a:t>
            </a:r>
            <a:r>
              <a:rPr lang="en-US" sz="2200" dirty="0">
                <a:solidFill>
                  <a:srgbClr val="000000"/>
                </a:solidFill>
                <a:latin typeface="Verdana" pitchFamily="32" charset="0"/>
              </a:rPr>
              <a:t> resolution.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  <a:defRPr/>
            </a:pPr>
            <a:r>
              <a:rPr lang="en-US" sz="2200" dirty="0">
                <a:solidFill>
                  <a:srgbClr val="FF0000"/>
                </a:solidFill>
                <a:latin typeface="Verdana" pitchFamily="32" charset="0"/>
              </a:rPr>
              <a:t>Size of a monophonic digital recording </a:t>
            </a:r>
            <a:r>
              <a:rPr lang="en-US" sz="2200" dirty="0">
                <a:solidFill>
                  <a:srgbClr val="000000"/>
                </a:solidFill>
                <a:latin typeface="Verdana" pitchFamily="32" charset="0"/>
              </a:rPr>
              <a:t>= </a:t>
            </a:r>
          </a:p>
          <a:p>
            <a:pPr marL="576262" lvl="2" eaLnBrk="1" hangingPunct="1">
              <a:spcBef>
                <a:spcPts val="650"/>
              </a:spcBef>
              <a:spcAft>
                <a:spcPts val="800"/>
              </a:spcAft>
              <a:defRPr/>
            </a:pPr>
            <a:r>
              <a:rPr lang="en-US" sz="2000" dirty="0">
                <a:solidFill>
                  <a:srgbClr val="00B050"/>
                </a:solidFill>
                <a:latin typeface="Verdana" pitchFamily="32" charset="0"/>
              </a:rPr>
              <a:t>duration of recording in seconds </a:t>
            </a:r>
            <a:r>
              <a:rPr lang="en-US" sz="2000" dirty="0">
                <a:solidFill>
                  <a:srgbClr val="000000"/>
                </a:solidFill>
                <a:latin typeface="Verdana" pitchFamily="32" charset="0"/>
              </a:rPr>
              <a:t>x </a:t>
            </a:r>
            <a:r>
              <a:rPr lang="en-US" sz="2000" dirty="0">
                <a:solidFill>
                  <a:srgbClr val="7030A0"/>
                </a:solidFill>
                <a:latin typeface="Verdana" pitchFamily="32" charset="0"/>
              </a:rPr>
              <a:t>sampling rate </a:t>
            </a:r>
            <a:r>
              <a:rPr lang="en-US" sz="2000" dirty="0">
                <a:solidFill>
                  <a:srgbClr val="000000"/>
                </a:solidFill>
                <a:latin typeface="Verdana" pitchFamily="32" charset="0"/>
              </a:rPr>
              <a:t>x (bit resolution/8) x 1.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  <a:defRPr/>
            </a:pPr>
            <a:r>
              <a:rPr lang="en-US" sz="2200" dirty="0">
                <a:solidFill>
                  <a:srgbClr val="FF0000"/>
                </a:solidFill>
                <a:latin typeface="Verdana" pitchFamily="32" charset="0"/>
              </a:rPr>
              <a:t>Size of stereo recording </a:t>
            </a:r>
            <a:r>
              <a:rPr lang="en-US" sz="2200" dirty="0">
                <a:solidFill>
                  <a:srgbClr val="000000"/>
                </a:solidFill>
                <a:latin typeface="Verdana" pitchFamily="32" charset="0"/>
              </a:rPr>
              <a:t>= </a:t>
            </a:r>
          </a:p>
          <a:p>
            <a:pPr marL="576262" lvl="2" eaLnBrk="1" hangingPunct="1">
              <a:spcBef>
                <a:spcPts val="650"/>
              </a:spcBef>
              <a:spcAft>
                <a:spcPts val="80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Verdana" pitchFamily="32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Verdana" pitchFamily="32" charset="0"/>
              </a:rPr>
              <a:t>duration of recording in seconds </a:t>
            </a:r>
            <a:r>
              <a:rPr lang="en-US" sz="2000" dirty="0">
                <a:solidFill>
                  <a:srgbClr val="000000"/>
                </a:solidFill>
                <a:latin typeface="Verdana" pitchFamily="32" charset="0"/>
              </a:rPr>
              <a:t>x </a:t>
            </a:r>
            <a:r>
              <a:rPr lang="en-US" sz="2000" dirty="0">
                <a:solidFill>
                  <a:srgbClr val="7030A0"/>
                </a:solidFill>
                <a:latin typeface="Verdana" pitchFamily="32" charset="0"/>
              </a:rPr>
              <a:t>sampling rate </a:t>
            </a:r>
            <a:r>
              <a:rPr lang="en-US" sz="2000" dirty="0">
                <a:solidFill>
                  <a:srgbClr val="000000"/>
                </a:solidFill>
                <a:latin typeface="Verdana" pitchFamily="32" charset="0"/>
              </a:rPr>
              <a:t>x (bit resolution/8) x 2.</a:t>
            </a:r>
          </a:p>
          <a:p>
            <a:pPr marL="342900" indent="-342900" eaLnBrk="1" hangingPunct="1">
              <a:spcBef>
                <a:spcPts val="650"/>
              </a:spcBef>
              <a:spcAft>
                <a:spcPts val="800"/>
              </a:spcAft>
              <a:buFont typeface="Arial" pitchFamily="34" charset="0"/>
              <a:buChar char="•"/>
              <a:defRPr/>
            </a:pPr>
            <a:r>
              <a:rPr lang="en-US" sz="2200" dirty="0">
                <a:solidFill>
                  <a:srgbClr val="FF0000"/>
                </a:solidFill>
                <a:latin typeface="Verdana" pitchFamily="32" charset="0"/>
              </a:rPr>
              <a:t>e.g., </a:t>
            </a:r>
            <a:r>
              <a:rPr lang="en-US" sz="2200" dirty="0">
                <a:solidFill>
                  <a:srgbClr val="000000"/>
                </a:solidFill>
                <a:latin typeface="Verdana" pitchFamily="32" charset="0"/>
              </a:rPr>
              <a:t>10-second stereo recording at 44.1kHz, 16-bit resolution (CD- quality):</a:t>
            </a:r>
          </a:p>
          <a:p>
            <a:pPr marL="576262" lvl="2" eaLnBrk="1" hangingPunct="1">
              <a:spcBef>
                <a:spcPts val="650"/>
              </a:spcBef>
              <a:spcAft>
                <a:spcPts val="800"/>
              </a:spcAft>
              <a:defRPr/>
            </a:pPr>
            <a:r>
              <a:rPr lang="en-US" sz="2200" dirty="0">
                <a:solidFill>
                  <a:srgbClr val="000000"/>
                </a:solidFill>
                <a:latin typeface="Verdana" pitchFamily="32" charset="0"/>
              </a:rPr>
              <a:t>10 X 44100 X 16/8 X 2 = 1,764,000 bytes = 1.76MB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BA36AF-10B2-4B69-B20B-CD95CEBAE480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  <p:sp>
        <p:nvSpPr>
          <p:cNvPr id="23556" name="Title 1"/>
          <p:cNvSpPr txBox="1">
            <a:spLocks/>
          </p:cNvSpPr>
          <p:nvPr/>
        </p:nvSpPr>
        <p:spPr bwMode="auto">
          <a:xfrm>
            <a:off x="684213" y="762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5000" dirty="0">
                <a:solidFill>
                  <a:schemeClr val="tx2"/>
                </a:solidFill>
                <a:latin typeface="Calibri" pitchFamily="34" charset="0"/>
              </a:rPr>
              <a:t>File Size vs. Quality</a:t>
            </a:r>
          </a:p>
        </p:txBody>
      </p:sp>
    </p:spTree>
    <p:extLst>
      <p:ext uri="{BB962C8B-B14F-4D97-AF65-F5344CB8AC3E}">
        <p14:creationId xmlns:p14="http://schemas.microsoft.com/office/powerpoint/2010/main" val="32803811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MIDI Audio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>
                <a:solidFill>
                  <a:srgbClr val="0070C0"/>
                </a:solidFill>
              </a:rPr>
              <a:t>MIDI</a:t>
            </a:r>
            <a:r>
              <a:rPr lang="en-US" sz="2400"/>
              <a:t> (</a:t>
            </a:r>
            <a:r>
              <a:rPr lang="en-US" sz="2400">
                <a:solidFill>
                  <a:srgbClr val="0070C0"/>
                </a:solidFill>
              </a:rPr>
              <a:t>Musical Instrument Digital Interface</a:t>
            </a:r>
            <a:r>
              <a:rPr lang="en-US" sz="2400"/>
              <a:t>): a </a:t>
            </a:r>
            <a:r>
              <a:rPr lang="en-US" sz="2400" u="sng"/>
              <a:t>communication standard </a:t>
            </a:r>
            <a:r>
              <a:rPr lang="en-US" sz="2400"/>
              <a:t>developed in the early 1980s for electronic musical instruments and computers.</a:t>
            </a:r>
          </a:p>
          <a:p>
            <a:r>
              <a:rPr lang="en-US" sz="2400"/>
              <a:t>It allows </a:t>
            </a:r>
            <a:r>
              <a:rPr lang="en-US" sz="2400">
                <a:solidFill>
                  <a:srgbClr val="0070C0"/>
                </a:solidFill>
              </a:rPr>
              <a:t>music</a:t>
            </a:r>
            <a:r>
              <a:rPr lang="en-US" sz="2400"/>
              <a:t> and sound </a:t>
            </a:r>
            <a:r>
              <a:rPr lang="en-US" sz="2400">
                <a:solidFill>
                  <a:srgbClr val="0070C0"/>
                </a:solidFill>
              </a:rPr>
              <a:t>synthesizers</a:t>
            </a:r>
            <a:r>
              <a:rPr lang="en-US" sz="2400"/>
              <a:t> from </a:t>
            </a:r>
            <a:r>
              <a:rPr lang="en-US" sz="2400" u="sng"/>
              <a:t>different manufactures </a:t>
            </a:r>
            <a:r>
              <a:rPr lang="en-US" sz="2400"/>
              <a:t>to </a:t>
            </a:r>
            <a:r>
              <a:rPr lang="en-US" sz="2400">
                <a:solidFill>
                  <a:srgbClr val="0070C0"/>
                </a:solidFill>
              </a:rPr>
              <a:t>communicate</a:t>
            </a:r>
            <a:r>
              <a:rPr lang="en-US" sz="2400"/>
              <a:t> with each other by sending messages along cables connected to the devices.</a:t>
            </a:r>
          </a:p>
          <a:p>
            <a:r>
              <a:rPr lang="en-US" sz="2400"/>
              <a:t>MIDI provides a </a:t>
            </a:r>
            <a:r>
              <a:rPr lang="en-US" sz="2400">
                <a:solidFill>
                  <a:srgbClr val="0070C0"/>
                </a:solidFill>
              </a:rPr>
              <a:t>protocol</a:t>
            </a:r>
            <a:r>
              <a:rPr lang="en-US" sz="2400"/>
              <a:t> for </a:t>
            </a:r>
            <a:r>
              <a:rPr lang="en-US" sz="2400" u="sng"/>
              <a:t>passing detailed descriptions </a:t>
            </a:r>
            <a:r>
              <a:rPr lang="en-US" sz="2400"/>
              <a:t>of a </a:t>
            </a:r>
            <a:r>
              <a:rPr lang="en-US" sz="2400">
                <a:solidFill>
                  <a:srgbClr val="FF0000"/>
                </a:solidFill>
              </a:rPr>
              <a:t>musical score</a:t>
            </a:r>
            <a:r>
              <a:rPr lang="en-US" sz="2400"/>
              <a:t>, such as the </a:t>
            </a:r>
            <a:r>
              <a:rPr lang="en-US" sz="2400" u="sng"/>
              <a:t>notes</a:t>
            </a:r>
            <a:r>
              <a:rPr lang="en-US" sz="2400"/>
              <a:t>, the </a:t>
            </a:r>
            <a:r>
              <a:rPr lang="en-US" sz="2400" u="sng"/>
              <a:t>sequences of notes</a:t>
            </a:r>
            <a:r>
              <a:rPr lang="en-US" sz="2400"/>
              <a:t>, and the </a:t>
            </a:r>
            <a:r>
              <a:rPr lang="en-US" sz="2400" u="sng"/>
              <a:t>instrument</a:t>
            </a:r>
            <a:r>
              <a:rPr lang="en-US" sz="2400"/>
              <a:t> that will play these notes.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D98F8-1373-4C14-97E3-473BB02C8CF8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231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MIDI Audio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>
                <a:solidFill>
                  <a:srgbClr val="C00000"/>
                </a:solidFill>
              </a:rPr>
              <a:t>MIDI </a:t>
            </a:r>
            <a:r>
              <a:rPr lang="en-US" sz="2400"/>
              <a:t>data is not digitized sound, it is a </a:t>
            </a:r>
            <a:r>
              <a:rPr lang="en-US" sz="2400" u="sng"/>
              <a:t>shorthand</a:t>
            </a:r>
            <a:r>
              <a:rPr lang="en-US" sz="2400"/>
              <a:t> </a:t>
            </a:r>
            <a:r>
              <a:rPr lang="en-US" sz="2400" u="sng"/>
              <a:t>representation</a:t>
            </a:r>
            <a:r>
              <a:rPr lang="en-US" sz="2400"/>
              <a:t> of music stored in numeric form.</a:t>
            </a:r>
          </a:p>
          <a:p>
            <a:r>
              <a:rPr lang="en-US" sz="2400"/>
              <a:t>A </a:t>
            </a:r>
            <a:r>
              <a:rPr lang="en-US" sz="2400">
                <a:solidFill>
                  <a:srgbClr val="C00000"/>
                </a:solidFill>
              </a:rPr>
              <a:t>MIDI file </a:t>
            </a:r>
            <a:r>
              <a:rPr lang="en-US" sz="2400"/>
              <a:t>is a list of time-stamped </a:t>
            </a:r>
            <a:r>
              <a:rPr lang="en-US" sz="2400" u="sng"/>
              <a:t>commands</a:t>
            </a:r>
            <a:r>
              <a:rPr lang="en-US" sz="2400"/>
              <a:t> that are recordings of </a:t>
            </a:r>
            <a:r>
              <a:rPr lang="en-US" sz="2400" u="sng"/>
              <a:t>musical actions </a:t>
            </a:r>
            <a:r>
              <a:rPr lang="en-US" sz="2400"/>
              <a:t>(e.g., the pressing down of a piano key).</a:t>
            </a:r>
          </a:p>
          <a:p>
            <a:r>
              <a:rPr lang="en-US" sz="2400">
                <a:solidFill>
                  <a:srgbClr val="0070C0"/>
                </a:solidFill>
              </a:rPr>
              <a:t>Digital audio</a:t>
            </a:r>
            <a:r>
              <a:rPr lang="en-US" sz="2400"/>
              <a:t> is a </a:t>
            </a:r>
            <a:r>
              <a:rPr lang="en-US" sz="2400" u="sng"/>
              <a:t>recording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MIDI </a:t>
            </a:r>
            <a:r>
              <a:rPr lang="en-US" sz="2400"/>
              <a:t>is a </a:t>
            </a:r>
            <a:r>
              <a:rPr lang="en-US" sz="2400" u="sng"/>
              <a:t>score</a:t>
            </a:r>
          </a:p>
          <a:p>
            <a:r>
              <a:rPr lang="en-US" sz="2400">
                <a:solidFill>
                  <a:srgbClr val="0070C0"/>
                </a:solidFill>
              </a:rPr>
              <a:t>Digital audio </a:t>
            </a:r>
            <a:r>
              <a:rPr lang="en-US" sz="2400"/>
              <a:t>depends on the </a:t>
            </a:r>
            <a:r>
              <a:rPr lang="en-US" sz="2400" u="sng"/>
              <a:t>capabilities of your sound system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MIDI audio</a:t>
            </a:r>
            <a:r>
              <a:rPr lang="en-US" sz="2400"/>
              <a:t>  depends on the </a:t>
            </a:r>
            <a:r>
              <a:rPr lang="en-US" sz="2400" u="sng"/>
              <a:t>quality of your musical instruments </a:t>
            </a:r>
            <a:r>
              <a:rPr lang="en-US" sz="2400"/>
              <a:t>and the </a:t>
            </a:r>
            <a:r>
              <a:rPr lang="en-US" sz="2400" u="sng"/>
              <a:t>capabilities of your sound system.</a:t>
            </a:r>
          </a:p>
          <a:p>
            <a:r>
              <a:rPr lang="en-US" sz="2400"/>
              <a:t>MIDI is </a:t>
            </a:r>
            <a:r>
              <a:rPr lang="en-US" sz="2400">
                <a:solidFill>
                  <a:srgbClr val="C00000"/>
                </a:solidFill>
              </a:rPr>
              <a:t>device dependent</a:t>
            </a:r>
            <a:r>
              <a:rPr lang="en-US" sz="2400"/>
              <a:t>.</a:t>
            </a:r>
          </a:p>
          <a:p>
            <a:endParaRPr lang="en-US" sz="2400" u="s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41D1FA-093F-443D-A86B-413E8B958A4C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1320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457200" y="1635125"/>
            <a:ext cx="8229600" cy="4389438"/>
          </a:xfrm>
        </p:spPr>
        <p:txBody>
          <a:bodyPr/>
          <a:lstStyle/>
          <a:p>
            <a:r>
              <a:rPr lang="en-US" sz="2400"/>
              <a:t>Hard to </a:t>
            </a:r>
            <a:r>
              <a:rPr lang="en-US" sz="2400" u="sng"/>
              <a:t>create</a:t>
            </a:r>
            <a:r>
              <a:rPr lang="en-US" sz="2400"/>
              <a:t> an original MIDI score, </a:t>
            </a:r>
          </a:p>
          <a:p>
            <a:r>
              <a:rPr lang="en-US" sz="2400"/>
              <a:t>To Make MIDI scores, </a:t>
            </a:r>
            <a:r>
              <a:rPr lang="en-US" sz="2400" u="sng"/>
              <a:t>need</a:t>
            </a:r>
            <a:r>
              <a:rPr lang="en-US" sz="2400"/>
              <a:t>:</a:t>
            </a:r>
          </a:p>
          <a:p>
            <a:pPr lvl="1"/>
            <a:r>
              <a:rPr lang="en-US" sz="2200">
                <a:solidFill>
                  <a:srgbClr val="C00000"/>
                </a:solidFill>
              </a:rPr>
              <a:t>Notation</a:t>
            </a:r>
            <a:r>
              <a:rPr lang="en-US" sz="2200"/>
              <a:t> software,</a:t>
            </a:r>
          </a:p>
          <a:p>
            <a:pPr lvl="1"/>
            <a:r>
              <a:rPr lang="en-US" sz="2200">
                <a:solidFill>
                  <a:srgbClr val="C00000"/>
                </a:solidFill>
              </a:rPr>
              <a:t>Sequencer </a:t>
            </a:r>
            <a:r>
              <a:rPr lang="en-US" sz="2200"/>
              <a:t>software</a:t>
            </a:r>
          </a:p>
          <a:p>
            <a:pPr lvl="1"/>
            <a:r>
              <a:rPr lang="en-US" sz="2200"/>
              <a:t>Sound </a:t>
            </a:r>
            <a:r>
              <a:rPr lang="en-US" sz="2200">
                <a:solidFill>
                  <a:srgbClr val="C00000"/>
                </a:solidFill>
              </a:rPr>
              <a:t>synthesizer</a:t>
            </a:r>
            <a:r>
              <a:rPr lang="en-US" sz="2200"/>
              <a:t> (typically built into the software of multimedia players in most computers)</a:t>
            </a:r>
          </a:p>
          <a:p>
            <a:pPr lvl="1"/>
            <a:r>
              <a:rPr lang="en-US" sz="2200"/>
              <a:t>A MIDI </a:t>
            </a:r>
            <a:r>
              <a:rPr lang="en-US" sz="2200">
                <a:solidFill>
                  <a:srgbClr val="C00000"/>
                </a:solidFill>
              </a:rPr>
              <a:t>keyboard</a:t>
            </a:r>
          </a:p>
          <a:p>
            <a:r>
              <a:rPr lang="en-US" sz="2400">
                <a:solidFill>
                  <a:srgbClr val="C00000"/>
                </a:solidFill>
              </a:rPr>
              <a:t>MIDI</a:t>
            </a:r>
            <a:r>
              <a:rPr lang="en-US" sz="2400"/>
              <a:t> files are </a:t>
            </a:r>
            <a:r>
              <a:rPr lang="en-US" sz="2400" u="sng"/>
              <a:t>significantly smaller </a:t>
            </a:r>
            <a:r>
              <a:rPr lang="en-US" sz="2400"/>
              <a:t>than equivalent digitized waveform files.</a:t>
            </a:r>
          </a:p>
          <a:p>
            <a:r>
              <a:rPr lang="en-US" sz="2400">
                <a:solidFill>
                  <a:srgbClr val="000000"/>
                </a:solidFill>
              </a:rPr>
              <a:t>Embed MIDI files in </a:t>
            </a:r>
            <a:r>
              <a:rPr lang="en-US" sz="2400" u="sng">
                <a:solidFill>
                  <a:srgbClr val="000000"/>
                </a:solidFill>
              </a:rPr>
              <a:t>web</a:t>
            </a:r>
            <a:r>
              <a:rPr lang="en-US" sz="2400">
                <a:solidFill>
                  <a:srgbClr val="000000"/>
                </a:solidFill>
              </a:rPr>
              <a:t> pages, load and play </a:t>
            </a:r>
            <a:r>
              <a:rPr lang="en-US" sz="2400" u="sng">
                <a:solidFill>
                  <a:srgbClr val="000000"/>
                </a:solidFill>
              </a:rPr>
              <a:t>promptly</a:t>
            </a:r>
            <a:r>
              <a:rPr lang="en-US" sz="2400">
                <a:solidFill>
                  <a:srgbClr val="000000"/>
                </a:solidFill>
              </a:rPr>
              <a:t>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2F7E1C-9F81-47C5-A894-FDF1B761CF87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  <p:sp>
        <p:nvSpPr>
          <p:cNvPr id="26628" name="Title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1143000"/>
          </a:xfrm>
        </p:spPr>
        <p:txBody>
          <a:bodyPr/>
          <a:lstStyle/>
          <a:p>
            <a:r>
              <a:rPr lang="en-US"/>
              <a:t>MIDI Audio</a:t>
            </a:r>
          </a:p>
        </p:txBody>
      </p:sp>
    </p:spTree>
    <p:extLst>
      <p:ext uri="{BB962C8B-B14F-4D97-AF65-F5344CB8AC3E}">
        <p14:creationId xmlns:p14="http://schemas.microsoft.com/office/powerpoint/2010/main" val="4252045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608013" y="549275"/>
            <a:ext cx="8077200" cy="635000"/>
          </a:xfrm>
        </p:spPr>
        <p:txBody>
          <a:bodyPr>
            <a:normAutofit fontScale="90000"/>
          </a:bodyPr>
          <a:lstStyle/>
          <a:p>
            <a:r>
              <a:rPr lang="en-US" sz="2400">
                <a:solidFill>
                  <a:srgbClr val="C00000"/>
                </a:solidFill>
              </a:rPr>
              <a:t>Notation</a:t>
            </a:r>
            <a:r>
              <a:rPr lang="en-US" sz="2400"/>
              <a:t> and </a:t>
            </a:r>
            <a:r>
              <a:rPr lang="en-US" sz="2400">
                <a:solidFill>
                  <a:srgbClr val="C00000"/>
                </a:solidFill>
              </a:rPr>
              <a:t>composition</a:t>
            </a:r>
            <a:r>
              <a:rPr lang="en-US" sz="2400"/>
              <a:t> software, e.g., Sibelius, can </a:t>
            </a:r>
            <a:r>
              <a:rPr lang="en-US" sz="2400" u="sng"/>
              <a:t>create</a:t>
            </a:r>
            <a:r>
              <a:rPr lang="en-US" sz="2400"/>
              <a:t> and </a:t>
            </a:r>
            <a:r>
              <a:rPr lang="en-US" sz="2400" u="sng"/>
              <a:t>arrange</a:t>
            </a:r>
            <a:r>
              <a:rPr lang="en-US" sz="2400"/>
              <a:t> </a:t>
            </a:r>
            <a:r>
              <a:rPr lang="en-US" sz="2400">
                <a:solidFill>
                  <a:srgbClr val="0070C0"/>
                </a:solidFill>
              </a:rPr>
              <a:t>scores</a:t>
            </a:r>
            <a:r>
              <a:rPr lang="en-US" sz="2400"/>
              <a:t> using MIDI instruments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19179D-3BAE-420A-B84C-9E9EB82DC655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41438"/>
            <a:ext cx="80010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6098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395288" y="40481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2400">
                <a:solidFill>
                  <a:srgbClr val="C00000"/>
                </a:solidFill>
              </a:rPr>
              <a:t>Sequencer software</a:t>
            </a:r>
            <a:r>
              <a:rPr lang="en-US" sz="2400"/>
              <a:t>, e.g., Pro Tools, can </a:t>
            </a:r>
            <a:r>
              <a:rPr lang="en-US" sz="2400" u="sng"/>
              <a:t>record</a:t>
            </a:r>
            <a:r>
              <a:rPr lang="en-US" sz="2400"/>
              <a:t>, </a:t>
            </a:r>
            <a:r>
              <a:rPr lang="en-US" sz="2400" u="sng"/>
              <a:t>edit</a:t>
            </a:r>
            <a:r>
              <a:rPr lang="en-US" sz="2400"/>
              <a:t>, and </a:t>
            </a:r>
            <a:r>
              <a:rPr lang="en-US" sz="2400" u="sng"/>
              <a:t>save</a:t>
            </a:r>
            <a:r>
              <a:rPr lang="en-US" sz="2400"/>
              <a:t> music generated from a MIDI keyboard or instruments and blend it with digital audio.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6E894D-2BA7-4C61-9DAD-11F448819924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  <p:pic>
        <p:nvPicPr>
          <p:cNvPr id="2867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484313"/>
            <a:ext cx="7315200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3290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68313" y="1700213"/>
            <a:ext cx="8229600" cy="4389437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Since MIDI is </a:t>
            </a:r>
            <a:r>
              <a:rPr lang="en-US" u="sng"/>
              <a:t>device dependent </a:t>
            </a:r>
            <a:r>
              <a:rPr lang="en-US"/>
              <a:t>and the quality of consumer MIDI playback hardware varies greatly, MIDI is used as a </a:t>
            </a:r>
            <a:r>
              <a:rPr lang="en-US">
                <a:solidFill>
                  <a:srgbClr val="C00000"/>
                </a:solidFill>
              </a:rPr>
              <a:t>production tool </a:t>
            </a:r>
            <a:r>
              <a:rPr lang="en-US" u="sng"/>
              <a:t>rather</a:t>
            </a:r>
            <a:r>
              <a:rPr lang="en-US"/>
              <a:t> </a:t>
            </a:r>
            <a:r>
              <a:rPr lang="en-US" u="sng"/>
              <a:t>than</a:t>
            </a:r>
            <a:r>
              <a:rPr lang="en-US"/>
              <a:t> a </a:t>
            </a:r>
            <a:r>
              <a:rPr lang="en-US">
                <a:solidFill>
                  <a:srgbClr val="0070C0"/>
                </a:solidFill>
              </a:rPr>
              <a:t>delivery medium</a:t>
            </a:r>
          </a:p>
          <a:p>
            <a:r>
              <a:rPr lang="en-US"/>
              <a:t>MIDI is by far the </a:t>
            </a:r>
            <a:r>
              <a:rPr lang="en-US">
                <a:solidFill>
                  <a:srgbClr val="FF0000"/>
                </a:solidFill>
              </a:rPr>
              <a:t>best way </a:t>
            </a:r>
            <a:r>
              <a:rPr lang="en-US"/>
              <a:t>to create original music.</a:t>
            </a:r>
          </a:p>
          <a:p>
            <a:r>
              <a:rPr lang="en-US"/>
              <a:t>In addition to describing the </a:t>
            </a:r>
            <a:r>
              <a:rPr lang="en-US">
                <a:solidFill>
                  <a:srgbClr val="FF0000"/>
                </a:solidFill>
              </a:rPr>
              <a:t>instrument </a:t>
            </a:r>
            <a:r>
              <a:rPr lang="en-US"/>
              <a:t>and the </a:t>
            </a:r>
            <a:r>
              <a:rPr lang="en-US">
                <a:solidFill>
                  <a:srgbClr val="FF0000"/>
                </a:solidFill>
              </a:rPr>
              <a:t>note</a:t>
            </a:r>
            <a:r>
              <a:rPr lang="en-US"/>
              <a:t>, MIDI data can also describe the </a:t>
            </a:r>
            <a:r>
              <a:rPr lang="en-US">
                <a:solidFill>
                  <a:srgbClr val="FF0000"/>
                </a:solidFill>
              </a:rPr>
              <a:t>envelope</a:t>
            </a:r>
            <a:r>
              <a:rPr lang="en-US"/>
              <a:t> of the sound: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Attack</a:t>
            </a:r>
            <a:r>
              <a:rPr lang="en-US"/>
              <a:t> (how quickly a sound’s volume increases)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Sustain</a:t>
            </a:r>
            <a:r>
              <a:rPr lang="en-US"/>
              <a:t> (how long the sound continues)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Decay</a:t>
            </a:r>
            <a:r>
              <a:rPr lang="en-US"/>
              <a:t> (how quickly the sound fades away)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12ACA-3EE0-4A47-95FD-998DE6614CB7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  <p:sp>
        <p:nvSpPr>
          <p:cNvPr id="29700" name="Title 1"/>
          <p:cNvSpPr>
            <a:spLocks noGrp="1"/>
          </p:cNvSpPr>
          <p:nvPr>
            <p:ph type="title"/>
          </p:nvPr>
        </p:nvSpPr>
        <p:spPr>
          <a:xfrm>
            <a:off x="735013" y="404813"/>
            <a:ext cx="8229600" cy="1143000"/>
          </a:xfrm>
        </p:spPr>
        <p:txBody>
          <a:bodyPr/>
          <a:lstStyle/>
          <a:p>
            <a:r>
              <a:rPr lang="en-US"/>
              <a:t>MIDI Audio</a:t>
            </a:r>
          </a:p>
        </p:txBody>
      </p:sp>
    </p:spTree>
    <p:extLst>
      <p:ext uri="{BB962C8B-B14F-4D97-AF65-F5344CB8AC3E}">
        <p14:creationId xmlns:p14="http://schemas.microsoft.com/office/powerpoint/2010/main" val="1718025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539750" y="1412875"/>
            <a:ext cx="8229600" cy="43894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Digital </a:t>
            </a:r>
            <a:r>
              <a:rPr lang="en-US" dirty="0"/>
              <a:t>audio data is the </a:t>
            </a:r>
            <a:r>
              <a:rPr lang="en-US" u="sng" dirty="0"/>
              <a:t>actual representation </a:t>
            </a:r>
            <a:r>
              <a:rPr lang="en-US" dirty="0"/>
              <a:t>of a sound, stored in the form of thousands of individual numbers (</a:t>
            </a:r>
            <a:r>
              <a:rPr lang="en-US" u="sng" dirty="0"/>
              <a:t>samples</a:t>
            </a:r>
            <a:r>
              <a:rPr lang="en-US" dirty="0"/>
              <a:t>).</a:t>
            </a:r>
          </a:p>
          <a:p>
            <a:r>
              <a:rPr lang="en-US" dirty="0">
                <a:solidFill>
                  <a:srgbClr val="FF0000"/>
                </a:solidFill>
              </a:rPr>
              <a:t>Digital </a:t>
            </a:r>
            <a:r>
              <a:rPr lang="en-US" dirty="0"/>
              <a:t>audio data represents the </a:t>
            </a:r>
            <a:r>
              <a:rPr lang="en-US" u="sng" dirty="0"/>
              <a:t>instantaneous</a:t>
            </a:r>
            <a:r>
              <a:rPr lang="en-US" dirty="0"/>
              <a:t> </a:t>
            </a:r>
            <a:r>
              <a:rPr lang="en-US" u="sng" dirty="0"/>
              <a:t>amplitude</a:t>
            </a:r>
            <a:r>
              <a:rPr lang="en-US" dirty="0"/>
              <a:t> (</a:t>
            </a:r>
            <a:r>
              <a:rPr lang="en-US" u="sng" dirty="0"/>
              <a:t>loudness</a:t>
            </a:r>
            <a:r>
              <a:rPr lang="en-US" dirty="0"/>
              <a:t>) of a sound at </a:t>
            </a:r>
            <a:r>
              <a:rPr lang="en-US" u="sng" dirty="0"/>
              <a:t>discrete</a:t>
            </a:r>
            <a:r>
              <a:rPr lang="en-US" dirty="0"/>
              <a:t> slices of time.</a:t>
            </a:r>
          </a:p>
          <a:p>
            <a:r>
              <a:rPr lang="en-US" dirty="0"/>
              <a:t>MIDI data is </a:t>
            </a:r>
            <a:r>
              <a:rPr lang="en-US" dirty="0">
                <a:solidFill>
                  <a:srgbClr val="0070C0"/>
                </a:solidFill>
              </a:rPr>
              <a:t>device dependent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digital</a:t>
            </a:r>
            <a:r>
              <a:rPr lang="en-US" dirty="0"/>
              <a:t> data is </a:t>
            </a:r>
            <a:r>
              <a:rPr lang="en-US" u="sng" dirty="0"/>
              <a:t>not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D66391-5627-4A8B-89F9-B24939A8F0D9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  <p:sp>
        <p:nvSpPr>
          <p:cNvPr id="30724" name="Title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7632700" cy="936625"/>
          </a:xfrm>
        </p:spPr>
        <p:txBody>
          <a:bodyPr/>
          <a:lstStyle/>
          <a:p>
            <a:r>
              <a:rPr lang="en-US"/>
              <a:t>MIDI vs. Digital Audio</a:t>
            </a:r>
          </a:p>
        </p:txBody>
      </p:sp>
    </p:spTree>
    <p:extLst>
      <p:ext uri="{BB962C8B-B14F-4D97-AF65-F5344CB8AC3E}">
        <p14:creationId xmlns:p14="http://schemas.microsoft.com/office/powerpoint/2010/main" val="3942026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1000"/>
              </a:lnSpc>
            </a:pPr>
            <a:r>
              <a:rPr lang="en-US" b="1" dirty="0">
                <a:latin typeface="Verdana" pitchFamily="32" charset="0"/>
                <a:ea typeface="MS Gothic" pitchFamily="49" charset="-128"/>
              </a:rPr>
              <a:t>Introduction to Sound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Sound 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https://www.youtube.com/watch?v=XLfQpv2ZRPU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63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539750" y="1412875"/>
            <a:ext cx="8229600" cy="4389438"/>
          </a:xfrm>
        </p:spPr>
        <p:txBody>
          <a:bodyPr/>
          <a:lstStyle/>
          <a:p>
            <a:r>
              <a:rPr lang="en-US" sz="2300">
                <a:solidFill>
                  <a:srgbClr val="FF0000"/>
                </a:solidFill>
              </a:rPr>
              <a:t>Advantages </a:t>
            </a:r>
            <a:r>
              <a:rPr lang="en-US" sz="2300"/>
              <a:t>of </a:t>
            </a:r>
            <a:r>
              <a:rPr lang="en-US" sz="2300">
                <a:solidFill>
                  <a:srgbClr val="00B050"/>
                </a:solidFill>
              </a:rPr>
              <a:t>MIDI</a:t>
            </a:r>
            <a:r>
              <a:rPr lang="en-US" sz="2300">
                <a:solidFill>
                  <a:srgbClr val="FF0000"/>
                </a:solidFill>
              </a:rPr>
              <a:t> </a:t>
            </a:r>
            <a:r>
              <a:rPr lang="en-US" sz="2300"/>
              <a:t>over </a:t>
            </a:r>
            <a:r>
              <a:rPr lang="en-US" sz="2300">
                <a:solidFill>
                  <a:srgbClr val="0070C0"/>
                </a:solidFill>
              </a:rPr>
              <a:t>digital</a:t>
            </a:r>
            <a:r>
              <a:rPr lang="en-US" sz="2300"/>
              <a:t> audio:</a:t>
            </a:r>
          </a:p>
          <a:p>
            <a:pPr lvl="1"/>
            <a:r>
              <a:rPr lang="en-US" sz="2100"/>
              <a:t>MIDI files are much more </a:t>
            </a:r>
            <a:r>
              <a:rPr lang="en-US" sz="2100">
                <a:solidFill>
                  <a:srgbClr val="00B050"/>
                </a:solidFill>
              </a:rPr>
              <a:t>compact</a:t>
            </a:r>
            <a:r>
              <a:rPr lang="en-US" sz="2100"/>
              <a:t> (200- 1000 times smaller than CD-quality digital audio files). </a:t>
            </a:r>
          </a:p>
          <a:p>
            <a:pPr lvl="1"/>
            <a:r>
              <a:rPr lang="en-US" sz="2100"/>
              <a:t>The </a:t>
            </a:r>
            <a:r>
              <a:rPr lang="en-US" sz="2100">
                <a:solidFill>
                  <a:srgbClr val="00B050"/>
                </a:solidFill>
              </a:rPr>
              <a:t>size</a:t>
            </a:r>
            <a:r>
              <a:rPr lang="en-US" sz="2100"/>
              <a:t> of a MIDI file is completely </a:t>
            </a:r>
            <a:r>
              <a:rPr lang="en-US" sz="2100">
                <a:solidFill>
                  <a:srgbClr val="FF0000"/>
                </a:solidFill>
              </a:rPr>
              <a:t>independent</a:t>
            </a:r>
            <a:r>
              <a:rPr lang="en-US" sz="2100"/>
              <a:t> of </a:t>
            </a:r>
            <a:r>
              <a:rPr lang="en-US" sz="2100">
                <a:solidFill>
                  <a:srgbClr val="00B050"/>
                </a:solidFill>
              </a:rPr>
              <a:t>playback quality</a:t>
            </a:r>
            <a:r>
              <a:rPr lang="en-US" sz="2100"/>
              <a:t>.</a:t>
            </a:r>
          </a:p>
          <a:p>
            <a:pPr lvl="1"/>
            <a:r>
              <a:rPr lang="en-US" sz="2100"/>
              <a:t>Small size makes MIDI appropriate for </a:t>
            </a:r>
            <a:r>
              <a:rPr lang="en-US" sz="2100">
                <a:solidFill>
                  <a:srgbClr val="00B050"/>
                </a:solidFill>
              </a:rPr>
              <a:t>web pages</a:t>
            </a:r>
            <a:r>
              <a:rPr lang="en-US" sz="2100"/>
              <a:t>, </a:t>
            </a:r>
            <a:r>
              <a:rPr lang="en-US" sz="2100" u="sng"/>
              <a:t>load</a:t>
            </a:r>
            <a:r>
              <a:rPr lang="en-US" sz="2100"/>
              <a:t> and </a:t>
            </a:r>
            <a:r>
              <a:rPr lang="en-US" sz="2100" u="sng"/>
              <a:t>play</a:t>
            </a:r>
            <a:r>
              <a:rPr lang="en-US" sz="2100"/>
              <a:t> more </a:t>
            </a:r>
            <a:r>
              <a:rPr lang="en-US" sz="2100">
                <a:solidFill>
                  <a:srgbClr val="00B050"/>
                </a:solidFill>
              </a:rPr>
              <a:t>quickly</a:t>
            </a:r>
            <a:r>
              <a:rPr lang="en-US" sz="2100"/>
              <a:t>.</a:t>
            </a:r>
          </a:p>
          <a:p>
            <a:pPr lvl="1"/>
            <a:r>
              <a:rPr lang="en-US" sz="2100"/>
              <a:t>With high quality sound source, MIDI </a:t>
            </a:r>
            <a:r>
              <a:rPr lang="en-US" sz="2100">
                <a:solidFill>
                  <a:srgbClr val="00B050"/>
                </a:solidFill>
              </a:rPr>
              <a:t>sounds better</a:t>
            </a:r>
            <a:r>
              <a:rPr lang="en-US" sz="2100"/>
              <a:t>.</a:t>
            </a:r>
          </a:p>
          <a:p>
            <a:pPr lvl="1"/>
            <a:r>
              <a:rPr lang="en-US" sz="2100"/>
              <a:t>You can change the length of a MIDI file without changing the pitch of the music or degrading the audio quality.</a:t>
            </a:r>
          </a:p>
          <a:p>
            <a:pPr lvl="1"/>
            <a:r>
              <a:rPr lang="en-US" sz="2100"/>
              <a:t>MIDI data is completely </a:t>
            </a:r>
            <a:r>
              <a:rPr lang="en-US" sz="2100">
                <a:solidFill>
                  <a:srgbClr val="00B050"/>
                </a:solidFill>
              </a:rPr>
              <a:t>editable</a:t>
            </a:r>
            <a:r>
              <a:rPr lang="en-US" sz="210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767A6-5BAF-4EEA-B64D-83C039423A13}" type="slidenum">
              <a:rPr lang="en-CA" smtClean="0"/>
              <a:pPr>
                <a:defRPr/>
              </a:pPr>
              <a:t>30</a:t>
            </a:fld>
            <a:endParaRPr lang="en-CA"/>
          </a:p>
        </p:txBody>
      </p:sp>
      <p:sp>
        <p:nvSpPr>
          <p:cNvPr id="31748" name="Title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7632700" cy="936625"/>
          </a:xfrm>
        </p:spPr>
        <p:txBody>
          <a:bodyPr/>
          <a:lstStyle/>
          <a:p>
            <a:r>
              <a:rPr lang="en-US"/>
              <a:t>MIDI vs. Digital Audio</a:t>
            </a:r>
          </a:p>
        </p:txBody>
      </p:sp>
    </p:spTree>
    <p:extLst>
      <p:ext uri="{BB962C8B-B14F-4D97-AF65-F5344CB8AC3E}">
        <p14:creationId xmlns:p14="http://schemas.microsoft.com/office/powerpoint/2010/main" val="3067759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539750" y="1412875"/>
            <a:ext cx="8229600" cy="4389438"/>
          </a:xfrm>
        </p:spPr>
        <p:txBody>
          <a:bodyPr/>
          <a:lstStyle/>
          <a:p>
            <a:r>
              <a:rPr lang="en-US" sz="2300">
                <a:solidFill>
                  <a:srgbClr val="FF0000"/>
                </a:solidFill>
              </a:rPr>
              <a:t>Disadvantages </a:t>
            </a:r>
            <a:r>
              <a:rPr lang="en-US" sz="2300"/>
              <a:t>of </a:t>
            </a:r>
            <a:r>
              <a:rPr lang="en-US" sz="2300">
                <a:solidFill>
                  <a:srgbClr val="00B050"/>
                </a:solidFill>
              </a:rPr>
              <a:t>MIDI</a:t>
            </a:r>
            <a:r>
              <a:rPr lang="en-US" sz="2300">
                <a:solidFill>
                  <a:srgbClr val="FF0000"/>
                </a:solidFill>
              </a:rPr>
              <a:t> </a:t>
            </a:r>
            <a:r>
              <a:rPr lang="en-US" sz="2300"/>
              <a:t>over </a:t>
            </a:r>
            <a:r>
              <a:rPr lang="en-US" sz="2300">
                <a:solidFill>
                  <a:srgbClr val="0070C0"/>
                </a:solidFill>
              </a:rPr>
              <a:t>digital</a:t>
            </a:r>
            <a:r>
              <a:rPr lang="en-US" sz="2300"/>
              <a:t> audio:</a:t>
            </a:r>
          </a:p>
          <a:p>
            <a:pPr lvl="1"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sz="2200">
                <a:solidFill>
                  <a:srgbClr val="000000"/>
                </a:solidFill>
              </a:rPr>
              <a:t>Hard to play back </a:t>
            </a:r>
            <a:r>
              <a:rPr lang="en-US" sz="2200">
                <a:solidFill>
                  <a:srgbClr val="FF0000"/>
                </a:solidFill>
              </a:rPr>
              <a:t>spoken dialog </a:t>
            </a:r>
            <a:r>
              <a:rPr lang="en-US" sz="2200">
                <a:solidFill>
                  <a:srgbClr val="000000"/>
                </a:solidFill>
              </a:rPr>
              <a:t>with MIDI, while digitized audio can do so with ease.</a:t>
            </a:r>
          </a:p>
          <a:p>
            <a:pPr lvl="1"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sz="2200">
                <a:solidFill>
                  <a:srgbClr val="000000"/>
                </a:solidFill>
              </a:rPr>
              <a:t>MIDI does </a:t>
            </a:r>
            <a:r>
              <a:rPr lang="en-US" sz="2200">
                <a:solidFill>
                  <a:srgbClr val="FF0000"/>
                </a:solidFill>
              </a:rPr>
              <a:t>not</a:t>
            </a:r>
            <a:r>
              <a:rPr lang="en-US" sz="2200">
                <a:solidFill>
                  <a:srgbClr val="000000"/>
                </a:solidFill>
              </a:rPr>
              <a:t> have </a:t>
            </a:r>
            <a:r>
              <a:rPr lang="en-US" sz="2200">
                <a:solidFill>
                  <a:srgbClr val="FF0000"/>
                </a:solidFill>
              </a:rPr>
              <a:t>consistent playback quality</a:t>
            </a:r>
            <a:r>
              <a:rPr lang="en-US" sz="2200">
                <a:solidFill>
                  <a:srgbClr val="000000"/>
                </a:solidFill>
              </a:rPr>
              <a:t>, while digital audio provides consistent playback quality.</a:t>
            </a:r>
          </a:p>
          <a:p>
            <a:pPr lvl="1"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sz="2200">
                <a:solidFill>
                  <a:srgbClr val="000000"/>
                </a:solidFill>
              </a:rPr>
              <a:t>One requires knowledge of </a:t>
            </a:r>
            <a:r>
              <a:rPr lang="en-US" sz="2200">
                <a:solidFill>
                  <a:srgbClr val="FF0000"/>
                </a:solidFill>
              </a:rPr>
              <a:t>music theory </a:t>
            </a:r>
            <a:r>
              <a:rPr lang="en-US" sz="2200">
                <a:solidFill>
                  <a:srgbClr val="000000"/>
                </a:solidFill>
              </a:rPr>
              <a:t>in order to run MIDI, while digital audio does not have this requirement.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9D4C92-F4DF-45E7-8CB5-427DC838C4B7}" type="slidenum">
              <a:rPr lang="en-CA" smtClean="0"/>
              <a:pPr>
                <a:defRPr/>
              </a:pPr>
              <a:t>31</a:t>
            </a:fld>
            <a:endParaRPr lang="en-CA"/>
          </a:p>
        </p:txBody>
      </p:sp>
      <p:sp>
        <p:nvSpPr>
          <p:cNvPr id="32772" name="Title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7632700" cy="936625"/>
          </a:xfrm>
        </p:spPr>
        <p:txBody>
          <a:bodyPr/>
          <a:lstStyle/>
          <a:p>
            <a:r>
              <a:rPr lang="en-US"/>
              <a:t>MIDI vs. Digital Audio</a:t>
            </a:r>
          </a:p>
        </p:txBody>
      </p:sp>
    </p:spTree>
    <p:extLst>
      <p:ext uri="{BB962C8B-B14F-4D97-AF65-F5344CB8AC3E}">
        <p14:creationId xmlns:p14="http://schemas.microsoft.com/office/powerpoint/2010/main" val="3707675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1143000" y="52388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>
              <a:lnSpc>
                <a:spcPct val="101000"/>
              </a:lnSpc>
              <a:defRPr/>
            </a:pPr>
            <a:r>
              <a:rPr lang="en-US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Audio File Formats </a:t>
            </a: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323850" y="1058863"/>
            <a:ext cx="8351838" cy="395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+mn-lt"/>
              </a:rPr>
              <a:t>A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sound file’s format 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is a </a:t>
            </a:r>
            <a:r>
              <a:rPr lang="en-US" dirty="0">
                <a:solidFill>
                  <a:srgbClr val="002060"/>
                </a:solidFill>
                <a:latin typeface="+mn-lt"/>
              </a:rPr>
              <a:t>recognized methodology 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for </a:t>
            </a:r>
            <a:r>
              <a:rPr lang="en-US" u="sng" dirty="0">
                <a:solidFill>
                  <a:srgbClr val="000000"/>
                </a:solidFill>
                <a:latin typeface="+mn-lt"/>
              </a:rPr>
              <a:t>organizing 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and </a:t>
            </a:r>
            <a:r>
              <a:rPr lang="en-US" u="sng" dirty="0">
                <a:solidFill>
                  <a:srgbClr val="000000"/>
                </a:solidFill>
                <a:latin typeface="+mn-lt"/>
              </a:rPr>
              <a:t>compressing data bits 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of digitized sound into a data file.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+mn-lt"/>
              </a:rPr>
              <a:t>The method used for consumer-grade music CDs is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Linear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Pulse Code Modulation (LPCM), 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shortened to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PCM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.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+mn-lt"/>
              </a:rPr>
              <a:t>LPCM tracks from an audio CD are usually converted and stored on a computer in 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uncompressed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AIFF (Audio Interchange File Format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) (for Macintosh) or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wave format (WAV) 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(for Windows) files when copied from the CD.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3DAAF3-B4A1-4E98-BB2F-9085457D0E02}" type="slidenum">
              <a:rPr lang="en-CA" smtClean="0"/>
              <a:pPr>
                <a:defRPr/>
              </a:pPr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21826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1143000" y="115888"/>
            <a:ext cx="5516563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>
              <a:lnSpc>
                <a:spcPct val="101000"/>
              </a:lnSpc>
              <a:defRPr/>
            </a:pPr>
            <a:r>
              <a:rPr lang="en-US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Audio File Formats </a:t>
            </a: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323850" y="906463"/>
            <a:ext cx="8351838" cy="48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  <a:defRPr/>
            </a:pPr>
            <a:r>
              <a:rPr lang="en-US" dirty="0">
                <a:solidFill>
                  <a:srgbClr val="FF0000"/>
                </a:solidFill>
                <a:latin typeface="+mn-lt"/>
              </a:rPr>
              <a:t>Common sound formats:</a:t>
            </a:r>
          </a:p>
          <a:p>
            <a:pPr lvl="1"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  <a:defRPr/>
            </a:pPr>
            <a:r>
              <a:rPr lang="en-US" sz="2200" dirty="0">
                <a:solidFill>
                  <a:srgbClr val="000000"/>
                </a:solidFill>
                <a:latin typeface="+mn-lt"/>
              </a:rPr>
              <a:t>Wav (Wave): </a:t>
            </a:r>
            <a:r>
              <a:rPr lang="en-US" sz="2200" dirty="0">
                <a:solidFill>
                  <a:srgbClr val="FF0000"/>
                </a:solidFill>
                <a:latin typeface="+mn-lt"/>
              </a:rPr>
              <a:t>uncompressed</a:t>
            </a:r>
            <a:r>
              <a:rPr lang="en-US" sz="2200" dirty="0">
                <a:solidFill>
                  <a:srgbClr val="000000"/>
                </a:solidFill>
                <a:latin typeface="+mn-lt"/>
              </a:rPr>
              <a:t>, Windows</a:t>
            </a:r>
          </a:p>
          <a:p>
            <a:pPr lvl="1"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  <a:defRPr/>
            </a:pPr>
            <a:r>
              <a:rPr lang="en-US" sz="2200" dirty="0" err="1">
                <a:solidFill>
                  <a:srgbClr val="000000"/>
                </a:solidFill>
                <a:latin typeface="+mn-lt"/>
              </a:rPr>
              <a:t>Aiff</a:t>
            </a:r>
            <a:r>
              <a:rPr lang="en-US" sz="2200" dirty="0">
                <a:solidFill>
                  <a:srgbClr val="000000"/>
                </a:solidFill>
                <a:latin typeface="+mn-lt"/>
              </a:rPr>
              <a:t> (Audio Interchange File Format): </a:t>
            </a:r>
            <a:r>
              <a:rPr lang="en-US" sz="2200" dirty="0">
                <a:solidFill>
                  <a:srgbClr val="FF0000"/>
                </a:solidFill>
                <a:latin typeface="+mn-lt"/>
              </a:rPr>
              <a:t>uncompressed</a:t>
            </a:r>
            <a:r>
              <a:rPr lang="en-US" sz="2200" dirty="0">
                <a:solidFill>
                  <a:srgbClr val="000000"/>
                </a:solidFill>
                <a:latin typeface="+mn-lt"/>
              </a:rPr>
              <a:t>, Macintosh</a:t>
            </a:r>
          </a:p>
          <a:p>
            <a:pPr lvl="1"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  <a:defRPr/>
            </a:pPr>
            <a:r>
              <a:rPr lang="en-US" sz="2200" dirty="0">
                <a:solidFill>
                  <a:srgbClr val="000000"/>
                </a:solidFill>
                <a:latin typeface="+mn-lt"/>
              </a:rPr>
              <a:t>FLAC (Free Lossless Audio Codec): </a:t>
            </a:r>
            <a:r>
              <a:rPr lang="en-US" sz="2200" dirty="0">
                <a:solidFill>
                  <a:srgbClr val="FF0000"/>
                </a:solidFill>
                <a:latin typeface="+mn-lt"/>
              </a:rPr>
              <a:t>lossless</a:t>
            </a:r>
            <a:r>
              <a:rPr lang="en-US" sz="2200" dirty="0">
                <a:solidFill>
                  <a:srgbClr val="000000"/>
                </a:solidFill>
                <a:latin typeface="+mn-lt"/>
              </a:rPr>
              <a:t> compression</a:t>
            </a:r>
          </a:p>
          <a:p>
            <a:pPr lvl="1"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  <a:defRPr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Mp3 (MPEG-1 or MPEG2 Audio Layer III) </a:t>
            </a:r>
            <a:r>
              <a:rPr lang="en-US" sz="2200" dirty="0">
                <a:solidFill>
                  <a:srgbClr val="000000"/>
                </a:solidFill>
                <a:latin typeface="+mn-lt"/>
              </a:rPr>
              <a:t>: </a:t>
            </a:r>
            <a:r>
              <a:rPr lang="en-US" sz="2200" dirty="0" err="1">
                <a:solidFill>
                  <a:srgbClr val="FF0000"/>
                </a:solidFill>
                <a:latin typeface="+mn-lt"/>
              </a:rPr>
              <a:t>lossy</a:t>
            </a:r>
            <a:r>
              <a:rPr lang="en-US" sz="2200" dirty="0">
                <a:solidFill>
                  <a:srgbClr val="000000"/>
                </a:solidFill>
                <a:latin typeface="+mn-lt"/>
              </a:rPr>
              <a:t> compression</a:t>
            </a:r>
          </a:p>
          <a:p>
            <a:pPr lvl="1"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  <a:defRPr/>
            </a:pPr>
            <a:r>
              <a:rPr lang="en-US" sz="2200" dirty="0" err="1">
                <a:solidFill>
                  <a:srgbClr val="000000"/>
                </a:solidFill>
                <a:latin typeface="+mn-lt"/>
              </a:rPr>
              <a:t>Ogg</a:t>
            </a:r>
            <a:r>
              <a:rPr lang="en-US" sz="2200" dirty="0">
                <a:solidFill>
                  <a:srgbClr val="000000"/>
                </a:solidFill>
                <a:latin typeface="+mn-lt"/>
              </a:rPr>
              <a:t> : similar to mp3, open-source</a:t>
            </a:r>
          </a:p>
          <a:p>
            <a:pPr lvl="2" indent="-342900"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  <a:defRPr/>
            </a:pPr>
            <a:r>
              <a:rPr lang="en-US" sz="2200" dirty="0">
                <a:solidFill>
                  <a:srgbClr val="000000"/>
                </a:solidFill>
                <a:latin typeface="+mn-lt"/>
              </a:rPr>
              <a:t>Wma (Windows Media Audio): </a:t>
            </a:r>
            <a:r>
              <a:rPr lang="en-US" sz="2200" dirty="0" err="1">
                <a:solidFill>
                  <a:srgbClr val="FF0000"/>
                </a:solidFill>
                <a:latin typeface="+mn-lt"/>
              </a:rPr>
              <a:t>lossy</a:t>
            </a:r>
            <a:r>
              <a:rPr lang="en-US" sz="2200" dirty="0">
                <a:solidFill>
                  <a:srgbClr val="000000"/>
                </a:solidFill>
                <a:latin typeface="+mn-lt"/>
              </a:rPr>
              <a:t> compression</a:t>
            </a:r>
          </a:p>
          <a:p>
            <a:pPr lvl="2" indent="-457200"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  <a:defRPr/>
            </a:pPr>
            <a:r>
              <a:rPr lang="en-US" sz="2200" dirty="0" err="1">
                <a:solidFill>
                  <a:srgbClr val="000000"/>
                </a:solidFill>
                <a:latin typeface="+mn-lt"/>
              </a:rPr>
              <a:t>Swf</a:t>
            </a:r>
            <a:r>
              <a:rPr lang="en-US" sz="2200" dirty="0">
                <a:solidFill>
                  <a:srgbClr val="000000"/>
                </a:solidFill>
                <a:latin typeface="+mn-lt"/>
              </a:rPr>
              <a:t>: Adobe flash file format, container for vector-based graphics and animations, text, video &amp; sound delivered over the Internet.</a:t>
            </a:r>
          </a:p>
          <a:p>
            <a:pPr lvl="1" indent="-342900"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  <a:defRPr/>
            </a:pPr>
            <a:endParaRPr lang="en-US" sz="22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F8835B-EEE0-465C-91F5-D59D18EDF130}" type="slidenum">
              <a:rPr lang="en-CA" smtClean="0"/>
              <a:pPr>
                <a:defRPr/>
              </a:pPr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14052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684213" y="-98425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>
              <a:lnSpc>
                <a:spcPct val="101000"/>
              </a:lnSpc>
              <a:defRPr/>
            </a:pPr>
            <a:r>
              <a:rPr lang="en-US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Audio File Formats </a:t>
            </a: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179388" y="666750"/>
            <a:ext cx="8820150" cy="525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  <a:defRPr/>
            </a:pPr>
            <a:r>
              <a:rPr lang="en-US" dirty="0">
                <a:solidFill>
                  <a:srgbClr val="FF0000"/>
                </a:solidFill>
                <a:latin typeface="+mn-lt"/>
              </a:rPr>
              <a:t>Common sound formats:</a:t>
            </a:r>
          </a:p>
          <a:p>
            <a:pPr lvl="1"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  <a:defRPr/>
            </a:pPr>
            <a:r>
              <a:rPr lang="en-US" dirty="0" err="1">
                <a:solidFill>
                  <a:srgbClr val="000000"/>
                </a:solidFill>
                <a:latin typeface="+mn-lt"/>
              </a:rPr>
              <a:t>Mov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: apple’s QuickTime movie</a:t>
            </a:r>
          </a:p>
          <a:p>
            <a:pPr lvl="1"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+mn-lt"/>
              </a:rPr>
              <a:t>Mp4: based on .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mov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, contains audio &amp; video</a:t>
            </a:r>
          </a:p>
          <a:p>
            <a:pPr lvl="1"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+mn-lt"/>
              </a:rPr>
              <a:t>AAC (Advanced Audio Coding),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lossy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compression, Apple’s iTunes store</a:t>
            </a:r>
          </a:p>
          <a:p>
            <a:pPr lvl="2" indent="-342900"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+mn-lt"/>
              </a:rPr>
              <a:t>M4A (MPEG for Audio): encoded with advanced audio coding (AAC)</a:t>
            </a:r>
          </a:p>
          <a:p>
            <a:pPr lvl="2" indent="-342900"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+mn-lt"/>
              </a:rPr>
              <a:t>M4A was generally intended as the successor to MP3</a:t>
            </a:r>
          </a:p>
          <a:p>
            <a:pPr lvl="1"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More: </a:t>
            </a:r>
            <a:r>
              <a:rPr lang="en-US" sz="2000" dirty="0">
                <a:solidFill>
                  <a:srgbClr val="000000"/>
                </a:solidFill>
                <a:hlinkClick r:id="rId3"/>
              </a:rPr>
              <a:t>http://en.wikipedia.org/wiki/Comparison_of_audio_codecs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  <a:defRPr/>
            </a:pPr>
            <a:endParaRPr lang="en-US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06EAD4-BCCD-4990-A333-7807227C7C5F}" type="slidenum">
              <a:rPr lang="en-CA" smtClean="0"/>
              <a:pPr>
                <a:defRPr/>
              </a:pPr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07658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684213" y="-98425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>
              <a:lnSpc>
                <a:spcPct val="101000"/>
              </a:lnSpc>
              <a:defRPr/>
            </a:pPr>
            <a:r>
              <a:rPr lang="en-US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Audio File Formats </a:t>
            </a: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179388" y="692150"/>
            <a:ext cx="8820150" cy="525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  <a:latin typeface="+mn-lt"/>
              </a:rPr>
              <a:t>Common sound formats: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  <a:defRPr/>
            </a:pPr>
            <a:r>
              <a:rPr lang="en-US" dirty="0">
                <a:solidFill>
                  <a:srgbClr val="0070C0"/>
                </a:solidFill>
                <a:latin typeface="+mn-lt"/>
              </a:rPr>
              <a:t>WAV/AIFF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:</a:t>
            </a:r>
          </a:p>
          <a:p>
            <a:pPr marL="461962" lvl="1" indent="-342900">
              <a:buFont typeface="Wingdings" pitchFamily="2" charset="2"/>
              <a:buChar char="Ø"/>
              <a:defRPr/>
            </a:pPr>
            <a:r>
              <a:rPr lang="en-US" dirty="0">
                <a:solidFill>
                  <a:schemeClr val="tx1"/>
                </a:solidFill>
              </a:rPr>
              <a:t>basically identical formats</a:t>
            </a:r>
          </a:p>
          <a:p>
            <a:pPr marL="461962" lvl="1" indent="-342900">
              <a:buFont typeface="Wingdings" pitchFamily="2" charset="2"/>
              <a:buChar char="Ø"/>
              <a:defRPr/>
            </a:pPr>
            <a:r>
              <a:rPr lang="en-US" dirty="0">
                <a:solidFill>
                  <a:schemeClr val="tx1"/>
                </a:solidFill>
              </a:rPr>
              <a:t>WAV, </a:t>
            </a:r>
            <a:r>
              <a:rPr lang="en-US" u="sng" dirty="0">
                <a:solidFill>
                  <a:schemeClr val="tx1"/>
                </a:solidFill>
              </a:rPr>
              <a:t>supported-by-default</a:t>
            </a:r>
            <a:r>
              <a:rPr lang="en-US" dirty="0">
                <a:solidFill>
                  <a:schemeClr val="tx1"/>
                </a:solidFill>
              </a:rPr>
              <a:t> format in </a:t>
            </a:r>
            <a:r>
              <a:rPr lang="en-US" u="sng" dirty="0">
                <a:solidFill>
                  <a:schemeClr val="tx1"/>
                </a:solidFill>
              </a:rPr>
              <a:t>windows</a:t>
            </a:r>
            <a:r>
              <a:rPr lang="en-US" dirty="0">
                <a:solidFill>
                  <a:schemeClr val="tx1"/>
                </a:solidFill>
              </a:rPr>
              <a:t> - more popular. </a:t>
            </a:r>
          </a:p>
          <a:p>
            <a:pPr marL="461962" lvl="1" indent="-342900">
              <a:buFont typeface="Wingdings" pitchFamily="2" charset="2"/>
              <a:buChar char="Ø"/>
              <a:defRPr/>
            </a:pPr>
            <a:r>
              <a:rPr lang="en-US" dirty="0">
                <a:solidFill>
                  <a:schemeClr val="tx1"/>
                </a:solidFill>
              </a:rPr>
              <a:t>Sound is stored completely </a:t>
            </a:r>
            <a:r>
              <a:rPr lang="en-US" dirty="0">
                <a:solidFill>
                  <a:srgbClr val="FF0000"/>
                </a:solidFill>
              </a:rPr>
              <a:t>uncompressed</a:t>
            </a:r>
            <a:r>
              <a:rPr lang="en-US" dirty="0">
                <a:solidFill>
                  <a:schemeClr val="tx1"/>
                </a:solidFill>
              </a:rPr>
              <a:t>, similar to how it's stored on Audio CDs. </a:t>
            </a:r>
          </a:p>
          <a:p>
            <a:pPr marL="461962" lvl="1" indent="-342900">
              <a:buFont typeface="Wingdings" pitchFamily="2" charset="2"/>
              <a:buChar char="Ø"/>
              <a:defRPr/>
            </a:pPr>
            <a:r>
              <a:rPr lang="en-US" dirty="0">
                <a:solidFill>
                  <a:srgbClr val="FF0000"/>
                </a:solidFill>
              </a:rPr>
              <a:t>conversion</a:t>
            </a:r>
            <a:r>
              <a:rPr lang="en-US" dirty="0">
                <a:solidFill>
                  <a:schemeClr val="tx1"/>
                </a:solidFill>
              </a:rPr>
              <a:t> is necessary to transfer files from/to audio CDs. </a:t>
            </a:r>
          </a:p>
          <a:p>
            <a:pPr marL="461962" lvl="1" indent="-342900">
              <a:buFont typeface="Wingdings" pitchFamily="2" charset="2"/>
              <a:buChar char="Ø"/>
              <a:defRPr/>
            </a:pPr>
            <a:r>
              <a:rPr lang="en-US" dirty="0">
                <a:solidFill>
                  <a:schemeClr val="tx1"/>
                </a:solidFill>
              </a:rPr>
              <a:t>Because of their age and </a:t>
            </a:r>
            <a:r>
              <a:rPr lang="en-US" u="sng" dirty="0">
                <a:solidFill>
                  <a:schemeClr val="tx1"/>
                </a:solidFill>
              </a:rPr>
              <a:t>lack of encoding/decoding </a:t>
            </a:r>
            <a:r>
              <a:rPr lang="en-US" dirty="0">
                <a:solidFill>
                  <a:schemeClr val="tx1"/>
                </a:solidFill>
              </a:rPr>
              <a:t>requirement they are usually </a:t>
            </a:r>
            <a:r>
              <a:rPr lang="en-US" u="sng" dirty="0">
                <a:solidFill>
                  <a:schemeClr val="tx1"/>
                </a:solidFill>
              </a:rPr>
              <a:t>default formats </a:t>
            </a:r>
            <a:r>
              <a:rPr lang="en-US" dirty="0">
                <a:solidFill>
                  <a:schemeClr val="tx1"/>
                </a:solidFill>
              </a:rPr>
              <a:t>for audio creation and editing tools. 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  <a:defRPr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7827A-87C2-4154-8D16-44330808F9CE}" type="slidenum">
              <a:rPr lang="en-CA" smtClean="0"/>
              <a:pPr>
                <a:defRPr/>
              </a:pPr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30456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684213" y="-98425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>
              <a:lnSpc>
                <a:spcPct val="101000"/>
              </a:lnSpc>
              <a:defRPr/>
            </a:pPr>
            <a:r>
              <a:rPr lang="en-US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Audio File Formats </a:t>
            </a: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179388" y="692150"/>
            <a:ext cx="8820150" cy="525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-112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  <a:latin typeface="+mn-lt"/>
              </a:rPr>
              <a:t>Common sound formats: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  <a:defRPr/>
            </a:pPr>
            <a:r>
              <a:rPr lang="en-US" dirty="0">
                <a:solidFill>
                  <a:srgbClr val="0070C0"/>
                </a:solidFill>
                <a:latin typeface="+mn-lt"/>
              </a:rPr>
              <a:t>FLAC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:</a:t>
            </a:r>
          </a:p>
          <a:p>
            <a:pPr marL="919162" lvl="2" indent="-342900">
              <a:buFont typeface="Wingdings" pitchFamily="2" charset="2"/>
              <a:buChar char="Ø"/>
              <a:defRPr/>
            </a:pPr>
            <a:r>
              <a:rPr lang="en-US" dirty="0">
                <a:solidFill>
                  <a:srgbClr val="FF0000"/>
                </a:solidFill>
              </a:rPr>
              <a:t>Lossless</a:t>
            </a:r>
            <a:r>
              <a:rPr lang="en-US" dirty="0">
                <a:solidFill>
                  <a:schemeClr val="tx1"/>
                </a:solidFill>
              </a:rPr>
              <a:t> compressed format. </a:t>
            </a:r>
          </a:p>
          <a:p>
            <a:pPr marL="919162" lvl="2" indent="-342900">
              <a:buFont typeface="Wingdings" pitchFamily="2" charset="2"/>
              <a:buChar char="Ø"/>
              <a:defRPr/>
            </a:pPr>
            <a:r>
              <a:rPr lang="en-US" u="sng" dirty="0">
                <a:solidFill>
                  <a:schemeClr val="tx1"/>
                </a:solidFill>
              </a:rPr>
              <a:t>File size </a:t>
            </a:r>
            <a:r>
              <a:rPr lang="en-US" dirty="0">
                <a:solidFill>
                  <a:schemeClr val="tx1"/>
                </a:solidFill>
              </a:rPr>
              <a:t>can typically be </a:t>
            </a:r>
            <a:r>
              <a:rPr lang="en-US" dirty="0">
                <a:solidFill>
                  <a:srgbClr val="FF0000"/>
                </a:solidFill>
              </a:rPr>
              <a:t>reduced</a:t>
            </a:r>
            <a:r>
              <a:rPr lang="en-US" dirty="0">
                <a:solidFill>
                  <a:schemeClr val="tx1"/>
                </a:solidFill>
              </a:rPr>
              <a:t> to 50–60% and</a:t>
            </a:r>
          </a:p>
          <a:p>
            <a:pPr marL="919162" lvl="2" indent="-342900">
              <a:buFont typeface="Wingdings" pitchFamily="2" charset="2"/>
              <a:buChar char="Ø"/>
              <a:defRPr/>
            </a:pPr>
            <a:r>
              <a:rPr lang="en-US" dirty="0">
                <a:solidFill>
                  <a:srgbClr val="FF0000"/>
                </a:solidFill>
              </a:rPr>
              <a:t>Decompressed</a:t>
            </a:r>
            <a:r>
              <a:rPr lang="en-US" dirty="0">
                <a:solidFill>
                  <a:schemeClr val="tx1"/>
                </a:solidFill>
              </a:rPr>
              <a:t> to an </a:t>
            </a:r>
            <a:r>
              <a:rPr lang="en-US" dirty="0">
                <a:solidFill>
                  <a:srgbClr val="FF0000"/>
                </a:solidFill>
              </a:rPr>
              <a:t>identical</a:t>
            </a:r>
            <a:r>
              <a:rPr lang="en-US" dirty="0">
                <a:solidFill>
                  <a:schemeClr val="tx1"/>
                </a:solidFill>
              </a:rPr>
              <a:t> copy of the original audio data.</a:t>
            </a:r>
          </a:p>
          <a:p>
            <a:pPr marL="919162" lvl="2" indent="-342900">
              <a:buFont typeface="Wingdings" pitchFamily="2" charset="2"/>
              <a:buChar char="Ø"/>
              <a:defRPr/>
            </a:pPr>
            <a:r>
              <a:rPr lang="en-US" u="sng" dirty="0">
                <a:solidFill>
                  <a:schemeClr val="tx1"/>
                </a:solidFill>
              </a:rPr>
              <a:t>Playback support</a:t>
            </a:r>
            <a:r>
              <a:rPr lang="en-US" dirty="0">
                <a:solidFill>
                  <a:schemeClr val="tx1"/>
                </a:solidFill>
              </a:rPr>
              <a:t> in portable audio devices and dedicated audio systems is </a:t>
            </a:r>
            <a:r>
              <a:rPr lang="en-US" dirty="0">
                <a:solidFill>
                  <a:srgbClr val="FF0000"/>
                </a:solidFill>
              </a:rPr>
              <a:t>limited </a:t>
            </a:r>
            <a:r>
              <a:rPr lang="en-US" dirty="0">
                <a:solidFill>
                  <a:srgbClr val="00B0F0"/>
                </a:solidFill>
              </a:rPr>
              <a:t>compared</a:t>
            </a:r>
            <a:r>
              <a:rPr lang="en-US" dirty="0">
                <a:solidFill>
                  <a:schemeClr val="tx1"/>
                </a:solidFill>
              </a:rPr>
              <a:t> to </a:t>
            </a:r>
            <a:r>
              <a:rPr lang="en-US" u="sng" dirty="0" err="1">
                <a:solidFill>
                  <a:schemeClr val="tx1"/>
                </a:solidFill>
              </a:rPr>
              <a:t>lossy</a:t>
            </a:r>
            <a:r>
              <a:rPr lang="en-US" u="sng" dirty="0">
                <a:solidFill>
                  <a:schemeClr val="tx1"/>
                </a:solidFill>
              </a:rPr>
              <a:t> formats </a:t>
            </a:r>
            <a:r>
              <a:rPr lang="en-US" dirty="0">
                <a:solidFill>
                  <a:schemeClr val="tx1"/>
                </a:solidFill>
              </a:rPr>
              <a:t>like MP3.</a:t>
            </a:r>
          </a:p>
          <a:p>
            <a:pPr marL="919162" lvl="2" indent="-342900">
              <a:buFont typeface="Wingdings" pitchFamily="2" charset="2"/>
              <a:buChar char="Ø"/>
              <a:defRPr/>
            </a:pPr>
            <a:r>
              <a:rPr lang="en-US" dirty="0">
                <a:solidFill>
                  <a:schemeClr val="tx1"/>
                </a:solidFill>
              </a:rPr>
              <a:t>A FLAC file can be </a:t>
            </a:r>
            <a:r>
              <a:rPr lang="en-US" dirty="0">
                <a:solidFill>
                  <a:srgbClr val="FF0000"/>
                </a:solidFill>
              </a:rPr>
              <a:t>converted</a:t>
            </a:r>
            <a:r>
              <a:rPr lang="en-US" dirty="0">
                <a:solidFill>
                  <a:schemeClr val="tx1"/>
                </a:solidFill>
              </a:rPr>
              <a:t> to any other </a:t>
            </a:r>
            <a:r>
              <a:rPr lang="en-US" u="sng" dirty="0">
                <a:solidFill>
                  <a:schemeClr val="tx1"/>
                </a:solidFill>
              </a:rPr>
              <a:t>lossless format </a:t>
            </a:r>
            <a:r>
              <a:rPr lang="en-US" dirty="0">
                <a:solidFill>
                  <a:schemeClr val="tx1"/>
                </a:solidFill>
              </a:rPr>
              <a:t>such as </a:t>
            </a:r>
            <a:r>
              <a:rPr lang="en-US" dirty="0">
                <a:solidFill>
                  <a:srgbClr val="0070C0"/>
                </a:solidFill>
              </a:rPr>
              <a:t>WAV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>
                <a:solidFill>
                  <a:srgbClr val="FF0000"/>
                </a:solidFill>
              </a:rPr>
              <a:t>back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u="sng" dirty="0">
                <a:solidFill>
                  <a:schemeClr val="tx1"/>
                </a:solidFill>
              </a:rPr>
              <a:t>without any loss of audio data</a:t>
            </a:r>
            <a:r>
              <a:rPr lang="en-US" dirty="0">
                <a:solidFill>
                  <a:schemeClr val="tx1"/>
                </a:solidFill>
              </a:rPr>
              <a:t>.  </a:t>
            </a:r>
          </a:p>
          <a:p>
            <a:pPr marL="0" indent="0" eaLnBrk="1" hangingPunct="1">
              <a:spcBef>
                <a:spcPts val="650"/>
              </a:spcBef>
              <a:spcAft>
                <a:spcPts val="800"/>
              </a:spcAft>
              <a:defRPr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FD127-D6FA-4702-9AE9-EF69716B7838}" type="slidenum">
              <a:rPr lang="en-CA" smtClean="0"/>
              <a:pPr>
                <a:defRPr/>
              </a:pPr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89764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1143000"/>
          </a:xfrm>
        </p:spPr>
        <p:txBody>
          <a:bodyPr/>
          <a:lstStyle/>
          <a:p>
            <a:r>
              <a:rPr lang="en-US"/>
              <a:t>Compressed Sound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490663"/>
            <a:ext cx="8229600" cy="4389437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An </a:t>
            </a:r>
            <a:r>
              <a:rPr lang="en-US" u="sng"/>
              <a:t>audio CD</a:t>
            </a:r>
            <a:r>
              <a:rPr lang="en-US"/>
              <a:t> contains as much data as a regular data CD - 640 or </a:t>
            </a:r>
            <a:r>
              <a:rPr lang="en-US" u="sng"/>
              <a:t>700MB</a:t>
            </a:r>
            <a:r>
              <a:rPr lang="en-US"/>
              <a:t>. </a:t>
            </a:r>
          </a:p>
          <a:p>
            <a:r>
              <a:rPr lang="en-US"/>
              <a:t>That's used to represent </a:t>
            </a:r>
            <a:r>
              <a:rPr lang="en-US" u="sng"/>
              <a:t>74</a:t>
            </a:r>
            <a:r>
              <a:rPr lang="en-US"/>
              <a:t> or </a:t>
            </a:r>
            <a:r>
              <a:rPr lang="en-US" u="sng"/>
              <a:t>80</a:t>
            </a:r>
            <a:r>
              <a:rPr lang="en-US"/>
              <a:t> </a:t>
            </a:r>
            <a:r>
              <a:rPr lang="en-US" u="sng"/>
              <a:t>minutes</a:t>
            </a:r>
            <a:r>
              <a:rPr lang="en-US"/>
              <a:t> of sound. </a:t>
            </a:r>
          </a:p>
          <a:p>
            <a:r>
              <a:rPr lang="en-US"/>
              <a:t>That's more than </a:t>
            </a:r>
            <a:r>
              <a:rPr lang="en-US">
                <a:solidFill>
                  <a:srgbClr val="FF0000"/>
                </a:solidFill>
              </a:rPr>
              <a:t>8MB</a:t>
            </a:r>
            <a:r>
              <a:rPr lang="en-US"/>
              <a:t> </a:t>
            </a:r>
            <a:r>
              <a:rPr lang="en-US">
                <a:solidFill>
                  <a:srgbClr val="0070C0"/>
                </a:solidFill>
              </a:rPr>
              <a:t>per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minute</a:t>
            </a:r>
            <a:r>
              <a:rPr lang="en-US"/>
              <a:t>. </a:t>
            </a:r>
          </a:p>
          <a:p>
            <a:r>
              <a:rPr lang="en-US"/>
              <a:t>Good reasons to compress sound </a:t>
            </a:r>
          </a:p>
          <a:p>
            <a:pPr lvl="1">
              <a:buFont typeface="Wingdings" pitchFamily="2" charset="2"/>
              <a:buChar char="Ø"/>
            </a:pPr>
            <a:r>
              <a:rPr lang="en-US"/>
              <a:t> storage space </a:t>
            </a:r>
          </a:p>
          <a:p>
            <a:pPr lvl="1">
              <a:buFont typeface="Wingdings" pitchFamily="2" charset="2"/>
              <a:buChar char="Ø"/>
            </a:pPr>
            <a:r>
              <a:rPr lang="en-US"/>
              <a:t> online streaming</a:t>
            </a:r>
          </a:p>
          <a:p>
            <a:r>
              <a:rPr lang="en-US"/>
              <a:t>Just as with </a:t>
            </a:r>
            <a:r>
              <a:rPr lang="en-US">
                <a:solidFill>
                  <a:srgbClr val="0070C0"/>
                </a:solidFill>
              </a:rPr>
              <a:t>images</a:t>
            </a:r>
            <a:r>
              <a:rPr lang="en-US"/>
              <a:t> there are </a:t>
            </a:r>
            <a:r>
              <a:rPr lang="en-US">
                <a:solidFill>
                  <a:srgbClr val="FF0000"/>
                </a:solidFill>
              </a:rPr>
              <a:t>lossless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lossy </a:t>
            </a:r>
            <a:r>
              <a:rPr lang="en-US"/>
              <a:t>compression types.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760672-31FA-4517-85EA-39FA077C7FD2}" type="slidenum">
              <a:rPr lang="en-CA" smtClean="0"/>
              <a:pPr>
                <a:defRPr/>
              </a:pPr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50617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250825" y="1484313"/>
            <a:ext cx="8229600" cy="4389437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MP3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err="1">
                <a:solidFill>
                  <a:srgbClr val="FF0000"/>
                </a:solidFill>
              </a:rPr>
              <a:t>lossy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but cuts down considerably the amount of disk space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First became </a:t>
            </a:r>
            <a:r>
              <a:rPr lang="en-US" sz="2400" dirty="0">
                <a:solidFill>
                  <a:srgbClr val="FF0000"/>
                </a:solidFill>
              </a:rPr>
              <a:t>popular</a:t>
            </a:r>
            <a:r>
              <a:rPr lang="en-US" sz="2400" dirty="0"/>
              <a:t> when </a:t>
            </a:r>
            <a:r>
              <a:rPr lang="en-US" sz="2400" u="sng" dirty="0"/>
              <a:t>hard drives were small</a:t>
            </a:r>
            <a:r>
              <a:rPr lang="en-US" sz="2400" dirty="0"/>
              <a:t> and it was the </a:t>
            </a:r>
            <a:r>
              <a:rPr lang="en-US" sz="2400" u="sng" dirty="0"/>
              <a:t>only accessible way </a:t>
            </a:r>
            <a:r>
              <a:rPr lang="en-US" sz="2400" dirty="0"/>
              <a:t>to store music on a computer.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Later the popularity of the </a:t>
            </a:r>
            <a:r>
              <a:rPr lang="en-US" sz="2400" u="sng" dirty="0"/>
              <a:t>format exploded </a:t>
            </a:r>
            <a:r>
              <a:rPr lang="en-US" sz="2400" dirty="0"/>
              <a:t> and these days every digital </a:t>
            </a:r>
            <a:r>
              <a:rPr lang="en-US" sz="2400" u="sng" dirty="0"/>
              <a:t>music</a:t>
            </a:r>
            <a:r>
              <a:rPr lang="en-US" sz="2400" dirty="0"/>
              <a:t> </a:t>
            </a:r>
            <a:r>
              <a:rPr lang="en-US" sz="2400" u="sng" dirty="0"/>
              <a:t>player supports </a:t>
            </a:r>
            <a:r>
              <a:rPr lang="en-US" sz="2400" dirty="0"/>
              <a:t>the format.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The algorithm  relies on the fact that </a:t>
            </a:r>
            <a:r>
              <a:rPr lang="en-US" sz="2400" u="sng" dirty="0"/>
              <a:t>humans can't hear all sounds </a:t>
            </a:r>
            <a:r>
              <a:rPr lang="en-US" sz="2400" dirty="0"/>
              <a:t>in all contexts.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6D050-392B-4E84-9A65-7B19477FC81D}" type="slidenum">
              <a:rPr lang="en-CA" smtClean="0"/>
              <a:pPr>
                <a:defRPr/>
              </a:pPr>
              <a:t>38</a:t>
            </a:fld>
            <a:endParaRPr lang="en-CA"/>
          </a:p>
        </p:txBody>
      </p:sp>
      <p:sp>
        <p:nvSpPr>
          <p:cNvPr id="39940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r>
              <a:rPr lang="en-US"/>
              <a:t>Compressed Sound</a:t>
            </a:r>
          </a:p>
        </p:txBody>
      </p:sp>
    </p:spTree>
    <p:extLst>
      <p:ext uri="{BB962C8B-B14F-4D97-AF65-F5344CB8AC3E}">
        <p14:creationId xmlns:p14="http://schemas.microsoft.com/office/powerpoint/2010/main" val="7819041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250825" y="1484313"/>
            <a:ext cx="8229600" cy="4389437"/>
          </a:xfrm>
        </p:spPr>
        <p:txBody>
          <a:bodyPr/>
          <a:lstStyle/>
          <a:p>
            <a:r>
              <a:rPr lang="en-US" sz="2800">
                <a:solidFill>
                  <a:srgbClr val="0070C0"/>
                </a:solidFill>
              </a:rPr>
              <a:t>OGG</a:t>
            </a:r>
          </a:p>
          <a:p>
            <a:pPr lvl="1">
              <a:buFont typeface="Wingdings" pitchFamily="2" charset="2"/>
              <a:buChar char="Ø"/>
            </a:pPr>
            <a:r>
              <a:rPr lang="en-US"/>
              <a:t>Essentially </a:t>
            </a:r>
            <a:r>
              <a:rPr lang="en-US" u="sng"/>
              <a:t>equivalent to MP3</a:t>
            </a:r>
            <a:r>
              <a:rPr lang="en-US"/>
              <a:t> and was developed because of </a:t>
            </a:r>
            <a:r>
              <a:rPr lang="en-US">
                <a:solidFill>
                  <a:srgbClr val="FF0000"/>
                </a:solidFill>
              </a:rPr>
              <a:t>patents </a:t>
            </a:r>
            <a:r>
              <a:rPr lang="en-US"/>
              <a:t>surrounding use of MP3. </a:t>
            </a:r>
          </a:p>
          <a:p>
            <a:pPr lvl="1">
              <a:buFont typeface="Wingdings" pitchFamily="2" charset="2"/>
              <a:buChar char="Ø"/>
            </a:pPr>
            <a:r>
              <a:rPr lang="en-US"/>
              <a:t>Both OGG </a:t>
            </a:r>
            <a:r>
              <a:rPr lang="en-US" u="sng">
                <a:solidFill>
                  <a:srgbClr val="0070C0"/>
                </a:solidFill>
              </a:rPr>
              <a:t>decoders (players) </a:t>
            </a:r>
            <a:r>
              <a:rPr lang="en-US"/>
              <a:t>and </a:t>
            </a:r>
            <a:r>
              <a:rPr lang="en-US">
                <a:solidFill>
                  <a:srgbClr val="0070C0"/>
                </a:solidFill>
              </a:rPr>
              <a:t>encoders (creating tools</a:t>
            </a:r>
            <a:r>
              <a:rPr lang="en-US"/>
              <a:t>) can be developed and distributed </a:t>
            </a:r>
            <a:r>
              <a:rPr lang="en-US" u="sng"/>
              <a:t>without a patent license</a:t>
            </a:r>
            <a:r>
              <a:rPr lang="en-US"/>
              <a:t>. </a:t>
            </a:r>
          </a:p>
          <a:p>
            <a:pPr lvl="1">
              <a:buFont typeface="Wingdings" pitchFamily="2" charset="2"/>
              <a:buChar char="Ø"/>
            </a:pPr>
            <a:r>
              <a:rPr lang="en-US">
                <a:solidFill>
                  <a:srgbClr val="FF0000"/>
                </a:solidFill>
              </a:rPr>
              <a:t>Not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all</a:t>
            </a:r>
            <a:r>
              <a:rPr lang="en-US"/>
              <a:t> </a:t>
            </a:r>
            <a:r>
              <a:rPr lang="en-US" u="sng"/>
              <a:t>current players </a:t>
            </a:r>
            <a:r>
              <a:rPr lang="en-US">
                <a:solidFill>
                  <a:srgbClr val="0070C0"/>
                </a:solidFill>
              </a:rPr>
              <a:t>support</a:t>
            </a:r>
            <a:r>
              <a:rPr lang="en-US"/>
              <a:t> OGG playback. </a:t>
            </a:r>
          </a:p>
          <a:p>
            <a:pPr lvl="1">
              <a:buFont typeface="Wingdings" pitchFamily="2" charset="2"/>
              <a:buChar char="Ø"/>
            </a:pPr>
            <a:r>
              <a:rPr lang="en-US"/>
              <a:t>Require </a:t>
            </a:r>
            <a:r>
              <a:rPr lang="en-US" u="sng"/>
              <a:t>more processing power </a:t>
            </a:r>
            <a:r>
              <a:rPr lang="en-US"/>
              <a:t>than MP3 to play. </a:t>
            </a:r>
          </a:p>
          <a:p>
            <a:endParaRPr lang="en-US" sz="1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D27208-BC25-47C4-9E88-780F5E8C4E83}" type="slidenum">
              <a:rPr lang="en-CA" smtClean="0"/>
              <a:pPr>
                <a:defRPr/>
              </a:pPr>
              <a:t>39</a:t>
            </a:fld>
            <a:endParaRPr lang="en-CA"/>
          </a:p>
        </p:txBody>
      </p:sp>
      <p:sp>
        <p:nvSpPr>
          <p:cNvPr id="40964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r>
              <a:rPr lang="en-US"/>
              <a:t>Compressed Sound</a:t>
            </a:r>
          </a:p>
        </p:txBody>
      </p:sp>
    </p:spTree>
    <p:extLst>
      <p:ext uri="{BB962C8B-B14F-4D97-AF65-F5344CB8AC3E}">
        <p14:creationId xmlns:p14="http://schemas.microsoft.com/office/powerpoint/2010/main" val="2862136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755650" y="260350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1000"/>
              </a:lnSpc>
            </a:pPr>
            <a:r>
              <a:rPr lang="en-US" sz="3000" b="1">
                <a:latin typeface="Verdana" pitchFamily="32" charset="0"/>
                <a:ea typeface="MS Gothic" pitchFamily="49" charset="-128"/>
              </a:rPr>
              <a:t>Introduction to Sound </a:t>
            </a: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457200" y="1125538"/>
            <a:ext cx="82280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Vibrations in the air</a:t>
            </a:r>
            <a:r>
              <a:rPr lang="en-US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 create waves of</a:t>
            </a:r>
            <a:br>
              <a:rPr lang="en-US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</a:br>
            <a:r>
              <a:rPr lang="en-US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pressure that are perceived as </a:t>
            </a:r>
            <a:r>
              <a:rPr lang="en-US" dirty="0">
                <a:solidFill>
                  <a:srgbClr val="0070C0"/>
                </a:solidFill>
                <a:latin typeface="Verdana" pitchFamily="32" charset="0"/>
                <a:ea typeface="MS Gothic" pitchFamily="49" charset="-128"/>
              </a:rPr>
              <a:t>sound</a:t>
            </a:r>
            <a:r>
              <a:rPr lang="en-US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.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Sound waves vary in sound </a:t>
            </a:r>
            <a:r>
              <a:rPr lang="en-US" u="sng" dirty="0">
                <a:solidFill>
                  <a:srgbClr val="FF0000"/>
                </a:solidFill>
                <a:latin typeface="Verdana" pitchFamily="32" charset="0"/>
                <a:ea typeface="MS Gothic" pitchFamily="49" charset="-128"/>
              </a:rPr>
              <a:t>pressure level</a:t>
            </a:r>
            <a:br>
              <a:rPr lang="en-US" dirty="0">
                <a:solidFill>
                  <a:srgbClr val="FF0000"/>
                </a:solidFill>
                <a:latin typeface="Verdana" pitchFamily="32" charset="0"/>
                <a:ea typeface="MS Gothic" pitchFamily="49" charset="-128"/>
              </a:rPr>
            </a:br>
            <a:r>
              <a:rPr lang="en-US" dirty="0">
                <a:solidFill>
                  <a:srgbClr val="FF0000"/>
                </a:solidFill>
                <a:latin typeface="Verdana" pitchFamily="32" charset="0"/>
                <a:ea typeface="MS Gothic" pitchFamily="49" charset="-128"/>
              </a:rPr>
              <a:t>(</a:t>
            </a:r>
            <a:r>
              <a:rPr lang="en-US" u="sng" dirty="0">
                <a:solidFill>
                  <a:srgbClr val="FF0000"/>
                </a:solidFill>
                <a:latin typeface="Verdana" pitchFamily="32" charset="0"/>
                <a:ea typeface="MS Gothic" pitchFamily="49" charset="-128"/>
              </a:rPr>
              <a:t>amplitude)</a:t>
            </a:r>
            <a:r>
              <a:rPr lang="en-US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 and in </a:t>
            </a:r>
            <a:r>
              <a:rPr lang="en-US" u="sng" dirty="0">
                <a:solidFill>
                  <a:srgbClr val="00B050"/>
                </a:solidFill>
                <a:latin typeface="Verdana" pitchFamily="32" charset="0"/>
                <a:ea typeface="MS Gothic" pitchFamily="49" charset="-128"/>
              </a:rPr>
              <a:t>frequency</a:t>
            </a:r>
            <a:r>
              <a:rPr lang="en-US" dirty="0">
                <a:solidFill>
                  <a:srgbClr val="00B050"/>
                </a:solidFill>
                <a:latin typeface="Verdana" pitchFamily="32" charset="0"/>
                <a:ea typeface="MS Gothic" pitchFamily="49" charset="-128"/>
              </a:rPr>
              <a:t> </a:t>
            </a:r>
            <a:r>
              <a:rPr lang="en-US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or </a:t>
            </a:r>
            <a:r>
              <a:rPr lang="en-US" u="sng" dirty="0">
                <a:solidFill>
                  <a:srgbClr val="00B050"/>
                </a:solidFill>
                <a:latin typeface="Verdana" pitchFamily="32" charset="0"/>
                <a:ea typeface="MS Gothic" pitchFamily="49" charset="-128"/>
              </a:rPr>
              <a:t>pitch</a:t>
            </a:r>
            <a:r>
              <a:rPr lang="en-US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.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dirty="0"/>
              <a:t>The </a:t>
            </a:r>
            <a:r>
              <a:rPr lang="en-US" u="sng" dirty="0">
                <a:solidFill>
                  <a:srgbClr val="FF0000"/>
                </a:solidFill>
                <a:latin typeface="Verdana" pitchFamily="32" charset="0"/>
                <a:ea typeface="MS Gothic" pitchFamily="49" charset="-128"/>
              </a:rPr>
              <a:t>amplitude</a:t>
            </a:r>
            <a:r>
              <a:rPr lang="en-US" dirty="0"/>
              <a:t> controls the </a:t>
            </a:r>
            <a:r>
              <a:rPr lang="en-US" u="sng" dirty="0">
                <a:solidFill>
                  <a:srgbClr val="00B050"/>
                </a:solidFill>
                <a:latin typeface="Verdana" pitchFamily="32" charset="0"/>
                <a:ea typeface="MS Gothic" pitchFamily="49" charset="-128"/>
              </a:rPr>
              <a:t>loudness</a:t>
            </a:r>
            <a:r>
              <a:rPr lang="en-US" dirty="0"/>
              <a:t> and the </a:t>
            </a:r>
            <a:r>
              <a:rPr lang="en-US" u="sng" dirty="0">
                <a:solidFill>
                  <a:srgbClr val="FF0000"/>
                </a:solidFill>
                <a:latin typeface="Verdana" pitchFamily="32" charset="0"/>
                <a:ea typeface="MS Gothic" pitchFamily="49" charset="-128"/>
              </a:rPr>
              <a:t>frequency</a:t>
            </a:r>
            <a:r>
              <a:rPr lang="en-US" dirty="0"/>
              <a:t> controls the </a:t>
            </a:r>
            <a:r>
              <a:rPr lang="en-US" u="sng" dirty="0">
                <a:solidFill>
                  <a:srgbClr val="00B050"/>
                </a:solidFill>
                <a:latin typeface="Verdana" pitchFamily="32" charset="0"/>
                <a:ea typeface="MS Gothic" pitchFamily="49" charset="-128"/>
              </a:rPr>
              <a:t>pitch</a:t>
            </a:r>
            <a:r>
              <a:rPr lang="en-US" dirty="0"/>
              <a:t>. </a:t>
            </a:r>
            <a:endParaRPr lang="en-US" u="sng" dirty="0">
              <a:latin typeface="Verdana" pitchFamily="32" charset="0"/>
              <a:ea typeface="MS Gothic" pitchFamily="49" charset="-128"/>
            </a:endParaRP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u="sng" dirty="0">
                <a:latin typeface="Verdana" pitchFamily="32" charset="0"/>
                <a:ea typeface="MS Gothic" pitchFamily="49" charset="-128"/>
              </a:rPr>
              <a:t>Sound </a:t>
            </a:r>
            <a:r>
              <a:rPr lang="en-US" u="sng" dirty="0">
                <a:solidFill>
                  <a:srgbClr val="FF0000"/>
                </a:solidFill>
                <a:latin typeface="Verdana" pitchFamily="32" charset="0"/>
                <a:ea typeface="MS Gothic" pitchFamily="49" charset="-128"/>
              </a:rPr>
              <a:t>pressure levels</a:t>
            </a:r>
            <a:r>
              <a:rPr lang="en-US" u="sng" dirty="0">
                <a:latin typeface="Verdana" pitchFamily="32" charset="0"/>
                <a:ea typeface="MS Gothic" pitchFamily="49" charset="-128"/>
              </a:rPr>
              <a:t> </a:t>
            </a:r>
            <a:r>
              <a:rPr lang="en-US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(</a:t>
            </a:r>
            <a:r>
              <a:rPr lang="en-US" u="sng" dirty="0">
                <a:solidFill>
                  <a:srgbClr val="FF0000"/>
                </a:solidFill>
                <a:latin typeface="Verdana" pitchFamily="32" charset="0"/>
                <a:ea typeface="MS Gothic" pitchFamily="49" charset="-128"/>
              </a:rPr>
              <a:t>loudness</a:t>
            </a:r>
            <a:r>
              <a:rPr lang="en-US" dirty="0">
                <a:solidFill>
                  <a:srgbClr val="FF0000"/>
                </a:solidFill>
                <a:latin typeface="Verdana" pitchFamily="32" charset="0"/>
                <a:ea typeface="MS Gothic" pitchFamily="49" charset="-128"/>
              </a:rPr>
              <a:t> </a:t>
            </a:r>
            <a:r>
              <a:rPr lang="en-US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or </a:t>
            </a:r>
            <a:r>
              <a:rPr lang="en-US" u="sng" dirty="0">
                <a:solidFill>
                  <a:srgbClr val="FF0000"/>
                </a:solidFill>
                <a:latin typeface="Verdana" pitchFamily="32" charset="0"/>
                <a:ea typeface="MS Gothic" pitchFamily="49" charset="-128"/>
              </a:rPr>
              <a:t>volume</a:t>
            </a:r>
            <a:r>
              <a:rPr lang="en-US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)</a:t>
            </a:r>
            <a:br>
              <a:rPr lang="en-US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</a:br>
            <a:r>
              <a:rPr lang="en-US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are </a:t>
            </a:r>
            <a:r>
              <a:rPr lang="en-US" b="1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measured</a:t>
            </a:r>
            <a:r>
              <a:rPr lang="en-US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 in </a:t>
            </a:r>
            <a:r>
              <a:rPr lang="en-US" dirty="0">
                <a:solidFill>
                  <a:srgbClr val="0070C0"/>
                </a:solidFill>
                <a:latin typeface="Verdana" pitchFamily="32" charset="0"/>
                <a:ea typeface="MS Gothic" pitchFamily="49" charset="-128"/>
              </a:rPr>
              <a:t>decibels (dB).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dirty="0">
                <a:ea typeface="MS Gothic" pitchFamily="49" charset="-128"/>
              </a:rPr>
              <a:t>Sound </a:t>
            </a:r>
            <a:r>
              <a:rPr lang="en-US" u="sng" dirty="0">
                <a:solidFill>
                  <a:srgbClr val="00B050"/>
                </a:solidFill>
                <a:ea typeface="MS Gothic" pitchFamily="49" charset="-128"/>
              </a:rPr>
              <a:t>frequency</a:t>
            </a:r>
            <a:r>
              <a:rPr lang="en-US" dirty="0">
                <a:solidFill>
                  <a:srgbClr val="00B050"/>
                </a:solidFill>
                <a:ea typeface="MS Gothic" pitchFamily="49" charset="-128"/>
              </a:rPr>
              <a:t> </a:t>
            </a:r>
            <a:r>
              <a:rPr lang="en-US" dirty="0">
                <a:ea typeface="MS Gothic" pitchFamily="49" charset="-128"/>
              </a:rPr>
              <a:t>is measured in </a:t>
            </a:r>
            <a:r>
              <a:rPr lang="en-US" dirty="0">
                <a:solidFill>
                  <a:srgbClr val="0070C0"/>
                </a:solidFill>
                <a:ea typeface="MS Gothic" pitchFamily="49" charset="-128"/>
              </a:rPr>
              <a:t>Hertz (Hz). 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dirty="0">
                <a:solidFill>
                  <a:srgbClr val="0070C0"/>
                </a:solidFill>
                <a:ea typeface="MS Gothic" pitchFamily="49" charset="-128"/>
              </a:rPr>
              <a:t>Frequency: </a:t>
            </a:r>
            <a:r>
              <a:rPr lang="en-US" dirty="0">
                <a:ea typeface="MS Gothic" pitchFamily="49" charset="-128"/>
              </a:rPr>
              <a:t>the number of periods(cycles) per second.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dirty="0">
                <a:solidFill>
                  <a:srgbClr val="0070C0"/>
                </a:solidFill>
                <a:ea typeface="MS Gothic" pitchFamily="49" charset="-128"/>
              </a:rPr>
              <a:t>Wave length</a:t>
            </a:r>
            <a:r>
              <a:rPr lang="en-US" dirty="0">
                <a:ea typeface="MS Gothic" pitchFamily="49" charset="-128"/>
              </a:rPr>
              <a:t>: distance between any two points with the same cycle, e.g., crests (top), or troughs (bottom), or corresponding zero crossings.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8D0A58-90CB-4A6D-8026-CD4D52010610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3662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2"/>
          <p:cNvSpPr>
            <a:spLocks noGrp="1"/>
          </p:cNvSpPr>
          <p:nvPr>
            <p:ph idx="1"/>
          </p:nvPr>
        </p:nvSpPr>
        <p:spPr>
          <a:xfrm>
            <a:off x="250825" y="1484313"/>
            <a:ext cx="8229600" cy="4389437"/>
          </a:xfrm>
        </p:spPr>
        <p:txBody>
          <a:bodyPr/>
          <a:lstStyle/>
          <a:p>
            <a:r>
              <a:rPr lang="en-US" sz="2400">
                <a:solidFill>
                  <a:srgbClr val="0070C0"/>
                </a:solidFill>
              </a:rPr>
              <a:t>MP3/OGG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>
                <a:solidFill>
                  <a:srgbClr val="0070C0"/>
                </a:solidFill>
              </a:rPr>
              <a:t>bitrate</a:t>
            </a:r>
            <a:r>
              <a:rPr lang="en-US" sz="2200"/>
              <a:t> </a:t>
            </a:r>
            <a:r>
              <a:rPr lang="en-US" sz="2200" u="sng"/>
              <a:t>similar to </a:t>
            </a:r>
            <a:r>
              <a:rPr lang="en-US" sz="2200"/>
              <a:t>that of </a:t>
            </a:r>
            <a:r>
              <a:rPr lang="en-US" sz="2200">
                <a:solidFill>
                  <a:srgbClr val="0070C0"/>
                </a:solidFill>
              </a:rPr>
              <a:t>WAV</a:t>
            </a:r>
            <a:r>
              <a:rPr lang="en-US" sz="2200"/>
              <a:t> files. 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u="sng"/>
              <a:t>Older encoders </a:t>
            </a:r>
            <a:r>
              <a:rPr lang="en-US" sz="2200"/>
              <a:t> can generate </a:t>
            </a:r>
            <a:r>
              <a:rPr lang="en-US" sz="2200">
                <a:solidFill>
                  <a:srgbClr val="0070C0"/>
                </a:solidFill>
              </a:rPr>
              <a:t>constant bitrate (CBR</a:t>
            </a:r>
            <a:r>
              <a:rPr lang="en-US" sz="2200"/>
              <a:t>) files. </a:t>
            </a:r>
            <a:r>
              <a:rPr lang="en-US" sz="2200" u="sng"/>
              <a:t>Newer encoders</a:t>
            </a:r>
            <a:r>
              <a:rPr lang="en-US" sz="2200"/>
              <a:t> can generate </a:t>
            </a:r>
            <a:r>
              <a:rPr lang="en-US" sz="2200">
                <a:solidFill>
                  <a:srgbClr val="0070C0"/>
                </a:solidFill>
              </a:rPr>
              <a:t>variable bitrate (VBR)</a:t>
            </a:r>
            <a:r>
              <a:rPr lang="en-US" sz="2200"/>
              <a:t> files where the encoder chooses the bitrate on the fly depending on how much information is in the current sound segment. 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/>
              <a:t>Usually only for distribution, not used for recording or editing, because</a:t>
            </a:r>
          </a:p>
          <a:p>
            <a:pPr marL="939800" lvl="3" indent="0">
              <a:buFont typeface="Wingdings 2" pitchFamily="18" charset="2"/>
              <a:buNone/>
            </a:pPr>
            <a:r>
              <a:rPr lang="en-US"/>
              <a:t>(1) the </a:t>
            </a:r>
            <a:r>
              <a:rPr lang="en-US">
                <a:solidFill>
                  <a:srgbClr val="0070C0"/>
                </a:solidFill>
              </a:rPr>
              <a:t>encoding process </a:t>
            </a:r>
            <a:r>
              <a:rPr lang="en-US"/>
              <a:t>is much more </a:t>
            </a:r>
            <a:r>
              <a:rPr lang="en-US">
                <a:solidFill>
                  <a:srgbClr val="FF0000"/>
                </a:solidFill>
              </a:rPr>
              <a:t>resource-intensive </a:t>
            </a:r>
            <a:r>
              <a:rPr lang="en-US"/>
              <a:t>than </a:t>
            </a:r>
            <a:r>
              <a:rPr lang="en-US">
                <a:solidFill>
                  <a:srgbClr val="0070C0"/>
                </a:solidFill>
              </a:rPr>
              <a:t>decoding </a:t>
            </a:r>
          </a:p>
          <a:p>
            <a:pPr marL="939800" lvl="3" indent="0">
              <a:buFont typeface="Wingdings 2" pitchFamily="18" charset="2"/>
              <a:buNone/>
            </a:pPr>
            <a:r>
              <a:rPr lang="en-US"/>
              <a:t>(2) the format is </a:t>
            </a:r>
            <a:r>
              <a:rPr lang="en-US">
                <a:solidFill>
                  <a:srgbClr val="FF0000"/>
                </a:solidFill>
              </a:rPr>
              <a:t>lossy</a:t>
            </a:r>
          </a:p>
          <a:p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BE126-A0CB-4849-828D-28E410761706}" type="slidenum">
              <a:rPr lang="en-CA" smtClean="0"/>
              <a:pPr>
                <a:defRPr/>
              </a:pPr>
              <a:t>40</a:t>
            </a:fld>
            <a:endParaRPr lang="en-CA"/>
          </a:p>
        </p:txBody>
      </p:sp>
      <p:sp>
        <p:nvSpPr>
          <p:cNvPr id="41988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r>
              <a:rPr lang="en-US"/>
              <a:t>Compressed Sound</a:t>
            </a:r>
          </a:p>
        </p:txBody>
      </p:sp>
    </p:spTree>
    <p:extLst>
      <p:ext uri="{BB962C8B-B14F-4D97-AF65-F5344CB8AC3E}">
        <p14:creationId xmlns:p14="http://schemas.microsoft.com/office/powerpoint/2010/main" val="30025844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Meta Data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>
                <a:solidFill>
                  <a:srgbClr val="FF0000"/>
                </a:solidFill>
              </a:rPr>
              <a:t>Most audio formats </a:t>
            </a:r>
            <a:r>
              <a:rPr lang="en-US" sz="2000"/>
              <a:t>(but </a:t>
            </a:r>
            <a:r>
              <a:rPr lang="en-US" sz="2000">
                <a:solidFill>
                  <a:srgbClr val="FF0000"/>
                </a:solidFill>
              </a:rPr>
              <a:t>not</a:t>
            </a:r>
            <a:r>
              <a:rPr lang="en-US" sz="2000"/>
              <a:t> </a:t>
            </a:r>
            <a:r>
              <a:rPr lang="en-US" sz="2000" u="sng"/>
              <a:t>WAV</a:t>
            </a:r>
            <a:r>
              <a:rPr lang="en-US" sz="2000"/>
              <a:t> and </a:t>
            </a:r>
            <a:r>
              <a:rPr lang="en-US" sz="2000" u="sng"/>
              <a:t>AIFF</a:t>
            </a:r>
            <a:r>
              <a:rPr lang="en-US" sz="2000"/>
              <a:t>) can have </a:t>
            </a:r>
            <a:r>
              <a:rPr lang="en-US" sz="2000">
                <a:solidFill>
                  <a:srgbClr val="0070C0"/>
                </a:solidFill>
              </a:rPr>
              <a:t>metadata</a:t>
            </a:r>
            <a:r>
              <a:rPr lang="en-US" sz="2000"/>
              <a:t> . </a:t>
            </a:r>
          </a:p>
          <a:p>
            <a:r>
              <a:rPr lang="en-US" sz="2000"/>
              <a:t>Usually includes the </a:t>
            </a:r>
            <a:r>
              <a:rPr lang="en-US" sz="2000">
                <a:solidFill>
                  <a:srgbClr val="0070C0"/>
                </a:solidFill>
              </a:rPr>
              <a:t>artist</a:t>
            </a:r>
            <a:r>
              <a:rPr lang="en-US" sz="2000"/>
              <a:t>, </a:t>
            </a:r>
            <a:r>
              <a:rPr lang="en-US" sz="2000">
                <a:solidFill>
                  <a:srgbClr val="0070C0"/>
                </a:solidFill>
              </a:rPr>
              <a:t>album</a:t>
            </a:r>
            <a:r>
              <a:rPr lang="en-US" sz="2000"/>
              <a:t>, and </a:t>
            </a:r>
            <a:r>
              <a:rPr lang="en-US" sz="2000">
                <a:solidFill>
                  <a:srgbClr val="0070C0"/>
                </a:solidFill>
              </a:rPr>
              <a:t>track name,</a:t>
            </a:r>
            <a:r>
              <a:rPr lang="en-US" sz="2000"/>
              <a:t> the </a:t>
            </a:r>
            <a:r>
              <a:rPr lang="en-US" sz="2000">
                <a:solidFill>
                  <a:srgbClr val="0070C0"/>
                </a:solidFill>
              </a:rPr>
              <a:t>year</a:t>
            </a:r>
            <a:r>
              <a:rPr lang="en-US" sz="2000"/>
              <a:t>, and </a:t>
            </a:r>
            <a:r>
              <a:rPr lang="en-US" sz="2000">
                <a:solidFill>
                  <a:srgbClr val="0070C0"/>
                </a:solidFill>
              </a:rPr>
              <a:t>genre</a:t>
            </a:r>
            <a:r>
              <a:rPr lang="en-US" sz="2000"/>
              <a:t>. </a:t>
            </a:r>
          </a:p>
          <a:p>
            <a:r>
              <a:rPr lang="en-US" sz="2000"/>
              <a:t>Most </a:t>
            </a:r>
            <a:r>
              <a:rPr lang="en-US" sz="2000">
                <a:solidFill>
                  <a:srgbClr val="0070C0"/>
                </a:solidFill>
              </a:rPr>
              <a:t>playback software</a:t>
            </a:r>
            <a:r>
              <a:rPr lang="en-US" sz="2000"/>
              <a:t> can be used to </a:t>
            </a:r>
            <a:r>
              <a:rPr lang="en-US" sz="2000" u="sng"/>
              <a:t>edit the metadata</a:t>
            </a:r>
            <a:r>
              <a:rPr lang="en-US" sz="2000"/>
              <a:t>. </a:t>
            </a:r>
          </a:p>
          <a:p>
            <a:r>
              <a:rPr lang="en-US" sz="2000">
                <a:solidFill>
                  <a:srgbClr val="0070C0"/>
                </a:solidFill>
              </a:rPr>
              <a:t>Format conversion software </a:t>
            </a:r>
            <a:r>
              <a:rPr lang="en-US" sz="2000"/>
              <a:t>usually also </a:t>
            </a:r>
            <a:r>
              <a:rPr lang="en-US" sz="2000" u="sng"/>
              <a:t>copies the metadata </a:t>
            </a:r>
            <a:r>
              <a:rPr lang="en-US" sz="2000"/>
              <a:t>into the appropriate fields. </a:t>
            </a:r>
          </a:p>
          <a:p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C4E50-C6FA-4501-9620-BD9649F14D4E}" type="slidenum">
              <a:rPr lang="en-CA" smtClean="0"/>
              <a:pPr>
                <a:defRPr/>
              </a:pPr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81982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week</a:t>
            </a:r>
            <a:endParaRPr lang="en-US" dirty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solidFill>
                  <a:srgbClr val="000000"/>
                </a:solidFill>
              </a:rPr>
              <a:t>animation</a:t>
            </a:r>
            <a:endParaRPr lang="en-US" b="1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8FAE1-8B46-4492-B883-8DB93DE1BAAF}" type="slidenum">
              <a:rPr lang="en-CA" smtClean="0"/>
              <a:pPr>
                <a:defRPr/>
              </a:pPr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93182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829550" cy="29420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b="1" dirty="0">
                <a:solidFill>
                  <a:srgbClr val="FF0000"/>
                </a:solidFill>
              </a:rPr>
              <a:t>Thank you!</a:t>
            </a:r>
            <a:endParaRPr lang="en-US" sz="96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24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D222D3-F4FD-42DD-90E8-4D0F8B8258C1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5421312" cy="1436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Box 2"/>
          <p:cNvSpPr txBox="1">
            <a:spLocks noChangeArrowheads="1"/>
          </p:cNvSpPr>
          <p:nvPr/>
        </p:nvSpPr>
        <p:spPr bwMode="auto">
          <a:xfrm>
            <a:off x="6984411" y="2248054"/>
            <a:ext cx="170238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Amplitude,</a:t>
            </a:r>
          </a:p>
          <a:p>
            <a:pPr eaLnBrk="1" hangingPunct="1"/>
            <a:r>
              <a:rPr lang="en-US" sz="2400" dirty="0"/>
              <a:t>Frequency,</a:t>
            </a:r>
          </a:p>
          <a:p>
            <a:pPr eaLnBrk="1" hangingPunct="1"/>
            <a:r>
              <a:rPr lang="en-US" sz="2400" dirty="0"/>
              <a:t>Cycle,</a:t>
            </a:r>
          </a:p>
        </p:txBody>
      </p:sp>
      <p:sp>
        <p:nvSpPr>
          <p:cNvPr id="8197" name="Text Box 1"/>
          <p:cNvSpPr txBox="1">
            <a:spLocks noChangeArrowheads="1"/>
          </p:cNvSpPr>
          <p:nvPr/>
        </p:nvSpPr>
        <p:spPr bwMode="auto">
          <a:xfrm>
            <a:off x="755650" y="500063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1000"/>
              </a:lnSpc>
            </a:pPr>
            <a:r>
              <a:rPr lang="en-US" sz="3000" b="1" dirty="0">
                <a:latin typeface="Verdana" pitchFamily="32" charset="0"/>
                <a:ea typeface="MS Gothic" pitchFamily="49" charset="-128"/>
              </a:rPr>
              <a:t>Introduction to Sound </a:t>
            </a:r>
          </a:p>
        </p:txBody>
      </p:sp>
      <p:pic>
        <p:nvPicPr>
          <p:cNvPr id="819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56" y="2667000"/>
            <a:ext cx="4298950" cy="151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56" y="4114800"/>
            <a:ext cx="3276600" cy="1638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91200" y="4749284"/>
            <a:ext cx="1319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wave length</a:t>
            </a:r>
          </a:p>
        </p:txBody>
      </p:sp>
    </p:spTree>
    <p:extLst>
      <p:ext uri="{BB962C8B-B14F-4D97-AF65-F5344CB8AC3E}">
        <p14:creationId xmlns:p14="http://schemas.microsoft.com/office/powerpoint/2010/main" val="3860969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>
                <a:ea typeface="MS Gothic" pitchFamily="49" charset="-128"/>
              </a:rPr>
              <a:t>Humans can hear </a:t>
            </a:r>
            <a:r>
              <a:rPr lang="en-US" sz="2800" b="1" dirty="0">
                <a:ea typeface="MS Gothic" pitchFamily="49" charset="-128"/>
              </a:rPr>
              <a:t>frequencies</a:t>
            </a:r>
            <a:r>
              <a:rPr lang="en-US" sz="2800" dirty="0">
                <a:ea typeface="MS Gothic" pitchFamily="49" charset="-128"/>
              </a:rPr>
              <a:t> roughly between </a:t>
            </a:r>
            <a:r>
              <a:rPr lang="en-US" sz="2800" u="sng" dirty="0">
                <a:ea typeface="MS Gothic" pitchFamily="49" charset="-128"/>
              </a:rPr>
              <a:t>20 Hz </a:t>
            </a:r>
            <a:r>
              <a:rPr lang="en-US" sz="2800" dirty="0">
                <a:ea typeface="MS Gothic" pitchFamily="49" charset="-128"/>
              </a:rPr>
              <a:t>and </a:t>
            </a:r>
            <a:r>
              <a:rPr lang="en-US" sz="2800" u="sng" dirty="0">
                <a:ea typeface="MS Gothic" pitchFamily="49" charset="-128"/>
              </a:rPr>
              <a:t>20,000</a:t>
            </a:r>
            <a:r>
              <a:rPr lang="en-US" sz="2800" dirty="0">
                <a:ea typeface="MS Gothic" pitchFamily="49" charset="-128"/>
              </a:rPr>
              <a:t> Hz (20kHz). </a:t>
            </a:r>
          </a:p>
          <a:p>
            <a:r>
              <a:rPr lang="en-CA" sz="2800" dirty="0">
                <a:ea typeface="MS Gothic" pitchFamily="49" charset="-128"/>
              </a:rPr>
              <a:t>most sensitive in the 2000 - 5000 Hz frequency range.</a:t>
            </a:r>
            <a:endParaRPr lang="en-US" sz="2800" dirty="0">
              <a:ea typeface="MS Gothic" pitchFamily="49" charset="-128"/>
            </a:endParaRPr>
          </a:p>
          <a:p>
            <a:r>
              <a:rPr lang="en-US" dirty="0">
                <a:solidFill>
                  <a:srgbClr val="0070C0"/>
                </a:solidFill>
              </a:rPr>
              <a:t>Ultrasonic</a:t>
            </a:r>
            <a:r>
              <a:rPr lang="en-US" dirty="0"/>
              <a:t>, sound with a frequency above the range of human hearing (&gt; 20,000 Hz). </a:t>
            </a:r>
          </a:p>
          <a:p>
            <a:r>
              <a:rPr lang="en-US" dirty="0">
                <a:solidFill>
                  <a:srgbClr val="0070C0"/>
                </a:solidFill>
              </a:rPr>
              <a:t>Infrasonic</a:t>
            </a:r>
            <a:r>
              <a:rPr lang="en-US" dirty="0"/>
              <a:t>: Sound below the range of human hearing (&lt; 20 Hz),</a:t>
            </a:r>
            <a:r>
              <a:rPr lang="en-US" b="1" dirty="0"/>
              <a:t> </a:t>
            </a:r>
            <a:r>
              <a:rPr lang="en-US" dirty="0"/>
              <a:t>low-frequency sound.</a:t>
            </a:r>
          </a:p>
          <a:p>
            <a:endParaRPr lang="en-US" dirty="0"/>
          </a:p>
          <a:p>
            <a:r>
              <a:rPr lang="en-CA" dirty="0"/>
              <a:t>As for </a:t>
            </a:r>
            <a:r>
              <a:rPr lang="en-CA" b="1" dirty="0"/>
              <a:t>loudness</a:t>
            </a:r>
            <a:r>
              <a:rPr lang="en-CA" dirty="0"/>
              <a:t> (volume), humans can typically hear starting at </a:t>
            </a:r>
            <a:r>
              <a:rPr lang="en-CA" u="sng" dirty="0"/>
              <a:t>0 </a:t>
            </a:r>
            <a:r>
              <a:rPr lang="en-CA" u="sng" dirty="0" err="1"/>
              <a:t>dB</a:t>
            </a:r>
            <a:r>
              <a:rPr lang="en-CA" dirty="0" err="1"/>
              <a:t>.</a:t>
            </a:r>
            <a:r>
              <a:rPr lang="en-CA" dirty="0"/>
              <a:t> </a:t>
            </a:r>
          </a:p>
          <a:p>
            <a:r>
              <a:rPr lang="en-CA" dirty="0"/>
              <a:t>Sounds  volume &gt;=85dB can be dangerous for hearing.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BFC39F-5F40-43AA-97C7-A5D313589570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  <p:sp>
        <p:nvSpPr>
          <p:cNvPr id="9220" name="Text Box 1"/>
          <p:cNvSpPr txBox="1">
            <a:spLocks noChangeArrowheads="1"/>
          </p:cNvSpPr>
          <p:nvPr/>
        </p:nvSpPr>
        <p:spPr bwMode="auto">
          <a:xfrm>
            <a:off x="611188" y="550863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1000"/>
              </a:lnSpc>
            </a:pPr>
            <a:r>
              <a:rPr lang="en-US" sz="3000" b="1" dirty="0">
                <a:latin typeface="Verdana" pitchFamily="32" charset="0"/>
                <a:ea typeface="MS Gothic" pitchFamily="49" charset="-128"/>
              </a:rPr>
              <a:t>Introduction to Sound </a:t>
            </a:r>
          </a:p>
        </p:txBody>
      </p:sp>
    </p:spTree>
    <p:extLst>
      <p:ext uri="{BB962C8B-B14F-4D97-AF65-F5344CB8AC3E}">
        <p14:creationId xmlns:p14="http://schemas.microsoft.com/office/powerpoint/2010/main" val="2872037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88938" y="1314450"/>
            <a:ext cx="8229600" cy="4389438"/>
          </a:xfrm>
        </p:spPr>
        <p:txBody>
          <a:bodyPr/>
          <a:lstStyle/>
          <a:p>
            <a:r>
              <a:rPr lang="en-US" sz="2800" dirty="0"/>
              <a:t>People perceive </a:t>
            </a:r>
            <a:r>
              <a:rPr lang="en-US" sz="2800" u="sng" dirty="0"/>
              <a:t>higher frequency </a:t>
            </a:r>
            <a:r>
              <a:rPr lang="en-US" sz="2800" dirty="0"/>
              <a:t>sounds </a:t>
            </a:r>
            <a:r>
              <a:rPr lang="en-US" sz="2800" dirty="0">
                <a:solidFill>
                  <a:srgbClr val="FF0000"/>
                </a:solidFill>
              </a:rPr>
              <a:t>easier</a:t>
            </a:r>
            <a:r>
              <a:rPr lang="en-US" sz="2800" dirty="0"/>
              <a:t> than low frequency sounds. </a:t>
            </a:r>
          </a:p>
          <a:p>
            <a:r>
              <a:rPr lang="en-US" sz="2800" dirty="0"/>
              <a:t>So even though the </a:t>
            </a:r>
            <a:r>
              <a:rPr lang="en-US" sz="2800" u="sng" dirty="0">
                <a:solidFill>
                  <a:srgbClr val="FF0000"/>
                </a:solidFill>
              </a:rPr>
              <a:t>amplitude</a:t>
            </a:r>
            <a:r>
              <a:rPr lang="en-US" sz="2800" u="sng" dirty="0"/>
              <a:t> is higher </a:t>
            </a:r>
            <a:r>
              <a:rPr lang="en-US" sz="2800" dirty="0"/>
              <a:t>that </a:t>
            </a:r>
            <a:r>
              <a:rPr lang="en-US" sz="2800" u="sng" dirty="0"/>
              <a:t>doesn't</a:t>
            </a:r>
            <a:r>
              <a:rPr lang="en-US" sz="2800" dirty="0"/>
              <a:t> mean necessarily that the sounds is heard easier,  it also depends on the </a:t>
            </a:r>
            <a:r>
              <a:rPr lang="en-US" sz="2800" dirty="0">
                <a:solidFill>
                  <a:srgbClr val="FF0000"/>
                </a:solidFill>
              </a:rPr>
              <a:t>frequency</a:t>
            </a:r>
            <a:r>
              <a:rPr lang="en-US" sz="2800" dirty="0"/>
              <a:t>. </a:t>
            </a:r>
          </a:p>
          <a:p>
            <a:r>
              <a:rPr lang="en-US" sz="2800" u="sng" dirty="0"/>
              <a:t>Low frequency </a:t>
            </a:r>
            <a:r>
              <a:rPr lang="en-US" sz="2800" dirty="0"/>
              <a:t>sound is also </a:t>
            </a:r>
            <a:r>
              <a:rPr lang="en-US" sz="2800" u="sng" dirty="0"/>
              <a:t>less directional</a:t>
            </a:r>
            <a:r>
              <a:rPr lang="en-US" sz="2800" dirty="0"/>
              <a:t>, it's hard to figure out where exactly it's coming from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sz="2800" dirty="0">
                <a:solidFill>
                  <a:srgbClr val="000000"/>
                </a:solidFill>
                <a:ea typeface="MS Gothic" pitchFamily="49" charset="-128"/>
              </a:rPr>
              <a:t>“</a:t>
            </a:r>
            <a:r>
              <a:rPr lang="en-US" sz="2800" dirty="0">
                <a:solidFill>
                  <a:srgbClr val="0070C0"/>
                </a:solidFill>
                <a:ea typeface="MS Gothic" pitchFamily="49" charset="-128"/>
              </a:rPr>
              <a:t>Acoustics</a:t>
            </a:r>
            <a:r>
              <a:rPr lang="en-US" sz="2800" dirty="0">
                <a:solidFill>
                  <a:srgbClr val="000000"/>
                </a:solidFill>
                <a:ea typeface="MS Gothic" pitchFamily="49" charset="-128"/>
              </a:rPr>
              <a:t>” is the branch of physics that</a:t>
            </a:r>
            <a:br>
              <a:rPr lang="en-US" sz="2800" dirty="0">
                <a:solidFill>
                  <a:srgbClr val="000000"/>
                </a:solidFill>
                <a:ea typeface="MS Gothic" pitchFamily="49" charset="-128"/>
              </a:rPr>
            </a:br>
            <a:r>
              <a:rPr lang="en-US" sz="2800" dirty="0">
                <a:solidFill>
                  <a:srgbClr val="000000"/>
                </a:solidFill>
                <a:ea typeface="MS Gothic" pitchFamily="49" charset="-128"/>
              </a:rPr>
              <a:t>studies sound.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F3FEC-4396-40C4-B073-1FD6B464F55A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  <p:sp>
        <p:nvSpPr>
          <p:cNvPr id="10244" name="Text Box 1"/>
          <p:cNvSpPr txBox="1">
            <a:spLocks noChangeArrowheads="1"/>
          </p:cNvSpPr>
          <p:nvPr/>
        </p:nvSpPr>
        <p:spPr bwMode="auto">
          <a:xfrm>
            <a:off x="611188" y="307975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1000"/>
              </a:lnSpc>
            </a:pPr>
            <a:r>
              <a:rPr lang="en-US" sz="3000" b="1">
                <a:latin typeface="Verdana" pitchFamily="32" charset="0"/>
                <a:ea typeface="MS Gothic" pitchFamily="49" charset="-128"/>
              </a:rPr>
              <a:t>Introduction to Sound </a:t>
            </a:r>
          </a:p>
        </p:txBody>
      </p:sp>
    </p:spTree>
    <p:extLst>
      <p:ext uri="{BB962C8B-B14F-4D97-AF65-F5344CB8AC3E}">
        <p14:creationId xmlns:p14="http://schemas.microsoft.com/office/powerpoint/2010/main" val="1549335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603250" y="0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1000"/>
              </a:lnSpc>
            </a:pPr>
            <a:r>
              <a:rPr lang="en-US" sz="3000" b="1" dirty="0">
                <a:latin typeface="Verdana" pitchFamily="32" charset="0"/>
                <a:ea typeface="MS Gothic" pitchFamily="49" charset="-128"/>
              </a:rPr>
              <a:t>Digital Audio </a:t>
            </a: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323850" y="1058863"/>
            <a:ext cx="82280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sz="2000" i="1" dirty="0">
                <a:solidFill>
                  <a:srgbClr val="0070C0"/>
                </a:solidFill>
                <a:latin typeface="Verdana" pitchFamily="32" charset="0"/>
                <a:ea typeface="MS Gothic" pitchFamily="49" charset="-128"/>
              </a:rPr>
              <a:t>Digital audio data</a:t>
            </a:r>
            <a:r>
              <a:rPr lang="en-US" sz="2000" dirty="0">
                <a:solidFill>
                  <a:srgbClr val="0070C0"/>
                </a:solidFill>
                <a:latin typeface="Verdana" pitchFamily="32" charset="0"/>
                <a:ea typeface="MS Gothic" pitchFamily="49" charset="-128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is the </a:t>
            </a:r>
            <a:r>
              <a:rPr lang="en-US" sz="20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actual representation of sound</a:t>
            </a:r>
            <a:r>
              <a:rPr lang="en-US" sz="20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, stored in the form of </a:t>
            </a:r>
            <a:r>
              <a:rPr lang="en-US" sz="20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samples</a:t>
            </a:r>
            <a:r>
              <a:rPr lang="en-US" sz="20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.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sz="2000" i="1" dirty="0">
                <a:solidFill>
                  <a:srgbClr val="0070C0"/>
                </a:solidFill>
                <a:latin typeface="Verdana" pitchFamily="32" charset="0"/>
                <a:ea typeface="MS Gothic" pitchFamily="49" charset="-128"/>
              </a:rPr>
              <a:t>Samples</a:t>
            </a:r>
            <a:r>
              <a:rPr lang="en-US" sz="2000" dirty="0">
                <a:solidFill>
                  <a:srgbClr val="0070C0"/>
                </a:solidFill>
                <a:latin typeface="Verdana" pitchFamily="32" charset="0"/>
                <a:ea typeface="MS Gothic" pitchFamily="49" charset="-128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represent the </a:t>
            </a:r>
            <a:r>
              <a:rPr lang="en-US" sz="20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amplitude</a:t>
            </a:r>
            <a:r>
              <a:rPr lang="en-US" sz="20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 (or loudness) of sound at a </a:t>
            </a:r>
            <a:r>
              <a:rPr lang="en-US" sz="2000" u="sng" dirty="0">
                <a:solidFill>
                  <a:srgbClr val="FF0000"/>
                </a:solidFill>
                <a:latin typeface="Verdana" pitchFamily="32" charset="0"/>
                <a:ea typeface="MS Gothic" pitchFamily="49" charset="-128"/>
              </a:rPr>
              <a:t>discrete</a:t>
            </a:r>
            <a:r>
              <a:rPr lang="en-US" sz="20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 point</a:t>
            </a:r>
            <a:r>
              <a:rPr lang="en-US" sz="20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 in time.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The </a:t>
            </a:r>
            <a:r>
              <a:rPr lang="en-US" sz="2000" dirty="0">
                <a:solidFill>
                  <a:srgbClr val="FF0000"/>
                </a:solidFill>
                <a:latin typeface="Verdana" pitchFamily="32" charset="0"/>
                <a:ea typeface="MS Gothic" pitchFamily="49" charset="-128"/>
              </a:rPr>
              <a:t>quality </a:t>
            </a:r>
            <a:r>
              <a:rPr lang="en-US" sz="20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of digital recording depends on the </a:t>
            </a:r>
            <a:r>
              <a:rPr lang="en-US" sz="2000" u="sng" dirty="0">
                <a:solidFill>
                  <a:srgbClr val="0070C0"/>
                </a:solidFill>
                <a:latin typeface="Verdana" pitchFamily="32" charset="0"/>
                <a:ea typeface="MS Gothic" pitchFamily="49" charset="-128"/>
              </a:rPr>
              <a:t>sampling rate </a:t>
            </a:r>
            <a:r>
              <a:rPr lang="en-US" sz="20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(or </a:t>
            </a:r>
            <a:r>
              <a:rPr lang="en-US" sz="2000" u="sng" dirty="0">
                <a:solidFill>
                  <a:srgbClr val="0070C0"/>
                </a:solidFill>
                <a:latin typeface="Verdana" pitchFamily="32" charset="0"/>
                <a:ea typeface="MS Gothic" pitchFamily="49" charset="-128"/>
              </a:rPr>
              <a:t>frequency </a:t>
            </a:r>
            <a:r>
              <a:rPr lang="en-US" sz="20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) </a:t>
            </a:r>
            <a:r>
              <a:rPr lang="en-US" sz="20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and </a:t>
            </a:r>
            <a:r>
              <a:rPr lang="en-US" sz="2000" u="sng" dirty="0">
                <a:solidFill>
                  <a:srgbClr val="0070C0"/>
                </a:solidFill>
                <a:latin typeface="Verdana" pitchFamily="32" charset="0"/>
                <a:ea typeface="MS Gothic" pitchFamily="49" charset="-128"/>
              </a:rPr>
              <a:t>bit depth</a:t>
            </a:r>
            <a:r>
              <a:rPr lang="en-US" sz="20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.</a:t>
            </a: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Verdana" pitchFamily="32" charset="0"/>
                <a:ea typeface="MS Gothic" pitchFamily="49" charset="-128"/>
              </a:rPr>
              <a:t>Sampling rate (</a:t>
            </a:r>
            <a:r>
              <a:rPr lang="en-US" sz="20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or </a:t>
            </a:r>
            <a:r>
              <a:rPr lang="en-US" sz="2000" dirty="0">
                <a:solidFill>
                  <a:srgbClr val="0070C0"/>
                </a:solidFill>
                <a:latin typeface="Verdana" pitchFamily="32" charset="0"/>
                <a:ea typeface="MS Gothic" pitchFamily="49" charset="-128"/>
              </a:rPr>
              <a:t>frequency ):</a:t>
            </a:r>
            <a:r>
              <a:rPr lang="en-US" sz="20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 the </a:t>
            </a:r>
            <a:r>
              <a:rPr lang="en-US" sz="20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number of samples taken per second.</a:t>
            </a:r>
            <a:r>
              <a:rPr lang="en-US" sz="20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 measured in </a:t>
            </a:r>
            <a:r>
              <a:rPr lang="en-US" sz="2000" u="sng" dirty="0">
                <a:solidFill>
                  <a:srgbClr val="FF0000"/>
                </a:solidFill>
                <a:latin typeface="Verdana" pitchFamily="32" charset="0"/>
                <a:ea typeface="MS Gothic" pitchFamily="49" charset="-128"/>
              </a:rPr>
              <a:t>kilohertz</a:t>
            </a:r>
            <a:r>
              <a:rPr lang="en-US" sz="20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,</a:t>
            </a:r>
            <a:r>
              <a:rPr lang="en-US" sz="20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 thousands of samples per second</a:t>
            </a:r>
            <a:endParaRPr lang="en-US" sz="2000" dirty="0">
              <a:solidFill>
                <a:srgbClr val="000000"/>
              </a:solidFill>
              <a:latin typeface="Verdana" pitchFamily="32" charset="0"/>
              <a:ea typeface="MS Gothic" pitchFamily="49" charset="-128"/>
            </a:endParaRPr>
          </a:p>
          <a:p>
            <a:pPr eaLnBrk="1" hangingPunct="1"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Verdana" pitchFamily="32" charset="0"/>
                <a:ea typeface="MS Gothic" pitchFamily="49" charset="-128"/>
              </a:rPr>
              <a:t>bit depth </a:t>
            </a:r>
            <a:r>
              <a:rPr lang="en-US" sz="2000" dirty="0">
                <a:latin typeface="Verdana" pitchFamily="32" charset="0"/>
                <a:ea typeface="MS Gothic" pitchFamily="49" charset="-128"/>
              </a:rPr>
              <a:t>(sample size, resolution, or dynamic range)</a:t>
            </a:r>
            <a:r>
              <a:rPr lang="en-US" sz="2000" dirty="0">
                <a:solidFill>
                  <a:srgbClr val="0070C0"/>
                </a:solidFill>
                <a:latin typeface="Verdana" pitchFamily="32" charset="0"/>
                <a:ea typeface="MS Gothic" pitchFamily="49" charset="-128"/>
              </a:rPr>
              <a:t>: </a:t>
            </a:r>
            <a:r>
              <a:rPr lang="en-US" sz="2000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how many bits </a:t>
            </a:r>
            <a:r>
              <a:rPr lang="en-US" sz="2000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are used to represent the value of each sample</a:t>
            </a:r>
            <a:r>
              <a:rPr lang="en-US" sz="2000" dirty="0">
                <a:latin typeface="Verdana" pitchFamily="32" charset="0"/>
                <a:ea typeface="MS Gothic" pitchFamily="49" charset="-128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38CB7A-4EE7-4359-AE91-E2937F3924D2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21787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Verdana" pitchFamily="32" charset="0"/>
                <a:ea typeface="MS Gothic" pitchFamily="49" charset="-128"/>
              </a:rPr>
              <a:t>Digital Audio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The </a:t>
            </a:r>
            <a:r>
              <a:rPr lang="en-US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more often </a:t>
            </a:r>
            <a:r>
              <a:rPr lang="en-US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you </a:t>
            </a:r>
            <a:r>
              <a:rPr lang="en-US" u="sng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take a sample ( </a:t>
            </a:r>
            <a:r>
              <a:rPr lang="en-US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high </a:t>
            </a:r>
            <a:r>
              <a:rPr lang="en-US" dirty="0">
                <a:solidFill>
                  <a:srgbClr val="0070C0"/>
                </a:solidFill>
                <a:latin typeface="Verdana" pitchFamily="32" charset="0"/>
                <a:ea typeface="MS Gothic" pitchFamily="49" charset="-128"/>
              </a:rPr>
              <a:t>sampling rate ) </a:t>
            </a:r>
            <a:r>
              <a:rPr lang="en-US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and </a:t>
            </a:r>
          </a:p>
          <a:p>
            <a:pPr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the </a:t>
            </a:r>
            <a:r>
              <a:rPr lang="en-US" dirty="0">
                <a:solidFill>
                  <a:srgbClr val="00B050"/>
                </a:solidFill>
                <a:latin typeface="Verdana" pitchFamily="32" charset="0"/>
                <a:ea typeface="MS Gothic" pitchFamily="49" charset="-128"/>
              </a:rPr>
              <a:t>more data </a:t>
            </a:r>
            <a:r>
              <a:rPr lang="en-US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you </a:t>
            </a:r>
            <a:r>
              <a:rPr lang="en-US" dirty="0">
                <a:solidFill>
                  <a:srgbClr val="00B050"/>
                </a:solidFill>
                <a:latin typeface="Verdana" pitchFamily="32" charset="0"/>
                <a:ea typeface="MS Gothic" pitchFamily="49" charset="-128"/>
              </a:rPr>
              <a:t>store about that sample (high bit depth)</a:t>
            </a:r>
            <a:r>
              <a:rPr lang="en-US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, </a:t>
            </a:r>
          </a:p>
          <a:p>
            <a:pPr>
              <a:spcBef>
                <a:spcPts val="650"/>
              </a:spcBef>
              <a:spcAft>
                <a:spcPts val="800"/>
              </a:spcAft>
              <a:buFont typeface="Verdana" pitchFamily="32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the </a:t>
            </a:r>
            <a:r>
              <a:rPr lang="en-US" dirty="0">
                <a:solidFill>
                  <a:srgbClr val="FF0000"/>
                </a:solidFill>
                <a:latin typeface="Verdana" pitchFamily="32" charset="0"/>
                <a:ea typeface="MS Gothic" pitchFamily="49" charset="-128"/>
              </a:rPr>
              <a:t>finer the resolution </a:t>
            </a:r>
            <a:r>
              <a:rPr lang="en-US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and </a:t>
            </a:r>
            <a:r>
              <a:rPr lang="en-US" dirty="0">
                <a:solidFill>
                  <a:srgbClr val="FF0000"/>
                </a:solidFill>
                <a:latin typeface="Verdana" pitchFamily="32" charset="0"/>
                <a:ea typeface="MS Gothic" pitchFamily="49" charset="-128"/>
              </a:rPr>
              <a:t>quality</a:t>
            </a:r>
            <a:r>
              <a:rPr lang="en-US" dirty="0">
                <a:solidFill>
                  <a:srgbClr val="000000"/>
                </a:solidFill>
                <a:latin typeface="Verdana" pitchFamily="32" charset="0"/>
                <a:ea typeface="MS Gothic" pitchFamily="49" charset="-128"/>
              </a:rPr>
              <a:t> of the captured sound when it is played 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66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18311</TotalTime>
  <Words>2670</Words>
  <Application>Microsoft Macintosh PowerPoint</Application>
  <PresentationFormat>On-screen Show (4:3)</PresentationFormat>
  <Paragraphs>278</Paragraphs>
  <Slides>43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Times New Roman</vt:lpstr>
      <vt:lpstr>Verdana</vt:lpstr>
      <vt:lpstr>Wingdings</vt:lpstr>
      <vt:lpstr>Wingdings 2</vt:lpstr>
      <vt:lpstr>Office Theme</vt:lpstr>
      <vt:lpstr>BTH645 - Multimedia Elements for User Interfaces</vt:lpstr>
      <vt:lpstr>Outline</vt:lpstr>
      <vt:lpstr>Introduction to Sound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Digital Audio</vt:lpstr>
      <vt:lpstr>PowerPoint Presentation</vt:lpstr>
      <vt:lpstr>Digital Audio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Editing Digital Recordings</vt:lpstr>
      <vt:lpstr>Editing Digital Recordings</vt:lpstr>
      <vt:lpstr>Editing Digital Recordings</vt:lpstr>
      <vt:lpstr>PowerPoint Presentation</vt:lpstr>
      <vt:lpstr>PowerPoint Presentation</vt:lpstr>
      <vt:lpstr>MIDI Audio</vt:lpstr>
      <vt:lpstr>MIDI Audio</vt:lpstr>
      <vt:lpstr>MIDI Audio</vt:lpstr>
      <vt:lpstr>Notation and composition software, e.g., Sibelius, can create and arrange scores using MIDI instruments</vt:lpstr>
      <vt:lpstr>Sequencer software, e.g., Pro Tools, can record, edit, and save music generated from a MIDI keyboard or instruments and blend it with digital audio.</vt:lpstr>
      <vt:lpstr>MIDI Audio</vt:lpstr>
      <vt:lpstr>MIDI vs. Digital Audio</vt:lpstr>
      <vt:lpstr>MIDI vs. Digital Audio</vt:lpstr>
      <vt:lpstr>MIDI vs. Digital Audio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Compressed Sound</vt:lpstr>
      <vt:lpstr>Compressed Sound</vt:lpstr>
      <vt:lpstr>Compressed Sound</vt:lpstr>
      <vt:lpstr>Compressed Sound</vt:lpstr>
      <vt:lpstr>Meta Data</vt:lpstr>
      <vt:lpstr>Next week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Rebecca.Isowa</dc:creator>
  <cp:lastModifiedBy>Sunny Shi</cp:lastModifiedBy>
  <cp:revision>497</cp:revision>
  <cp:lastPrinted>2014-12-15T14:00:04Z</cp:lastPrinted>
  <dcterms:created xsi:type="dcterms:W3CDTF">2012-08-23T18:09:37Z</dcterms:created>
  <dcterms:modified xsi:type="dcterms:W3CDTF">2020-02-04T19:57:33Z</dcterms:modified>
</cp:coreProperties>
</file>