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Nunito"/>
      <p:regular r:id="rId34"/>
      <p:bold r:id="rId35"/>
      <p:italic r:id="rId36"/>
      <p:boldItalic r:id="rId37"/>
    </p:embeddedFont>
    <p:embeddedFont>
      <p:font typeface="Maven Pro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39" Type="http://schemas.openxmlformats.org/officeDocument/2006/relationships/font" Target="fonts/MavenPro-bold.fntdata"/><Relationship Id="rId16" Type="http://schemas.openxmlformats.org/officeDocument/2006/relationships/slide" Target="slides/slide11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xdesign.cc/designing-for-accessibility-is-not-that-hard-c04cc4779d94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9235d644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9235d644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9235d64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9235d64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9235d6443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9235d6443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9235d6443_8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9235d6443_8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9235d6443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9235d6443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9235d6443_8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9235d6443_8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9235d644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9235d644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9235d644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9235d644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9235d6443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79235d6443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9235d6443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79235d6443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f7dc4c24_9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f7dc4c24_9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9235d6443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9235d6443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9235d644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9235d644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92ae5019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92ae5019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922994e4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7922994e4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u="sng">
                <a:solidFill>
                  <a:schemeClr val="hlink"/>
                </a:solidFill>
                <a:hlinkClick r:id="rId2"/>
              </a:rPr>
              <a:t>https://uxdesign.cc/designing-for-accessibility-is-not-that-hard-c04cc4779d94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922994e4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922994e4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https://www.smashingmagazine.com/2017/10/nailing-accessibility-design/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7922994e4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7922994e4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https://webdesign.tutsplus.com/articles/keyboard-accessibility-tips-using-html-and-css--cms-31966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922994e4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7922994e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922994e4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7922994e4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79235d644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79235d644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8f7dc4c24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8f7dc4c24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8f7dc4c24_9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8f7dc4c24_9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8f7dc4c24_9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8f7dc4c24_9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9235d64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9235d64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9235d64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9235d64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9235d64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9235d64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9235d644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9235d64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6.jpg"/><Relationship Id="rId5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image" Target="../media/image26.png"/><Relationship Id="rId8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2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6200" y="873600"/>
            <a:ext cx="5204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Internationalization &amp; Accessibility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6200" y="3603575"/>
            <a:ext cx="48126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Presented by: </a:t>
            </a:r>
            <a:r>
              <a:rPr lang="vi"/>
              <a:t>Khai Phan, Tyrell Unser, Bowei Yao, Chenming Xu, Chaoyi Wu, Mamadou Diallo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</a:t>
            </a:r>
            <a:r>
              <a:rPr lang="vi"/>
              <a:t>Cultural Differences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>
                <a:solidFill>
                  <a:schemeClr val="accent6"/>
                </a:solidFill>
              </a:rPr>
              <a:t>Uncertainty avoidance</a:t>
            </a:r>
            <a:endParaRPr sz="2500">
              <a:solidFill>
                <a:schemeClr val="accent6"/>
              </a:solidFill>
            </a:endParaRPr>
          </a:p>
        </p:txBody>
      </p:sp>
      <p:pic>
        <p:nvPicPr>
          <p:cNvPr id="335" name="Google Shape;3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900" y="1597875"/>
            <a:ext cx="6985780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</a:t>
            </a:r>
            <a:r>
              <a:rPr lang="vi"/>
              <a:t>Cultural Differences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>
                <a:solidFill>
                  <a:schemeClr val="accent6"/>
                </a:solidFill>
              </a:rPr>
              <a:t>Long term orientation</a:t>
            </a:r>
            <a:endParaRPr sz="2500">
              <a:solidFill>
                <a:schemeClr val="accent6"/>
              </a:solidFill>
            </a:endParaRPr>
          </a:p>
        </p:txBody>
      </p:sp>
      <p:pic>
        <p:nvPicPr>
          <p:cNvPr id="341" name="Google Shape;3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001" y="1597875"/>
            <a:ext cx="5859975" cy="32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Writing Text</a:t>
            </a:r>
            <a:endParaRPr/>
          </a:p>
        </p:txBody>
      </p:sp>
      <p:sp>
        <p:nvSpPr>
          <p:cNvPr id="347" name="Google Shape;347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Use simple English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The latter of the two was deluged in a plethora of roses.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The second [one] was covered in [many] roses.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Use a </a:t>
            </a:r>
            <a:r>
              <a:rPr i="1" lang="vi"/>
              <a:t>Noun-Verb-Object</a:t>
            </a:r>
            <a:r>
              <a:rPr lang="vi"/>
              <a:t> structure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Writing 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"/>
          <p:cNvSpPr txBox="1"/>
          <p:nvPr>
            <p:ph idx="1" type="body"/>
          </p:nvPr>
        </p:nvSpPr>
        <p:spPr>
          <a:xfrm>
            <a:off x="1303800" y="1426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Avoid abbreviations/acronyms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NDH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GmbH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ASAP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ETC.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HBF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HDR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Avoid local Jargon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Avoid if non universal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Original words can still be used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Disk drive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Download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Writing Text</a:t>
            </a:r>
            <a:endParaRPr/>
          </a:p>
        </p:txBody>
      </p:sp>
      <p:pic>
        <p:nvPicPr>
          <p:cNvPr descr="Relaterad bild" id="359" name="Google Shape;3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377" y="1597875"/>
            <a:ext cx="2208050" cy="314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resultat för gift" id="360" name="Google Shape;3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975" y="1597875"/>
            <a:ext cx="2744264" cy="31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6"/>
          <p:cNvSpPr txBox="1"/>
          <p:nvPr/>
        </p:nvSpPr>
        <p:spPr>
          <a:xfrm>
            <a:off x="3524875" y="1657950"/>
            <a:ext cx="2208000" cy="3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English: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Gift = Present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Deutsch: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Das Gift = Poison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Das Geschenk = Present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/>
          <p:nvPr>
            <p:ph type="title"/>
          </p:nvPr>
        </p:nvSpPr>
        <p:spPr>
          <a:xfrm>
            <a:off x="1555025" y="4729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Writing 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elated image" id="367" name="Google Shape;3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763" y="1828475"/>
            <a:ext cx="1180475" cy="2749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rabic text" id="368" name="Google Shape;3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800" y="1828475"/>
            <a:ext cx="3105742" cy="2749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olish text" id="369" name="Google Shape;36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9775" y="2282863"/>
            <a:ext cx="3105750" cy="1841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Images and Symbols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>
                <a:solidFill>
                  <a:schemeClr val="accent6"/>
                </a:solidFill>
              </a:rPr>
              <a:t>ISO Symbols</a:t>
            </a:r>
            <a:endParaRPr/>
          </a:p>
        </p:txBody>
      </p:sp>
      <p:sp>
        <p:nvSpPr>
          <p:cNvPr id="375" name="Google Shape;375;p2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vi" sz="1800"/>
              <a:t>Exit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vi" sz="1800"/>
              <a:t>First Aid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vi" sz="1800"/>
              <a:t>Restaurant</a:t>
            </a:r>
            <a:endParaRPr b="1" sz="1800"/>
          </a:p>
        </p:txBody>
      </p:sp>
      <p:sp>
        <p:nvSpPr>
          <p:cNvPr id="376" name="Google Shape;376;p2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vi" sz="1800"/>
              <a:t>No Smoking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vi" sz="1800"/>
              <a:t>Telephone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vi" sz="1800"/>
              <a:t>Toxic</a:t>
            </a:r>
            <a:endParaRPr b="1" sz="1800"/>
          </a:p>
        </p:txBody>
      </p:sp>
      <p:pic>
        <p:nvPicPr>
          <p:cNvPr id="377" name="Google Shape;3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000" y="176405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0000" y="2882713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9150" y="176405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9150" y="39832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25600" y="27846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0000" y="3983200"/>
            <a:ext cx="95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Images and Symbols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>
                <a:solidFill>
                  <a:schemeClr val="accent6"/>
                </a:solidFill>
              </a:rPr>
              <a:t>Locale &amp; Translation</a:t>
            </a:r>
            <a:endParaRPr/>
          </a:p>
        </p:txBody>
      </p:sp>
      <p:pic>
        <p:nvPicPr>
          <p:cNvPr id="388" name="Google Shape;3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50" y="1859950"/>
            <a:ext cx="3860525" cy="26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54600"/>
            <a:ext cx="4106200" cy="26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Images and Symbols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>
                <a:solidFill>
                  <a:schemeClr val="accent6"/>
                </a:solidFill>
              </a:rPr>
              <a:t>Avoid Ambiguity</a:t>
            </a:r>
            <a:endParaRPr/>
          </a:p>
        </p:txBody>
      </p:sp>
      <p:pic>
        <p:nvPicPr>
          <p:cNvPr descr="Image result for canada flag" id="395" name="Google Shape;3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100" y="2188575"/>
            <a:ext cx="3553950" cy="17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vi" sz="1800"/>
              <a:t>English?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vi" sz="1800"/>
              <a:t>French?</a:t>
            </a:r>
            <a:endParaRPr b="1" sz="1800"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Images and Symbols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>
                <a:solidFill>
                  <a:schemeClr val="accent6"/>
                </a:solidFill>
              </a:rPr>
              <a:t>Thumb up Sign</a:t>
            </a:r>
            <a:endParaRPr/>
          </a:p>
        </p:txBody>
      </p:sp>
      <p:pic>
        <p:nvPicPr>
          <p:cNvPr descr="Image result for facebook thumbs up" id="402" name="Google Shape;4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600" y="2111275"/>
            <a:ext cx="16859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ngry baby" id="403" name="Google Shape;4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475" y="1749000"/>
            <a:ext cx="3419501" cy="24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615175" y="494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vi"/>
              <a:t>Localization (Khai P.)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 b="0" l="0" r="0" t="76313"/>
          <a:stretch/>
        </p:blipFill>
        <p:spPr>
          <a:xfrm>
            <a:off x="0" y="1684320"/>
            <a:ext cx="9143999" cy="3459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3275" y="-12"/>
            <a:ext cx="1830950" cy="180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Images and Symbols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>
                <a:solidFill>
                  <a:schemeClr val="accent6"/>
                </a:solidFill>
              </a:rPr>
              <a:t>Checkmark vs Cross</a:t>
            </a:r>
            <a:endParaRPr/>
          </a:p>
        </p:txBody>
      </p:sp>
      <p:pic>
        <p:nvPicPr>
          <p:cNvPr descr="Image result for checkmark list" id="409" name="Google Shape;4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025" y="1877175"/>
            <a:ext cx="25717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410" name="Google Shape;4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7275" y="1799100"/>
            <a:ext cx="2337950" cy="27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5. Types of Disabilities</a:t>
            </a:r>
            <a:endParaRPr sz="2500">
              <a:solidFill>
                <a:schemeClr val="accent6"/>
              </a:solidFill>
            </a:endParaRPr>
          </a:p>
        </p:txBody>
      </p:sp>
      <p:sp>
        <p:nvSpPr>
          <p:cNvPr id="416" name="Google Shape;416;p33"/>
          <p:cNvSpPr txBox="1"/>
          <p:nvPr/>
        </p:nvSpPr>
        <p:spPr>
          <a:xfrm>
            <a:off x="1184175" y="1617150"/>
            <a:ext cx="6876000" cy="23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vi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Accessibility: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vi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 system must be designed to be usable by an almost unlimited range of people, essentially anyone who desires to use it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vi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8% of web users have a disability that makes browsing the websites traditionally impossible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7" name="Google Shape;4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400" y="3040575"/>
            <a:ext cx="3223100" cy="20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5. Types of Disabilities</a:t>
            </a:r>
            <a:endParaRPr sz="2500">
              <a:solidFill>
                <a:schemeClr val="accent6"/>
              </a:solidFill>
            </a:endParaRPr>
          </a:p>
        </p:txBody>
      </p:sp>
      <p:sp>
        <p:nvSpPr>
          <p:cNvPr id="423" name="Google Shape;423;p34"/>
          <p:cNvSpPr txBox="1"/>
          <p:nvPr/>
        </p:nvSpPr>
        <p:spPr>
          <a:xfrm>
            <a:off x="1184175" y="1769550"/>
            <a:ext cx="6876000" cy="31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vi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Visual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vi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reduced visual acuity to total blindness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vi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Hearing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vi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inability to detect </a:t>
            </a:r>
            <a:r>
              <a:rPr lang="vi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certain</a:t>
            </a:r>
            <a:r>
              <a:rPr lang="vi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sounds to total deafness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vi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Physical movement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vi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inability to perform certain tasks e.g. moving a mouse, pressing two keys at the same time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vi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speech or language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vi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difficulty to read or write e.g. dyslexia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vi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Cognitive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vi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memory impairment and perceptual problems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vi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seizure disorder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vi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sensitive to visual flash rates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 Designing for Accessibility </a:t>
            </a:r>
            <a:r>
              <a:rPr lang="vi" sz="2500"/>
              <a:t>(Chaoyi W.)</a:t>
            </a:r>
            <a:endParaRPr sz="2500"/>
          </a:p>
        </p:txBody>
      </p:sp>
      <p:sp>
        <p:nvSpPr>
          <p:cNvPr id="429" name="Google Shape;429;p35"/>
          <p:cNvSpPr txBox="1"/>
          <p:nvPr>
            <p:ph idx="1" type="body"/>
          </p:nvPr>
        </p:nvSpPr>
        <p:spPr>
          <a:xfrm>
            <a:off x="1303800" y="1685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Accessibilities issues must be considered during all stages of development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Retrofitting results in waste of time and effort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Compatibility with accessibility utilities </a:t>
            </a:r>
            <a:endParaRPr/>
          </a:p>
        </p:txBody>
      </p:sp>
      <p:pic>
        <p:nvPicPr>
          <p:cNvPr id="430" name="Google Shape;4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713" y="3566675"/>
            <a:ext cx="3944576" cy="14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 Designing for Accessibility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>
                <a:solidFill>
                  <a:schemeClr val="accent6"/>
                </a:solidFill>
              </a:rPr>
              <a:t>For Visual Disabilities</a:t>
            </a:r>
            <a:endParaRPr sz="2500">
              <a:solidFill>
                <a:schemeClr val="accent6"/>
              </a:solidFill>
            </a:endParaRPr>
          </a:p>
        </p:txBody>
      </p:sp>
      <p:sp>
        <p:nvSpPr>
          <p:cNvPr id="436" name="Google Shape;436;p36"/>
          <p:cNvSpPr txBox="1"/>
          <p:nvPr>
            <p:ph idx="1" type="body"/>
          </p:nvPr>
        </p:nvSpPr>
        <p:spPr>
          <a:xfrm>
            <a:off x="403950" y="1977675"/>
            <a:ext cx="3390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Compatibility with screen-reader programs &amp; screen-enlargement utilities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Meaningful captions, labels, and window titles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Offer a </a:t>
            </a:r>
            <a:r>
              <a:rPr lang="vi"/>
              <a:t>variety</a:t>
            </a:r>
            <a:r>
              <a:rPr lang="vi"/>
              <a:t> of colour schemes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Don’t use ONLY colours as an indicator</a:t>
            </a:r>
            <a:endParaRPr/>
          </a:p>
        </p:txBody>
      </p:sp>
      <p:pic>
        <p:nvPicPr>
          <p:cNvPr id="437" name="Google Shape;4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350" y="1890600"/>
            <a:ext cx="4145950" cy="23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 Designing for Accessibility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>
                <a:solidFill>
                  <a:schemeClr val="accent6"/>
                </a:solidFill>
              </a:rPr>
              <a:t>For Physical Disabilities</a:t>
            </a:r>
            <a:endParaRPr sz="2500">
              <a:solidFill>
                <a:schemeClr val="accent6"/>
              </a:solidFill>
            </a:endParaRPr>
          </a:p>
        </p:txBody>
      </p:sp>
      <p:sp>
        <p:nvSpPr>
          <p:cNvPr id="443" name="Google Shape;443;p37"/>
          <p:cNvSpPr txBox="1"/>
          <p:nvPr>
            <p:ph idx="1" type="body"/>
          </p:nvPr>
        </p:nvSpPr>
        <p:spPr>
          <a:xfrm>
            <a:off x="5069700" y="1990050"/>
            <a:ext cx="3988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support voice input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support both keyboard-only and mouse-only control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precise mouse movements should not be required</a:t>
            </a:r>
            <a:endParaRPr/>
          </a:p>
        </p:txBody>
      </p:sp>
      <p:pic>
        <p:nvPicPr>
          <p:cNvPr id="444" name="Google Shape;4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75" y="1990050"/>
            <a:ext cx="4320720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 Designing for Accessibility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>
                <a:solidFill>
                  <a:schemeClr val="accent6"/>
                </a:solidFill>
              </a:rPr>
              <a:t>For Speech/Language Disabilities</a:t>
            </a:r>
            <a:endParaRPr sz="2500">
              <a:solidFill>
                <a:schemeClr val="accent6"/>
              </a:solidFill>
            </a:endParaRPr>
          </a:p>
        </p:txBody>
      </p:sp>
      <p:sp>
        <p:nvSpPr>
          <p:cNvPr id="450" name="Google Shape;450;p38"/>
          <p:cNvSpPr txBox="1"/>
          <p:nvPr>
            <p:ph idx="1" type="body"/>
          </p:nvPr>
        </p:nvSpPr>
        <p:spPr>
          <a:xfrm>
            <a:off x="1303800" y="1990050"/>
            <a:ext cx="617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spell-check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limit the use of time-based interfaces</a:t>
            </a:r>
            <a:endParaRPr/>
          </a:p>
        </p:txBody>
      </p:sp>
      <p:pic>
        <p:nvPicPr>
          <p:cNvPr id="451" name="Google Shape;4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077" y="2068350"/>
            <a:ext cx="2961225" cy="14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 Designing for Accessibility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>
                <a:solidFill>
                  <a:schemeClr val="accent6"/>
                </a:solidFill>
              </a:rPr>
              <a:t>Photosensitive epilepsy</a:t>
            </a:r>
            <a:endParaRPr sz="2500">
              <a:solidFill>
                <a:schemeClr val="accent6"/>
              </a:solidFill>
            </a:endParaRPr>
          </a:p>
        </p:txBody>
      </p:sp>
      <p:sp>
        <p:nvSpPr>
          <p:cNvPr id="457" name="Google Shape;457;p39"/>
          <p:cNvSpPr txBox="1"/>
          <p:nvPr>
            <p:ph idx="1" type="body"/>
          </p:nvPr>
        </p:nvSpPr>
        <p:spPr>
          <a:xfrm>
            <a:off x="1303800" y="1990050"/>
            <a:ext cx="617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refrain from using elements that blink or flicker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Either avoid using flashing contents or provide an option to turn it off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Reduce contrast in flashing content</a:t>
            </a:r>
            <a:endParaRPr/>
          </a:p>
        </p:txBody>
      </p:sp>
      <p:pic>
        <p:nvPicPr>
          <p:cNvPr id="458" name="Google Shape;4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316232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THE END</a:t>
            </a:r>
            <a:endParaRPr/>
          </a:p>
        </p:txBody>
      </p:sp>
      <p:sp>
        <p:nvSpPr>
          <p:cNvPr id="464" name="Google Shape;464;p4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vi"/>
              <a:t>Localization (Khai P.)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197" y="1332654"/>
            <a:ext cx="5755601" cy="345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vi"/>
              <a:t>Localization </a:t>
            </a:r>
            <a:r>
              <a:rPr lang="vi"/>
              <a:t>(Khai P.)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238" y="1195603"/>
            <a:ext cx="5571526" cy="168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6250" y="3229650"/>
            <a:ext cx="5571525" cy="1676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vi"/>
              <a:t>Localization </a:t>
            </a:r>
            <a:r>
              <a:rPr lang="vi"/>
              <a:t>(Khai P.)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063" y="1288975"/>
            <a:ext cx="6651886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Cultural Differences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Power Differences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Individualism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Gender Roles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Uncertainty Avoidance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Long term orientation (versus short term)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</a:t>
            </a:r>
            <a:r>
              <a:rPr lang="vi"/>
              <a:t>Cultural Differences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>
                <a:solidFill>
                  <a:schemeClr val="accent6"/>
                </a:solidFill>
              </a:rPr>
              <a:t>Power Differences</a:t>
            </a:r>
            <a:endParaRPr sz="2500">
              <a:solidFill>
                <a:schemeClr val="accent6"/>
              </a:solidFill>
            </a:endParaRPr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325" y="1599125"/>
            <a:ext cx="4237101" cy="350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</a:t>
            </a:r>
            <a:r>
              <a:rPr lang="vi"/>
              <a:t>Cultural Differences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>
                <a:solidFill>
                  <a:schemeClr val="accent6"/>
                </a:solidFill>
              </a:rPr>
              <a:t>Individualism</a:t>
            </a:r>
            <a:endParaRPr sz="2500">
              <a:solidFill>
                <a:schemeClr val="accent6"/>
              </a:solidFill>
            </a:endParaRPr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25" y="1528850"/>
            <a:ext cx="3294476" cy="329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2950" y="2072300"/>
            <a:ext cx="5071425" cy="22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</a:t>
            </a:r>
            <a:r>
              <a:rPr lang="vi"/>
              <a:t>Cultural Differences</a:t>
            </a:r>
            <a:r>
              <a:rPr lang="vi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>
                <a:solidFill>
                  <a:schemeClr val="accent6"/>
                </a:solidFill>
              </a:rPr>
              <a:t>Gender roles</a:t>
            </a:r>
            <a:endParaRPr sz="2500">
              <a:solidFill>
                <a:schemeClr val="accent6"/>
              </a:solidFill>
            </a:endParaRPr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723" y="1597875"/>
            <a:ext cx="5165325" cy="31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