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3" r:id="rId19"/>
    <p:sldId id="274" r:id="rId20"/>
    <p:sldId id="275" r:id="rId21"/>
    <p:sldId id="276" r:id="rId22"/>
    <p:sldId id="287" r:id="rId23"/>
    <p:sldId id="289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93" d="100"/>
          <a:sy n="93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3/14/15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32953-3173-41DC-BA9E-BAF14567E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181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02</a:t>
            </a:r>
            <a:br>
              <a:rPr lang="en-US" dirty="0" smtClean="0"/>
            </a:b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và</a:t>
            </a:r>
            <a:r>
              <a:rPr lang="en-US" dirty="0" smtClean="0"/>
              <a:t> chia subnet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IPv4 - 3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Subnet mask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HostID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IPv4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4 bytes</a:t>
            </a:r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HostID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0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VD: 172.29.5.128/255.255.192.0</a:t>
            </a:r>
          </a:p>
          <a:p>
            <a:pPr lvl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172.29.5.128/18)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228600" y="4496857"/>
          <a:ext cx="8382000" cy="1043850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3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nguyên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broadcast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nguyên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 eaLnBrk="1" hangingPunct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62000" y="3749675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192.168.1.2/24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62000" y="37338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62000" y="3749675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192.168.1.0</a:t>
            </a:r>
            <a:endParaRPr lang="en-US" sz="2000" dirty="0">
              <a:latin typeface="Arial" pitchFamily="34" charset="0"/>
            </a:endParaRPr>
          </a:p>
        </p:txBody>
      </p:sp>
      <p:graphicFrame>
        <p:nvGraphicFramePr>
          <p:cNvPr id="17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0"/>
          <p:cNvGraphicFramePr>
            <a:graphicFrameLocks/>
          </p:cNvGraphicFramePr>
          <p:nvPr/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30"/>
          <p:cNvGraphicFramePr>
            <a:graphicFrameLocks/>
          </p:cNvGraphicFramePr>
          <p:nvPr/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62000" y="3733800"/>
            <a:ext cx="7239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192.168.1.0</a:t>
            </a:r>
            <a:endParaRPr lang="en-US" sz="2000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 			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b="1" dirty="0" err="1">
                <a:latin typeface="Arial" pitchFamily="34" charset="0"/>
                <a:sym typeface="Wingdings" pitchFamily="2" charset="2"/>
              </a:rPr>
              <a:t>đc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 broadcast: 192.168.1.255</a:t>
            </a:r>
          </a:p>
        </p:txBody>
      </p:sp>
      <p:graphicFrame>
        <p:nvGraphicFramePr>
          <p:cNvPr id="23" name="Group 30"/>
          <p:cNvGraphicFramePr>
            <a:graphicFrameLocks/>
          </p:cNvGraphicFramePr>
          <p:nvPr/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30"/>
          <p:cNvGraphicFramePr>
            <a:graphicFrameLocks/>
          </p:cNvGraphicFramePr>
          <p:nvPr/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402" grpId="0"/>
      <p:bldP spid="59403" grpId="0"/>
      <p:bldP spid="5940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IPv4 - 6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eaLnBrk="1" hangingPunct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host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-2 </a:t>
            </a:r>
          </a:p>
          <a:p>
            <a:pPr lvl="2"/>
            <a:r>
              <a:rPr lang="en-US" dirty="0" smtClean="0"/>
              <a:t>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endParaRPr lang="en-US" dirty="0" smtClean="0"/>
          </a:p>
          <a:p>
            <a:pPr lvl="2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</a:t>
            </a:r>
            <a:r>
              <a:rPr lang="en-US" sz="2000" dirty="0" smtClean="0">
                <a:latin typeface="Arial" pitchFamily="34" charset="0"/>
              </a:rPr>
              <a:t>172.29.1.1/16 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</a:t>
            </a:r>
            <a:r>
              <a:rPr lang="en-US" sz="2000" dirty="0" smtClean="0">
                <a:solidFill>
                  <a:srgbClr val="FF3300"/>
                </a:solidFill>
                <a:latin typeface="Arial" pitchFamily="34" charset="0"/>
              </a:rPr>
              <a:t>172.29.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</a:rPr>
              <a:t>/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</a:rPr>
              <a:t>16</a:t>
            </a:r>
            <a:r>
              <a:rPr lang="en-US" sz="2000" dirty="0" smtClean="0">
                <a:latin typeface="Arial" pitchFamily="34" charset="0"/>
              </a:rPr>
              <a:t> 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76400" y="5238690"/>
            <a:ext cx="50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sym typeface="Wingdings" pitchFamily="2" charset="2"/>
              </a:rPr>
              <a:t> m =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32 –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 = 16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76400" y="5772090"/>
            <a:ext cx="40831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Số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host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trong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1 network = 2</a:t>
            </a:r>
            <a:r>
              <a:rPr lang="en-US" sz="2000" baseline="30000" dirty="0"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-2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3000" y="2303463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192.168.1.200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43000" y="2727325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192.168.2.1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143000" y="23034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</a:rPr>
              <a:t>cùng</a:t>
            </a:r>
            <a:r>
              <a:rPr lang="en-US" sz="2000" dirty="0">
                <a:latin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43000" y="2727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192.168.2</a:t>
            </a:r>
            <a:r>
              <a:rPr lang="en-US" sz="2000" dirty="0">
                <a:latin typeface="Arial" pitchFamily="34" charset="0"/>
              </a:rPr>
              <a:t>.1 	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800600" y="2684463"/>
            <a:ext cx="2621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khác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0" grpId="0"/>
      <p:bldP spid="60421" grpId="0"/>
      <p:bldP spid="60422" grpId="0"/>
      <p:bldP spid="6042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– 7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524000"/>
            <a:ext cx="6791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514600"/>
            <a:ext cx="679132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581400"/>
            <a:ext cx="67754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648200"/>
            <a:ext cx="6781800" cy="990600"/>
            <a:chOff x="576" y="3024"/>
            <a:chExt cx="4529" cy="750"/>
          </a:xfrm>
        </p:grpSpPr>
        <p:pic>
          <p:nvPicPr>
            <p:cNvPr id="174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6" y="3024"/>
              <a:ext cx="4529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2582" y="3240"/>
              <a:ext cx="144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Arial" pitchFamily="34" charset="0"/>
                </a:rPr>
                <a:t>Multicast Address</a:t>
              </a:r>
            </a:p>
          </p:txBody>
        </p:sp>
      </p:grp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33400" y="928688"/>
            <a:ext cx="16401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itchFamily="34" charset="0"/>
              </a:rPr>
              <a:t>Phân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lớp</a:t>
            </a:r>
            <a:endParaRPr lang="en-US" sz="2800" dirty="0"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5715000"/>
            <a:ext cx="6705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437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IPv4 - 8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Subnet mask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A: 255.0.0.0 (/8)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B: 255.255.0.0 (/16)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C: 255.255.255.0 (/24)</a:t>
            </a:r>
          </a:p>
          <a:p>
            <a:pPr eaLnBrk="1" hangingPunct="1"/>
            <a:r>
              <a:rPr lang="en-US" dirty="0" smtClean="0"/>
              <a:t>VD: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3"/>
            <a:r>
              <a:rPr lang="en-US" dirty="0" err="1" smtClean="0"/>
              <a:t>Lớp</a:t>
            </a:r>
            <a:r>
              <a:rPr lang="en-US" smtClean="0"/>
              <a:t> A</a:t>
            </a:r>
            <a:endParaRPr lang="en-US" dirty="0" smtClean="0"/>
          </a:p>
          <a:p>
            <a:pPr lvl="3"/>
            <a:r>
              <a:rPr lang="en-US" dirty="0" smtClean="0"/>
              <a:t>Subnet mask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255.0.0.0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957935"/>
            <a:ext cx="148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00001111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9438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15.19.18.29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.19.18.29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– 9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 địa chỉ IP: 172.29.7.10</a:t>
            </a:r>
          </a:p>
          <a:p>
            <a:pPr lvl="2" eaLnBrk="1" hangingPunct="1"/>
            <a:r>
              <a:rPr lang="en-US" smtClean="0"/>
              <a:t>Lớp: </a:t>
            </a:r>
          </a:p>
          <a:p>
            <a:pPr lvl="2" eaLnBrk="1" hangingPunct="1"/>
            <a:r>
              <a:rPr lang="en-US" smtClean="0"/>
              <a:t>Net Addr :</a:t>
            </a:r>
          </a:p>
          <a:p>
            <a:pPr lvl="2" eaLnBrk="1" hangingPunct="1"/>
            <a:r>
              <a:rPr lang="en-US" smtClean="0"/>
              <a:t>Số host trong cùng network:</a:t>
            </a:r>
          </a:p>
          <a:p>
            <a:pPr lvl="2" eaLnBrk="1" hangingPunct="1"/>
            <a:r>
              <a:rPr lang="en-US" smtClean="0"/>
              <a:t>Các địa chỉ của host:</a:t>
            </a:r>
          </a:p>
          <a:p>
            <a:pPr lvl="2" eaLnBrk="1" hangingPunct="1"/>
            <a:r>
              <a:rPr lang="en-US" smtClean="0"/>
              <a:t>Địa chỉ broadcast: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– 10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 địa chỉ IP: 172.29.7.10</a:t>
            </a:r>
          </a:p>
          <a:p>
            <a:pPr lvl="2" eaLnBrk="1" hangingPunct="1"/>
            <a:r>
              <a:rPr lang="en-US" smtClean="0"/>
              <a:t>Lớp: </a:t>
            </a:r>
            <a:r>
              <a:rPr lang="en-US" smtClean="0">
                <a:solidFill>
                  <a:srgbClr val="0000FF"/>
                </a:solidFill>
              </a:rPr>
              <a:t>B</a:t>
            </a:r>
          </a:p>
          <a:p>
            <a:pPr lvl="2" eaLnBrk="1" hangingPunct="1"/>
            <a:r>
              <a:rPr lang="en-US" smtClean="0"/>
              <a:t>Net Addr : </a:t>
            </a:r>
            <a:r>
              <a:rPr lang="en-US" smtClean="0">
                <a:solidFill>
                  <a:srgbClr val="0000FF"/>
                </a:solidFill>
              </a:rPr>
              <a:t>172.29.0.0</a:t>
            </a:r>
          </a:p>
          <a:p>
            <a:pPr lvl="2" eaLnBrk="1" hangingPunct="1"/>
            <a:r>
              <a:rPr lang="en-US" smtClean="0"/>
              <a:t>Số host trong cùng network: </a:t>
            </a:r>
            <a:r>
              <a:rPr lang="en-US" smtClean="0">
                <a:solidFill>
                  <a:srgbClr val="0000FF"/>
                </a:solidFill>
              </a:rPr>
              <a:t>2</a:t>
            </a:r>
            <a:r>
              <a:rPr lang="en-US" baseline="30000" smtClean="0">
                <a:solidFill>
                  <a:srgbClr val="0000FF"/>
                </a:solidFill>
              </a:rPr>
              <a:t>16</a:t>
            </a:r>
            <a:r>
              <a:rPr lang="en-US" smtClean="0">
                <a:solidFill>
                  <a:srgbClr val="0000FF"/>
                </a:solidFill>
              </a:rPr>
              <a:t>-2</a:t>
            </a:r>
          </a:p>
          <a:p>
            <a:pPr lvl="2" eaLnBrk="1" hangingPunct="1"/>
            <a:r>
              <a:rPr lang="en-US" smtClean="0"/>
              <a:t>Các địa chỉ: </a:t>
            </a:r>
            <a:r>
              <a:rPr lang="en-US" smtClean="0">
                <a:solidFill>
                  <a:srgbClr val="0000FF"/>
                </a:solidFill>
              </a:rPr>
              <a:t>172.29.0.1 – 172.29.255.254</a:t>
            </a:r>
          </a:p>
          <a:p>
            <a:pPr lvl="2" eaLnBrk="1" hangingPunct="1"/>
            <a:r>
              <a:rPr lang="en-US" smtClean="0"/>
              <a:t>Địa chỉ broadcast:</a:t>
            </a:r>
            <a:r>
              <a:rPr lang="en-US" smtClean="0">
                <a:solidFill>
                  <a:srgbClr val="0000FF"/>
                </a:solidFill>
              </a:rPr>
              <a:t>172.29.255.255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IPv4 - 11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558925"/>
            <a:ext cx="8534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Phân loại: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public: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trao đổi trên Internet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thật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private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đánh địa chỉ cho các mạng LAN bên trong 1 tổ chức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ảo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loopback: 127.0.0.0 – 127.255.255.255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85800" y="4606925"/>
          <a:ext cx="75358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3" imgW="6144483" imgH="1276190" progId="PBrush">
                  <p:embed/>
                </p:oleObj>
              </mc:Choice>
              <mc:Fallback>
                <p:oleObj name="Bitmap Image" r:id="rId3" imgW="6144483" imgH="127619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06925"/>
                        <a:ext cx="7535863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node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Chia</a:t>
            </a:r>
            <a:r>
              <a:rPr lang="en-US" dirty="0" smtClean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bit </a:t>
            </a:r>
            <a:r>
              <a:rPr lang="en-US" b="1" dirty="0" err="1" smtClean="0">
                <a:solidFill>
                  <a:srgbClr val="CC3300"/>
                </a:solidFill>
              </a:rPr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NetID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Số</a:t>
            </a:r>
            <a:r>
              <a:rPr lang="en-US" dirty="0" smtClean="0"/>
              <a:t> subnet = 2</a:t>
            </a:r>
            <a:r>
              <a:rPr lang="en-US" baseline="30000" dirty="0" smtClean="0"/>
              <a:t>n</a:t>
            </a:r>
            <a:r>
              <a:rPr lang="en-US" dirty="0" smtClean="0"/>
              <a:t> (n: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vay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subnet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3.1: Ví dụ 1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1600200" y="3657600"/>
            <a:ext cx="5943600" cy="2438400"/>
          </a:xfrm>
          <a:prstGeom prst="irregularSeal1">
            <a:avLst/>
          </a:prstGeom>
          <a:ln>
            <a:headEnd/>
            <a:tailEnd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Dùng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4 bit </a:t>
            </a: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chia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subnet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172.29.0.0/16.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10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500 PCs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>
                <a:solidFill>
                  <a:srgbClr val="FF3300"/>
                </a:solidFill>
                <a:latin typeface="Arial" pitchFamily="34" charset="0"/>
              </a:rPr>
              <a:t>172.29</a:t>
            </a:r>
            <a:r>
              <a:rPr lang="en-US" sz="3200" dirty="0">
                <a:latin typeface="Arial" pitchFamily="34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0.0</a:t>
            </a:r>
            <a:r>
              <a:rPr lang="en-US" sz="3200" dirty="0">
                <a:latin typeface="Arial" pitchFamily="34" charset="0"/>
              </a:rPr>
              <a:t>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10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500</a:t>
            </a:r>
            <a:r>
              <a:rPr lang="en-US" sz="3200" dirty="0">
                <a:latin typeface="Arial" pitchFamily="34" charset="0"/>
              </a:rPr>
              <a:t> PCs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subnet – 3.2: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subnet:</a:t>
            </a:r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roup 51"/>
          <p:cNvGraphicFramePr>
            <a:graphicFrameLocks/>
          </p:cNvGraphicFramePr>
          <p:nvPr/>
        </p:nvGraphicFramePr>
        <p:xfrm>
          <a:off x="381000" y="2147887"/>
          <a:ext cx="8305800" cy="3948113"/>
        </p:xfrm>
        <a:graphic>
          <a:graphicData uri="http://schemas.openxmlformats.org/drawingml/2006/table">
            <a:tbl>
              <a:tblPr/>
              <a:tblGrid>
                <a:gridCol w="1447800"/>
                <a:gridCol w="1905000"/>
                <a:gridCol w="3200400"/>
                <a:gridCol w="175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172.29.0.1-172.29.15.254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172.29.16.1-172.29.31.254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172.29.32.1-172.29.47.254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172.29.47.255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172.29.48.1-172.29.63.254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172.29.63.255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172.29.64.1-172.29.79.254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172.29.79.255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172.29.80.1-172.29.95.254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172.29.95.255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subnet – 3.3: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43"/>
          <p:cNvGraphicFramePr>
            <a:graphicFrameLocks/>
          </p:cNvGraphicFramePr>
          <p:nvPr/>
        </p:nvGraphicFramePr>
        <p:xfrm>
          <a:off x="1676400" y="1828800"/>
          <a:ext cx="6096000" cy="3971926"/>
        </p:xfrm>
        <a:graphic>
          <a:graphicData uri="http://schemas.openxmlformats.org/drawingml/2006/table">
            <a:tbl>
              <a:tblPr/>
              <a:tblGrid>
                <a:gridCol w="1792288"/>
                <a:gridCol w="1865312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4.1: Ví dụ 2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dụ</a:t>
            </a:r>
            <a:r>
              <a:rPr lang="en-US" sz="3200" dirty="0">
                <a:latin typeface="Arial" pitchFamily="34" charset="0"/>
              </a:rPr>
              <a:t> 1: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B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 smtClean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3200" dirty="0" smtClean="0">
                <a:latin typeface="Arial" pitchFamily="34" charset="0"/>
              </a:rPr>
              <a:t>.0.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30 PCs, 2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60 PCs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606219"/>
            <a:ext cx="91440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?</a:t>
            </a:r>
            <a:endParaRPr lang="en-US" sz="3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4.2: Ví dụ 2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52400" y="35655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2209800" y="35655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114800" y="3565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858000" y="3565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895600" y="4724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486400" y="4708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6324600" y="23622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pitchFamily="34" charset="0"/>
              </a:rPr>
              <a:t>2 </a:t>
            </a:r>
            <a:r>
              <a:rPr lang="en-US" dirty="0">
                <a:latin typeface="Arial" pitchFamily="34" charset="0"/>
              </a:rPr>
              <a:t>bit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6553200" y="41910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1 bit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2400" y="3565525"/>
            <a:ext cx="1676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209800" y="3556000"/>
            <a:ext cx="2057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2895600" y="47244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486400" y="46990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858000" y="3556000"/>
            <a:ext cx="18288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5486400" y="4038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 flipH="1">
            <a:off x="3886200" y="4038600"/>
            <a:ext cx="1295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 flipH="1">
            <a:off x="914400" y="2057400"/>
            <a:ext cx="3124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 flipH="1">
            <a:off x="3200400" y="2057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4495800" y="2057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>
            <a:off x="4800600" y="2057400"/>
            <a:ext cx="3048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Chia subnet – 4.3: Ví dụ 2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>
            <p:ph type="tbl" idx="1"/>
          </p:nvPr>
        </p:nvGraphicFramePr>
        <p:xfrm>
          <a:off x="1095375" y="1857375"/>
          <a:ext cx="7037388" cy="3048001"/>
        </p:xfrm>
        <a:graphic>
          <a:graphicData uri="http://schemas.openxmlformats.org/drawingml/2006/table">
            <a:tbl>
              <a:tblPr/>
              <a:tblGrid>
                <a:gridCol w="2143125"/>
                <a:gridCol w="2047875"/>
                <a:gridCol w="2846388"/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32953-3173-41DC-BA9E-BAF14567E1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Giá trị các subnetmask: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905000"/>
            <a:ext cx="5257800" cy="4027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Cho 172.100.112.4/19.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: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Số</a:t>
            </a:r>
            <a:r>
              <a:rPr lang="en-US" sz="2400" dirty="0" smtClean="0"/>
              <a:t> IP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.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broadcast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5 subnet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 2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1000 host, 2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500 host, 1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 host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17 subnet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 4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1000 host, 6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500 host, 7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- 1</a:t>
            </a:r>
          </a:p>
        </p:txBody>
      </p:sp>
      <p:pic>
        <p:nvPicPr>
          <p:cNvPr id="52227" name="Picture 3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475" y="1981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11112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85 NĐC Q1</a:t>
            </a:r>
          </a:p>
        </p:txBody>
      </p:sp>
      <p:pic>
        <p:nvPicPr>
          <p:cNvPr id="52229" name="Picture 5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9050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365875" y="1524000"/>
            <a:ext cx="1296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42/5 LTK Q10</a:t>
            </a:r>
          </a:p>
        </p:txBody>
      </p:sp>
      <p:pic>
        <p:nvPicPr>
          <p:cNvPr id="52231" name="Picture 7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8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8" y="46482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899275" y="4191000"/>
            <a:ext cx="11303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 NTMK Q1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1905000" y="2895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05000" y="3810000"/>
            <a:ext cx="4689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6586538" y="2819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117725" y="4191000"/>
            <a:ext cx="12001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227 NVC Q5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30" grpId="0" animBg="1"/>
      <p:bldP spid="52233" grpId="0" animBg="1"/>
      <p:bldP spid="52234" grpId="0" animBg="1"/>
      <p:bldP spid="52235" grpId="0" animBg="1"/>
      <p:bldP spid="52236" grpId="0" animBg="1"/>
      <p:bldP spid="52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- 2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62350" y="2133600"/>
            <a:ext cx="1387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486150" y="5116513"/>
            <a:ext cx="11588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192.168.0.3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16825" y="5105400"/>
            <a:ext cx="11287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192.168.0.4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V="1">
            <a:off x="2892425" y="3276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892425" y="4191000"/>
            <a:ext cx="411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7007225" y="3200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5625" y="2133600"/>
            <a:ext cx="1676400" cy="1371600"/>
            <a:chOff x="2209" y="3378"/>
            <a:chExt cx="646" cy="567"/>
          </a:xfrm>
        </p:grpSpPr>
        <p:sp>
          <p:nvSpPr>
            <p:cNvPr id="6252" name="Freeform 10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11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Rectangle 12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Rectangle 13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Rectangle 14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Rectangle 15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16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17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Freeform 18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Freeform 19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0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2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3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Freeform 24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Freeform 25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Freeform 26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Freeform 27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Freeform 28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Freeform 29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Freeform 30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Freeform 31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Freeform 32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Freeform 33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Freeform 34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Freeform 35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Freeform 36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Freeform 37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Freeform 38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Freeform 39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Freeform 40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864225" y="2057400"/>
            <a:ext cx="1676400" cy="1371600"/>
            <a:chOff x="2209" y="3378"/>
            <a:chExt cx="646" cy="567"/>
          </a:xfrm>
        </p:grpSpPr>
        <p:sp>
          <p:nvSpPr>
            <p:cNvPr id="6221" name="Freeform 42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Freeform 43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Rectangle 44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Rectangle 45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Rectangle 46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47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Rectangle 48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Freeform 49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Freeform 50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Freeform 51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Freeform 52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Freeform 53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54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Freeform 55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Freeform 56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57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Freeform 58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Freeform 59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60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61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62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63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Freeform 64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65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66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67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68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Freeform 69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70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71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72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749425" y="4800600"/>
            <a:ext cx="1676400" cy="1371600"/>
            <a:chOff x="2209" y="3378"/>
            <a:chExt cx="646" cy="567"/>
          </a:xfrm>
        </p:grpSpPr>
        <p:sp>
          <p:nvSpPr>
            <p:cNvPr id="6190" name="Freeform 74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75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Rectangle 76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77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Rectangle 78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Rectangle 79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Rectangle 80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81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82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83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84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85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86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87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88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89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90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91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92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93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Freeform 94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Freeform 95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Freeform 96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Freeform 97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98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99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100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Freeform 101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Freeform 102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Freeform 103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104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5788025" y="4800600"/>
            <a:ext cx="1676400" cy="1371600"/>
            <a:chOff x="2209" y="3378"/>
            <a:chExt cx="646" cy="567"/>
          </a:xfrm>
        </p:grpSpPr>
        <p:sp>
          <p:nvSpPr>
            <p:cNvPr id="6159" name="Freeform 106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07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08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109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Rectangle 110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11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Rectangle 112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113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14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115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116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17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18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119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120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121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122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123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124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125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126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127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128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129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130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131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132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133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134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35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36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86" name="Text Box 138"/>
          <p:cNvSpPr txBox="1">
            <a:spLocks noChangeArrowheads="1"/>
          </p:cNvSpPr>
          <p:nvPr/>
        </p:nvSpPr>
        <p:spPr bwMode="auto">
          <a:xfrm>
            <a:off x="6858000" y="1524000"/>
            <a:ext cx="1219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/>
              <a:t>192.168.0.2</a:t>
            </a: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1" name="Footer Placeholder 1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/>
      <p:bldP spid="53252" grpId="0" animBg="1"/>
      <p:bldP spid="53253" grpId="0" animBg="1"/>
      <p:bldP spid="533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Giới thiệu - 3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7696200" cy="5102352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(identifier):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node </a:t>
            </a:r>
            <a:r>
              <a:rPr lang="en-US" dirty="0" err="1" smtClean="0"/>
              <a:t>mạng</a:t>
            </a:r>
            <a:endParaRPr lang="en-US" dirty="0" smtClean="0"/>
          </a:p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2" eaLnBrk="1" hangingPunct="1"/>
            <a:r>
              <a:rPr lang="en-US" dirty="0" smtClean="0"/>
              <a:t>do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dirty="0" smtClean="0"/>
              <a:t>VD: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MAC (Media Access Control)</a:t>
            </a:r>
          </a:p>
          <a:p>
            <a:pPr lvl="1"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logic</a:t>
            </a:r>
          </a:p>
          <a:p>
            <a:pPr lvl="2" eaLnBrk="1" hangingPunct="1"/>
            <a:r>
              <a:rPr lang="en-US" dirty="0" smtClean="0"/>
              <a:t>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 eaLnBrk="1" hangingPunct="1"/>
            <a:r>
              <a:rPr lang="en-US" dirty="0" smtClean="0"/>
              <a:t>VD: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(Internet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Tầng 3 trong mô hình OSI</a:t>
            </a:r>
          </a:p>
          <a:p>
            <a:pPr eaLnBrk="1" hangingPunct="1"/>
            <a:r>
              <a:rPr lang="en-US" smtClean="0"/>
              <a:t>Version:</a:t>
            </a:r>
          </a:p>
          <a:p>
            <a:pPr lvl="2" eaLnBrk="1" hangingPunct="1"/>
            <a:r>
              <a:rPr lang="en-US" smtClean="0"/>
              <a:t>IPv4</a:t>
            </a:r>
          </a:p>
          <a:p>
            <a:pPr lvl="2" eaLnBrk="1" hangingPunct="1"/>
            <a:r>
              <a:rPr lang="en-US" smtClean="0"/>
              <a:t>IPv5 (</a:t>
            </a:r>
            <a:r>
              <a:rPr lang="en-US" smtClean="0">
                <a:hlinkClick r:id="rId2" tooltip="http://tools.ietf.org/html/rfc1819"/>
              </a:rPr>
              <a:t>RFC 1819</a:t>
            </a:r>
            <a:r>
              <a:rPr lang="en-US" smtClean="0"/>
              <a:t> )</a:t>
            </a:r>
          </a:p>
          <a:p>
            <a:pPr lvl="2" eaLnBrk="1" hangingPunct="1"/>
            <a:r>
              <a:rPr lang="en-US" smtClean="0"/>
              <a:t>IPv6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10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4 bytes (32 bits)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byte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octet 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octet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chấm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VD: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  </a:t>
            </a:r>
            <a:r>
              <a:rPr lang="en-US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172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29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A3E1C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Network ID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286000" y="5636180"/>
            <a:ext cx="5105400" cy="11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178980"/>
            <a:ext cx="518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343400" y="5650468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32 bit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10101100 00011101 00000001 00001010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Arial" pitchFamily="34" charset="0"/>
              </a:rPr>
              <a:t>10101100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339966"/>
                </a:solidFill>
                <a:latin typeface="Arial" pitchFamily="34" charset="0"/>
              </a:rPr>
              <a:t>00011101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A3E1C2"/>
                </a:solidFill>
                <a:latin typeface="Arial" pitchFamily="34" charset="0"/>
              </a:rPr>
              <a:t>00000001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</a:rPr>
              <a:t>00001010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48" grpId="0" animBg="1"/>
      <p:bldP spid="57350" grpId="0"/>
      <p:bldP spid="57352" grpId="0"/>
      <p:bldP spid="573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IPv4 - 2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5105400" y="1219200"/>
            <a:ext cx="3733800" cy="2133600"/>
          </a:xfrm>
          <a:prstGeom prst="cloudCallout">
            <a:avLst>
              <a:gd name="adj1" fmla="val -97023"/>
              <a:gd name="adj2" fmla="val 1182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endParaRPr lang="en-US" sz="2000" dirty="0">
              <a:latin typeface="Arial" pitchFamily="34" charset="0"/>
            </a:endParaRP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NetID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HostID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371600" y="3124200"/>
            <a:ext cx="6019800" cy="35052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 eaLnBrk="0" hangingPunct="0"/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SUBNET MASK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143000" y="2514600"/>
            <a:ext cx="33105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172.29.1.10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  <p:bldP spid="809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1748</Words>
  <Application>Microsoft Macintosh PowerPoint</Application>
  <PresentationFormat>On-screen Show (4:3)</PresentationFormat>
  <Paragraphs>439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Bitmap Image</vt:lpstr>
      <vt:lpstr>Bài 02 Địa chỉ IP và chia subnet</vt:lpstr>
      <vt:lpstr>Nội dung</vt:lpstr>
      <vt:lpstr>Giới thiệu - 1</vt:lpstr>
      <vt:lpstr>Giới thiệu - 2</vt:lpstr>
      <vt:lpstr>Giới thiệu - 3</vt:lpstr>
      <vt:lpstr>Nội dung</vt:lpstr>
      <vt:lpstr>Địa chỉ IP</vt:lpstr>
      <vt:lpstr>Địa chỉ IPv4 - 1</vt:lpstr>
      <vt:lpstr>Địa chỉ IPv4 - 2</vt:lpstr>
      <vt:lpstr>Địa chỉ IPv4 - 3</vt:lpstr>
      <vt:lpstr>Địa chỉ IPv4 - 5</vt:lpstr>
      <vt:lpstr>Địa chỉ IPv4 - 6</vt:lpstr>
      <vt:lpstr>Địa chỉ IPv4 – 7</vt:lpstr>
      <vt:lpstr>Địa chỉ IPv4 - 8</vt:lpstr>
      <vt:lpstr>Địa chỉ IPv4 – 9</vt:lpstr>
      <vt:lpstr>Địa chỉ IPv4 – 10</vt:lpstr>
      <vt:lpstr>Địa chỉ IPv4 - 11</vt:lpstr>
      <vt:lpstr>Nội dung</vt:lpstr>
      <vt:lpstr>Chia subnet - 1</vt:lpstr>
      <vt:lpstr>Chia subnet - 2</vt:lpstr>
      <vt:lpstr>Chia subnet – 3.1: Ví dụ 1</vt:lpstr>
      <vt:lpstr>Chia subnet – 3.2: Ví dụ 1 </vt:lpstr>
      <vt:lpstr>Chia subnet – 3.3: Ví dụ 1</vt:lpstr>
      <vt:lpstr>Chia subnet – 4.1: Ví dụ 2</vt:lpstr>
      <vt:lpstr>Chia subnet – 4.2: Ví dụ 2</vt:lpstr>
      <vt:lpstr>Chia subnet – 4.3: Ví dụ 2</vt:lpstr>
      <vt:lpstr>Chia subnet - 5</vt:lpstr>
      <vt:lpstr>Bài tập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25</cp:revision>
  <dcterms:created xsi:type="dcterms:W3CDTF">2011-10-20T15:27:09Z</dcterms:created>
  <dcterms:modified xsi:type="dcterms:W3CDTF">2015-03-14T08:54:53Z</dcterms:modified>
</cp:coreProperties>
</file>