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50" d="100"/>
          <a:sy n="50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3/31/14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F256-3FF4-4976-83D6-18014F35C0DB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3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thinnet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- 2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15709"/>
            <a:ext cx="2133600" cy="1608491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515709"/>
            <a:ext cx="1228725" cy="142875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3962400"/>
            <a:ext cx="27475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363309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515709"/>
            <a:ext cx="1670125" cy="1371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76600" y="3886200"/>
            <a:ext cx="5410200" cy="2401568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thicknet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- 1</a:t>
            </a:r>
            <a:endParaRPr lang="en-US" dirty="0"/>
          </a:p>
        </p:txBody>
      </p:sp>
      <p:pic>
        <p:nvPicPr>
          <p:cNvPr id="7" name="Content Placeholder 11" descr="au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886200" cy="304650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1430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200400"/>
            <a:ext cx="2362200" cy="241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1066800"/>
            <a:ext cx="16701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Cáp</a:t>
            </a:r>
            <a:r>
              <a:rPr lang="en-US" sz="3200" dirty="0" smtClean="0"/>
              <a:t> </a:t>
            </a:r>
            <a:r>
              <a:rPr lang="en-US" sz="3200" dirty="0" err="1" smtClean="0"/>
              <a:t>thicknet</a:t>
            </a:r>
            <a:r>
              <a:rPr lang="en-US" sz="3200" dirty="0" smtClean="0"/>
              <a:t> –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nối</a:t>
            </a:r>
            <a:r>
              <a:rPr lang="en-US" sz="3200" dirty="0" smtClean="0"/>
              <a:t> - 2</a:t>
            </a:r>
            <a:endParaRPr lang="en-US" sz="3200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0" y="1338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990600" y="1524000"/>
          <a:ext cx="7010400" cy="381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Bitmap Image" r:id="rId3" imgW="5733333" imgH="3115110" progId="PBrush">
                  <p:embed/>
                </p:oleObj>
              </mc:Choice>
              <mc:Fallback>
                <p:oleObj name="Bitmap Image" r:id="rId3" imgW="5733333" imgH="311511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010400" cy="3813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xoắn (Twisted pair) - 1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752600"/>
            <a:ext cx="6611371" cy="175260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733800"/>
            <a:ext cx="4800600" cy="27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xoắn - 2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xoắn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</a:p>
          <a:p>
            <a:pPr lvl="1">
              <a:buFontTx/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</a:t>
            </a:r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(crosstalk)</a:t>
            </a:r>
          </a:p>
          <a:p>
            <a:pPr lvl="1"/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xoắn</a:t>
            </a:r>
            <a:r>
              <a:rPr lang="en-US" sz="2400" dirty="0"/>
              <a:t> (</a:t>
            </a:r>
            <a:r>
              <a:rPr lang="en-US" sz="2400" dirty="0" err="1"/>
              <a:t>trên</a:t>
            </a:r>
            <a:r>
              <a:rPr lang="en-US" sz="2400" dirty="0"/>
              <a:t> 1m </a:t>
            </a:r>
            <a:r>
              <a:rPr lang="en-US" sz="2400" dirty="0" err="1"/>
              <a:t>dây</a:t>
            </a:r>
            <a:r>
              <a:rPr lang="en-US" sz="2400" dirty="0"/>
              <a:t>)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crosstalk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endParaRPr lang="en-US" sz="2400" dirty="0"/>
          </a:p>
          <a:p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STP (</a:t>
            </a:r>
            <a:r>
              <a:rPr lang="en-US" sz="2400" b="1" dirty="0"/>
              <a:t>Shielded Twisted Pair)</a:t>
            </a:r>
          </a:p>
          <a:p>
            <a:pPr lvl="1"/>
            <a:r>
              <a:rPr lang="en-US" sz="2400" b="1" dirty="0"/>
              <a:t>S/STP (Screened Shielded Twisted Pair)</a:t>
            </a:r>
            <a:endParaRPr lang="en-US" sz="2400" dirty="0"/>
          </a:p>
          <a:p>
            <a:pPr lvl="1"/>
            <a:r>
              <a:rPr lang="en-US" sz="2400" dirty="0"/>
              <a:t>UTP (</a:t>
            </a:r>
            <a:r>
              <a:rPr lang="en-US" sz="2400" b="1" dirty="0"/>
              <a:t>Unshielded Twisted Pair)</a:t>
            </a:r>
          </a:p>
          <a:p>
            <a:pPr lvl="1"/>
            <a:r>
              <a:rPr lang="en-US" sz="2400" b="1" dirty="0"/>
              <a:t>S/UTP - FTP (Screened Unshielded Twisted Pair)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– S/UTP - 1</a:t>
            </a:r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86400"/>
            <a:ext cx="5867400" cy="1116013"/>
          </a:xfrm>
          <a:prstGeom prst="rect">
            <a:avLst/>
          </a:prstGeom>
          <a:noFill/>
        </p:spPr>
      </p:pic>
      <p:pic>
        <p:nvPicPr>
          <p:cNvPr id="165896" name="Picture 8" descr="300px-UTP-c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236282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7" name="Picture 9" descr="300px-S-UTP-cab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143000"/>
            <a:ext cx="23541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048000"/>
            <a:ext cx="2874211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124200"/>
            <a:ext cx="20015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– S/UTP - 2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Chi phí: rẻ nhất</a:t>
            </a:r>
          </a:p>
          <a:p>
            <a:r>
              <a:rPr lang="en-US"/>
              <a:t>Độ suy dần: lớn </a:t>
            </a:r>
          </a:p>
          <a:p>
            <a:r>
              <a:rPr lang="en-US"/>
              <a:t>chiều dài tối đa : 100m</a:t>
            </a:r>
          </a:p>
          <a:p>
            <a:r>
              <a:rPr lang="en-US"/>
              <a:t>EMI: dễ bị nhiễu</a:t>
            </a:r>
          </a:p>
          <a:p>
            <a:r>
              <a:rPr lang="en-US"/>
              <a:t>Đầu nối:  RJ-45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– 3</a:t>
            </a: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724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STP – S/STP - 1 </a:t>
            </a:r>
          </a:p>
        </p:txBody>
      </p:sp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181600"/>
            <a:ext cx="5791200" cy="1036638"/>
          </a:xfrm>
          <a:prstGeom prst="rect">
            <a:avLst/>
          </a:prstGeom>
          <a:noFill/>
        </p:spPr>
      </p:pic>
      <p:pic>
        <p:nvPicPr>
          <p:cNvPr id="163850" name="Picture 10" descr="300px-STP-c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14400"/>
            <a:ext cx="2584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1" name="Picture 11" descr="300px-S-STP-cab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066800"/>
            <a:ext cx="2593975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124200"/>
            <a:ext cx="2749826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524000" y="3048000"/>
            <a:ext cx="1600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STP – S/STP - 2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ThinNet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UTP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ThickNet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10 – 100Mbps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(</a:t>
            </a:r>
            <a:r>
              <a:rPr lang="en-US" i="1" dirty="0"/>
              <a:t>attenuation)</a:t>
            </a:r>
            <a:r>
              <a:rPr lang="en-US" dirty="0"/>
              <a:t> : </a:t>
            </a:r>
            <a:r>
              <a:rPr lang="en-US" dirty="0" err="1"/>
              <a:t>cao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Nhiễu</a:t>
            </a:r>
            <a:r>
              <a:rPr lang="en-US" dirty="0"/>
              <a:t>: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: 100m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DIN (DB-9</a:t>
            </a:r>
            <a:r>
              <a:rPr lang="en-US" dirty="0" smtClean="0"/>
              <a:t>), RJ-45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hữu tuyến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vô tuyến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rj-45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2621" y="1700655"/>
            <a:ext cx="3123724" cy="312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3737563" cy="28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rj-45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985837"/>
            <a:ext cx="7772400" cy="2900363"/>
          </a:xfrm>
          <a:prstGeom prst="rect">
            <a:avLst/>
          </a:prstGeom>
          <a:noFill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724400"/>
            <a:ext cx="1104900" cy="1228725"/>
          </a:xfrm>
          <a:prstGeom prst="rect">
            <a:avLst/>
          </a:prstGeom>
          <a:noFill/>
        </p:spPr>
      </p:pic>
      <p:pic>
        <p:nvPicPr>
          <p:cNvPr id="9" name="Picture 57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5975" y="4191000"/>
            <a:ext cx="5915025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CÁCH BẤM CÁP XOẮN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543800" cy="316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RJ-45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3352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09800"/>
            <a:ext cx="3200400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(Fiber optic)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pic>
        <p:nvPicPr>
          <p:cNvPr id="172035" name="Picture 3" descr="mu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209800"/>
            <a:ext cx="60198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971800"/>
            <a:ext cx="3790950" cy="254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Dùng sóng ánh sáng để truyền</a:t>
            </a:r>
          </a:p>
          <a:p>
            <a:pPr lvl="2"/>
            <a:r>
              <a:rPr lang="en-US"/>
              <a:t>Sự khúc xạ</a:t>
            </a:r>
          </a:p>
          <a:p>
            <a:pPr lvl="2"/>
            <a:r>
              <a:rPr lang="en-US"/>
              <a:t>Sự phản xạ</a:t>
            </a:r>
          </a:p>
          <a:p>
            <a:r>
              <a:rPr lang="en-US"/>
              <a:t>Không bị nhiễu</a:t>
            </a:r>
          </a:p>
          <a:p>
            <a:r>
              <a:rPr lang="en-US"/>
              <a:t>Độ suy dần: thấp</a:t>
            </a:r>
          </a:p>
          <a:p>
            <a:r>
              <a:rPr lang="en-US"/>
              <a:t>Chiều dài cáp: rất lớn, đến vài Km</a:t>
            </a:r>
          </a:p>
          <a:p>
            <a:r>
              <a:rPr lang="en-US"/>
              <a:t>Chi phí: rất đắt tiền</a:t>
            </a:r>
          </a:p>
          <a:p>
            <a:r>
              <a:rPr lang="en-US"/>
              <a:t>Khó lắp đặt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smtClean="0"/>
              <a:t>mode (multi-mode)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smtClean="0"/>
              <a:t>mode (single mode)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 descr="graded multim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19400"/>
            <a:ext cx="2667000" cy="787695"/>
          </a:xfrm>
          <a:prstGeom prst="rect">
            <a:avLst/>
          </a:prstGeom>
        </p:spPr>
      </p:pic>
      <p:pic>
        <p:nvPicPr>
          <p:cNvPr id="10" name="Picture 9" descr="stepped mutim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600"/>
            <a:ext cx="3150870" cy="552450"/>
          </a:xfrm>
          <a:prstGeom prst="rect">
            <a:avLst/>
          </a:prstGeom>
        </p:spPr>
      </p:pic>
      <p:pic>
        <p:nvPicPr>
          <p:cNvPr id="11" name="Picture 10" descr="single mo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800600"/>
            <a:ext cx="2520855" cy="990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2600" y="36576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step-index multimode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7338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graded-index multimode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- connector</a:t>
            </a:r>
            <a:endParaRPr lang="en-US" dirty="0"/>
          </a:p>
        </p:txBody>
      </p:sp>
      <p:pic>
        <p:nvPicPr>
          <p:cNvPr id="9" name="Picture 8" descr="connecter fib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248400" cy="4594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pic>
        <p:nvPicPr>
          <p:cNvPr id="11" name="Content Placeholder 10" descr="S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62600" y="1447800"/>
            <a:ext cx="2133600" cy="1610868"/>
          </a:xfr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3386194" cy="198120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962400"/>
            <a:ext cx="2972579" cy="204311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086600" y="2514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err="1" smtClean="0"/>
              <a:t>Tx</a:t>
            </a:r>
            <a:r>
              <a:rPr lang="en-US" sz="2700" dirty="0"/>
              <a:t>: </a:t>
            </a:r>
            <a:r>
              <a:rPr lang="en-US" sz="2700" dirty="0" err="1"/>
              <a:t>biến</a:t>
            </a:r>
            <a:r>
              <a:rPr lang="en-US" sz="2700" dirty="0"/>
              <a:t> </a:t>
            </a:r>
            <a:r>
              <a:rPr lang="en-US" sz="2700" dirty="0" err="1"/>
              <a:t>đổi</a:t>
            </a:r>
            <a:r>
              <a:rPr lang="en-US" sz="2700" dirty="0"/>
              <a:t> </a:t>
            </a:r>
            <a:r>
              <a:rPr lang="en-US" sz="2700" dirty="0" err="1"/>
              <a:t>tín</a:t>
            </a:r>
            <a:r>
              <a:rPr lang="en-US" sz="2700" dirty="0"/>
              <a:t> </a:t>
            </a:r>
            <a:r>
              <a:rPr lang="en-US" sz="2700" dirty="0" err="1"/>
              <a:t>hiệu</a:t>
            </a:r>
            <a:r>
              <a:rPr lang="en-US" sz="2700" dirty="0"/>
              <a:t> </a:t>
            </a:r>
            <a:r>
              <a:rPr lang="en-US" sz="2700" dirty="0" err="1"/>
              <a:t>điện</a:t>
            </a:r>
            <a:r>
              <a:rPr lang="en-US" sz="2700" dirty="0"/>
              <a:t> </a:t>
            </a:r>
            <a:r>
              <a:rPr lang="en-US" sz="2700" dirty="0" err="1"/>
              <a:t>thành</a:t>
            </a:r>
            <a:r>
              <a:rPr lang="en-US" sz="2700" dirty="0"/>
              <a:t> </a:t>
            </a:r>
            <a:r>
              <a:rPr lang="en-US" sz="2700" dirty="0" err="1"/>
              <a:t>xung</a:t>
            </a:r>
            <a:r>
              <a:rPr lang="en-US" sz="2700" dirty="0"/>
              <a:t> </a:t>
            </a:r>
            <a:r>
              <a:rPr lang="en-US" sz="2700" dirty="0" err="1"/>
              <a:t>ánh</a:t>
            </a:r>
            <a:r>
              <a:rPr lang="en-US" sz="2700" dirty="0"/>
              <a:t> </a:t>
            </a:r>
            <a:r>
              <a:rPr lang="en-US" sz="2700" dirty="0" err="1"/>
              <a:t>sáng</a:t>
            </a:r>
            <a:endParaRPr lang="en-US" sz="2700" dirty="0"/>
          </a:p>
          <a:p>
            <a:pPr lvl="2"/>
            <a:r>
              <a:rPr lang="en-US" dirty="0"/>
              <a:t>LED: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mode</a:t>
            </a:r>
          </a:p>
          <a:p>
            <a:pPr lvl="2"/>
            <a:r>
              <a:rPr lang="en-US" dirty="0"/>
              <a:t>LASER: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mode</a:t>
            </a:r>
          </a:p>
          <a:p>
            <a:r>
              <a:rPr lang="en-US" sz="2700" dirty="0"/>
              <a:t>Rx (PIN photodiode): </a:t>
            </a:r>
            <a:r>
              <a:rPr lang="en-US" sz="2700" dirty="0" err="1"/>
              <a:t>chuyển</a:t>
            </a:r>
            <a:r>
              <a:rPr lang="en-US" sz="2700" dirty="0"/>
              <a:t> </a:t>
            </a:r>
            <a:r>
              <a:rPr lang="en-US" sz="2700" dirty="0" err="1"/>
              <a:t>xung</a:t>
            </a:r>
            <a:r>
              <a:rPr lang="en-US" sz="2700" dirty="0"/>
              <a:t> </a:t>
            </a:r>
            <a:r>
              <a:rPr lang="en-US" sz="2700" dirty="0" err="1"/>
              <a:t>ánh</a:t>
            </a:r>
            <a:r>
              <a:rPr lang="en-US" sz="2700" dirty="0"/>
              <a:t> </a:t>
            </a:r>
            <a:r>
              <a:rPr lang="en-US" sz="2700" dirty="0" err="1"/>
              <a:t>sáng</a:t>
            </a:r>
            <a:r>
              <a:rPr lang="en-US" sz="2700" dirty="0"/>
              <a:t> </a:t>
            </a:r>
            <a:r>
              <a:rPr lang="en-US" sz="2700" dirty="0" err="1"/>
              <a:t>thành</a:t>
            </a:r>
            <a:r>
              <a:rPr lang="en-US" sz="2700" dirty="0"/>
              <a:t> </a:t>
            </a:r>
            <a:r>
              <a:rPr lang="en-US" sz="2700" dirty="0" err="1"/>
              <a:t>tín</a:t>
            </a:r>
            <a:r>
              <a:rPr lang="en-US" sz="2700" dirty="0"/>
              <a:t> </a:t>
            </a:r>
            <a:r>
              <a:rPr lang="en-US" sz="2700" dirty="0" err="1"/>
              <a:t>hiệu</a:t>
            </a:r>
            <a:r>
              <a:rPr lang="en-US" sz="2700" dirty="0"/>
              <a:t> </a:t>
            </a:r>
            <a:r>
              <a:rPr lang="en-US" sz="2700" dirty="0" err="1"/>
              <a:t>điện</a:t>
            </a:r>
            <a:endParaRPr lang="en-US" sz="2700" dirty="0"/>
          </a:p>
        </p:txBody>
      </p:sp>
      <p:pic>
        <p:nvPicPr>
          <p:cNvPr id="176132" name="Picture 4" descr="optic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505200"/>
            <a:ext cx="72390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- 1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,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,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pPr lvl="1"/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(wireless)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olidFill>
                  <a:srgbClr val="969696"/>
                </a:solidFill>
              </a:rPr>
              <a:t>Đặc tính của một loại PTTD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olidFill>
                  <a:srgbClr val="969696"/>
                </a:solidFill>
              </a:rPr>
              <a:t>PTTD hữu tuyến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vô tuyến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PTTD vô tuyến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Là loại đường truyền sử dụng không khí làm vật mang tín hiệu thay cho cáp.</a:t>
            </a:r>
          </a:p>
          <a:p>
            <a:pPr>
              <a:lnSpc>
                <a:spcPct val="90000"/>
              </a:lnSpc>
            </a:pPr>
            <a:r>
              <a:rPr lang="en-US"/>
              <a:t>Các loại đường truyền vô tuyến:</a:t>
            </a:r>
          </a:p>
          <a:p>
            <a:pPr lvl="1">
              <a:lnSpc>
                <a:spcPct val="90000"/>
              </a:lnSpc>
            </a:pPr>
            <a:r>
              <a:rPr lang="en-US"/>
              <a:t>Radio</a:t>
            </a:r>
          </a:p>
          <a:p>
            <a:pPr lvl="1">
              <a:lnSpc>
                <a:spcPct val="90000"/>
              </a:lnSpc>
            </a:pPr>
            <a:r>
              <a:rPr lang="en-US"/>
              <a:t>Viba</a:t>
            </a:r>
          </a:p>
          <a:p>
            <a:pPr lvl="1">
              <a:lnSpc>
                <a:spcPct val="90000"/>
              </a:lnSpc>
            </a:pPr>
            <a:r>
              <a:rPr lang="en-US"/>
              <a:t>Tia hồng ngoại</a:t>
            </a:r>
          </a:p>
          <a:p>
            <a:pPr lvl="1">
              <a:lnSpc>
                <a:spcPct val="90000"/>
              </a:lnSpc>
            </a:pPr>
            <a:r>
              <a:rPr lang="en-US"/>
              <a:t>Laser</a:t>
            </a:r>
          </a:p>
          <a:p>
            <a:pPr lvl="1">
              <a:lnSpc>
                <a:spcPct val="90000"/>
              </a:lnSpc>
            </a:pPr>
            <a:r>
              <a:rPr lang="en-US"/>
              <a:t>Vệ tinh (satellites)</a:t>
            </a:r>
          </a:p>
          <a:p>
            <a:pPr lvl="1">
              <a:lnSpc>
                <a:spcPct val="90000"/>
              </a:lnSpc>
            </a:pPr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Tại sao dùng PTTD vô tuyến?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: 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chuẩn</a:t>
            </a:r>
            <a:r>
              <a:rPr lang="en-US" sz="3600" dirty="0"/>
              <a:t> </a:t>
            </a:r>
            <a:r>
              <a:rPr lang="en-US" sz="3600" dirty="0" smtClean="0"/>
              <a:t>wireless - 1</a:t>
            </a:r>
            <a:endParaRPr lang="en-US" sz="3600" dirty="0"/>
          </a:p>
        </p:txBody>
      </p:sp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7751763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bố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chuẩn</a:t>
            </a:r>
            <a:r>
              <a:rPr lang="en-US" sz="3200" dirty="0" smtClean="0"/>
              <a:t> wireless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08"/>
          <p:cNvSpPr>
            <a:spLocks noChangeArrowheads="1"/>
          </p:cNvSpPr>
          <p:nvPr/>
        </p:nvSpPr>
        <p:spPr bwMode="auto">
          <a:xfrm>
            <a:off x="2870200" y="1662112"/>
            <a:ext cx="1589088" cy="34544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9"/>
          <p:cNvSpPr>
            <a:spLocks noChangeArrowheads="1"/>
          </p:cNvSpPr>
          <p:nvPr/>
        </p:nvSpPr>
        <p:spPr bwMode="auto">
          <a:xfrm>
            <a:off x="4495800" y="1676400"/>
            <a:ext cx="1589088" cy="344011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6121400" y="1676400"/>
            <a:ext cx="1589088" cy="344011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1"/>
          <p:cNvSpPr>
            <a:spLocks noChangeArrowheads="1"/>
          </p:cNvSpPr>
          <p:nvPr/>
        </p:nvSpPr>
        <p:spPr bwMode="auto">
          <a:xfrm>
            <a:off x="1244600" y="1649412"/>
            <a:ext cx="1589088" cy="34671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2"/>
          <p:cNvSpPr>
            <a:spLocks noChangeShapeType="1"/>
          </p:cNvSpPr>
          <p:nvPr/>
        </p:nvSpPr>
        <p:spPr bwMode="auto">
          <a:xfrm>
            <a:off x="1244600" y="5116512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13"/>
          <p:cNvSpPr txBox="1">
            <a:spLocks noChangeArrowheads="1"/>
          </p:cNvSpPr>
          <p:nvPr/>
        </p:nvSpPr>
        <p:spPr bwMode="auto">
          <a:xfrm>
            <a:off x="1622425" y="5106987"/>
            <a:ext cx="831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Indoor</a:t>
            </a:r>
          </a:p>
          <a:p>
            <a:pPr algn="ctr" eaLnBrk="1" hangingPunct="1"/>
            <a:r>
              <a:rPr lang="en-US" sz="1400" dirty="0">
                <a:latin typeface="Arial" charset="0"/>
              </a:rPr>
              <a:t>10-30m</a:t>
            </a:r>
          </a:p>
        </p:txBody>
      </p:sp>
      <p:sp>
        <p:nvSpPr>
          <p:cNvPr id="13" name="Text Box 114"/>
          <p:cNvSpPr txBox="1">
            <a:spLocks noChangeArrowheads="1"/>
          </p:cNvSpPr>
          <p:nvPr/>
        </p:nvSpPr>
        <p:spPr bwMode="auto">
          <a:xfrm>
            <a:off x="3135313" y="5110162"/>
            <a:ext cx="1009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charset="0"/>
              </a:rPr>
              <a:t>50-200m</a:t>
            </a:r>
          </a:p>
        </p:txBody>
      </p:sp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4613275" y="5114925"/>
            <a:ext cx="1238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Mid-range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 dirty="0">
                <a:latin typeface="Arial" charset="0"/>
              </a:rPr>
              <a:t>200m – 4 Km</a:t>
            </a: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6118225" y="5114925"/>
            <a:ext cx="13525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Long-range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 dirty="0">
                <a:latin typeface="Arial" charset="0"/>
              </a:rPr>
              <a:t>5Km – 20 Km</a:t>
            </a:r>
          </a:p>
        </p:txBody>
      </p:sp>
      <p:sp>
        <p:nvSpPr>
          <p:cNvPr id="16" name="Text Box 117"/>
          <p:cNvSpPr txBox="1">
            <a:spLocks noChangeArrowheads="1"/>
          </p:cNvSpPr>
          <p:nvPr/>
        </p:nvSpPr>
        <p:spPr bwMode="auto">
          <a:xfrm>
            <a:off x="596900" y="4494212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.056</a:t>
            </a:r>
            <a:endParaRPr lang="en-US" sz="1400">
              <a:latin typeface="Arial" charset="0"/>
            </a:endParaRPr>
          </a:p>
        </p:txBody>
      </p: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600075" y="4062412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.384</a:t>
            </a:r>
            <a:endParaRPr lang="en-US" sz="1400">
              <a:latin typeface="Arial" charset="0"/>
            </a:endParaRPr>
          </a:p>
        </p:txBody>
      </p:sp>
      <p:sp>
        <p:nvSpPr>
          <p:cNvPr id="18" name="Text Box 119"/>
          <p:cNvSpPr txBox="1">
            <a:spLocks noChangeArrowheads="1"/>
          </p:cNvSpPr>
          <p:nvPr/>
        </p:nvSpPr>
        <p:spPr bwMode="auto">
          <a:xfrm>
            <a:off x="841375" y="337185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1</a:t>
            </a:r>
            <a:endParaRPr lang="en-US" sz="1400">
              <a:latin typeface="Arial" charset="0"/>
            </a:endParaRPr>
          </a:p>
        </p:txBody>
      </p:sp>
      <p:sp>
        <p:nvSpPr>
          <p:cNvPr id="19" name="Text Box 120"/>
          <p:cNvSpPr txBox="1">
            <a:spLocks noChangeArrowheads="1"/>
          </p:cNvSpPr>
          <p:nvPr/>
        </p:nvSpPr>
        <p:spPr bwMode="auto">
          <a:xfrm>
            <a:off x="839788" y="294005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4</a:t>
            </a:r>
            <a:endParaRPr lang="en-US" sz="1400">
              <a:latin typeface="Arial" charset="0"/>
            </a:endParaRPr>
          </a:p>
        </p:txBody>
      </p:sp>
      <p:sp>
        <p:nvSpPr>
          <p:cNvPr id="20" name="Text Box 121"/>
          <p:cNvSpPr txBox="1">
            <a:spLocks noChangeArrowheads="1"/>
          </p:cNvSpPr>
          <p:nvPr/>
        </p:nvSpPr>
        <p:spPr bwMode="auto">
          <a:xfrm>
            <a:off x="542925" y="2544762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5-11</a:t>
            </a:r>
            <a:endParaRPr lang="en-US" sz="1400">
              <a:latin typeface="Arial" charset="0"/>
            </a:endParaRPr>
          </a:p>
        </p:txBody>
      </p:sp>
      <p:sp>
        <p:nvSpPr>
          <p:cNvPr id="21" name="Text Box 122"/>
          <p:cNvSpPr txBox="1">
            <a:spLocks noChangeArrowheads="1"/>
          </p:cNvSpPr>
          <p:nvPr/>
        </p:nvSpPr>
        <p:spPr bwMode="auto">
          <a:xfrm>
            <a:off x="731838" y="2128837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54</a:t>
            </a:r>
            <a:endParaRPr lang="en-US" sz="1400">
              <a:latin typeface="Arial" charset="0"/>
            </a:endParaRPr>
          </a:p>
        </p:txBody>
      </p:sp>
      <p:sp>
        <p:nvSpPr>
          <p:cNvPr id="22" name="Rectangle 123"/>
          <p:cNvSpPr>
            <a:spLocks noChangeArrowheads="1"/>
          </p:cNvSpPr>
          <p:nvPr/>
        </p:nvSpPr>
        <p:spPr bwMode="auto">
          <a:xfrm>
            <a:off x="2579688" y="4546600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24"/>
          <p:cNvSpPr txBox="1">
            <a:spLocks noChangeArrowheads="1"/>
          </p:cNvSpPr>
          <p:nvPr/>
        </p:nvSpPr>
        <p:spPr bwMode="auto">
          <a:xfrm>
            <a:off x="3865563" y="4538662"/>
            <a:ext cx="174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IS-95, CDMA, GSM</a:t>
            </a:r>
          </a:p>
        </p:txBody>
      </p:sp>
      <p:sp>
        <p:nvSpPr>
          <p:cNvPr id="24" name="Text Box 125"/>
          <p:cNvSpPr txBox="1">
            <a:spLocks noChangeArrowheads="1"/>
          </p:cNvSpPr>
          <p:nvPr/>
        </p:nvSpPr>
        <p:spPr bwMode="auto">
          <a:xfrm>
            <a:off x="7667625" y="448945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2G</a:t>
            </a:r>
          </a:p>
        </p:txBody>
      </p:sp>
      <p:sp>
        <p:nvSpPr>
          <p:cNvPr id="25" name="Rectangle 126"/>
          <p:cNvSpPr>
            <a:spLocks noChangeArrowheads="1"/>
          </p:cNvSpPr>
          <p:nvPr/>
        </p:nvSpPr>
        <p:spPr bwMode="auto">
          <a:xfrm>
            <a:off x="2568575" y="4129087"/>
            <a:ext cx="4676775" cy="284163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7"/>
          <p:cNvSpPr txBox="1">
            <a:spLocks noChangeArrowheads="1"/>
          </p:cNvSpPr>
          <p:nvPr/>
        </p:nvSpPr>
        <p:spPr bwMode="auto">
          <a:xfrm>
            <a:off x="3598863" y="4106862"/>
            <a:ext cx="246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UMTS/WCDMA, CDMA2000</a:t>
            </a:r>
          </a:p>
        </p:txBody>
      </p: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7669213" y="4100512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3G</a:t>
            </a:r>
          </a:p>
        </p:txBody>
      </p:sp>
      <p:sp>
        <p:nvSpPr>
          <p:cNvPr id="28" name="Rectangle 129"/>
          <p:cNvSpPr>
            <a:spLocks noChangeArrowheads="1"/>
          </p:cNvSpPr>
          <p:nvPr/>
        </p:nvSpPr>
        <p:spPr bwMode="auto">
          <a:xfrm>
            <a:off x="1257300" y="3397250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30"/>
          <p:cNvSpPr txBox="1">
            <a:spLocks noChangeArrowheads="1"/>
          </p:cNvSpPr>
          <p:nvPr/>
        </p:nvSpPr>
        <p:spPr bwMode="auto">
          <a:xfrm>
            <a:off x="1339850" y="3405187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802.15</a:t>
            </a:r>
          </a:p>
        </p:txBody>
      </p:sp>
      <p:sp>
        <p:nvSpPr>
          <p:cNvPr id="30" name="Rectangle 131"/>
          <p:cNvSpPr>
            <a:spLocks noChangeArrowheads="1"/>
          </p:cNvSpPr>
          <p:nvPr/>
        </p:nvSpPr>
        <p:spPr bwMode="auto">
          <a:xfrm>
            <a:off x="1271588" y="2559050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1641475" y="2584450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802.11b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1274763" y="2125662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34"/>
          <p:cNvSpPr txBox="1">
            <a:spLocks noChangeArrowheads="1"/>
          </p:cNvSpPr>
          <p:nvPr/>
        </p:nvSpPr>
        <p:spPr bwMode="auto">
          <a:xfrm>
            <a:off x="1644650" y="2151062"/>
            <a:ext cx="981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802.11a,g</a:t>
            </a:r>
          </a:p>
        </p:txBody>
      </p:sp>
      <p:sp>
        <p:nvSpPr>
          <p:cNvPr id="34" name="Line 135"/>
          <p:cNvSpPr>
            <a:spLocks noChangeShapeType="1"/>
          </p:cNvSpPr>
          <p:nvPr/>
        </p:nvSpPr>
        <p:spPr bwMode="auto">
          <a:xfrm flipV="1">
            <a:off x="1246188" y="2089150"/>
            <a:ext cx="0" cy="302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136"/>
          <p:cNvSpPr>
            <a:spLocks noChangeArrowheads="1"/>
          </p:cNvSpPr>
          <p:nvPr/>
        </p:nvSpPr>
        <p:spPr bwMode="auto">
          <a:xfrm>
            <a:off x="2635250" y="2438400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37"/>
          <p:cNvSpPr>
            <a:spLocks noChangeArrowheads="1"/>
          </p:cNvSpPr>
          <p:nvPr/>
        </p:nvSpPr>
        <p:spPr bwMode="auto">
          <a:xfrm>
            <a:off x="2571750" y="2990850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38"/>
          <p:cNvSpPr txBox="1">
            <a:spLocks noChangeArrowheads="1"/>
          </p:cNvSpPr>
          <p:nvPr/>
        </p:nvSpPr>
        <p:spPr bwMode="auto">
          <a:xfrm>
            <a:off x="2882900" y="2998787"/>
            <a:ext cx="390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UMTS/WCDMA-HSPDA, CDMA2000-1xEVDO</a:t>
            </a:r>
          </a:p>
        </p:txBody>
      </p:sp>
      <p:sp>
        <p:nvSpPr>
          <p:cNvPr id="38" name="Text Box 139"/>
          <p:cNvSpPr txBox="1">
            <a:spLocks noChangeArrowheads="1"/>
          </p:cNvSpPr>
          <p:nvPr/>
        </p:nvSpPr>
        <p:spPr bwMode="auto">
          <a:xfrm>
            <a:off x="7646988" y="2924175"/>
            <a:ext cx="1154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3G cellular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enhanced</a:t>
            </a:r>
          </a:p>
        </p:txBody>
      </p:sp>
      <p:sp>
        <p:nvSpPr>
          <p:cNvPr id="39" name="Text Box 140"/>
          <p:cNvSpPr txBox="1">
            <a:spLocks noChangeArrowheads="1"/>
          </p:cNvSpPr>
          <p:nvPr/>
        </p:nvSpPr>
        <p:spPr bwMode="auto">
          <a:xfrm>
            <a:off x="4930775" y="2616200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802.16 (WiMAX)</a:t>
            </a:r>
          </a:p>
        </p:txBody>
      </p:sp>
      <p:sp>
        <p:nvSpPr>
          <p:cNvPr id="40" name="Rectangle 141"/>
          <p:cNvSpPr>
            <a:spLocks noChangeArrowheads="1"/>
          </p:cNvSpPr>
          <p:nvPr/>
        </p:nvSpPr>
        <p:spPr bwMode="auto">
          <a:xfrm>
            <a:off x="3051175" y="2230437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42"/>
          <p:cNvSpPr txBox="1">
            <a:spLocks noChangeArrowheads="1"/>
          </p:cNvSpPr>
          <p:nvPr/>
        </p:nvSpPr>
        <p:spPr bwMode="auto">
          <a:xfrm>
            <a:off x="4081463" y="2208212"/>
            <a:ext cx="2178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42" name="Line 143"/>
          <p:cNvSpPr>
            <a:spLocks noChangeShapeType="1"/>
          </p:cNvSpPr>
          <p:nvPr/>
        </p:nvSpPr>
        <p:spPr bwMode="auto">
          <a:xfrm flipH="1">
            <a:off x="7818438" y="2393950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Text Box 144"/>
          <p:cNvSpPr txBox="1">
            <a:spLocks noChangeArrowheads="1"/>
          </p:cNvSpPr>
          <p:nvPr/>
        </p:nvSpPr>
        <p:spPr bwMode="auto">
          <a:xfrm>
            <a:off x="631825" y="1716087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200</a:t>
            </a:r>
            <a:endParaRPr lang="en-US" sz="1400">
              <a:latin typeface="Arial" charset="0"/>
            </a:endParaRPr>
          </a:p>
        </p:txBody>
      </p:sp>
      <p:sp>
        <p:nvSpPr>
          <p:cNvPr id="44" name="Rectangle 145"/>
          <p:cNvSpPr>
            <a:spLocks noChangeArrowheads="1"/>
          </p:cNvSpPr>
          <p:nvPr/>
        </p:nvSpPr>
        <p:spPr bwMode="auto">
          <a:xfrm>
            <a:off x="1262063" y="1730375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6"/>
          <p:cNvSpPr txBox="1">
            <a:spLocks noChangeArrowheads="1"/>
          </p:cNvSpPr>
          <p:nvPr/>
        </p:nvSpPr>
        <p:spPr bwMode="auto">
          <a:xfrm>
            <a:off x="1631950" y="1730375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802.11n</a:t>
            </a:r>
          </a:p>
        </p:txBody>
      </p:sp>
      <p:sp>
        <p:nvSpPr>
          <p:cNvPr id="46" name="Text Box 147"/>
          <p:cNvSpPr txBox="1">
            <a:spLocks noChangeArrowheads="1"/>
          </p:cNvSpPr>
          <p:nvPr/>
        </p:nvSpPr>
        <p:spPr bwMode="auto">
          <a:xfrm rot="16200000">
            <a:off x="-529431" y="3110706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Data rate (Mbps)</a:t>
            </a:r>
          </a:p>
        </p:txBody>
      </p:sp>
      <p:sp>
        <p:nvSpPr>
          <p:cNvPr id="47" name="AutoShape 148"/>
          <p:cNvSpPr>
            <a:spLocks/>
          </p:cNvSpPr>
          <p:nvPr/>
        </p:nvSpPr>
        <p:spPr bwMode="auto">
          <a:xfrm>
            <a:off x="7716838" y="1817687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7854950" y="22352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3" grpId="0"/>
      <p:bldP spid="44" grpId="0" animBg="1"/>
      <p:bldP spid="45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các loại PTTD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0"/>
            <a:ext cx="8382000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- 2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Các vấn đề liên quan:</a:t>
            </a:r>
          </a:p>
          <a:p>
            <a:pPr lvl="1"/>
            <a:r>
              <a:rPr lang="en-US"/>
              <a:t>Chi phí</a:t>
            </a:r>
          </a:p>
          <a:p>
            <a:pPr lvl="1"/>
            <a:r>
              <a:rPr lang="en-US"/>
              <a:t>Tốc độ</a:t>
            </a:r>
          </a:p>
          <a:p>
            <a:pPr lvl="1"/>
            <a:r>
              <a:rPr lang="en-US"/>
              <a:t>Suy giảm (suy dần) tín hiệu</a:t>
            </a:r>
          </a:p>
          <a:p>
            <a:pPr lvl="1"/>
            <a:r>
              <a:rPr lang="en-US"/>
              <a:t>Nhiễu</a:t>
            </a:r>
          </a:p>
          <a:p>
            <a:pPr lvl="1"/>
            <a:r>
              <a:rPr lang="en-US"/>
              <a:t>An toàn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olidFill>
                  <a:srgbClr val="969696"/>
                </a:solidFill>
              </a:rPr>
              <a:t>Đặc tính của một loại PTTD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hữu tuyến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vô tuyến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smtClean="0"/>
              <a:t>(Coax cable) - </a:t>
            </a:r>
            <a:r>
              <a:rPr lang="en-US" dirty="0"/>
              <a:t>1</a:t>
            </a:r>
          </a:p>
        </p:txBody>
      </p:sp>
      <p:pic>
        <p:nvPicPr>
          <p:cNvPr id="154627" name="Picture 3" descr="coa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371600"/>
            <a:ext cx="74676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trục – 2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1"/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: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bện</a:t>
            </a:r>
            <a:endParaRPr lang="en-US" dirty="0"/>
          </a:p>
          <a:p>
            <a:pPr lvl="1"/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: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plastic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cáp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trục - 3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Phân loại:</a:t>
            </a:r>
          </a:p>
          <a:p>
            <a:pPr lvl="1"/>
            <a:r>
              <a:rPr lang="en-US" sz="2400"/>
              <a:t>Cáp mỏng (thin cable/ ThinNet – 10BASE2)</a:t>
            </a:r>
          </a:p>
          <a:p>
            <a:pPr lvl="2"/>
            <a:r>
              <a:rPr lang="en-US" sz="2000"/>
              <a:t>đường kính: 6mm</a:t>
            </a:r>
          </a:p>
          <a:p>
            <a:pPr lvl="2"/>
            <a:r>
              <a:rPr lang="en-US" sz="2000"/>
              <a:t>chiều dài cáp tối đa: 185m</a:t>
            </a:r>
          </a:p>
          <a:p>
            <a:pPr lvl="1"/>
            <a:r>
              <a:rPr lang="en-US" sz="2400"/>
              <a:t>Cáp dày (thick cable/ ThickNet – 10BASE5)</a:t>
            </a:r>
          </a:p>
          <a:p>
            <a:pPr lvl="2"/>
            <a:r>
              <a:rPr lang="en-US" sz="2000"/>
              <a:t>đường kính: 13mm</a:t>
            </a:r>
          </a:p>
          <a:p>
            <a:pPr lvl="2"/>
            <a:r>
              <a:rPr lang="en-US" sz="2000"/>
              <a:t>chiều dài cáp tối đa: 500m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thinnet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- 1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3429000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143000"/>
            <a:ext cx="2000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86200"/>
            <a:ext cx="2032268" cy="152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962400"/>
            <a:ext cx="16701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849</Words>
  <Application>Microsoft Macintosh PowerPoint</Application>
  <PresentationFormat>On-screen Show (4:3)</PresentationFormat>
  <Paragraphs>160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Bitmap Image</vt:lpstr>
      <vt:lpstr>Bài 09 Phương tiện truyền dẫn</vt:lpstr>
      <vt:lpstr>Nội dung</vt:lpstr>
      <vt:lpstr>Giới thiệu - 1</vt:lpstr>
      <vt:lpstr>Giới thiệu - 2</vt:lpstr>
      <vt:lpstr>Nội dung</vt:lpstr>
      <vt:lpstr>Cáp đồng trục (Coax cable) - 1</vt:lpstr>
      <vt:lpstr>Cáp đồng trục – 2</vt:lpstr>
      <vt:lpstr>Cáp đồng trục - 3</vt:lpstr>
      <vt:lpstr>Cáp thinnet – cách kết nối - 1</vt:lpstr>
      <vt:lpstr>Cáp thinnet – cách kết nối - 2</vt:lpstr>
      <vt:lpstr>Cáp thicknet – cách kết nối - 1</vt:lpstr>
      <vt:lpstr>Cáp thicknet – cách kết nối - 2</vt:lpstr>
      <vt:lpstr>Cáp xoắn (Twisted pair) - 1</vt:lpstr>
      <vt:lpstr>Cáp xoắn - 2</vt:lpstr>
      <vt:lpstr>UTP – S/UTP - 1</vt:lpstr>
      <vt:lpstr>UTP – S/UTP - 2</vt:lpstr>
      <vt:lpstr>UTP – 3</vt:lpstr>
      <vt:lpstr>STP – S/STP - 1 </vt:lpstr>
      <vt:lpstr>STP – S/STP - 2</vt:lpstr>
      <vt:lpstr>Đầu bấm rj-45</vt:lpstr>
      <vt:lpstr>Chuẩn bấm cáp với đầu bấm rj-45</vt:lpstr>
      <vt:lpstr>CÁCH BẤM CÁP XOẮN</vt:lpstr>
      <vt:lpstr>Bấm cáp xoắn với đầu bấm RJ-45</vt:lpstr>
      <vt:lpstr>Cáp quang (Fiber optic) – mô tả</vt:lpstr>
      <vt:lpstr>Cáp quang – mô tả</vt:lpstr>
      <vt:lpstr>Cáp quang – phân loại</vt:lpstr>
      <vt:lpstr>Cáp quang - connector</vt:lpstr>
      <vt:lpstr>Cáp quang – cách kết nối</vt:lpstr>
      <vt:lpstr>Cáp quang – thành phần</vt:lpstr>
      <vt:lpstr>Nội dung</vt:lpstr>
      <vt:lpstr>PTTD vô tuyến</vt:lpstr>
      <vt:lpstr>Tại sao dùng PTTD vô tuyến?</vt:lpstr>
      <vt:lpstr>Phân bố các chuẩn wireless - 1</vt:lpstr>
      <vt:lpstr>Phân bố các chuẩn wireless - 2</vt:lpstr>
      <vt:lpstr>So sánh các loại PTTD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45</cp:revision>
  <dcterms:created xsi:type="dcterms:W3CDTF">2011-10-20T15:27:09Z</dcterms:created>
  <dcterms:modified xsi:type="dcterms:W3CDTF">2014-03-31T00:38:04Z</dcterms:modified>
</cp:coreProperties>
</file>