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7"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B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6097C-0365-4348-8991-7A8B413C1F6E}" v="2" dt="2022-07-19T12:08:14.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e Anh 20204941" userId="d5d33fba-8f62-455b-b5f2-b87fd63b6955" providerId="ADAL" clId="{B786097C-0365-4348-8991-7A8B413C1F6E}"/>
    <pc:docChg chg="undo redo custSel addSld delSld modSld">
      <pc:chgData name="Phan The Anh 20204941" userId="d5d33fba-8f62-455b-b5f2-b87fd63b6955" providerId="ADAL" clId="{B786097C-0365-4348-8991-7A8B413C1F6E}" dt="2022-07-19T12:10:48.352" v="64" actId="20577"/>
      <pc:docMkLst>
        <pc:docMk/>
      </pc:docMkLst>
      <pc:sldChg chg="addSp modSp mod">
        <pc:chgData name="Phan The Anh 20204941" userId="d5d33fba-8f62-455b-b5f2-b87fd63b6955" providerId="ADAL" clId="{B786097C-0365-4348-8991-7A8B413C1F6E}" dt="2022-07-12T08:07:33.978" v="57" actId="1076"/>
        <pc:sldMkLst>
          <pc:docMk/>
          <pc:sldMk cId="2846688764" sldId="256"/>
        </pc:sldMkLst>
        <pc:spChg chg="mod">
          <ac:chgData name="Phan The Anh 20204941" userId="d5d33fba-8f62-455b-b5f2-b87fd63b6955" providerId="ADAL" clId="{B786097C-0365-4348-8991-7A8B413C1F6E}" dt="2022-07-12T08:07:26.348" v="54" actId="1076"/>
          <ac:spMkLst>
            <pc:docMk/>
            <pc:sldMk cId="2846688764" sldId="256"/>
            <ac:spMk id="2" creationId="{A9085AE4-4C25-996A-A992-9FD4600B2F81}"/>
          </ac:spMkLst>
        </pc:spChg>
        <pc:spChg chg="mod ord">
          <ac:chgData name="Phan The Anh 20204941" userId="d5d33fba-8f62-455b-b5f2-b87fd63b6955" providerId="ADAL" clId="{B786097C-0365-4348-8991-7A8B413C1F6E}" dt="2022-07-12T08:07:33.978" v="57" actId="1076"/>
          <ac:spMkLst>
            <pc:docMk/>
            <pc:sldMk cId="2846688764" sldId="256"/>
            <ac:spMk id="3" creationId="{FA55E6A5-258D-827B-694A-E51D915C8DB8}"/>
          </ac:spMkLst>
        </pc:spChg>
        <pc:spChg chg="add mod">
          <ac:chgData name="Phan The Anh 20204941" userId="d5d33fba-8f62-455b-b5f2-b87fd63b6955" providerId="ADAL" clId="{B786097C-0365-4348-8991-7A8B413C1F6E}" dt="2022-07-12T08:06:53.614" v="45" actId="207"/>
          <ac:spMkLst>
            <pc:docMk/>
            <pc:sldMk cId="2846688764" sldId="256"/>
            <ac:spMk id="4" creationId="{E014F1B2-68B9-F20D-E3BA-5493B99F1C94}"/>
          </ac:spMkLst>
        </pc:spChg>
      </pc:sldChg>
      <pc:sldChg chg="modSp mod">
        <pc:chgData name="Phan The Anh 20204941" userId="d5d33fba-8f62-455b-b5f2-b87fd63b6955" providerId="ADAL" clId="{B786097C-0365-4348-8991-7A8B413C1F6E}" dt="2022-07-19T12:07:39.586" v="62" actId="15"/>
        <pc:sldMkLst>
          <pc:docMk/>
          <pc:sldMk cId="2932913360" sldId="257"/>
        </pc:sldMkLst>
        <pc:spChg chg="mod">
          <ac:chgData name="Phan The Anh 20204941" userId="d5d33fba-8f62-455b-b5f2-b87fd63b6955" providerId="ADAL" clId="{B786097C-0365-4348-8991-7A8B413C1F6E}" dt="2022-07-19T12:07:39.586" v="62" actId="15"/>
          <ac:spMkLst>
            <pc:docMk/>
            <pc:sldMk cId="2932913360" sldId="257"/>
            <ac:spMk id="3" creationId="{28E45594-7159-B561-785D-ACDC948B8C48}"/>
          </ac:spMkLst>
        </pc:spChg>
      </pc:sldChg>
      <pc:sldChg chg="addSp modSp">
        <pc:chgData name="Phan The Anh 20204941" userId="d5d33fba-8f62-455b-b5f2-b87fd63b6955" providerId="ADAL" clId="{B786097C-0365-4348-8991-7A8B413C1F6E}" dt="2022-07-19T12:08:14.543" v="63" actId="571"/>
        <pc:sldMkLst>
          <pc:docMk/>
          <pc:sldMk cId="411684783" sldId="259"/>
        </pc:sldMkLst>
        <pc:picChg chg="add mod">
          <ac:chgData name="Phan The Anh 20204941" userId="d5d33fba-8f62-455b-b5f2-b87fd63b6955" providerId="ADAL" clId="{B786097C-0365-4348-8991-7A8B413C1F6E}" dt="2022-07-19T12:08:14.543" v="63" actId="571"/>
          <ac:picMkLst>
            <pc:docMk/>
            <pc:sldMk cId="411684783" sldId="259"/>
            <ac:picMk id="5" creationId="{E19097A5-F33B-059F-62EF-CDFFB4D2ACA2}"/>
          </ac:picMkLst>
        </pc:picChg>
      </pc:sldChg>
      <pc:sldChg chg="modSp mod">
        <pc:chgData name="Phan The Anh 20204941" userId="d5d33fba-8f62-455b-b5f2-b87fd63b6955" providerId="ADAL" clId="{B786097C-0365-4348-8991-7A8B413C1F6E}" dt="2022-07-19T12:10:48.352" v="64" actId="20577"/>
        <pc:sldMkLst>
          <pc:docMk/>
          <pc:sldMk cId="2165222932" sldId="260"/>
        </pc:sldMkLst>
        <pc:spChg chg="mod">
          <ac:chgData name="Phan The Anh 20204941" userId="d5d33fba-8f62-455b-b5f2-b87fd63b6955" providerId="ADAL" clId="{B786097C-0365-4348-8991-7A8B413C1F6E}" dt="2022-07-19T12:10:48.352" v="64" actId="20577"/>
          <ac:spMkLst>
            <pc:docMk/>
            <pc:sldMk cId="2165222932" sldId="260"/>
            <ac:spMk id="9" creationId="{AD26ACB9-1463-C16B-2C1F-4B72CEC29A11}"/>
          </ac:spMkLst>
        </pc:spChg>
      </pc:sldChg>
      <pc:sldChg chg="modSp mod">
        <pc:chgData name="Phan The Anh 20204941" userId="d5d33fba-8f62-455b-b5f2-b87fd63b6955" providerId="ADAL" clId="{B786097C-0365-4348-8991-7A8B413C1F6E}" dt="2022-07-12T08:10:54.446" v="60" actId="14100"/>
        <pc:sldMkLst>
          <pc:docMk/>
          <pc:sldMk cId="3990952960" sldId="262"/>
        </pc:sldMkLst>
        <pc:picChg chg="mod">
          <ac:chgData name="Phan The Anh 20204941" userId="d5d33fba-8f62-455b-b5f2-b87fd63b6955" providerId="ADAL" clId="{B786097C-0365-4348-8991-7A8B413C1F6E}" dt="2022-07-12T08:10:51.678" v="59" actId="14100"/>
          <ac:picMkLst>
            <pc:docMk/>
            <pc:sldMk cId="3990952960" sldId="262"/>
            <ac:picMk id="4" creationId="{BDAFDF9E-FB9A-58DF-8415-C8694BEF536A}"/>
          </ac:picMkLst>
        </pc:picChg>
        <pc:picChg chg="mod">
          <ac:chgData name="Phan The Anh 20204941" userId="d5d33fba-8f62-455b-b5f2-b87fd63b6955" providerId="ADAL" clId="{B786097C-0365-4348-8991-7A8B413C1F6E}" dt="2022-07-12T08:10:54.446" v="60" actId="14100"/>
          <ac:picMkLst>
            <pc:docMk/>
            <pc:sldMk cId="3990952960" sldId="262"/>
            <ac:picMk id="7" creationId="{0E08BB1C-2A43-645B-0ECE-390A68F1198A}"/>
          </ac:picMkLst>
        </pc:picChg>
      </pc:sldChg>
      <pc:sldChg chg="new add del">
        <pc:chgData name="Phan The Anh 20204941" userId="d5d33fba-8f62-455b-b5f2-b87fd63b6955" providerId="ADAL" clId="{B786097C-0365-4348-8991-7A8B413C1F6E}" dt="2022-07-12T08:03:23.299" v="25" actId="2696"/>
        <pc:sldMkLst>
          <pc:docMk/>
          <pc:sldMk cId="3317970651" sldId="264"/>
        </pc:sldMkLst>
      </pc:sldChg>
      <pc:sldChg chg="addSp delSp modSp add mod setBg">
        <pc:chgData name="Phan The Anh 20204941" userId="d5d33fba-8f62-455b-b5f2-b87fd63b6955" providerId="ADAL" clId="{B786097C-0365-4348-8991-7A8B413C1F6E}" dt="2022-07-12T08:03:58.548" v="39" actId="20577"/>
        <pc:sldMkLst>
          <pc:docMk/>
          <pc:sldMk cId="0" sldId="266"/>
        </pc:sldMkLst>
        <pc:spChg chg="add del mod">
          <ac:chgData name="Phan The Anh 20204941" userId="d5d33fba-8f62-455b-b5f2-b87fd63b6955" providerId="ADAL" clId="{B786097C-0365-4348-8991-7A8B413C1F6E}" dt="2022-07-12T08:03:38.169" v="28" actId="20577"/>
          <ac:spMkLst>
            <pc:docMk/>
            <pc:sldMk cId="0" sldId="266"/>
            <ac:spMk id="3" creationId="{00000000-0000-0000-0000-000000000000}"/>
          </ac:spMkLst>
        </pc:spChg>
        <pc:spChg chg="mod">
          <ac:chgData name="Phan The Anh 20204941" userId="d5d33fba-8f62-455b-b5f2-b87fd63b6955" providerId="ADAL" clId="{B786097C-0365-4348-8991-7A8B413C1F6E}" dt="2022-07-12T08:03:58.548" v="39" actId="20577"/>
          <ac:spMkLst>
            <pc:docMk/>
            <pc:sldMk cId="0" sldId="266"/>
            <ac:spMk id="4" creationId="{00000000-0000-0000-0000-000000000000}"/>
          </ac:spMkLst>
        </pc:spChg>
      </pc:sldChg>
      <pc:sldChg chg="new">
        <pc:chgData name="Phan The Anh 20204941" userId="d5d33fba-8f62-455b-b5f2-b87fd63b6955" providerId="ADAL" clId="{B786097C-0365-4348-8991-7A8B413C1F6E}" dt="2022-07-12T08:09:10.286" v="58" actId="680"/>
        <pc:sldMkLst>
          <pc:docMk/>
          <pc:sldMk cId="147532978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vi-VN"/>
              <a:t>Bấm để sửa kiểu tiêu đề Bản cái</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8A87A34-81AB-432B-8DAE-1953F412C126}"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447191" y="2824269"/>
            <a:ext cx="4645152" cy="2644457"/>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412362" y="2821491"/>
            <a:ext cx="4645152" cy="263737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vi-VN"/>
              <a:t>Bấm để sửa kiểu tiêu đề Bản cái</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9085AE4-4C25-996A-A992-9FD4600B2F81}"/>
              </a:ext>
            </a:extLst>
          </p:cNvPr>
          <p:cNvSpPr>
            <a:spLocks noGrp="1"/>
          </p:cNvSpPr>
          <p:nvPr>
            <p:ph type="ctrTitle"/>
          </p:nvPr>
        </p:nvSpPr>
        <p:spPr>
          <a:xfrm>
            <a:off x="2273540" y="324686"/>
            <a:ext cx="8637073" cy="2541431"/>
          </a:xfrm>
        </p:spPr>
        <p:txBody>
          <a:bodyPr>
            <a:normAutofit fontScale="90000"/>
          </a:bodyPr>
          <a:lstStyle/>
          <a:p>
            <a:pPr marL="457200">
              <a:lnSpc>
                <a:spcPct val="115000"/>
              </a:lnSpc>
            </a:pPr>
            <a:r>
              <a:rPr lang="fr-FR" sz="4000" b="1">
                <a:effectLst/>
                <a:latin typeface="Times New Roman" panose="02020603050405020304" pitchFamily="18" charset="0"/>
                <a:ea typeface="Calibri" panose="020F0502020204030204" pitchFamily="34" charset="0"/>
                <a:cs typeface="Times New Roman" panose="02020603050405020304" pitchFamily="18" charset="0"/>
              </a:rPr>
              <a:t>Giải bài toán Heat Equation </a:t>
            </a:r>
            <a:br>
              <a:rPr lang="en-US" sz="4000">
                <a:effectLst/>
                <a:latin typeface="Calibri" panose="020F0502020204030204" pitchFamily="34" charset="0"/>
                <a:ea typeface="Calibri" panose="020F0502020204030204" pitchFamily="34" charset="0"/>
                <a:cs typeface="Times New Roman" panose="02020603050405020304" pitchFamily="18" charset="0"/>
              </a:rPr>
            </a:br>
            <a:r>
              <a:rPr lang="fr-FR" sz="4000" b="1">
                <a:effectLst/>
                <a:latin typeface="Times New Roman" panose="02020603050405020304" pitchFamily="18" charset="0"/>
                <a:ea typeface="Calibri" panose="020F0502020204030204" pitchFamily="34" charset="0"/>
                <a:cs typeface="Times New Roman" panose="02020603050405020304" pitchFamily="18" charset="0"/>
              </a:rPr>
              <a:t>bằng phương pháp Jacobi</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4" name="Hình chữ nhật 3">
            <a:extLst>
              <a:ext uri="{FF2B5EF4-FFF2-40B4-BE49-F238E27FC236}">
                <a16:creationId xmlns:a16="http://schemas.microsoft.com/office/drawing/2014/main" id="{E014F1B2-68B9-F20D-E3BA-5493B99F1C94}"/>
              </a:ext>
            </a:extLst>
          </p:cNvPr>
          <p:cNvSpPr/>
          <p:nvPr/>
        </p:nvSpPr>
        <p:spPr>
          <a:xfrm>
            <a:off x="1819469" y="3275045"/>
            <a:ext cx="9545217" cy="363894"/>
          </a:xfrm>
          <a:prstGeom prst="rect">
            <a:avLst/>
          </a:prstGeom>
          <a:solidFill>
            <a:srgbClr val="DF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êu đề phụ 2">
            <a:extLst>
              <a:ext uri="{FF2B5EF4-FFF2-40B4-BE49-F238E27FC236}">
                <a16:creationId xmlns:a16="http://schemas.microsoft.com/office/drawing/2014/main" id="{FA55E6A5-258D-827B-694A-E51D915C8DB8}"/>
              </a:ext>
            </a:extLst>
          </p:cNvPr>
          <p:cNvSpPr>
            <a:spLocks noGrp="1"/>
          </p:cNvSpPr>
          <p:nvPr>
            <p:ph type="subTitle" idx="1"/>
          </p:nvPr>
        </p:nvSpPr>
        <p:spPr>
          <a:xfrm>
            <a:off x="3907585" y="2376690"/>
            <a:ext cx="4376830" cy="2524498"/>
          </a:xfrm>
        </p:spPr>
        <p:txBody>
          <a:bodyPr>
            <a:normAutofit fontScale="92500" lnSpcReduction="10000"/>
          </a:bodyPr>
          <a:lstStyle/>
          <a:p>
            <a:r>
              <a:rPr lang="en-US" b="1"/>
              <a:t>Thành viên nhóm:</a:t>
            </a:r>
          </a:p>
          <a:p>
            <a:r>
              <a:rPr lang="en-US"/>
              <a:t>Phan thế Anh		20204941</a:t>
            </a:r>
          </a:p>
          <a:p>
            <a:r>
              <a:rPr lang="en-US"/>
              <a:t>Lê thế anh		20200018</a:t>
            </a:r>
          </a:p>
          <a:p>
            <a:r>
              <a:rPr lang="en-US"/>
              <a:t>Nguyễn văn chung 	20204945</a:t>
            </a:r>
          </a:p>
          <a:p>
            <a:r>
              <a:rPr lang="en-US"/>
              <a:t>Nguyễn duy doanh	20204948</a:t>
            </a:r>
          </a:p>
          <a:p>
            <a:r>
              <a:rPr lang="en-US"/>
              <a:t>Đặng Quang đạt	20205064</a:t>
            </a:r>
          </a:p>
        </p:txBody>
      </p:sp>
    </p:spTree>
    <p:extLst>
      <p:ext uri="{BB962C8B-B14F-4D97-AF65-F5344CB8AC3E}">
        <p14:creationId xmlns:p14="http://schemas.microsoft.com/office/powerpoint/2010/main" val="284668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E2B5D4-245D-94D8-764A-17BD10C757D1}"/>
              </a:ext>
            </a:extLst>
          </p:cNvPr>
          <p:cNvSpPr>
            <a:spLocks noGrp="1"/>
          </p:cNvSpPr>
          <p:nvPr>
            <p:ph type="title"/>
          </p:nvPr>
        </p:nvSpPr>
        <p:spPr>
          <a:xfrm>
            <a:off x="1451579" y="804520"/>
            <a:ext cx="9603275" cy="819008"/>
          </a:xfrm>
        </p:spPr>
        <p:txBody>
          <a:bodyPr/>
          <a:lstStyle/>
          <a:p>
            <a:r>
              <a:rPr lang="en-US" sz="1800" b="1">
                <a:effectLst/>
                <a:latin typeface="Times New Roman" panose="02020603050405020304" pitchFamily="18" charset="0"/>
                <a:ea typeface="Calibri" panose="020F0502020204030204" pitchFamily="34" charset="0"/>
              </a:rPr>
              <a:t>I. Gi</a:t>
            </a:r>
            <a:r>
              <a:rPr lang="vi-VN" sz="1800" b="1">
                <a:effectLst/>
                <a:latin typeface="Times New Roman" panose="02020603050405020304" pitchFamily="18" charset="0"/>
                <a:ea typeface="Calibri" panose="020F0502020204030204" pitchFamily="34" charset="0"/>
              </a:rPr>
              <a:t>ới thiệu b</a:t>
            </a:r>
            <a:r>
              <a:rPr lang="en-US" sz="1800" b="1">
                <a:effectLst/>
                <a:latin typeface="Times New Roman" panose="02020603050405020304" pitchFamily="18" charset="0"/>
                <a:ea typeface="Calibri" panose="020F0502020204030204" pitchFamily="34" charset="0"/>
              </a:rPr>
              <a:t>ài toán</a:t>
            </a:r>
            <a:endParaRPr lang="en-US"/>
          </a:p>
        </p:txBody>
      </p:sp>
      <p:sp>
        <p:nvSpPr>
          <p:cNvPr id="3" name="Chỗ dành sẵn cho Nội dung 2">
            <a:extLst>
              <a:ext uri="{FF2B5EF4-FFF2-40B4-BE49-F238E27FC236}">
                <a16:creationId xmlns:a16="http://schemas.microsoft.com/office/drawing/2014/main" id="{28E45594-7159-B561-785D-ACDC948B8C48}"/>
              </a:ext>
            </a:extLst>
          </p:cNvPr>
          <p:cNvSpPr>
            <a:spLocks noGrp="1"/>
          </p:cNvSpPr>
          <p:nvPr>
            <p:ph idx="1"/>
          </p:nvPr>
        </p:nvSpPr>
        <p:spPr/>
        <p:txBody>
          <a:bodyPr/>
          <a:lstStyle/>
          <a:p>
            <a:pPr algn="just">
              <a:lnSpc>
                <a:spcPct val="115000"/>
              </a:lnSpc>
              <a:spcAft>
                <a:spcPts val="10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Kh</a:t>
            </a:r>
            <a:r>
              <a:rPr lang="vi-VN">
                <a:effectLst/>
                <a:latin typeface="Times New Roman" panose="02020603050405020304" pitchFamily="18" charset="0"/>
                <a:ea typeface="Calibri" panose="020F0502020204030204" pitchFamily="34" charset="0"/>
                <a:cs typeface="Times New Roman" panose="02020603050405020304" pitchFamily="18" charset="0"/>
              </a:rPr>
              <a:t>ảo s</a:t>
            </a:r>
            <a:r>
              <a:rPr lang="en-US">
                <a:effectLst/>
                <a:latin typeface="Times New Roman" panose="02020603050405020304" pitchFamily="18" charset="0"/>
                <a:ea typeface="Calibri" panose="020F0502020204030204" pitchFamily="34" charset="0"/>
                <a:cs typeface="Times New Roman" panose="02020603050405020304" pitchFamily="18" charset="0"/>
              </a:rPr>
              <a:t>át quá trình kh</a:t>
            </a:r>
            <a:r>
              <a:rPr lang="vi-VN">
                <a:effectLst/>
                <a:latin typeface="Times New Roman" panose="02020603050405020304" pitchFamily="18" charset="0"/>
                <a:ea typeface="Calibri" panose="020F0502020204030204" pitchFamily="34" charset="0"/>
                <a:cs typeface="Times New Roman" panose="02020603050405020304" pitchFamily="18" charset="0"/>
              </a:rPr>
              <a:t>ếch t</a:t>
            </a:r>
            <a:r>
              <a:rPr lang="en-US">
                <a:effectLst/>
                <a:latin typeface="Times New Roman" panose="02020603050405020304" pitchFamily="18" charset="0"/>
                <a:ea typeface="Calibri" panose="020F0502020204030204" pitchFamily="34" charset="0"/>
                <a:cs typeface="Times New Roman" panose="02020603050405020304" pitchFamily="18" charset="0"/>
              </a:rPr>
              <a:t>án c</a:t>
            </a:r>
            <a:r>
              <a:rPr lang="vi-VN">
                <a:effectLst/>
                <a:latin typeface="Times New Roman" panose="02020603050405020304" pitchFamily="18" charset="0"/>
                <a:ea typeface="Calibri" panose="020F0502020204030204" pitchFamily="34" charset="0"/>
                <a:cs typeface="Times New Roman" panose="02020603050405020304" pitchFamily="18" charset="0"/>
              </a:rPr>
              <a:t>ủa một khối chất rắn hoặc chất tan trong một dung m</a:t>
            </a:r>
            <a:r>
              <a:rPr lang="en-US">
                <a:effectLst/>
                <a:latin typeface="Times New Roman" panose="02020603050405020304" pitchFamily="18" charset="0"/>
                <a:ea typeface="Calibri" panose="020F0502020204030204" pitchFamily="34" charset="0"/>
                <a:cs typeface="Times New Roman" panose="02020603050405020304" pitchFamily="18" charset="0"/>
              </a:rPr>
              <a:t>ôi. Quá trình khu</a:t>
            </a:r>
            <a:r>
              <a:rPr lang="vi-VN">
                <a:effectLst/>
                <a:latin typeface="Times New Roman" panose="02020603050405020304" pitchFamily="18" charset="0"/>
                <a:ea typeface="Calibri" panose="020F0502020204030204" pitchFamily="34" charset="0"/>
                <a:cs typeface="Times New Roman" panose="02020603050405020304" pitchFamily="18" charset="0"/>
              </a:rPr>
              <a:t>ếch t</a:t>
            </a:r>
            <a:r>
              <a:rPr lang="en-US">
                <a:effectLst/>
                <a:latin typeface="Times New Roman" panose="02020603050405020304" pitchFamily="18" charset="0"/>
                <a:ea typeface="Calibri" panose="020F0502020204030204" pitchFamily="34" charset="0"/>
                <a:cs typeface="Times New Roman" panose="02020603050405020304" pitchFamily="18" charset="0"/>
              </a:rPr>
              <a:t>án có th</a:t>
            </a:r>
            <a:r>
              <a:rPr lang="vi-VN">
                <a:effectLst/>
                <a:latin typeface="Times New Roman" panose="02020603050405020304" pitchFamily="18" charset="0"/>
                <a:ea typeface="Calibri" panose="020F0502020204030204" pitchFamily="34" charset="0"/>
                <a:cs typeface="Times New Roman" panose="02020603050405020304" pitchFamily="18" charset="0"/>
              </a:rPr>
              <a:t>ể được m</a:t>
            </a:r>
            <a:r>
              <a:rPr lang="en-US">
                <a:effectLst/>
                <a:latin typeface="Times New Roman" panose="02020603050405020304" pitchFamily="18" charset="0"/>
                <a:ea typeface="Calibri" panose="020F0502020204030204" pitchFamily="34" charset="0"/>
                <a:cs typeface="Times New Roman" panose="02020603050405020304" pitchFamily="18" charset="0"/>
              </a:rPr>
              <a:t>ô t</a:t>
            </a:r>
            <a:r>
              <a:rPr lang="vi-VN">
                <a:effectLst/>
                <a:latin typeface="Times New Roman" panose="02020603050405020304" pitchFamily="18" charset="0"/>
                <a:ea typeface="Calibri" panose="020F0502020204030204" pitchFamily="34" charset="0"/>
                <a:cs typeface="Times New Roman" panose="02020603050405020304" pitchFamily="18" charset="0"/>
              </a:rPr>
              <a:t>ả bởi một phương tr</a:t>
            </a:r>
            <a:r>
              <a:rPr lang="en-US">
                <a:effectLst/>
                <a:latin typeface="Times New Roman" panose="02020603050405020304" pitchFamily="18" charset="0"/>
                <a:ea typeface="Calibri" panose="020F0502020204030204" pitchFamily="34" charset="0"/>
                <a:cs typeface="Times New Roman" panose="02020603050405020304" pitchFamily="18" charset="0"/>
              </a:rPr>
              <a:t>ình vi phân b</a:t>
            </a:r>
            <a:r>
              <a:rPr lang="vi-VN">
                <a:effectLst/>
                <a:latin typeface="Times New Roman" panose="02020603050405020304" pitchFamily="18" charset="0"/>
                <a:ea typeface="Calibri" panose="020F0502020204030204" pitchFamily="34" charset="0"/>
                <a:cs typeface="Times New Roman" panose="02020603050405020304" pitchFamily="18" charset="0"/>
              </a:rPr>
              <a:t>ậc 2, tuyến t</a:t>
            </a:r>
            <a:r>
              <a:rPr lang="en-US">
                <a:effectLst/>
                <a:latin typeface="Times New Roman" panose="02020603050405020304" pitchFamily="18" charset="0"/>
                <a:ea typeface="Calibri" panose="020F0502020204030204" pitchFamily="34" charset="0"/>
                <a:cs typeface="Times New Roman" panose="02020603050405020304" pitchFamily="18" charset="0"/>
              </a:rPr>
              <a:t>ính t</a:t>
            </a:r>
            <a:r>
              <a:rPr lang="vi-VN">
                <a:effectLst/>
                <a:latin typeface="Times New Roman" panose="02020603050405020304" pitchFamily="18" charset="0"/>
                <a:ea typeface="Calibri" panose="020F0502020204030204" pitchFamily="34" charset="0"/>
                <a:cs typeface="Times New Roman" panose="02020603050405020304" pitchFamily="18" charset="0"/>
              </a:rPr>
              <a:t>ừng phần.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Xét m</a:t>
            </a:r>
            <a:r>
              <a:rPr lang="vi-VN">
                <a:effectLst/>
                <a:latin typeface="Times New Roman" panose="02020603050405020304" pitchFamily="18" charset="0"/>
                <a:ea typeface="Calibri" panose="020F0502020204030204" pitchFamily="34" charset="0"/>
                <a:cs typeface="Times New Roman" panose="02020603050405020304" pitchFamily="18" charset="0"/>
              </a:rPr>
              <a:t>ột hợp chất h</a:t>
            </a:r>
            <a:r>
              <a:rPr lang="en-US">
                <a:effectLst/>
                <a:latin typeface="Times New Roman" panose="02020603050405020304" pitchFamily="18" charset="0"/>
                <a:ea typeface="Calibri" panose="020F0502020204030204" pitchFamily="34" charset="0"/>
                <a:cs typeface="Times New Roman" panose="02020603050405020304" pitchFamily="18" charset="0"/>
              </a:rPr>
              <a:t>óa h</a:t>
            </a:r>
            <a:r>
              <a:rPr lang="vi-VN">
                <a:effectLst/>
                <a:latin typeface="Times New Roman" panose="02020603050405020304" pitchFamily="18" charset="0"/>
                <a:ea typeface="Calibri" panose="020F0502020204030204" pitchFamily="34" charset="0"/>
                <a:cs typeface="Times New Roman" panose="02020603050405020304" pitchFamily="18" charset="0"/>
              </a:rPr>
              <a:t>ọc đặt rrong một dung m</a:t>
            </a:r>
            <a:r>
              <a:rPr lang="en-US">
                <a:effectLst/>
                <a:latin typeface="Times New Roman" panose="02020603050405020304" pitchFamily="18" charset="0"/>
                <a:ea typeface="Calibri" panose="020F0502020204030204" pitchFamily="34" charset="0"/>
                <a:cs typeface="Times New Roman" panose="02020603050405020304" pitchFamily="18" charset="0"/>
              </a:rPr>
              <a:t>ôi. H</a:t>
            </a:r>
            <a:r>
              <a:rPr lang="vi-VN">
                <a:effectLst/>
                <a:latin typeface="Times New Roman" panose="02020603050405020304" pitchFamily="18" charset="0"/>
                <a:ea typeface="Calibri" panose="020F0502020204030204" pitchFamily="34" charset="0"/>
                <a:cs typeface="Times New Roman" panose="02020603050405020304" pitchFamily="18" charset="0"/>
              </a:rPr>
              <a:t>ợp chất n</a:t>
            </a:r>
            <a:r>
              <a:rPr lang="en-US">
                <a:effectLst/>
                <a:latin typeface="Times New Roman" panose="02020603050405020304" pitchFamily="18" charset="0"/>
                <a:ea typeface="Calibri" panose="020F0502020204030204" pitchFamily="34" charset="0"/>
                <a:cs typeface="Times New Roman" panose="02020603050405020304" pitchFamily="18" charset="0"/>
              </a:rPr>
              <a:t>ày có n</a:t>
            </a:r>
            <a:r>
              <a:rPr lang="vi-VN">
                <a:effectLst/>
                <a:latin typeface="Times New Roman" panose="02020603050405020304" pitchFamily="18" charset="0"/>
                <a:ea typeface="Calibri" panose="020F0502020204030204" pitchFamily="34" charset="0"/>
                <a:cs typeface="Times New Roman" panose="02020603050405020304" pitchFamily="18" charset="0"/>
              </a:rPr>
              <a:t>ồng độ c ( đơn vị l</a:t>
            </a:r>
            <a:r>
              <a:rPr lang="en-US">
                <a:effectLst/>
                <a:latin typeface="Times New Roman" panose="02020603050405020304" pitchFamily="18" charset="0"/>
                <a:ea typeface="Calibri" panose="020F0502020204030204" pitchFamily="34" charset="0"/>
                <a:cs typeface="Times New Roman" panose="02020603050405020304" pitchFamily="18" charset="0"/>
              </a:rPr>
              <a:t>à mol/m</a:t>
            </a:r>
            <a:r>
              <a:rPr lang="en-US" baseline="30000">
                <a:effectLst/>
                <a:latin typeface="Times New Roman" panose="02020603050405020304" pitchFamily="18" charset="0"/>
                <a:ea typeface="Calibri" panose="020F0502020204030204" pitchFamily="34" charset="0"/>
                <a:cs typeface="Times New Roman" panose="02020603050405020304" pitchFamily="18" charset="0"/>
              </a:rPr>
              <a:t>3</a:t>
            </a:r>
            <a:r>
              <a:rPr lang="en-US">
                <a:effectLst/>
                <a:latin typeface="Times New Roman" panose="02020603050405020304" pitchFamily="18" charset="0"/>
                <a:ea typeface="Calibri" panose="020F0502020204030204" pitchFamily="34" charset="0"/>
                <a:cs typeface="Times New Roman" panose="02020603050405020304" pitchFamily="18" charset="0"/>
              </a:rPr>
              <a:t>).  Chúng ta gi</a:t>
            </a:r>
            <a:r>
              <a:rPr lang="vi-VN">
                <a:effectLst/>
                <a:latin typeface="Times New Roman" panose="02020603050405020304" pitchFamily="18" charset="0"/>
                <a:ea typeface="Calibri" panose="020F0502020204030204" pitchFamily="34" charset="0"/>
                <a:cs typeface="Times New Roman" panose="02020603050405020304" pitchFamily="18" charset="0"/>
              </a:rPr>
              <a:t>ả sử rằng hợp chất n</a:t>
            </a:r>
            <a:r>
              <a:rPr lang="en-US">
                <a:effectLst/>
                <a:latin typeface="Times New Roman" panose="02020603050405020304" pitchFamily="18" charset="0"/>
                <a:ea typeface="Calibri" panose="020F0502020204030204" pitchFamily="34" charset="0"/>
                <a:cs typeface="Times New Roman" panose="02020603050405020304" pitchFamily="18" charset="0"/>
              </a:rPr>
              <a:t>ày ch</a:t>
            </a:r>
            <a:r>
              <a:rPr lang="vi-VN">
                <a:effectLst/>
                <a:latin typeface="Times New Roman" panose="02020603050405020304" pitchFamily="18" charset="0"/>
                <a:ea typeface="Calibri" panose="020F0502020204030204" pitchFamily="34" charset="0"/>
                <a:cs typeface="Times New Roman" panose="02020603050405020304" pitchFamily="18" charset="0"/>
              </a:rPr>
              <a:t>ỉ chuyển động bởi sự khuếch t</a:t>
            </a:r>
            <a:r>
              <a:rPr lang="en-US">
                <a:effectLst/>
                <a:latin typeface="Times New Roman" panose="02020603050405020304" pitchFamily="18" charset="0"/>
                <a:ea typeface="Calibri" panose="020F0502020204030204" pitchFamily="34" charset="0"/>
                <a:cs typeface="Times New Roman" panose="02020603050405020304" pitchFamily="18" charset="0"/>
              </a:rPr>
              <a:t>án t</a:t>
            </a:r>
            <a:r>
              <a:rPr lang="vi-VN">
                <a:effectLst/>
                <a:latin typeface="Times New Roman" panose="02020603050405020304" pitchFamily="18" charset="0"/>
                <a:ea typeface="Calibri" panose="020F0502020204030204" pitchFamily="34" charset="0"/>
                <a:cs typeface="Times New Roman" panose="02020603050405020304" pitchFamily="18" charset="0"/>
              </a:rPr>
              <a:t>ự do trong dung m</a:t>
            </a:r>
            <a:r>
              <a:rPr lang="en-US">
                <a:effectLst/>
                <a:latin typeface="Times New Roman" panose="02020603050405020304" pitchFamily="18" charset="0"/>
                <a:ea typeface="Calibri" panose="020F0502020204030204" pitchFamily="34" charset="0"/>
                <a:cs typeface="Times New Roman" panose="02020603050405020304" pitchFamily="18" charset="0"/>
              </a:rPr>
              <a:t>ôi. Chúng ta s</a:t>
            </a:r>
            <a:r>
              <a:rPr lang="vi-VN">
                <a:effectLst/>
                <a:latin typeface="Times New Roman" panose="02020603050405020304" pitchFamily="18" charset="0"/>
                <a:ea typeface="Calibri" panose="020F0502020204030204" pitchFamily="34" charset="0"/>
                <a:cs typeface="Times New Roman" panose="02020603050405020304" pitchFamily="18" charset="0"/>
              </a:rPr>
              <a:t>ẽ lấy đạo h</a:t>
            </a:r>
            <a:r>
              <a:rPr lang="en-US">
                <a:effectLst/>
                <a:latin typeface="Times New Roman" panose="02020603050405020304" pitchFamily="18" charset="0"/>
                <a:ea typeface="Calibri" panose="020F0502020204030204" pitchFamily="34" charset="0"/>
                <a:cs typeface="Times New Roman" panose="02020603050405020304" pitchFamily="18" charset="0"/>
              </a:rPr>
              <a:t>àm theo n</a:t>
            </a:r>
            <a:r>
              <a:rPr lang="vi-VN">
                <a:effectLst/>
                <a:latin typeface="Times New Roman" panose="02020603050405020304" pitchFamily="18" charset="0"/>
                <a:ea typeface="Calibri" panose="020F0502020204030204" pitchFamily="34" charset="0"/>
                <a:cs typeface="Times New Roman" panose="02020603050405020304" pitchFamily="18" charset="0"/>
              </a:rPr>
              <a:t>ồng độ c, bằng c</a:t>
            </a:r>
            <a:r>
              <a:rPr lang="en-US">
                <a:effectLst/>
                <a:latin typeface="Times New Roman" panose="02020603050405020304" pitchFamily="18" charset="0"/>
                <a:ea typeface="Calibri" panose="020F0502020204030204" pitchFamily="34" charset="0"/>
                <a:cs typeface="Times New Roman" panose="02020603050405020304" pitchFamily="18" charset="0"/>
              </a:rPr>
              <a:t>ách xem xét m</a:t>
            </a:r>
            <a:r>
              <a:rPr lang="vi-VN">
                <a:effectLst/>
                <a:latin typeface="Times New Roman" panose="02020603050405020304" pitchFamily="18" charset="0"/>
                <a:ea typeface="Calibri" panose="020F0502020204030204" pitchFamily="34" charset="0"/>
                <a:cs typeface="Times New Roman" panose="02020603050405020304" pitchFamily="18" charset="0"/>
              </a:rPr>
              <a:t>ột khối c</a:t>
            </a:r>
            <a:r>
              <a:rPr lang="en-US">
                <a:effectLst/>
                <a:latin typeface="Times New Roman" panose="02020603050405020304" pitchFamily="18" charset="0"/>
                <a:ea typeface="Calibri" panose="020F0502020204030204" pitchFamily="34" charset="0"/>
                <a:cs typeface="Times New Roman" panose="02020603050405020304" pitchFamily="18" charset="0"/>
              </a:rPr>
              <a:t>ân b</a:t>
            </a:r>
            <a:r>
              <a:rPr lang="vi-VN">
                <a:effectLst/>
                <a:latin typeface="Times New Roman" panose="02020603050405020304" pitchFamily="18" charset="0"/>
                <a:ea typeface="Calibri" panose="020F0502020204030204" pitchFamily="34" charset="0"/>
                <a:cs typeface="Times New Roman" panose="02020603050405020304" pitchFamily="18" charset="0"/>
              </a:rPr>
              <a:t>ằng trong một thể t</a:t>
            </a:r>
            <a:r>
              <a:rPr lang="en-US">
                <a:effectLst/>
                <a:latin typeface="Times New Roman" panose="02020603050405020304" pitchFamily="18" charset="0"/>
                <a:ea typeface="Calibri" panose="020F0502020204030204" pitchFamily="34" charset="0"/>
                <a:cs typeface="Times New Roman" panose="02020603050405020304" pitchFamily="18" charset="0"/>
              </a:rPr>
              <a:t>ích nh</a:t>
            </a:r>
            <a:r>
              <a:rPr lang="vi-VN">
                <a:effectLst/>
                <a:latin typeface="Times New Roman" panose="02020603050405020304" pitchFamily="18" charset="0"/>
                <a:ea typeface="Calibri" panose="020F0502020204030204" pitchFamily="34" charset="0"/>
                <a:cs typeface="Times New Roman" panose="02020603050405020304" pitchFamily="18" charset="0"/>
              </a:rPr>
              <a:t>ỏ v</a:t>
            </a:r>
            <a:r>
              <a:rPr lang="en-US">
                <a:effectLst/>
                <a:latin typeface="Times New Roman" panose="02020603050405020304" pitchFamily="18" charset="0"/>
                <a:ea typeface="Calibri" panose="020F0502020204030204" pitchFamily="34" charset="0"/>
                <a:cs typeface="Times New Roman" panose="02020603050405020304" pitchFamily="18" charset="0"/>
              </a:rPr>
              <a:t>à áp d</a:t>
            </a:r>
            <a:r>
              <a:rPr lang="vi-VN">
                <a:effectLst/>
                <a:latin typeface="Times New Roman" panose="02020603050405020304" pitchFamily="18" charset="0"/>
                <a:ea typeface="Calibri" panose="020F0502020204030204" pitchFamily="34" charset="0"/>
                <a:cs typeface="Times New Roman" panose="02020603050405020304" pitchFamily="18" charset="0"/>
              </a:rPr>
              <a:t>ụng định luật Fick để li</a:t>
            </a:r>
            <a:r>
              <a:rPr lang="en-US">
                <a:effectLst/>
                <a:latin typeface="Times New Roman" panose="02020603050405020304" pitchFamily="18" charset="0"/>
                <a:ea typeface="Calibri" panose="020F0502020204030204" pitchFamily="34" charset="0"/>
                <a:cs typeface="Times New Roman" panose="02020603050405020304" pitchFamily="18" charset="0"/>
              </a:rPr>
              <a:t>ên h</a:t>
            </a:r>
            <a:r>
              <a:rPr lang="vi-VN">
                <a:effectLst/>
                <a:latin typeface="Times New Roman" panose="02020603050405020304" pitchFamily="18" charset="0"/>
                <a:ea typeface="Calibri" panose="020F0502020204030204" pitchFamily="34" charset="0"/>
                <a:cs typeface="Times New Roman" panose="02020603050405020304" pitchFamily="18" charset="0"/>
              </a:rPr>
              <a:t>ệ giữa d</a:t>
            </a:r>
            <a:r>
              <a:rPr lang="en-US">
                <a:effectLst/>
                <a:latin typeface="Times New Roman" panose="02020603050405020304" pitchFamily="18" charset="0"/>
                <a:ea typeface="Calibri" panose="020F0502020204030204" pitchFamily="34" charset="0"/>
                <a:cs typeface="Times New Roman" panose="02020603050405020304" pitchFamily="18" charset="0"/>
              </a:rPr>
              <a:t>òng ch</a:t>
            </a:r>
            <a:r>
              <a:rPr lang="vi-VN">
                <a:effectLst/>
                <a:latin typeface="Times New Roman" panose="02020603050405020304" pitchFamily="18" charset="0"/>
                <a:ea typeface="Calibri" panose="020F0502020204030204" pitchFamily="34" charset="0"/>
                <a:cs typeface="Times New Roman" panose="02020603050405020304" pitchFamily="18" charset="0"/>
              </a:rPr>
              <a:t>ảy khếch t</a:t>
            </a:r>
            <a:r>
              <a:rPr lang="en-US">
                <a:effectLst/>
                <a:latin typeface="Times New Roman" panose="02020603050405020304" pitchFamily="18" charset="0"/>
                <a:ea typeface="Calibri" panose="020F0502020204030204" pitchFamily="34" charset="0"/>
                <a:cs typeface="Times New Roman" panose="02020603050405020304" pitchFamily="18" charset="0"/>
              </a:rPr>
              <a:t>án và đ</a:t>
            </a:r>
            <a:r>
              <a:rPr lang="vi-VN">
                <a:effectLst/>
                <a:latin typeface="Times New Roman" panose="02020603050405020304" pitchFamily="18" charset="0"/>
                <a:ea typeface="Calibri" panose="020F0502020204030204" pitchFamily="34" charset="0"/>
                <a:cs typeface="Times New Roman" panose="02020603050405020304" pitchFamily="18" charset="0"/>
              </a:rPr>
              <a:t>ộ biến thi</a:t>
            </a:r>
            <a:r>
              <a:rPr lang="en-US">
                <a:effectLst/>
                <a:latin typeface="Times New Roman" panose="02020603050405020304" pitchFamily="18" charset="0"/>
                <a:ea typeface="Calibri" panose="020F0502020204030204" pitchFamily="34" charset="0"/>
                <a:cs typeface="Times New Roman" panose="02020603050405020304" pitchFamily="18" charset="0"/>
              </a:rPr>
              <a:t>ên n</a:t>
            </a:r>
            <a:r>
              <a:rPr lang="vi-VN">
                <a:effectLst/>
                <a:latin typeface="Times New Roman" panose="02020603050405020304" pitchFamily="18" charset="0"/>
                <a:ea typeface="Calibri" panose="020F0502020204030204" pitchFamily="34" charset="0"/>
                <a:cs typeface="Times New Roman" panose="02020603050405020304" pitchFamily="18" charset="0"/>
              </a:rPr>
              <a:t>ồng độ. </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93291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8D196C-58C1-AF1F-BA5F-EC0213261BB6}"/>
              </a:ext>
            </a:extLst>
          </p:cNvPr>
          <p:cNvPicPr>
            <a:picLocks noChangeAspect="1"/>
          </p:cNvPicPr>
          <p:nvPr/>
        </p:nvPicPr>
        <p:blipFill>
          <a:blip r:embed="rId2"/>
          <a:srcRect/>
          <a:stretch>
            <a:fillRect/>
          </a:stretch>
        </p:blipFill>
        <p:spPr bwMode="auto">
          <a:xfrm>
            <a:off x="8710378" y="1020957"/>
            <a:ext cx="2291715" cy="2968625"/>
          </a:xfrm>
          <a:prstGeom prst="rect">
            <a:avLst/>
          </a:prstGeom>
          <a:noFill/>
          <a:ln w="9525">
            <a:noFill/>
            <a:miter lim="800000"/>
            <a:headEnd/>
            <a:tailEnd/>
          </a:ln>
        </p:spPr>
      </p:pic>
      <p:sp>
        <p:nvSpPr>
          <p:cNvPr id="9" name="Hộp Văn bản 8">
            <a:extLst>
              <a:ext uri="{FF2B5EF4-FFF2-40B4-BE49-F238E27FC236}">
                <a16:creationId xmlns:a16="http://schemas.microsoft.com/office/drawing/2014/main" id="{AD26ACB9-1463-C16B-2C1F-4B72CEC29A11}"/>
              </a:ext>
            </a:extLst>
          </p:cNvPr>
          <p:cNvSpPr txBox="1"/>
          <p:nvPr/>
        </p:nvSpPr>
        <p:spPr>
          <a:xfrm>
            <a:off x="1073020" y="840390"/>
            <a:ext cx="6102220" cy="1664879"/>
          </a:xfrm>
          <a:prstGeom prst="rect">
            <a:avLst/>
          </a:prstGeom>
          <a:noFill/>
        </p:spPr>
        <p:txBody>
          <a:bodyPr wrap="square">
            <a:spAutoFit/>
          </a:bodyPr>
          <a:lstStyle/>
          <a:p>
            <a:pPr algn="just">
              <a:lnSpc>
                <a:spcPct val="115000"/>
              </a:lnSpc>
              <a:spcAft>
                <a:spcPts val="1000"/>
              </a:spcAft>
            </a:pPr>
            <a:r>
              <a:rPr lang="vi-VN" sz="1800">
                <a:effectLst/>
                <a:latin typeface="Times New Roman" panose="02020603050405020304" pitchFamily="18" charset="0"/>
                <a:ea typeface="Calibri" panose="020F0502020204030204" pitchFamily="34" charset="0"/>
                <a:cs typeface="Times New Roman" panose="02020603050405020304" pitchFamily="18" charset="0"/>
              </a:rPr>
              <a:t>Xem xét tình huống như trong hình trên, nơi mà độ biến thiên nồng độ </a:t>
            </a:r>
            <a:r>
              <a:rPr lang="vi-VN" sz="1800">
                <a:effectLst/>
                <a:latin typeface="Cambria Math" panose="02040503050406030204" pitchFamily="18" charset="0"/>
                <a:ea typeface="Calibri" panose="020F0502020204030204" pitchFamily="34" charset="0"/>
                <a:cs typeface="Cambria Math" panose="02040503050406030204" pitchFamily="18" charset="0"/>
              </a:rPr>
              <a:t>∇</a:t>
            </a:r>
            <a:r>
              <a:rPr lang="vi-VN" sz="1800">
                <a:effectLst/>
                <a:latin typeface="Times New Roman" panose="02020603050405020304" pitchFamily="18" charset="0"/>
                <a:ea typeface="Calibri" panose="020F0502020204030204" pitchFamily="34" charset="0"/>
                <a:cs typeface="Times New Roman" panose="02020603050405020304" pitchFamily="18" charset="0"/>
              </a:rPr>
              <a:t>c tồn tại, và do đó tồn tại dòng chất tan. Một dòng là một lượng chất vượt qua một đơn vị diện tích trong đơn vị thời gian. Dòng chảy này, J được tính bằng (mol/m</a:t>
            </a:r>
            <a:r>
              <a:rPr lang="vi-VN" sz="1800" baseline="3000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a:effectLst/>
                <a:latin typeface="Times New Roman" panose="02020603050405020304" pitchFamily="18" charset="0"/>
                <a:ea typeface="Calibri" panose="020F0502020204030204" pitchFamily="34" charset="0"/>
                <a:cs typeface="Times New Roman" panose="02020603050405020304" pitchFamily="18" charset="0"/>
              </a:rPr>
              <a:t>s). Theo định luật Fick, ta có:</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Hộp Văn bản 10">
            <a:extLst>
              <a:ext uri="{FF2B5EF4-FFF2-40B4-BE49-F238E27FC236}">
                <a16:creationId xmlns:a16="http://schemas.microsoft.com/office/drawing/2014/main" id="{EBF5997C-6347-9C42-6091-C82FAAF2A041}"/>
              </a:ext>
            </a:extLst>
          </p:cNvPr>
          <p:cNvSpPr txBox="1"/>
          <p:nvPr/>
        </p:nvSpPr>
        <p:spPr>
          <a:xfrm>
            <a:off x="1978090" y="2734632"/>
            <a:ext cx="6102220" cy="390363"/>
          </a:xfrm>
          <a:prstGeom prst="rect">
            <a:avLst/>
          </a:prstGeom>
          <a:noFill/>
        </p:spPr>
        <p:txBody>
          <a:bodyPr wrap="square">
            <a:spAutoFit/>
          </a:bodyPr>
          <a:lstStyle/>
          <a:p>
            <a:pPr algn="just">
              <a:lnSpc>
                <a:spcPct val="115000"/>
              </a:lnSpc>
              <a:spcAft>
                <a:spcPts val="1000"/>
              </a:spcAft>
            </a:pPr>
            <a:r>
              <a:rPr lang="vi-VN" sz="1800">
                <a:effectLst/>
                <a:latin typeface="Times New Roman" panose="02020603050405020304" pitchFamily="18" charset="0"/>
                <a:ea typeface="Calibri" panose="020F0502020204030204" pitchFamily="34" charset="0"/>
                <a:cs typeface="Times New Roman" panose="02020603050405020304" pitchFamily="18" charset="0"/>
              </a:rPr>
              <a:t>J = − D</a:t>
            </a:r>
            <a:r>
              <a:rPr lang="vi-VN" sz="1800">
                <a:effectLst/>
                <a:latin typeface="Cambria Math" panose="02040503050406030204" pitchFamily="18" charset="0"/>
                <a:ea typeface="Calibri" panose="020F0502020204030204" pitchFamily="34" charset="0"/>
                <a:cs typeface="Cambria Math" panose="02040503050406030204" pitchFamily="18" charset="0"/>
              </a:rPr>
              <a:t>∇</a:t>
            </a:r>
            <a:r>
              <a:rPr lang="vi-VN" sz="1800">
                <a:effectLst/>
                <a:latin typeface="Times New Roman" panose="02020603050405020304" pitchFamily="18" charset="0"/>
                <a:ea typeface="Calibri" panose="020F0502020204030204" pitchFamily="34" charset="0"/>
                <a:cs typeface="Times New Roman" panose="02020603050405020304" pitchFamily="18" charset="0"/>
              </a:rPr>
              <a:t>c	trong đó D là hệ số khuếch tán  (m</a:t>
            </a:r>
            <a:r>
              <a:rPr lang="vi-VN" sz="1800" baseline="3000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a:effectLst/>
                <a:latin typeface="Times New Roman" panose="02020603050405020304" pitchFamily="18" charset="0"/>
                <a:ea typeface="Calibri" panose="020F0502020204030204" pitchFamily="34" charset="0"/>
                <a:cs typeface="Times New Roman" panose="02020603050405020304" pitchFamily="18" charset="0"/>
              </a:rPr>
              <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1">
            <a:extLst>
              <a:ext uri="{FF2B5EF4-FFF2-40B4-BE49-F238E27FC236}">
                <a16:creationId xmlns:a16="http://schemas.microsoft.com/office/drawing/2014/main" id="{E19097A5-F33B-059F-62EF-CDFFB4D2ACA2}"/>
              </a:ext>
            </a:extLst>
          </p:cNvPr>
          <p:cNvPicPr>
            <a:picLocks noChangeAspect="1"/>
          </p:cNvPicPr>
          <p:nvPr/>
        </p:nvPicPr>
        <p:blipFill>
          <a:blip r:embed="rId2"/>
          <a:srcRect/>
          <a:stretch>
            <a:fillRect/>
          </a:stretch>
        </p:blipFill>
        <p:spPr bwMode="auto">
          <a:xfrm>
            <a:off x="8682387" y="1020956"/>
            <a:ext cx="2291715" cy="2968625"/>
          </a:xfrm>
          <a:prstGeom prst="rect">
            <a:avLst/>
          </a:prstGeom>
          <a:noFill/>
          <a:ln w="9525">
            <a:noFill/>
            <a:miter lim="800000"/>
            <a:headEnd/>
            <a:tailEnd/>
          </a:ln>
        </p:spPr>
      </p:pic>
    </p:spTree>
    <p:extLst>
      <p:ext uri="{BB962C8B-B14F-4D97-AF65-F5344CB8AC3E}">
        <p14:creationId xmlns:p14="http://schemas.microsoft.com/office/powerpoint/2010/main" val="4116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8D196C-58C1-AF1F-BA5F-EC0213261BB6}"/>
              </a:ext>
            </a:extLst>
          </p:cNvPr>
          <p:cNvPicPr>
            <a:picLocks noChangeAspect="1"/>
          </p:cNvPicPr>
          <p:nvPr/>
        </p:nvPicPr>
        <p:blipFill>
          <a:blip r:embed="rId2"/>
          <a:srcRect/>
          <a:stretch>
            <a:fillRect/>
          </a:stretch>
        </p:blipFill>
        <p:spPr bwMode="auto">
          <a:xfrm>
            <a:off x="8710378" y="1020957"/>
            <a:ext cx="2291715" cy="2968625"/>
          </a:xfrm>
          <a:prstGeom prst="rect">
            <a:avLst/>
          </a:prstGeom>
          <a:noFill/>
          <a:ln w="9525">
            <a:noFill/>
            <a:miter lim="800000"/>
            <a:headEnd/>
            <a:tailEnd/>
          </a:ln>
        </p:spPr>
      </p:pic>
      <p:sp>
        <p:nvSpPr>
          <p:cNvPr id="9" name="Hộp Văn bản 8">
            <a:extLst>
              <a:ext uri="{FF2B5EF4-FFF2-40B4-BE49-F238E27FC236}">
                <a16:creationId xmlns:a16="http://schemas.microsoft.com/office/drawing/2014/main" id="{AD26ACB9-1463-C16B-2C1F-4B72CEC29A11}"/>
              </a:ext>
            </a:extLst>
          </p:cNvPr>
          <p:cNvSpPr txBox="1"/>
          <p:nvPr/>
        </p:nvSpPr>
        <p:spPr>
          <a:xfrm>
            <a:off x="1073020" y="840390"/>
            <a:ext cx="6102220" cy="390684"/>
          </a:xfrm>
          <a:prstGeom prst="rect">
            <a:avLst/>
          </a:prstGeom>
          <a:noFill/>
        </p:spPr>
        <p:txBody>
          <a:bodyPr wrap="square">
            <a:spAutoFit/>
          </a:bodyPr>
          <a:lstStyle/>
          <a:p>
            <a:pPr algn="just">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a:extLst>
              <a:ext uri="{FF2B5EF4-FFF2-40B4-BE49-F238E27FC236}">
                <a16:creationId xmlns:a16="http://schemas.microsoft.com/office/drawing/2014/main" id="{6A403DAD-8709-7454-89EA-3AB97CD20BC1}"/>
              </a:ext>
            </a:extLst>
          </p:cNvPr>
          <p:cNvPicPr>
            <a:picLocks noChangeAspect="1"/>
          </p:cNvPicPr>
          <p:nvPr/>
        </p:nvPicPr>
        <p:blipFill>
          <a:blip r:embed="rId3"/>
          <a:srcRect/>
          <a:stretch>
            <a:fillRect/>
          </a:stretch>
        </p:blipFill>
        <p:spPr bwMode="auto">
          <a:xfrm>
            <a:off x="1998980" y="2651019"/>
            <a:ext cx="4878070" cy="777981"/>
          </a:xfrm>
          <a:prstGeom prst="rect">
            <a:avLst/>
          </a:prstGeom>
          <a:noFill/>
          <a:ln w="9525">
            <a:noFill/>
            <a:miter lim="800000"/>
            <a:headEnd/>
            <a:tailEnd/>
          </a:ln>
        </p:spPr>
      </p:pic>
      <p:sp>
        <p:nvSpPr>
          <p:cNvPr id="7" name="Hộp Văn bản 6">
            <a:extLst>
              <a:ext uri="{FF2B5EF4-FFF2-40B4-BE49-F238E27FC236}">
                <a16:creationId xmlns:a16="http://schemas.microsoft.com/office/drawing/2014/main" id="{89748061-43B2-5284-E588-FB982FAE24F5}"/>
              </a:ext>
            </a:extLst>
          </p:cNvPr>
          <p:cNvSpPr txBox="1"/>
          <p:nvPr/>
        </p:nvSpPr>
        <p:spPr>
          <a:xfrm>
            <a:off x="1073020" y="3585745"/>
            <a:ext cx="6100762" cy="709233"/>
          </a:xfrm>
          <a:prstGeom prst="rect">
            <a:avLst/>
          </a:prstGeom>
          <a:noFill/>
        </p:spPr>
        <p:txBody>
          <a:bodyPr wrap="square">
            <a:spAutoFit/>
          </a:bodyPr>
          <a:lstStyle/>
          <a:p>
            <a:pPr algn="just">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trong đó t bi</a:t>
            </a:r>
            <a:r>
              <a:rPr lang="vi-VN" sz="1800">
                <a:effectLst/>
                <a:latin typeface="Times New Roman" panose="02020603050405020304" pitchFamily="18" charset="0"/>
                <a:ea typeface="Calibri" panose="020F0502020204030204" pitchFamily="34" charset="0"/>
                <a:cs typeface="Times New Roman" panose="02020603050405020304" pitchFamily="18" charset="0"/>
              </a:rPr>
              <a:t>ểu thị thời gian. Chia cả 2 vế biểu thức cho dV và tìm giới hạn khi dx, dy, dz → 0 chúng ta thu được: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3">
            <a:extLst>
              <a:ext uri="{FF2B5EF4-FFF2-40B4-BE49-F238E27FC236}">
                <a16:creationId xmlns:a16="http://schemas.microsoft.com/office/drawing/2014/main" id="{EA59F332-D645-FA29-B6B6-98AD81983FD8}"/>
              </a:ext>
            </a:extLst>
          </p:cNvPr>
          <p:cNvPicPr>
            <a:picLocks noChangeAspect="1"/>
          </p:cNvPicPr>
          <p:nvPr/>
        </p:nvPicPr>
        <p:blipFill>
          <a:blip r:embed="rId4"/>
          <a:srcRect/>
          <a:stretch>
            <a:fillRect/>
          </a:stretch>
        </p:blipFill>
        <p:spPr bwMode="auto">
          <a:xfrm>
            <a:off x="3309937" y="4529263"/>
            <a:ext cx="2256155" cy="510540"/>
          </a:xfrm>
          <a:prstGeom prst="rect">
            <a:avLst/>
          </a:prstGeom>
          <a:noFill/>
          <a:ln w="9525">
            <a:noFill/>
            <a:miter lim="800000"/>
            <a:headEnd/>
            <a:tailEnd/>
          </a:ln>
        </p:spPr>
      </p:pic>
    </p:spTree>
    <p:extLst>
      <p:ext uri="{BB962C8B-B14F-4D97-AF65-F5344CB8AC3E}">
        <p14:creationId xmlns:p14="http://schemas.microsoft.com/office/powerpoint/2010/main" val="216522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8D196C-58C1-AF1F-BA5F-EC0213261BB6}"/>
              </a:ext>
            </a:extLst>
          </p:cNvPr>
          <p:cNvPicPr>
            <a:picLocks noChangeAspect="1"/>
          </p:cNvPicPr>
          <p:nvPr/>
        </p:nvPicPr>
        <p:blipFill>
          <a:blip r:embed="rId2"/>
          <a:srcRect/>
          <a:stretch>
            <a:fillRect/>
          </a:stretch>
        </p:blipFill>
        <p:spPr bwMode="auto">
          <a:xfrm>
            <a:off x="8710378" y="1020957"/>
            <a:ext cx="2291715" cy="2968625"/>
          </a:xfrm>
          <a:prstGeom prst="rect">
            <a:avLst/>
          </a:prstGeom>
          <a:noFill/>
          <a:ln w="9525">
            <a:noFill/>
            <a:miter lim="800000"/>
            <a:headEnd/>
            <a:tailEnd/>
          </a:ln>
        </p:spPr>
      </p:pic>
      <p:sp>
        <p:nvSpPr>
          <p:cNvPr id="9" name="Hộp Văn bản 8">
            <a:extLst>
              <a:ext uri="{FF2B5EF4-FFF2-40B4-BE49-F238E27FC236}">
                <a16:creationId xmlns:a16="http://schemas.microsoft.com/office/drawing/2014/main" id="{AD26ACB9-1463-C16B-2C1F-4B72CEC29A11}"/>
              </a:ext>
            </a:extLst>
          </p:cNvPr>
          <p:cNvSpPr txBox="1"/>
          <p:nvPr/>
        </p:nvSpPr>
        <p:spPr>
          <a:xfrm>
            <a:off x="1371600" y="1020957"/>
            <a:ext cx="6102220" cy="390684"/>
          </a:xfrm>
          <a:prstGeom prst="rect">
            <a:avLst/>
          </a:prstGeom>
          <a:noFill/>
        </p:spPr>
        <p:txBody>
          <a:bodyPr wrap="square">
            <a:spAutoFit/>
          </a:bodyPr>
          <a:lstStyle/>
          <a:p>
            <a:pPr algn="just">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Cu</a:t>
            </a:r>
            <a:r>
              <a:rPr lang="vi-VN" sz="1800">
                <a:effectLst/>
                <a:latin typeface="Times New Roman" panose="02020603050405020304" pitchFamily="18" charset="0"/>
                <a:ea typeface="Calibri" panose="020F0502020204030204" pitchFamily="34" charset="0"/>
                <a:cs typeface="Times New Roman" panose="02020603050405020304" pitchFamily="18" charset="0"/>
              </a:rPr>
              <a:t>ối c</a:t>
            </a:r>
            <a:r>
              <a:rPr lang="en-US" sz="1800">
                <a:effectLst/>
                <a:latin typeface="Times New Roman" panose="02020603050405020304" pitchFamily="18" charset="0"/>
                <a:ea typeface="Calibri" panose="020F0502020204030204" pitchFamily="34" charset="0"/>
                <a:cs typeface="Times New Roman" panose="02020603050405020304" pitchFamily="18" charset="0"/>
              </a:rPr>
              <a:t>ùng k</a:t>
            </a:r>
            <a:r>
              <a:rPr lang="vi-VN" sz="1800">
                <a:effectLst/>
                <a:latin typeface="Times New Roman" panose="02020603050405020304" pitchFamily="18" charset="0"/>
                <a:ea typeface="Calibri" panose="020F0502020204030204" pitchFamily="34" charset="0"/>
                <a:cs typeface="Times New Roman" panose="02020603050405020304" pitchFamily="18" charset="0"/>
              </a:rPr>
              <a:t>ết hợp với kết quả định luật Fick ta được: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038B1C7-10C9-3559-83EF-D17E2FE438B1}"/>
              </a:ext>
            </a:extLst>
          </p:cNvPr>
          <p:cNvPicPr>
            <a:picLocks noChangeAspect="1"/>
          </p:cNvPicPr>
          <p:nvPr/>
        </p:nvPicPr>
        <p:blipFill>
          <a:blip r:embed="rId3"/>
          <a:srcRect/>
          <a:stretch>
            <a:fillRect/>
          </a:stretch>
        </p:blipFill>
        <p:spPr bwMode="auto">
          <a:xfrm>
            <a:off x="3318229" y="1762164"/>
            <a:ext cx="1817076" cy="981036"/>
          </a:xfrm>
          <a:prstGeom prst="rect">
            <a:avLst/>
          </a:prstGeom>
          <a:noFill/>
          <a:ln w="9525">
            <a:noFill/>
            <a:miter lim="800000"/>
            <a:headEnd/>
            <a:tailEnd/>
          </a:ln>
        </p:spPr>
      </p:pic>
      <p:sp>
        <p:nvSpPr>
          <p:cNvPr id="7" name="Hộp Văn bản 6">
            <a:extLst>
              <a:ext uri="{FF2B5EF4-FFF2-40B4-BE49-F238E27FC236}">
                <a16:creationId xmlns:a16="http://schemas.microsoft.com/office/drawing/2014/main" id="{54360688-E5C4-10C2-9309-B7EEF4B88026}"/>
              </a:ext>
            </a:extLst>
          </p:cNvPr>
          <p:cNvSpPr txBox="1"/>
          <p:nvPr/>
        </p:nvSpPr>
        <p:spPr>
          <a:xfrm>
            <a:off x="1371600" y="3280349"/>
            <a:ext cx="6102220" cy="709233"/>
          </a:xfrm>
          <a:prstGeom prst="rect">
            <a:avLst/>
          </a:prstGeom>
          <a:noFill/>
        </p:spPr>
        <p:txBody>
          <a:bodyPr wrap="square">
            <a:spAutoFit/>
          </a:bodyPr>
          <a:lstStyle/>
          <a:p>
            <a:pPr algn="just">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Trong bài này, đ</a:t>
            </a:r>
            <a:r>
              <a:rPr lang="vi-VN" sz="1800">
                <a:effectLst/>
                <a:latin typeface="Times New Roman" panose="02020603050405020304" pitchFamily="18" charset="0"/>
                <a:ea typeface="Calibri" panose="020F0502020204030204" pitchFamily="34" charset="0"/>
                <a:cs typeface="Times New Roman" panose="02020603050405020304" pitchFamily="18" charset="0"/>
              </a:rPr>
              <a:t>ể đơn giản, ch</a:t>
            </a:r>
            <a:r>
              <a:rPr lang="en-US" sz="1800">
                <a:effectLst/>
                <a:latin typeface="Times New Roman" panose="02020603050405020304" pitchFamily="18" charset="0"/>
                <a:ea typeface="Calibri" panose="020F0502020204030204" pitchFamily="34" charset="0"/>
                <a:cs typeface="Times New Roman" panose="02020603050405020304" pitchFamily="18" charset="0"/>
              </a:rPr>
              <a:t>úng ta xét m</a:t>
            </a:r>
            <a:r>
              <a:rPr lang="vi-VN" sz="1800">
                <a:effectLst/>
                <a:latin typeface="Times New Roman" panose="02020603050405020304" pitchFamily="18" charset="0"/>
                <a:ea typeface="Calibri" panose="020F0502020204030204" pitchFamily="34" charset="0"/>
                <a:cs typeface="Times New Roman" panose="02020603050405020304" pitchFamily="18" charset="0"/>
              </a:rPr>
              <a:t>ột trường hợp cụ thể của khuyếch t</a:t>
            </a:r>
            <a:r>
              <a:rPr lang="en-US" sz="1800">
                <a:effectLst/>
                <a:latin typeface="Times New Roman" panose="02020603050405020304" pitchFamily="18" charset="0"/>
                <a:ea typeface="Calibri" panose="020F0502020204030204" pitchFamily="34" charset="0"/>
                <a:cs typeface="Times New Roman" panose="02020603050405020304" pitchFamily="18" charset="0"/>
              </a:rPr>
              <a:t>án. Đó là khu</a:t>
            </a:r>
            <a:r>
              <a:rPr lang="vi-VN" sz="1800">
                <a:effectLst/>
                <a:latin typeface="Times New Roman" panose="02020603050405020304" pitchFamily="18" charset="0"/>
                <a:ea typeface="Calibri" panose="020F0502020204030204" pitchFamily="34" charset="0"/>
                <a:cs typeface="Times New Roman" panose="02020603050405020304" pitchFamily="18" charset="0"/>
              </a:rPr>
              <a:t>ếch t</a:t>
            </a:r>
            <a:r>
              <a:rPr lang="en-US" sz="1800">
                <a:effectLst/>
                <a:latin typeface="Times New Roman" panose="02020603050405020304" pitchFamily="18" charset="0"/>
                <a:ea typeface="Calibri" panose="020F0502020204030204" pitchFamily="34" charset="0"/>
                <a:cs typeface="Times New Roman" panose="02020603050405020304" pitchFamily="18" charset="0"/>
              </a:rPr>
              <a:t>án theo m</a:t>
            </a:r>
            <a:r>
              <a:rPr lang="vi-VN" sz="1800">
                <a:effectLst/>
                <a:latin typeface="Times New Roman" panose="02020603050405020304" pitchFamily="18" charset="0"/>
                <a:ea typeface="Calibri" panose="020F0502020204030204" pitchFamily="34" charset="0"/>
                <a:cs typeface="Times New Roman" panose="02020603050405020304" pitchFamily="18" charset="0"/>
              </a:rPr>
              <a:t>ột phương.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69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DB117-563D-8C00-7FD3-DF6E0F00DBF9}"/>
              </a:ext>
            </a:extLst>
          </p:cNvPr>
          <p:cNvSpPr>
            <a:spLocks noGrp="1"/>
          </p:cNvSpPr>
          <p:nvPr>
            <p:ph type="title"/>
          </p:nvPr>
        </p:nvSpPr>
        <p:spPr/>
        <p:txBody>
          <a:bodyPr/>
          <a:lstStyle/>
          <a:p>
            <a:r>
              <a:rPr lang="en-US"/>
              <a:t>II. Phương pháp Jacobi </a:t>
            </a:r>
          </a:p>
        </p:txBody>
      </p:sp>
      <p:sp>
        <p:nvSpPr>
          <p:cNvPr id="3" name="Chỗ dành sẵn cho Nội dung 2">
            <a:extLst>
              <a:ext uri="{FF2B5EF4-FFF2-40B4-BE49-F238E27FC236}">
                <a16:creationId xmlns:a16="http://schemas.microsoft.com/office/drawing/2014/main" id="{5742251E-15D2-EFBD-DA38-37CC947EC13E}"/>
              </a:ext>
            </a:extLst>
          </p:cNvPr>
          <p:cNvSpPr>
            <a:spLocks noGrp="1"/>
          </p:cNvSpPr>
          <p:nvPr>
            <p:ph idx="1"/>
          </p:nvPr>
        </p:nvSpPr>
        <p:spPr>
          <a:xfrm>
            <a:off x="1451579" y="2015732"/>
            <a:ext cx="9603275" cy="1296635"/>
          </a:xfrm>
        </p:spPr>
        <p:txBody>
          <a:bodyPr/>
          <a:lstStyle/>
          <a:p>
            <a:pPr marL="0" indent="0">
              <a:buNone/>
            </a:pPr>
            <a:r>
              <a:rPr lang="vi-VN" sz="1800">
                <a:effectLst/>
                <a:latin typeface="Times New Roman" panose="02020603050405020304" pitchFamily="18" charset="0"/>
                <a:ea typeface="Calibri" panose="020F0502020204030204" pitchFamily="34" charset="0"/>
                <a:cs typeface="Times New Roman" panose="02020603050405020304" pitchFamily="18" charset="0"/>
              </a:rPr>
              <a:t>Bây giờ chúng ta quay trở lại sự chú ý của chúng tôi với các trường hợp cụ thể của chương trình khác biệt hữu hạn cho phương trình Laplace hai chiều (Eq. [14]). Phương trình này ngay lập tức cho thấy một chương trình đệ quy: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4" name="Picture 5" descr="Ảnh có chứa văn bản&#10;&#10;Mô tả được tạo tự động">
            <a:extLst>
              <a:ext uri="{FF2B5EF4-FFF2-40B4-BE49-F238E27FC236}">
                <a16:creationId xmlns:a16="http://schemas.microsoft.com/office/drawing/2014/main" id="{BDAFDF9E-FB9A-58DF-8415-C8694BEF536A}"/>
              </a:ext>
            </a:extLst>
          </p:cNvPr>
          <p:cNvPicPr>
            <a:picLocks noChangeAspect="1"/>
          </p:cNvPicPr>
          <p:nvPr/>
        </p:nvPicPr>
        <p:blipFill>
          <a:blip r:embed="rId2"/>
          <a:srcRect/>
          <a:stretch>
            <a:fillRect/>
          </a:stretch>
        </p:blipFill>
        <p:spPr bwMode="auto">
          <a:xfrm>
            <a:off x="4111877" y="3159702"/>
            <a:ext cx="3856466" cy="661318"/>
          </a:xfrm>
          <a:prstGeom prst="rect">
            <a:avLst/>
          </a:prstGeom>
          <a:noFill/>
          <a:ln w="9525">
            <a:noFill/>
            <a:miter lim="800000"/>
            <a:headEnd/>
            <a:tailEnd/>
          </a:ln>
        </p:spPr>
      </p:pic>
      <p:sp>
        <p:nvSpPr>
          <p:cNvPr id="6" name="Hộp Văn bản 5">
            <a:extLst>
              <a:ext uri="{FF2B5EF4-FFF2-40B4-BE49-F238E27FC236}">
                <a16:creationId xmlns:a16="http://schemas.microsoft.com/office/drawing/2014/main" id="{6894E884-9552-43B2-5688-2ED29449507D}"/>
              </a:ext>
            </a:extLst>
          </p:cNvPr>
          <p:cNvSpPr txBox="1"/>
          <p:nvPr/>
        </p:nvSpPr>
        <p:spPr>
          <a:xfrm>
            <a:off x="1236975" y="3993988"/>
            <a:ext cx="6102220" cy="1156022"/>
          </a:xfrm>
          <a:prstGeom prst="rect">
            <a:avLst/>
          </a:prstGeom>
          <a:noFill/>
        </p:spPr>
        <p:txBody>
          <a:bodyPr wrap="square">
            <a:spAutoFit/>
          </a:bodyPr>
          <a:lstStyle/>
          <a:p>
            <a:pPr marL="228600" algn="just">
              <a:lnSpc>
                <a:spcPct val="115000"/>
              </a:lnSpc>
              <a:spcAft>
                <a:spcPts val="1000"/>
              </a:spcAft>
            </a:pPr>
            <a:r>
              <a:rPr lang="vi-VN" sz="1800">
                <a:effectLst/>
                <a:latin typeface="Times New Roman" panose="02020603050405020304" pitchFamily="18" charset="0"/>
                <a:ea typeface="Calibri" panose="020F0502020204030204" pitchFamily="34" charset="0"/>
                <a:cs typeface="Times New Roman" panose="02020603050405020304" pitchFamily="18" charset="0"/>
              </a:rPr>
              <a:t>Như trước đây, n là chỉ số lần lặp. Chương trình đệ quy này được gọi là đệ quy Jacobi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Tiêu chí dừng khi: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E08BB1C-2A43-645B-0ECE-390A68F1198A}"/>
              </a:ext>
            </a:extLst>
          </p:cNvPr>
          <p:cNvPicPr>
            <a:picLocks noChangeAspect="1"/>
          </p:cNvPicPr>
          <p:nvPr/>
        </p:nvPicPr>
        <p:blipFill>
          <a:blip r:embed="rId3"/>
          <a:srcRect/>
          <a:stretch>
            <a:fillRect/>
          </a:stretch>
        </p:blipFill>
        <p:spPr bwMode="auto">
          <a:xfrm>
            <a:off x="4111876" y="5175920"/>
            <a:ext cx="2746123" cy="686531"/>
          </a:xfrm>
          <a:prstGeom prst="rect">
            <a:avLst/>
          </a:prstGeom>
          <a:noFill/>
          <a:ln w="9525">
            <a:noFill/>
            <a:miter lim="800000"/>
            <a:headEnd/>
            <a:tailEnd/>
          </a:ln>
        </p:spPr>
      </p:pic>
    </p:spTree>
    <p:extLst>
      <p:ext uri="{BB962C8B-B14F-4D97-AF65-F5344CB8AC3E}">
        <p14:creationId xmlns:p14="http://schemas.microsoft.com/office/powerpoint/2010/main" val="399095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Hộp Văn bản 2">
            <a:extLst>
              <a:ext uri="{FF2B5EF4-FFF2-40B4-BE49-F238E27FC236}">
                <a16:creationId xmlns:a16="http://schemas.microsoft.com/office/drawing/2014/main" id="{75B457B3-3CBA-BB5A-8963-A5956277A681}"/>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228600" indent="-228600" defTabSz="914400">
              <a:lnSpc>
                <a:spcPct val="120000"/>
              </a:lnSpc>
              <a:spcAft>
                <a:spcPts val="1000"/>
              </a:spcAft>
              <a:buClr>
                <a:schemeClr val="accent1"/>
              </a:buClr>
              <a:buSzPct val="100000"/>
              <a:buFont typeface="Arial" panose="020B0604020202020204" pitchFamily="34" charset="0"/>
              <a:buChar char="•"/>
            </a:pPr>
            <a:r>
              <a:rPr lang="en-US" b="1" i="1"/>
              <a:t>Mã giả cho phương pháp Jacobi:</a:t>
            </a:r>
            <a:endParaRPr lang="en-US"/>
          </a:p>
          <a:p>
            <a:pPr indent="-228600" defTabSz="914400">
              <a:lnSpc>
                <a:spcPct val="120000"/>
              </a:lnSpc>
              <a:spcAft>
                <a:spcPts val="1000"/>
              </a:spcAft>
              <a:buClr>
                <a:schemeClr val="accent1"/>
              </a:buClr>
              <a:buSzPct val="100000"/>
              <a:buFont typeface="Arial" panose="020B0604020202020204" pitchFamily="34" charset="0"/>
              <a:buChar char="•"/>
            </a:pPr>
            <a:r>
              <a:rPr lang="en-US"/>
              <a:t>/* Jacobi update, square domain, periodic in x, fixed */</a:t>
            </a:r>
          </a:p>
          <a:p>
            <a:pPr indent="-228600" defTabSz="914400">
              <a:lnSpc>
                <a:spcPct val="120000"/>
              </a:lnSpc>
              <a:spcAft>
                <a:spcPts val="1000"/>
              </a:spcAft>
              <a:buClr>
                <a:schemeClr val="accent1"/>
              </a:buClr>
              <a:buSzPct val="100000"/>
              <a:buFont typeface="Arial" panose="020B0604020202020204" pitchFamily="34" charset="0"/>
              <a:buChar char="•"/>
            </a:pPr>
            <a:r>
              <a:rPr lang="en-US"/>
              <a:t>/* upper and lower boundaries */</a:t>
            </a:r>
          </a:p>
        </p:txBody>
      </p:sp>
      <p:grpSp>
        <p:nvGrpSpPr>
          <p:cNvPr id="51" name="Group 5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2" name="Rectangle 5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Hình ảnh 8">
            <a:extLst>
              <a:ext uri="{FF2B5EF4-FFF2-40B4-BE49-F238E27FC236}">
                <a16:creationId xmlns:a16="http://schemas.microsoft.com/office/drawing/2014/main" id="{5A3DDB23-2FAE-106F-8A81-0944AEE90789}"/>
              </a:ext>
            </a:extLst>
          </p:cNvPr>
          <p:cNvPicPr>
            <a:picLocks noChangeAspect="1"/>
          </p:cNvPicPr>
          <p:nvPr/>
        </p:nvPicPr>
        <p:blipFill>
          <a:blip r:embed="rId3"/>
          <a:stretch>
            <a:fillRect/>
          </a:stretch>
        </p:blipFill>
        <p:spPr>
          <a:xfrm>
            <a:off x="6008614" y="1380429"/>
            <a:ext cx="5371629" cy="3330410"/>
          </a:xfrm>
          <a:prstGeom prst="rect">
            <a:avLst/>
          </a:prstGeom>
        </p:spPr>
      </p:pic>
      <p:pic>
        <p:nvPicPr>
          <p:cNvPr id="57" name="Picture 5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3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32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0306" t="28167" r="58499" b="23297"/>
          <a:stretch>
            <a:fillRect/>
          </a:stretch>
        </p:blipFill>
        <p:spPr>
          <a:xfrm>
            <a:off x="0" y="0"/>
            <a:ext cx="2145493" cy="3275545"/>
          </a:xfrm>
          <a:prstGeom prst="rect">
            <a:avLst/>
          </a:prstGeom>
        </p:spPr>
      </p:pic>
      <p:sp>
        <p:nvSpPr>
          <p:cNvPr id="3" name="TextBox 3"/>
          <p:cNvSpPr txBox="1"/>
          <p:nvPr/>
        </p:nvSpPr>
        <p:spPr>
          <a:xfrm>
            <a:off x="685800" y="2040467"/>
            <a:ext cx="10820400" cy="2457917"/>
          </a:xfrm>
          <a:prstGeom prst="rect">
            <a:avLst/>
          </a:prstGeom>
        </p:spPr>
        <p:txBody>
          <a:bodyPr lIns="0" tIns="0" rIns="0" bIns="0" rtlCol="0" anchor="t">
            <a:spAutoFit/>
          </a:bodyPr>
          <a:lstStyle/>
          <a:p>
            <a:pPr algn="ctr">
              <a:lnSpc>
                <a:spcPts val="20534"/>
              </a:lnSpc>
              <a:spcBef>
                <a:spcPct val="0"/>
              </a:spcBef>
            </a:pPr>
            <a:r>
              <a:rPr lang="en-US" sz="14667" spc="1393">
                <a:solidFill>
                  <a:srgbClr val="6C5336"/>
                </a:solidFill>
              </a:rPr>
              <a:t>CẢM ƠN!</a:t>
            </a:r>
          </a:p>
        </p:txBody>
      </p:sp>
      <p:sp>
        <p:nvSpPr>
          <p:cNvPr id="4" name="TextBox 4"/>
          <p:cNvSpPr txBox="1"/>
          <p:nvPr/>
        </p:nvSpPr>
        <p:spPr>
          <a:xfrm>
            <a:off x="1764358" y="4835531"/>
            <a:ext cx="8663285" cy="756617"/>
          </a:xfrm>
          <a:prstGeom prst="rect">
            <a:avLst/>
          </a:prstGeom>
        </p:spPr>
        <p:txBody>
          <a:bodyPr lIns="0" tIns="0" rIns="0" bIns="0" rtlCol="0" anchor="t">
            <a:spAutoFit/>
          </a:bodyPr>
          <a:lstStyle/>
          <a:p>
            <a:pPr algn="ctr">
              <a:lnSpc>
                <a:spcPts val="5866"/>
              </a:lnSpc>
              <a:spcBef>
                <a:spcPct val="0"/>
              </a:spcBef>
            </a:pPr>
            <a:r>
              <a:rPr lang="en-US" sz="5333">
                <a:solidFill>
                  <a:srgbClr val="6C5336"/>
                </a:solidFill>
                <a:latin typeface="+mj-lt"/>
              </a:rPr>
              <a:t>Thầy và các bạn đã lắng nghe</a:t>
            </a:r>
          </a:p>
        </p:txBody>
      </p:sp>
      <p:pic>
        <p:nvPicPr>
          <p:cNvPr id="5" name="Picture 5"/>
          <p:cNvPicPr>
            <a:picLocks noChangeAspect="1"/>
          </p:cNvPicPr>
          <p:nvPr/>
        </p:nvPicPr>
        <p:blipFill>
          <a:blip r:embed="rId3"/>
          <a:srcRect l="20306" t="28167" r="58499" b="23297"/>
          <a:stretch>
            <a:fillRect/>
          </a:stretch>
        </p:blipFill>
        <p:spPr>
          <a:xfrm>
            <a:off x="10046508" y="0"/>
            <a:ext cx="2145493" cy="3275545"/>
          </a:xfrm>
          <a:prstGeom prst="rect">
            <a:avLst/>
          </a:prstGeom>
        </p:spPr>
      </p:pic>
      <p:pic>
        <p:nvPicPr>
          <p:cNvPr id="6" name="Picture 2">
            <a:extLst>
              <a:ext uri="{FF2B5EF4-FFF2-40B4-BE49-F238E27FC236}">
                <a16:creationId xmlns:a16="http://schemas.microsoft.com/office/drawing/2014/main" id="{EAB81775-3890-B265-BC03-5E64393B1059}"/>
              </a:ext>
            </a:extLst>
          </p:cNvPr>
          <p:cNvPicPr>
            <a:picLocks noChangeAspect="1"/>
          </p:cNvPicPr>
          <p:nvPr/>
        </p:nvPicPr>
        <p:blipFill>
          <a:blip r:embed="rId2"/>
          <a:srcRect l="20306" t="28167" r="58499" b="23297"/>
          <a:stretch>
            <a:fillRect/>
          </a:stretch>
        </p:blipFill>
        <p:spPr>
          <a:xfrm flipH="1">
            <a:off x="9906000" y="0"/>
            <a:ext cx="2145492" cy="32755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6"/>
                                        </p:tgtEl>
                                        <p:attrNameLst>
                                          <p:attrName>r</p:attrName>
                                        </p:attrNameLst>
                                      </p:cBhvr>
                                    </p:animRot>
                                    <p:animRot by="-240000">
                                      <p:cBhvr>
                                        <p:cTn id="14" dur="200" fill="hold">
                                          <p:stCondLst>
                                            <p:cond delay="200"/>
                                          </p:stCondLst>
                                        </p:cTn>
                                        <p:tgtEl>
                                          <p:spTgt spid="6"/>
                                        </p:tgtEl>
                                        <p:attrNameLst>
                                          <p:attrName>r</p:attrName>
                                        </p:attrNameLst>
                                      </p:cBhvr>
                                    </p:animRot>
                                    <p:animRot by="240000">
                                      <p:cBhvr>
                                        <p:cTn id="15" dur="200" fill="hold">
                                          <p:stCondLst>
                                            <p:cond delay="400"/>
                                          </p:stCondLst>
                                        </p:cTn>
                                        <p:tgtEl>
                                          <p:spTgt spid="6"/>
                                        </p:tgtEl>
                                        <p:attrNameLst>
                                          <p:attrName>r</p:attrName>
                                        </p:attrNameLst>
                                      </p:cBhvr>
                                    </p:animRot>
                                    <p:animRot by="-240000">
                                      <p:cBhvr>
                                        <p:cTn id="16" dur="200" fill="hold">
                                          <p:stCondLst>
                                            <p:cond delay="600"/>
                                          </p:stCondLst>
                                        </p:cTn>
                                        <p:tgtEl>
                                          <p:spTgt spid="6"/>
                                        </p:tgtEl>
                                        <p:attrNameLst>
                                          <p:attrName>r</p:attrName>
                                        </p:attrNameLst>
                                      </p:cBhvr>
                                    </p:animRot>
                                    <p:animRot by="120000">
                                      <p:cBhvr>
                                        <p:cTn id="17"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ộ sưu tập">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Bộ sưu tập</Template>
  <TotalTime>22</TotalTime>
  <Words>529</Words>
  <Application>Microsoft Office PowerPoint</Application>
  <PresentationFormat>Màn hình rộng</PresentationFormat>
  <Paragraphs>25</Paragraphs>
  <Slides>9</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9</vt:i4>
      </vt:variant>
    </vt:vector>
  </HeadingPairs>
  <TitlesOfParts>
    <vt:vector size="15" baseType="lpstr">
      <vt:lpstr>Arial</vt:lpstr>
      <vt:lpstr>Calibri</vt:lpstr>
      <vt:lpstr>Cambria Math</vt:lpstr>
      <vt:lpstr>Gill Sans MT</vt:lpstr>
      <vt:lpstr>Times New Roman</vt:lpstr>
      <vt:lpstr>Bộ sưu tập</vt:lpstr>
      <vt:lpstr>Giải bài toán Heat Equation  bằng phương pháp Jacobi </vt:lpstr>
      <vt:lpstr>I. Giới thiệu bài toán</vt:lpstr>
      <vt:lpstr>Bản trình bày PowerPoint</vt:lpstr>
      <vt:lpstr>Bản trình bày PowerPoint</vt:lpstr>
      <vt:lpstr>Bản trình bày PowerPoint</vt:lpstr>
      <vt:lpstr>II. Phương pháp Jacobi </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bài toán Heat Equation  bằng phương pháp Jacobi </dc:title>
  <dc:creator>Phan The Anh 20204941</dc:creator>
  <cp:lastModifiedBy>Phan The Anh 20204941</cp:lastModifiedBy>
  <cp:revision>1</cp:revision>
  <dcterms:created xsi:type="dcterms:W3CDTF">2022-07-12T07:51:32Z</dcterms:created>
  <dcterms:modified xsi:type="dcterms:W3CDTF">2022-07-19T12:10:59Z</dcterms:modified>
</cp:coreProperties>
</file>