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entation.xml" ContentType="application/vnd.openxmlformats-officedocument.presentationml.presentation.main+xml"/>
  <Override PartName="/ppt/slides/slide17.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7" r:id="rId3"/>
    <p:sldId id="288" r:id="rId4"/>
    <p:sldId id="275" r:id="rId5"/>
    <p:sldId id="276" r:id="rId6"/>
    <p:sldId id="494" r:id="rId7"/>
    <p:sldId id="285" r:id="rId8"/>
    <p:sldId id="277" r:id="rId9"/>
    <p:sldId id="495" r:id="rId10"/>
    <p:sldId id="496" r:id="rId11"/>
    <p:sldId id="497" r:id="rId12"/>
    <p:sldId id="498" r:id="rId13"/>
    <p:sldId id="499" r:id="rId14"/>
    <p:sldId id="500" r:id="rId15"/>
    <p:sldId id="501" r:id="rId16"/>
    <p:sldId id="504" r:id="rId17"/>
    <p:sldId id="50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60"/>
  </p:normalViewPr>
  <p:slideViewPr>
    <p:cSldViewPr snapToGrid="0">
      <p:cViewPr varScale="1">
        <p:scale>
          <a:sx n="67" d="100"/>
          <a:sy n="67" d="100"/>
        </p:scale>
        <p:origin x="1280" y="52"/>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6D491-B8A0-413E-8EF5-CE80C6C42853}" type="datetimeFigureOut">
              <a:rPr lang="en-US" smtClean="0"/>
              <a:t>3/28/2022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9695D-6C58-4B8B-91E5-AB774A92625B}" type="slidenum">
              <a:rPr lang="en-US" smtClean="0"/>
              <a:t>‹#›</a:t>
            </a:fld>
            <a:endParaRPr lang="en-US"/>
          </a:p>
        </p:txBody>
      </p:sp>
      <p:sp>
        <p:nvSpPr>
          <p:cNvPr id="8" name="Header Placeholder 7">
            <a:extLst>
              <a:ext uri="{FF2B5EF4-FFF2-40B4-BE49-F238E27FC236}">
                <a16:creationId xmlns:a16="http://schemas.microsoft.com/office/drawing/2014/main" id="{60635038-6937-4D3D-A9E7-A146B6056B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Footer Placeholder 8">
            <a:extLst>
              <a:ext uri="{FF2B5EF4-FFF2-40B4-BE49-F238E27FC236}">
                <a16:creationId xmlns:a16="http://schemas.microsoft.com/office/drawing/2014/main" id="{4D5E732F-6D00-4AC9-A1CB-D3A01DBD39B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030207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57772AB8-2246-4864-8EB3-EF602EFE9B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eaLnBrk="1" hangingPunct="1"/>
            <a:fld id="{39032AB1-E9FB-4860-AE79-3CD17AA6ED16}" type="slidenum">
              <a:rPr lang="en-US" altLang="en-US" sz="1200" b="0">
                <a:latin typeface="Arial" panose="020B0604020202020204" pitchFamily="34" charset="0"/>
              </a:rPr>
              <a:pPr eaLnBrk="1" hangingPunct="1"/>
              <a:t>7</a:t>
            </a:fld>
            <a:endParaRPr lang="en-US" altLang="en-US" sz="1200" b="0">
              <a:latin typeface="Arial" panose="020B0604020202020204" pitchFamily="34" charset="0"/>
            </a:endParaRPr>
          </a:p>
        </p:txBody>
      </p:sp>
      <p:sp>
        <p:nvSpPr>
          <p:cNvPr id="166915" name="Rectangle 2">
            <a:extLst>
              <a:ext uri="{FF2B5EF4-FFF2-40B4-BE49-F238E27FC236}">
                <a16:creationId xmlns:a16="http://schemas.microsoft.com/office/drawing/2014/main" id="{1F88D96C-89A7-43A9-88D3-363748004E48}"/>
              </a:ext>
            </a:extLst>
          </p:cNvPr>
          <p:cNvSpPr>
            <a:spLocks noGrp="1" noRot="1" noChangeAspect="1" noChangeArrowheads="1" noTextEdit="1"/>
          </p:cNvSpPr>
          <p:nvPr>
            <p:ph type="sldImg"/>
          </p:nvPr>
        </p:nvSpPr>
        <p:spPr>
          <a:ln/>
        </p:spPr>
      </p:sp>
      <p:sp>
        <p:nvSpPr>
          <p:cNvPr id="166916" name="Rectangle 3">
            <a:extLst>
              <a:ext uri="{FF2B5EF4-FFF2-40B4-BE49-F238E27FC236}">
                <a16:creationId xmlns:a16="http://schemas.microsoft.com/office/drawing/2014/main" id="{2073909D-67D1-470D-8353-0579D3DE1BB1}"/>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93" tIns="44796" rIns="89593" bIns="44796"/>
          <a:lstStyle/>
          <a:p>
            <a:pPr eaLnBrk="1" hangingPunct="1"/>
            <a:r>
              <a:rPr lang="en-US" altLang="en-US">
                <a:latin typeface="Arial" panose="020B0604020202020204" pitchFamily="34" charset="0"/>
              </a:rPr>
              <a:t>Command window: Cửa sổ chính của MATLAB. Tại đây thực hiện toàn bộ việc nhập lệnh và nhận kết quả tính toán. &gt;&gt; dấu đợi lệnh.</a:t>
            </a:r>
          </a:p>
          <a:p>
            <a:pPr eaLnBrk="1" hangingPunct="1"/>
            <a:r>
              <a:rPr lang="en-US" altLang="en-US">
                <a:latin typeface="Arial" panose="020B0604020202020204" pitchFamily="34" charset="0"/>
              </a:rPr>
              <a:t>Command history: cửa sổ các lệnh đã sử dụng trong command window. Có thể lặp lại lệnh cũ bằng cách click đúp chuột vào lệnh, có thể sao chép, cắt dán, xóa…</a:t>
            </a:r>
          </a:p>
          <a:p>
            <a:pPr eaLnBrk="1" hangingPunct="1"/>
            <a:r>
              <a:rPr lang="en-US" altLang="en-US">
                <a:latin typeface="Arial" panose="020B0604020202020204" pitchFamily="34" charset="0"/>
              </a:rPr>
              <a:t>Workspace: không gian làm việc, là vùng nhớ động trong bộ nhớ của chương trình, tự động hình thành khi Matalab đươc khởi động và tự động xóa khi thoát matlab. Lưu giữ các biến khi sử dụng matalab. Tên biến, được hiển thị trong workspace browser.</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Current directory : hiển thị khi nhắp chuột vào current directory. Nhận biết được các thư mục và file trong thư mục hiện hành. Mặc định …work</a:t>
            </a:r>
          </a:p>
          <a:p>
            <a:pPr eaLnBrk="1" hangingPunct="1"/>
            <a:r>
              <a:rPr lang="en-US" altLang="en-US">
                <a:latin typeface="Arial" panose="020B0604020202020204" pitchFamily="34" charset="0"/>
              </a:rPr>
              <a:t>Trợ giúp</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B2958826-4028-4AF1-ADA9-9A98C22EB8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eaLnBrk="1" hangingPunct="1"/>
            <a:fld id="{35B03453-6CD8-43A5-99AD-0908339A0009}" type="slidenum">
              <a:rPr lang="en-US" altLang="en-US" sz="1200" b="0">
                <a:latin typeface="Arial" panose="020B0604020202020204" pitchFamily="34" charset="0"/>
              </a:rPr>
              <a:pPr eaLnBrk="1" hangingPunct="1"/>
              <a:t>16</a:t>
            </a:fld>
            <a:endParaRPr lang="en-US" altLang="en-US" sz="1200" b="0">
              <a:latin typeface="Arial" panose="020B0604020202020204" pitchFamily="34" charset="0"/>
            </a:endParaRPr>
          </a:p>
        </p:txBody>
      </p:sp>
      <p:sp>
        <p:nvSpPr>
          <p:cNvPr id="167939" name="Rectangle 2">
            <a:extLst>
              <a:ext uri="{FF2B5EF4-FFF2-40B4-BE49-F238E27FC236}">
                <a16:creationId xmlns:a16="http://schemas.microsoft.com/office/drawing/2014/main" id="{C7786ECF-67C6-4739-A159-E69BB8A10259}"/>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id="{3CC41391-467F-4C16-8712-0C83977C6D7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93" tIns="44796" rIns="89593" bIns="44796"/>
          <a:lstStyle/>
          <a:p>
            <a:pPr eaLnBrk="1" hangingPunct="1"/>
            <a:r>
              <a:rPr lang="en-US" altLang="en-US" sz="1000">
                <a:latin typeface="Arial" panose="020B0604020202020204" pitchFamily="34" charset="0"/>
              </a:rPr>
              <a:t>[Instructors: you can spend as much or as little time talking to this picture. Have fun, be a story-teller.]</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Key points:</a:t>
            </a:r>
          </a:p>
          <a:p>
            <a:pPr eaLnBrk="1" hangingPunct="1">
              <a:buFontTx/>
              <a:buChar char="•"/>
            </a:pPr>
            <a:r>
              <a:rPr lang="en-US" altLang="en-US" sz="1000">
                <a:latin typeface="Arial" panose="020B0604020202020204" pitchFamily="34" charset="0"/>
              </a:rPr>
              <a:t>differences in speed</a:t>
            </a:r>
          </a:p>
          <a:p>
            <a:pPr eaLnBrk="1" hangingPunct="1">
              <a:buFontTx/>
              <a:buChar char="•"/>
            </a:pPr>
            <a:r>
              <a:rPr lang="en-US" altLang="en-US" sz="1000">
                <a:latin typeface="Arial" panose="020B0604020202020204" pitchFamily="34" charset="0"/>
              </a:rPr>
              <a:t>temporary versus permanent</a:t>
            </a:r>
          </a:p>
          <a:p>
            <a:pPr eaLnBrk="1" hangingPunct="1">
              <a:buFontTx/>
              <a:buChar char="•"/>
            </a:pPr>
            <a:r>
              <a:rPr lang="en-US" altLang="en-US" sz="1000">
                <a:latin typeface="Arial" panose="020B0604020202020204" pitchFamily="34" charset="0"/>
              </a:rPr>
              <a:t>Faster memory is more expensive.  (Note cost/megabyte for various storage devices.)</a:t>
            </a:r>
          </a:p>
          <a:p>
            <a:pPr eaLnBrk="1" hangingPunct="1">
              <a:buFontTx/>
              <a:buChar char="•"/>
            </a:pPr>
            <a:r>
              <a:rPr lang="en-US" altLang="en-US" sz="1000">
                <a:latin typeface="Arial" panose="020B0604020202020204" pitchFamily="34" charset="0"/>
              </a:rPr>
              <a:t>MATLAB variables are stored in RAM.  We use LOAD/SAVE to move data from temporary storage (RAM) to permanent storage (hard disk.)</a:t>
            </a:r>
          </a:p>
          <a:p>
            <a:pPr eaLnBrk="1" hangingPunct="1">
              <a:buFontTx/>
              <a:buChar char="•"/>
            </a:pPr>
            <a:r>
              <a:rPr lang="en-US" altLang="en-US" sz="1000">
                <a:latin typeface="Arial" panose="020B0604020202020204" pitchFamily="34" charset="0"/>
              </a:rPr>
              <a:t>The CPU move memory from RAM to Register for actual computation, then moves the results back to RAM.</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This picture highlights the differences between memory.</a:t>
            </a:r>
          </a:p>
          <a:p>
            <a:pPr eaLnBrk="1" hangingPunct="1"/>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CPU registers are the fewest, most precious resources on the computer, and also the FASTEST!</a:t>
            </a:r>
          </a:p>
          <a:p>
            <a:pPr eaLnBrk="1" hangingPunct="1">
              <a:buFontTx/>
              <a:buChar char="•"/>
            </a:pPr>
            <a:r>
              <a:rPr lang="en-US" altLang="en-US" sz="1000">
                <a:latin typeface="Arial" panose="020B0604020202020204" pitchFamily="34" charset="0"/>
              </a:rPr>
              <a:t>The CPU cache either on the CPU (level1) or on the mother board (level 2) are very fast.</a:t>
            </a:r>
          </a:p>
          <a:p>
            <a:pPr eaLnBrk="1" hangingPunct="1">
              <a:buFontTx/>
              <a:buChar char="•"/>
            </a:pPr>
            <a:r>
              <a:rPr lang="en-US" altLang="en-US" sz="1000">
                <a:latin typeface="Arial" panose="020B0604020202020204" pitchFamily="34" charset="0"/>
              </a:rPr>
              <a:t>The RAM (physical or virtual) is where our normal variables are stored.  When we create MATLAB arrays, or work with Word Documents, these data are stored in RAM.</a:t>
            </a:r>
          </a:p>
          <a:p>
            <a:pPr eaLnBrk="1" hangingPunct="1">
              <a:buFontTx/>
              <a:buChar char="•"/>
            </a:pPr>
            <a:r>
              <a:rPr lang="en-US" altLang="en-US" sz="1000">
                <a:latin typeface="Arial" panose="020B0604020202020204" pitchFamily="34" charset="0"/>
              </a:rPr>
              <a:t>CDROM, DVD, hard disks are </a:t>
            </a:r>
            <a:r>
              <a:rPr lang="ja-JP" altLang="en-US" sz="1000">
                <a:latin typeface="Arial" panose="020B0604020202020204" pitchFamily="34" charset="0"/>
              </a:rPr>
              <a:t>“</a:t>
            </a:r>
            <a:r>
              <a:rPr lang="en-US" altLang="ja-JP" sz="1000">
                <a:latin typeface="Arial" panose="020B0604020202020204" pitchFamily="34" charset="0"/>
              </a:rPr>
              <a:t>permanent storage devices.</a:t>
            </a:r>
            <a:r>
              <a:rPr lang="ja-JP" altLang="en-US" sz="1000">
                <a:latin typeface="Arial" panose="020B0604020202020204" pitchFamily="34" charset="0"/>
              </a:rPr>
              <a:t>”</a:t>
            </a:r>
            <a:endParaRPr lang="en-US" altLang="ja-JP" sz="1000">
              <a:latin typeface="Arial" panose="020B0604020202020204" pitchFamily="34" charset="0"/>
            </a:endParaRPr>
          </a:p>
          <a:p>
            <a:pPr eaLnBrk="1" hangingPunct="1">
              <a:buFontTx/>
              <a:buChar char="•"/>
            </a:pPr>
            <a:r>
              <a:rPr lang="en-US" altLang="en-US" sz="1000">
                <a:latin typeface="Arial" panose="020B0604020202020204" pitchFamily="34" charset="0"/>
              </a:rPr>
              <a:t>The input sources interact with memory at different levels, depending on the device.</a:t>
            </a:r>
          </a:p>
        </p:txBody>
      </p:sp>
    </p:spTree>
    <p:extLst>
      <p:ext uri="{BB962C8B-B14F-4D97-AF65-F5344CB8AC3E}">
        <p14:creationId xmlns:p14="http://schemas.microsoft.com/office/powerpoint/2010/main" val="1298797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B2958826-4028-4AF1-ADA9-9A98C22EB8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eaLnBrk="1" hangingPunct="1"/>
            <a:fld id="{35B03453-6CD8-43A5-99AD-0908339A0009}" type="slidenum">
              <a:rPr lang="en-US" altLang="en-US" sz="1200" b="0">
                <a:latin typeface="Arial" panose="020B0604020202020204" pitchFamily="34" charset="0"/>
              </a:rPr>
              <a:pPr eaLnBrk="1" hangingPunct="1"/>
              <a:t>17</a:t>
            </a:fld>
            <a:endParaRPr lang="en-US" altLang="en-US" sz="1200" b="0">
              <a:latin typeface="Arial" panose="020B0604020202020204" pitchFamily="34" charset="0"/>
            </a:endParaRPr>
          </a:p>
        </p:txBody>
      </p:sp>
      <p:sp>
        <p:nvSpPr>
          <p:cNvPr id="167939" name="Rectangle 2">
            <a:extLst>
              <a:ext uri="{FF2B5EF4-FFF2-40B4-BE49-F238E27FC236}">
                <a16:creationId xmlns:a16="http://schemas.microsoft.com/office/drawing/2014/main" id="{C7786ECF-67C6-4739-A159-E69BB8A10259}"/>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id="{3CC41391-467F-4C16-8712-0C83977C6D7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93" tIns="44796" rIns="89593" bIns="44796"/>
          <a:lstStyle/>
          <a:p>
            <a:pPr eaLnBrk="1" hangingPunct="1"/>
            <a:r>
              <a:rPr lang="en-US" altLang="en-US" sz="1000">
                <a:latin typeface="Arial" panose="020B0604020202020204" pitchFamily="34" charset="0"/>
              </a:rPr>
              <a:t>[Instructors: you can spend as much or as little time talking to this picture. Have fun, be a story-teller.]</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Key points:</a:t>
            </a:r>
          </a:p>
          <a:p>
            <a:pPr eaLnBrk="1" hangingPunct="1">
              <a:buFontTx/>
              <a:buChar char="•"/>
            </a:pPr>
            <a:r>
              <a:rPr lang="en-US" altLang="en-US" sz="1000">
                <a:latin typeface="Arial" panose="020B0604020202020204" pitchFamily="34" charset="0"/>
              </a:rPr>
              <a:t>differences in speed</a:t>
            </a:r>
          </a:p>
          <a:p>
            <a:pPr eaLnBrk="1" hangingPunct="1">
              <a:buFontTx/>
              <a:buChar char="•"/>
            </a:pPr>
            <a:r>
              <a:rPr lang="en-US" altLang="en-US" sz="1000">
                <a:latin typeface="Arial" panose="020B0604020202020204" pitchFamily="34" charset="0"/>
              </a:rPr>
              <a:t>temporary versus permanent</a:t>
            </a:r>
          </a:p>
          <a:p>
            <a:pPr eaLnBrk="1" hangingPunct="1">
              <a:buFontTx/>
              <a:buChar char="•"/>
            </a:pPr>
            <a:r>
              <a:rPr lang="en-US" altLang="en-US" sz="1000">
                <a:latin typeface="Arial" panose="020B0604020202020204" pitchFamily="34" charset="0"/>
              </a:rPr>
              <a:t>Faster memory is more expensive.  (Note cost/megabyte for various storage devices.)</a:t>
            </a:r>
          </a:p>
          <a:p>
            <a:pPr eaLnBrk="1" hangingPunct="1">
              <a:buFontTx/>
              <a:buChar char="•"/>
            </a:pPr>
            <a:r>
              <a:rPr lang="en-US" altLang="en-US" sz="1000">
                <a:latin typeface="Arial" panose="020B0604020202020204" pitchFamily="34" charset="0"/>
              </a:rPr>
              <a:t>MATLAB variables are stored in RAM.  We use LOAD/SAVE to move data from temporary storage (RAM) to permanent storage (hard disk.)</a:t>
            </a:r>
          </a:p>
          <a:p>
            <a:pPr eaLnBrk="1" hangingPunct="1">
              <a:buFontTx/>
              <a:buChar char="•"/>
            </a:pPr>
            <a:r>
              <a:rPr lang="en-US" altLang="en-US" sz="1000">
                <a:latin typeface="Arial" panose="020B0604020202020204" pitchFamily="34" charset="0"/>
              </a:rPr>
              <a:t>The CPU move memory from RAM to Register for actual computation, then moves the results back to RAM.</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This picture highlights the differences between memory.</a:t>
            </a:r>
          </a:p>
          <a:p>
            <a:pPr eaLnBrk="1" hangingPunct="1"/>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CPU registers are the fewest, most precious resources on the computer, and also the FASTEST!</a:t>
            </a:r>
          </a:p>
          <a:p>
            <a:pPr eaLnBrk="1" hangingPunct="1">
              <a:buFontTx/>
              <a:buChar char="•"/>
            </a:pPr>
            <a:r>
              <a:rPr lang="en-US" altLang="en-US" sz="1000">
                <a:latin typeface="Arial" panose="020B0604020202020204" pitchFamily="34" charset="0"/>
              </a:rPr>
              <a:t>The CPU cache either on the CPU (level1) or on the mother board (level 2) are very fast.</a:t>
            </a:r>
          </a:p>
          <a:p>
            <a:pPr eaLnBrk="1" hangingPunct="1">
              <a:buFontTx/>
              <a:buChar char="•"/>
            </a:pPr>
            <a:r>
              <a:rPr lang="en-US" altLang="en-US" sz="1000">
                <a:latin typeface="Arial" panose="020B0604020202020204" pitchFamily="34" charset="0"/>
              </a:rPr>
              <a:t>The RAM (physical or virtual) is where our normal variables are stored.  When we create MATLAB arrays, or work with Word Documents, these data are stored in RAM.</a:t>
            </a:r>
          </a:p>
          <a:p>
            <a:pPr eaLnBrk="1" hangingPunct="1">
              <a:buFontTx/>
              <a:buChar char="•"/>
            </a:pPr>
            <a:r>
              <a:rPr lang="en-US" altLang="en-US" sz="1000">
                <a:latin typeface="Arial" panose="020B0604020202020204" pitchFamily="34" charset="0"/>
              </a:rPr>
              <a:t>CDROM, DVD, hard disks are </a:t>
            </a:r>
            <a:r>
              <a:rPr lang="ja-JP" altLang="en-US" sz="1000">
                <a:latin typeface="Arial" panose="020B0604020202020204" pitchFamily="34" charset="0"/>
              </a:rPr>
              <a:t>“</a:t>
            </a:r>
            <a:r>
              <a:rPr lang="en-US" altLang="ja-JP" sz="1000">
                <a:latin typeface="Arial" panose="020B0604020202020204" pitchFamily="34" charset="0"/>
              </a:rPr>
              <a:t>permanent storage devices.</a:t>
            </a:r>
            <a:r>
              <a:rPr lang="ja-JP" altLang="en-US" sz="1000">
                <a:latin typeface="Arial" panose="020B0604020202020204" pitchFamily="34" charset="0"/>
              </a:rPr>
              <a:t>”</a:t>
            </a:r>
            <a:endParaRPr lang="en-US" altLang="ja-JP" sz="1000">
              <a:latin typeface="Arial" panose="020B0604020202020204" pitchFamily="34" charset="0"/>
            </a:endParaRPr>
          </a:p>
          <a:p>
            <a:pPr eaLnBrk="1" hangingPunct="1">
              <a:buFontTx/>
              <a:buChar char="•"/>
            </a:pPr>
            <a:r>
              <a:rPr lang="en-US" altLang="en-US" sz="1000">
                <a:latin typeface="Arial" panose="020B0604020202020204" pitchFamily="34" charset="0"/>
              </a:rPr>
              <a:t>The input sources interact with memory at different levels, depending on the device.</a:t>
            </a:r>
          </a:p>
        </p:txBody>
      </p:sp>
    </p:spTree>
    <p:extLst>
      <p:ext uri="{BB962C8B-B14F-4D97-AF65-F5344CB8AC3E}">
        <p14:creationId xmlns:p14="http://schemas.microsoft.com/office/powerpoint/2010/main" val="1696045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B2958826-4028-4AF1-ADA9-9A98C22EB8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eaLnBrk="1" hangingPunct="1"/>
            <a:fld id="{35B03453-6CD8-43A5-99AD-0908339A0009}" type="slidenum">
              <a:rPr lang="en-US" altLang="en-US" sz="1200" b="0">
                <a:latin typeface="Arial" panose="020B0604020202020204" pitchFamily="34" charset="0"/>
              </a:rPr>
              <a:pPr eaLnBrk="1" hangingPunct="1"/>
              <a:t>8</a:t>
            </a:fld>
            <a:endParaRPr lang="en-US" altLang="en-US" sz="1200" b="0">
              <a:latin typeface="Arial" panose="020B0604020202020204" pitchFamily="34" charset="0"/>
            </a:endParaRPr>
          </a:p>
        </p:txBody>
      </p:sp>
      <p:sp>
        <p:nvSpPr>
          <p:cNvPr id="167939" name="Rectangle 2">
            <a:extLst>
              <a:ext uri="{FF2B5EF4-FFF2-40B4-BE49-F238E27FC236}">
                <a16:creationId xmlns:a16="http://schemas.microsoft.com/office/drawing/2014/main" id="{C7786ECF-67C6-4739-A159-E69BB8A10259}"/>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id="{3CC41391-467F-4C16-8712-0C83977C6D7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93" tIns="44796" rIns="89593" bIns="44796"/>
          <a:lstStyle/>
          <a:p>
            <a:pPr eaLnBrk="1" hangingPunct="1"/>
            <a:r>
              <a:rPr lang="en-US" altLang="en-US" sz="1000">
                <a:latin typeface="Arial" panose="020B0604020202020204" pitchFamily="34" charset="0"/>
              </a:rPr>
              <a:t>[Instructors: you can spend as much or as little time talking to this picture. Have fun, be a story-teller.]</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Key points:</a:t>
            </a:r>
          </a:p>
          <a:p>
            <a:pPr eaLnBrk="1" hangingPunct="1">
              <a:buFontTx/>
              <a:buChar char="•"/>
            </a:pPr>
            <a:r>
              <a:rPr lang="en-US" altLang="en-US" sz="1000">
                <a:latin typeface="Arial" panose="020B0604020202020204" pitchFamily="34" charset="0"/>
              </a:rPr>
              <a:t>differences in speed</a:t>
            </a:r>
          </a:p>
          <a:p>
            <a:pPr eaLnBrk="1" hangingPunct="1">
              <a:buFontTx/>
              <a:buChar char="•"/>
            </a:pPr>
            <a:r>
              <a:rPr lang="en-US" altLang="en-US" sz="1000">
                <a:latin typeface="Arial" panose="020B0604020202020204" pitchFamily="34" charset="0"/>
              </a:rPr>
              <a:t>temporary versus permanent</a:t>
            </a:r>
          </a:p>
          <a:p>
            <a:pPr eaLnBrk="1" hangingPunct="1">
              <a:buFontTx/>
              <a:buChar char="•"/>
            </a:pPr>
            <a:r>
              <a:rPr lang="en-US" altLang="en-US" sz="1000">
                <a:latin typeface="Arial" panose="020B0604020202020204" pitchFamily="34" charset="0"/>
              </a:rPr>
              <a:t>Faster memory is more expensive.  (Note cost/megabyte for various storage devices.)</a:t>
            </a:r>
          </a:p>
          <a:p>
            <a:pPr eaLnBrk="1" hangingPunct="1">
              <a:buFontTx/>
              <a:buChar char="•"/>
            </a:pPr>
            <a:r>
              <a:rPr lang="en-US" altLang="en-US" sz="1000">
                <a:latin typeface="Arial" panose="020B0604020202020204" pitchFamily="34" charset="0"/>
              </a:rPr>
              <a:t>MATLAB variables are stored in RAM.  We use LOAD/SAVE to move data from temporary storage (RAM) to permanent storage (hard disk.)</a:t>
            </a:r>
          </a:p>
          <a:p>
            <a:pPr eaLnBrk="1" hangingPunct="1">
              <a:buFontTx/>
              <a:buChar char="•"/>
            </a:pPr>
            <a:r>
              <a:rPr lang="en-US" altLang="en-US" sz="1000">
                <a:latin typeface="Arial" panose="020B0604020202020204" pitchFamily="34" charset="0"/>
              </a:rPr>
              <a:t>The CPU move memory from RAM to Register for actual computation, then moves the results back to RAM.</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This picture highlights the differences between memory.</a:t>
            </a:r>
          </a:p>
          <a:p>
            <a:pPr eaLnBrk="1" hangingPunct="1"/>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CPU registers are the fewest, most precious resources on the computer, and also the FASTEST!</a:t>
            </a:r>
          </a:p>
          <a:p>
            <a:pPr eaLnBrk="1" hangingPunct="1">
              <a:buFontTx/>
              <a:buChar char="•"/>
            </a:pPr>
            <a:r>
              <a:rPr lang="en-US" altLang="en-US" sz="1000">
                <a:latin typeface="Arial" panose="020B0604020202020204" pitchFamily="34" charset="0"/>
              </a:rPr>
              <a:t>The CPU cache either on the CPU (level1) or on the mother board (level 2) are very fast.</a:t>
            </a:r>
          </a:p>
          <a:p>
            <a:pPr eaLnBrk="1" hangingPunct="1">
              <a:buFontTx/>
              <a:buChar char="•"/>
            </a:pPr>
            <a:r>
              <a:rPr lang="en-US" altLang="en-US" sz="1000">
                <a:latin typeface="Arial" panose="020B0604020202020204" pitchFamily="34" charset="0"/>
              </a:rPr>
              <a:t>The RAM (physical or virtual) is where our normal variables are stored.  When we create MATLAB arrays, or work with Word Documents, these data are stored in RAM.</a:t>
            </a:r>
          </a:p>
          <a:p>
            <a:pPr eaLnBrk="1" hangingPunct="1">
              <a:buFontTx/>
              <a:buChar char="•"/>
            </a:pPr>
            <a:r>
              <a:rPr lang="en-US" altLang="en-US" sz="1000">
                <a:latin typeface="Arial" panose="020B0604020202020204" pitchFamily="34" charset="0"/>
              </a:rPr>
              <a:t>CDROM, DVD, hard disks are </a:t>
            </a:r>
            <a:r>
              <a:rPr lang="ja-JP" altLang="en-US" sz="1000">
                <a:latin typeface="Arial" panose="020B0604020202020204" pitchFamily="34" charset="0"/>
              </a:rPr>
              <a:t>“</a:t>
            </a:r>
            <a:r>
              <a:rPr lang="en-US" altLang="ja-JP" sz="1000">
                <a:latin typeface="Arial" panose="020B0604020202020204" pitchFamily="34" charset="0"/>
              </a:rPr>
              <a:t>permanent storage devices.</a:t>
            </a:r>
            <a:r>
              <a:rPr lang="ja-JP" altLang="en-US" sz="1000">
                <a:latin typeface="Arial" panose="020B0604020202020204" pitchFamily="34" charset="0"/>
              </a:rPr>
              <a:t>”</a:t>
            </a:r>
            <a:endParaRPr lang="en-US" altLang="ja-JP" sz="1000">
              <a:latin typeface="Arial" panose="020B0604020202020204" pitchFamily="34" charset="0"/>
            </a:endParaRPr>
          </a:p>
          <a:p>
            <a:pPr eaLnBrk="1" hangingPunct="1">
              <a:buFontTx/>
              <a:buChar char="•"/>
            </a:pPr>
            <a:r>
              <a:rPr lang="en-US" altLang="en-US" sz="1000">
                <a:latin typeface="Arial" panose="020B0604020202020204" pitchFamily="34" charset="0"/>
              </a:rPr>
              <a:t>The input sources interact with memory at different levels, depending on the device.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B2958826-4028-4AF1-ADA9-9A98C22EB8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eaLnBrk="1" hangingPunct="1"/>
            <a:fld id="{35B03453-6CD8-43A5-99AD-0908339A0009}" type="slidenum">
              <a:rPr lang="en-US" altLang="en-US" sz="1200" b="0">
                <a:latin typeface="Arial" panose="020B0604020202020204" pitchFamily="34" charset="0"/>
              </a:rPr>
              <a:pPr eaLnBrk="1" hangingPunct="1"/>
              <a:t>9</a:t>
            </a:fld>
            <a:endParaRPr lang="en-US" altLang="en-US" sz="1200" b="0">
              <a:latin typeface="Arial" panose="020B0604020202020204" pitchFamily="34" charset="0"/>
            </a:endParaRPr>
          </a:p>
        </p:txBody>
      </p:sp>
      <p:sp>
        <p:nvSpPr>
          <p:cNvPr id="167939" name="Rectangle 2">
            <a:extLst>
              <a:ext uri="{FF2B5EF4-FFF2-40B4-BE49-F238E27FC236}">
                <a16:creationId xmlns:a16="http://schemas.microsoft.com/office/drawing/2014/main" id="{C7786ECF-67C6-4739-A159-E69BB8A10259}"/>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id="{3CC41391-467F-4C16-8712-0C83977C6D7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93" tIns="44796" rIns="89593" bIns="44796"/>
          <a:lstStyle/>
          <a:p>
            <a:pPr eaLnBrk="1" hangingPunct="1"/>
            <a:r>
              <a:rPr lang="en-US" altLang="en-US" sz="1000">
                <a:latin typeface="Arial" panose="020B0604020202020204" pitchFamily="34" charset="0"/>
              </a:rPr>
              <a:t>[Instructors: you can spend as much or as little time talking to this picture. Have fun, be a story-teller.]</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Key points:</a:t>
            </a:r>
          </a:p>
          <a:p>
            <a:pPr eaLnBrk="1" hangingPunct="1">
              <a:buFontTx/>
              <a:buChar char="•"/>
            </a:pPr>
            <a:r>
              <a:rPr lang="en-US" altLang="en-US" sz="1000">
                <a:latin typeface="Arial" panose="020B0604020202020204" pitchFamily="34" charset="0"/>
              </a:rPr>
              <a:t>differences in speed</a:t>
            </a:r>
          </a:p>
          <a:p>
            <a:pPr eaLnBrk="1" hangingPunct="1">
              <a:buFontTx/>
              <a:buChar char="•"/>
            </a:pPr>
            <a:r>
              <a:rPr lang="en-US" altLang="en-US" sz="1000">
                <a:latin typeface="Arial" panose="020B0604020202020204" pitchFamily="34" charset="0"/>
              </a:rPr>
              <a:t>temporary versus permanent</a:t>
            </a:r>
          </a:p>
          <a:p>
            <a:pPr eaLnBrk="1" hangingPunct="1">
              <a:buFontTx/>
              <a:buChar char="•"/>
            </a:pPr>
            <a:r>
              <a:rPr lang="en-US" altLang="en-US" sz="1000">
                <a:latin typeface="Arial" panose="020B0604020202020204" pitchFamily="34" charset="0"/>
              </a:rPr>
              <a:t>Faster memory is more expensive.  (Note cost/megabyte for various storage devices.)</a:t>
            </a:r>
          </a:p>
          <a:p>
            <a:pPr eaLnBrk="1" hangingPunct="1">
              <a:buFontTx/>
              <a:buChar char="•"/>
            </a:pPr>
            <a:r>
              <a:rPr lang="en-US" altLang="en-US" sz="1000">
                <a:latin typeface="Arial" panose="020B0604020202020204" pitchFamily="34" charset="0"/>
              </a:rPr>
              <a:t>MATLAB variables are stored in RAM.  We use LOAD/SAVE to move data from temporary storage (RAM) to permanent storage (hard disk.)</a:t>
            </a:r>
          </a:p>
          <a:p>
            <a:pPr eaLnBrk="1" hangingPunct="1">
              <a:buFontTx/>
              <a:buChar char="•"/>
            </a:pPr>
            <a:r>
              <a:rPr lang="en-US" altLang="en-US" sz="1000">
                <a:latin typeface="Arial" panose="020B0604020202020204" pitchFamily="34" charset="0"/>
              </a:rPr>
              <a:t>The CPU move memory from RAM to Register for actual computation, then moves the results back to RAM.</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This picture highlights the differences between memory.</a:t>
            </a:r>
          </a:p>
          <a:p>
            <a:pPr eaLnBrk="1" hangingPunct="1"/>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CPU registers are the fewest, most precious resources on the computer, and also the FASTEST!</a:t>
            </a:r>
          </a:p>
          <a:p>
            <a:pPr eaLnBrk="1" hangingPunct="1">
              <a:buFontTx/>
              <a:buChar char="•"/>
            </a:pPr>
            <a:r>
              <a:rPr lang="en-US" altLang="en-US" sz="1000">
                <a:latin typeface="Arial" panose="020B0604020202020204" pitchFamily="34" charset="0"/>
              </a:rPr>
              <a:t>The CPU cache either on the CPU (level1) or on the mother board (level 2) are very fast.</a:t>
            </a:r>
          </a:p>
          <a:p>
            <a:pPr eaLnBrk="1" hangingPunct="1">
              <a:buFontTx/>
              <a:buChar char="•"/>
            </a:pPr>
            <a:r>
              <a:rPr lang="en-US" altLang="en-US" sz="1000">
                <a:latin typeface="Arial" panose="020B0604020202020204" pitchFamily="34" charset="0"/>
              </a:rPr>
              <a:t>The RAM (physical or virtual) is where our normal variables are stored.  When we create MATLAB arrays, or work with Word Documents, these data are stored in RAM.</a:t>
            </a:r>
          </a:p>
          <a:p>
            <a:pPr eaLnBrk="1" hangingPunct="1">
              <a:buFontTx/>
              <a:buChar char="•"/>
            </a:pPr>
            <a:r>
              <a:rPr lang="en-US" altLang="en-US" sz="1000">
                <a:latin typeface="Arial" panose="020B0604020202020204" pitchFamily="34" charset="0"/>
              </a:rPr>
              <a:t>CDROM, DVD, hard disks are </a:t>
            </a:r>
            <a:r>
              <a:rPr lang="ja-JP" altLang="en-US" sz="1000">
                <a:latin typeface="Arial" panose="020B0604020202020204" pitchFamily="34" charset="0"/>
              </a:rPr>
              <a:t>“</a:t>
            </a:r>
            <a:r>
              <a:rPr lang="en-US" altLang="ja-JP" sz="1000">
                <a:latin typeface="Arial" panose="020B0604020202020204" pitchFamily="34" charset="0"/>
              </a:rPr>
              <a:t>permanent storage devices.</a:t>
            </a:r>
            <a:r>
              <a:rPr lang="ja-JP" altLang="en-US" sz="1000">
                <a:latin typeface="Arial" panose="020B0604020202020204" pitchFamily="34" charset="0"/>
              </a:rPr>
              <a:t>”</a:t>
            </a:r>
            <a:endParaRPr lang="en-US" altLang="ja-JP" sz="1000">
              <a:latin typeface="Arial" panose="020B0604020202020204" pitchFamily="34" charset="0"/>
            </a:endParaRPr>
          </a:p>
          <a:p>
            <a:pPr eaLnBrk="1" hangingPunct="1">
              <a:buFontTx/>
              <a:buChar char="•"/>
            </a:pPr>
            <a:r>
              <a:rPr lang="en-US" altLang="en-US" sz="1000">
                <a:latin typeface="Arial" panose="020B0604020202020204" pitchFamily="34" charset="0"/>
              </a:rPr>
              <a:t>The input sources interact with memory at different levels, depending on the device.</a:t>
            </a:r>
          </a:p>
        </p:txBody>
      </p:sp>
    </p:spTree>
    <p:extLst>
      <p:ext uri="{BB962C8B-B14F-4D97-AF65-F5344CB8AC3E}">
        <p14:creationId xmlns:p14="http://schemas.microsoft.com/office/powerpoint/2010/main" val="2448142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B2958826-4028-4AF1-ADA9-9A98C22EB8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eaLnBrk="1" hangingPunct="1"/>
            <a:fld id="{35B03453-6CD8-43A5-99AD-0908339A0009}" type="slidenum">
              <a:rPr lang="en-US" altLang="en-US" sz="1200" b="0">
                <a:latin typeface="Arial" panose="020B0604020202020204" pitchFamily="34" charset="0"/>
              </a:rPr>
              <a:pPr eaLnBrk="1" hangingPunct="1"/>
              <a:t>10</a:t>
            </a:fld>
            <a:endParaRPr lang="en-US" altLang="en-US" sz="1200" b="0">
              <a:latin typeface="Arial" panose="020B0604020202020204" pitchFamily="34" charset="0"/>
            </a:endParaRPr>
          </a:p>
        </p:txBody>
      </p:sp>
      <p:sp>
        <p:nvSpPr>
          <p:cNvPr id="167939" name="Rectangle 2">
            <a:extLst>
              <a:ext uri="{FF2B5EF4-FFF2-40B4-BE49-F238E27FC236}">
                <a16:creationId xmlns:a16="http://schemas.microsoft.com/office/drawing/2014/main" id="{C7786ECF-67C6-4739-A159-E69BB8A10259}"/>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id="{3CC41391-467F-4C16-8712-0C83977C6D7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93" tIns="44796" rIns="89593" bIns="44796"/>
          <a:lstStyle/>
          <a:p>
            <a:pPr eaLnBrk="1" hangingPunct="1"/>
            <a:r>
              <a:rPr lang="en-US" altLang="en-US" sz="1000">
                <a:latin typeface="Arial" panose="020B0604020202020204" pitchFamily="34" charset="0"/>
              </a:rPr>
              <a:t>[Instructors: you can spend as much or as little time talking to this picture. Have fun, be a story-teller.]</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Key points:</a:t>
            </a:r>
          </a:p>
          <a:p>
            <a:pPr eaLnBrk="1" hangingPunct="1">
              <a:buFontTx/>
              <a:buChar char="•"/>
            </a:pPr>
            <a:r>
              <a:rPr lang="en-US" altLang="en-US" sz="1000">
                <a:latin typeface="Arial" panose="020B0604020202020204" pitchFamily="34" charset="0"/>
              </a:rPr>
              <a:t>differences in speed</a:t>
            </a:r>
          </a:p>
          <a:p>
            <a:pPr eaLnBrk="1" hangingPunct="1">
              <a:buFontTx/>
              <a:buChar char="•"/>
            </a:pPr>
            <a:r>
              <a:rPr lang="en-US" altLang="en-US" sz="1000">
                <a:latin typeface="Arial" panose="020B0604020202020204" pitchFamily="34" charset="0"/>
              </a:rPr>
              <a:t>temporary versus permanent</a:t>
            </a:r>
          </a:p>
          <a:p>
            <a:pPr eaLnBrk="1" hangingPunct="1">
              <a:buFontTx/>
              <a:buChar char="•"/>
            </a:pPr>
            <a:r>
              <a:rPr lang="en-US" altLang="en-US" sz="1000">
                <a:latin typeface="Arial" panose="020B0604020202020204" pitchFamily="34" charset="0"/>
              </a:rPr>
              <a:t>Faster memory is more expensive.  (Note cost/megabyte for various storage devices.)</a:t>
            </a:r>
          </a:p>
          <a:p>
            <a:pPr eaLnBrk="1" hangingPunct="1">
              <a:buFontTx/>
              <a:buChar char="•"/>
            </a:pPr>
            <a:r>
              <a:rPr lang="en-US" altLang="en-US" sz="1000">
                <a:latin typeface="Arial" panose="020B0604020202020204" pitchFamily="34" charset="0"/>
              </a:rPr>
              <a:t>MATLAB variables are stored in RAM.  We use LOAD/SAVE to move data from temporary storage (RAM) to permanent storage (hard disk.)</a:t>
            </a:r>
          </a:p>
          <a:p>
            <a:pPr eaLnBrk="1" hangingPunct="1">
              <a:buFontTx/>
              <a:buChar char="•"/>
            </a:pPr>
            <a:r>
              <a:rPr lang="en-US" altLang="en-US" sz="1000">
                <a:latin typeface="Arial" panose="020B0604020202020204" pitchFamily="34" charset="0"/>
              </a:rPr>
              <a:t>The CPU move memory from RAM to Register for actual computation, then moves the results back to RAM.</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This picture highlights the differences between memory.</a:t>
            </a:r>
          </a:p>
          <a:p>
            <a:pPr eaLnBrk="1" hangingPunct="1"/>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CPU registers are the fewest, most precious resources on the computer, and also the FASTEST!</a:t>
            </a:r>
          </a:p>
          <a:p>
            <a:pPr eaLnBrk="1" hangingPunct="1">
              <a:buFontTx/>
              <a:buChar char="•"/>
            </a:pPr>
            <a:r>
              <a:rPr lang="en-US" altLang="en-US" sz="1000">
                <a:latin typeface="Arial" panose="020B0604020202020204" pitchFamily="34" charset="0"/>
              </a:rPr>
              <a:t>The CPU cache either on the CPU (level1) or on the mother board (level 2) are very fast.</a:t>
            </a:r>
          </a:p>
          <a:p>
            <a:pPr eaLnBrk="1" hangingPunct="1">
              <a:buFontTx/>
              <a:buChar char="•"/>
            </a:pPr>
            <a:r>
              <a:rPr lang="en-US" altLang="en-US" sz="1000">
                <a:latin typeface="Arial" panose="020B0604020202020204" pitchFamily="34" charset="0"/>
              </a:rPr>
              <a:t>The RAM (physical or virtual) is where our normal variables are stored.  When we create MATLAB arrays, or work with Word Documents, these data are stored in RAM.</a:t>
            </a:r>
          </a:p>
          <a:p>
            <a:pPr eaLnBrk="1" hangingPunct="1">
              <a:buFontTx/>
              <a:buChar char="•"/>
            </a:pPr>
            <a:r>
              <a:rPr lang="en-US" altLang="en-US" sz="1000">
                <a:latin typeface="Arial" panose="020B0604020202020204" pitchFamily="34" charset="0"/>
              </a:rPr>
              <a:t>CDROM, DVD, hard disks are </a:t>
            </a:r>
            <a:r>
              <a:rPr lang="ja-JP" altLang="en-US" sz="1000">
                <a:latin typeface="Arial" panose="020B0604020202020204" pitchFamily="34" charset="0"/>
              </a:rPr>
              <a:t>“</a:t>
            </a:r>
            <a:r>
              <a:rPr lang="en-US" altLang="ja-JP" sz="1000">
                <a:latin typeface="Arial" panose="020B0604020202020204" pitchFamily="34" charset="0"/>
              </a:rPr>
              <a:t>permanent storage devices.</a:t>
            </a:r>
            <a:r>
              <a:rPr lang="ja-JP" altLang="en-US" sz="1000">
                <a:latin typeface="Arial" panose="020B0604020202020204" pitchFamily="34" charset="0"/>
              </a:rPr>
              <a:t>”</a:t>
            </a:r>
            <a:endParaRPr lang="en-US" altLang="ja-JP" sz="1000">
              <a:latin typeface="Arial" panose="020B0604020202020204" pitchFamily="34" charset="0"/>
            </a:endParaRPr>
          </a:p>
          <a:p>
            <a:pPr eaLnBrk="1" hangingPunct="1">
              <a:buFontTx/>
              <a:buChar char="•"/>
            </a:pPr>
            <a:r>
              <a:rPr lang="en-US" altLang="en-US" sz="1000">
                <a:latin typeface="Arial" panose="020B0604020202020204" pitchFamily="34" charset="0"/>
              </a:rPr>
              <a:t>The input sources interact with memory at different levels, depending on the device.</a:t>
            </a:r>
          </a:p>
        </p:txBody>
      </p:sp>
    </p:spTree>
    <p:extLst>
      <p:ext uri="{BB962C8B-B14F-4D97-AF65-F5344CB8AC3E}">
        <p14:creationId xmlns:p14="http://schemas.microsoft.com/office/powerpoint/2010/main" val="3991797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B2958826-4028-4AF1-ADA9-9A98C22EB8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eaLnBrk="1" hangingPunct="1"/>
            <a:fld id="{35B03453-6CD8-43A5-99AD-0908339A0009}" type="slidenum">
              <a:rPr lang="en-US" altLang="en-US" sz="1200" b="0">
                <a:latin typeface="Arial" panose="020B0604020202020204" pitchFamily="34" charset="0"/>
              </a:rPr>
              <a:pPr eaLnBrk="1" hangingPunct="1"/>
              <a:t>11</a:t>
            </a:fld>
            <a:endParaRPr lang="en-US" altLang="en-US" sz="1200" b="0">
              <a:latin typeface="Arial" panose="020B0604020202020204" pitchFamily="34" charset="0"/>
            </a:endParaRPr>
          </a:p>
        </p:txBody>
      </p:sp>
      <p:sp>
        <p:nvSpPr>
          <p:cNvPr id="167939" name="Rectangle 2">
            <a:extLst>
              <a:ext uri="{FF2B5EF4-FFF2-40B4-BE49-F238E27FC236}">
                <a16:creationId xmlns:a16="http://schemas.microsoft.com/office/drawing/2014/main" id="{C7786ECF-67C6-4739-A159-E69BB8A10259}"/>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id="{3CC41391-467F-4C16-8712-0C83977C6D7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93" tIns="44796" rIns="89593" bIns="44796"/>
          <a:lstStyle/>
          <a:p>
            <a:pPr eaLnBrk="1" hangingPunct="1"/>
            <a:r>
              <a:rPr lang="en-US" altLang="en-US" sz="1000">
                <a:latin typeface="Arial" panose="020B0604020202020204" pitchFamily="34" charset="0"/>
              </a:rPr>
              <a:t>[Instructors: you can spend as much or as little time talking to this picture. Have fun, be a story-teller.]</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Key points:</a:t>
            </a:r>
          </a:p>
          <a:p>
            <a:pPr eaLnBrk="1" hangingPunct="1">
              <a:buFontTx/>
              <a:buChar char="•"/>
            </a:pPr>
            <a:r>
              <a:rPr lang="en-US" altLang="en-US" sz="1000">
                <a:latin typeface="Arial" panose="020B0604020202020204" pitchFamily="34" charset="0"/>
              </a:rPr>
              <a:t>differences in speed</a:t>
            </a:r>
          </a:p>
          <a:p>
            <a:pPr eaLnBrk="1" hangingPunct="1">
              <a:buFontTx/>
              <a:buChar char="•"/>
            </a:pPr>
            <a:r>
              <a:rPr lang="en-US" altLang="en-US" sz="1000">
                <a:latin typeface="Arial" panose="020B0604020202020204" pitchFamily="34" charset="0"/>
              </a:rPr>
              <a:t>temporary versus permanent</a:t>
            </a:r>
          </a:p>
          <a:p>
            <a:pPr eaLnBrk="1" hangingPunct="1">
              <a:buFontTx/>
              <a:buChar char="•"/>
            </a:pPr>
            <a:r>
              <a:rPr lang="en-US" altLang="en-US" sz="1000">
                <a:latin typeface="Arial" panose="020B0604020202020204" pitchFamily="34" charset="0"/>
              </a:rPr>
              <a:t>Faster memory is more expensive.  (Note cost/megabyte for various storage devices.)</a:t>
            </a:r>
          </a:p>
          <a:p>
            <a:pPr eaLnBrk="1" hangingPunct="1">
              <a:buFontTx/>
              <a:buChar char="•"/>
            </a:pPr>
            <a:r>
              <a:rPr lang="en-US" altLang="en-US" sz="1000">
                <a:latin typeface="Arial" panose="020B0604020202020204" pitchFamily="34" charset="0"/>
              </a:rPr>
              <a:t>MATLAB variables are stored in RAM.  We use LOAD/SAVE to move data from temporary storage (RAM) to permanent storage (hard disk.)</a:t>
            </a:r>
          </a:p>
          <a:p>
            <a:pPr eaLnBrk="1" hangingPunct="1">
              <a:buFontTx/>
              <a:buChar char="•"/>
            </a:pPr>
            <a:r>
              <a:rPr lang="en-US" altLang="en-US" sz="1000">
                <a:latin typeface="Arial" panose="020B0604020202020204" pitchFamily="34" charset="0"/>
              </a:rPr>
              <a:t>The CPU move memory from RAM to Register for actual computation, then moves the results back to RAM.</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This picture highlights the differences between memory.</a:t>
            </a:r>
          </a:p>
          <a:p>
            <a:pPr eaLnBrk="1" hangingPunct="1"/>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CPU registers are the fewest, most precious resources on the computer, and also the FASTEST!</a:t>
            </a:r>
          </a:p>
          <a:p>
            <a:pPr eaLnBrk="1" hangingPunct="1">
              <a:buFontTx/>
              <a:buChar char="•"/>
            </a:pPr>
            <a:r>
              <a:rPr lang="en-US" altLang="en-US" sz="1000">
                <a:latin typeface="Arial" panose="020B0604020202020204" pitchFamily="34" charset="0"/>
              </a:rPr>
              <a:t>The CPU cache either on the CPU (level1) or on the mother board (level 2) are very fast.</a:t>
            </a:r>
          </a:p>
          <a:p>
            <a:pPr eaLnBrk="1" hangingPunct="1">
              <a:buFontTx/>
              <a:buChar char="•"/>
            </a:pPr>
            <a:r>
              <a:rPr lang="en-US" altLang="en-US" sz="1000">
                <a:latin typeface="Arial" panose="020B0604020202020204" pitchFamily="34" charset="0"/>
              </a:rPr>
              <a:t>The RAM (physical or virtual) is where our normal variables are stored.  When we create MATLAB arrays, or work with Word Documents, these data are stored in RAM.</a:t>
            </a:r>
          </a:p>
          <a:p>
            <a:pPr eaLnBrk="1" hangingPunct="1">
              <a:buFontTx/>
              <a:buChar char="•"/>
            </a:pPr>
            <a:r>
              <a:rPr lang="en-US" altLang="en-US" sz="1000">
                <a:latin typeface="Arial" panose="020B0604020202020204" pitchFamily="34" charset="0"/>
              </a:rPr>
              <a:t>CDROM, DVD, hard disks are </a:t>
            </a:r>
            <a:r>
              <a:rPr lang="ja-JP" altLang="en-US" sz="1000">
                <a:latin typeface="Arial" panose="020B0604020202020204" pitchFamily="34" charset="0"/>
              </a:rPr>
              <a:t>“</a:t>
            </a:r>
            <a:r>
              <a:rPr lang="en-US" altLang="ja-JP" sz="1000">
                <a:latin typeface="Arial" panose="020B0604020202020204" pitchFamily="34" charset="0"/>
              </a:rPr>
              <a:t>permanent storage devices.</a:t>
            </a:r>
            <a:r>
              <a:rPr lang="ja-JP" altLang="en-US" sz="1000">
                <a:latin typeface="Arial" panose="020B0604020202020204" pitchFamily="34" charset="0"/>
              </a:rPr>
              <a:t>”</a:t>
            </a:r>
            <a:endParaRPr lang="en-US" altLang="ja-JP" sz="1000">
              <a:latin typeface="Arial" panose="020B0604020202020204" pitchFamily="34" charset="0"/>
            </a:endParaRPr>
          </a:p>
          <a:p>
            <a:pPr eaLnBrk="1" hangingPunct="1">
              <a:buFontTx/>
              <a:buChar char="•"/>
            </a:pPr>
            <a:r>
              <a:rPr lang="en-US" altLang="en-US" sz="1000">
                <a:latin typeface="Arial" panose="020B0604020202020204" pitchFamily="34" charset="0"/>
              </a:rPr>
              <a:t>The input sources interact with memory at different levels, depending on the device.</a:t>
            </a:r>
          </a:p>
        </p:txBody>
      </p:sp>
    </p:spTree>
    <p:extLst>
      <p:ext uri="{BB962C8B-B14F-4D97-AF65-F5344CB8AC3E}">
        <p14:creationId xmlns:p14="http://schemas.microsoft.com/office/powerpoint/2010/main" val="3495007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B2958826-4028-4AF1-ADA9-9A98C22EB8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eaLnBrk="1" hangingPunct="1"/>
            <a:fld id="{35B03453-6CD8-43A5-99AD-0908339A0009}" type="slidenum">
              <a:rPr lang="en-US" altLang="en-US" sz="1200" b="0">
                <a:latin typeface="Arial" panose="020B0604020202020204" pitchFamily="34" charset="0"/>
              </a:rPr>
              <a:pPr eaLnBrk="1" hangingPunct="1"/>
              <a:t>12</a:t>
            </a:fld>
            <a:endParaRPr lang="en-US" altLang="en-US" sz="1200" b="0">
              <a:latin typeface="Arial" panose="020B0604020202020204" pitchFamily="34" charset="0"/>
            </a:endParaRPr>
          </a:p>
        </p:txBody>
      </p:sp>
      <p:sp>
        <p:nvSpPr>
          <p:cNvPr id="167939" name="Rectangle 2">
            <a:extLst>
              <a:ext uri="{FF2B5EF4-FFF2-40B4-BE49-F238E27FC236}">
                <a16:creationId xmlns:a16="http://schemas.microsoft.com/office/drawing/2014/main" id="{C7786ECF-67C6-4739-A159-E69BB8A10259}"/>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id="{3CC41391-467F-4C16-8712-0C83977C6D7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93" tIns="44796" rIns="89593" bIns="44796"/>
          <a:lstStyle/>
          <a:p>
            <a:pPr eaLnBrk="1" hangingPunct="1"/>
            <a:r>
              <a:rPr lang="en-US" altLang="en-US" sz="1000">
                <a:latin typeface="Arial" panose="020B0604020202020204" pitchFamily="34" charset="0"/>
              </a:rPr>
              <a:t>[Instructors: you can spend as much or as little time talking to this picture. Have fun, be a story-teller.]</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Key points:</a:t>
            </a:r>
          </a:p>
          <a:p>
            <a:pPr eaLnBrk="1" hangingPunct="1">
              <a:buFontTx/>
              <a:buChar char="•"/>
            </a:pPr>
            <a:r>
              <a:rPr lang="en-US" altLang="en-US" sz="1000">
                <a:latin typeface="Arial" panose="020B0604020202020204" pitchFamily="34" charset="0"/>
              </a:rPr>
              <a:t>differences in speed</a:t>
            </a:r>
          </a:p>
          <a:p>
            <a:pPr eaLnBrk="1" hangingPunct="1">
              <a:buFontTx/>
              <a:buChar char="•"/>
            </a:pPr>
            <a:r>
              <a:rPr lang="en-US" altLang="en-US" sz="1000">
                <a:latin typeface="Arial" panose="020B0604020202020204" pitchFamily="34" charset="0"/>
              </a:rPr>
              <a:t>temporary versus permanent</a:t>
            </a:r>
          </a:p>
          <a:p>
            <a:pPr eaLnBrk="1" hangingPunct="1">
              <a:buFontTx/>
              <a:buChar char="•"/>
            </a:pPr>
            <a:r>
              <a:rPr lang="en-US" altLang="en-US" sz="1000">
                <a:latin typeface="Arial" panose="020B0604020202020204" pitchFamily="34" charset="0"/>
              </a:rPr>
              <a:t>Faster memory is more expensive.  (Note cost/megabyte for various storage devices.)</a:t>
            </a:r>
          </a:p>
          <a:p>
            <a:pPr eaLnBrk="1" hangingPunct="1">
              <a:buFontTx/>
              <a:buChar char="•"/>
            </a:pPr>
            <a:r>
              <a:rPr lang="en-US" altLang="en-US" sz="1000">
                <a:latin typeface="Arial" panose="020B0604020202020204" pitchFamily="34" charset="0"/>
              </a:rPr>
              <a:t>MATLAB variables are stored in RAM.  We use LOAD/SAVE to move data from temporary storage (RAM) to permanent storage (hard disk.)</a:t>
            </a:r>
          </a:p>
          <a:p>
            <a:pPr eaLnBrk="1" hangingPunct="1">
              <a:buFontTx/>
              <a:buChar char="•"/>
            </a:pPr>
            <a:r>
              <a:rPr lang="en-US" altLang="en-US" sz="1000">
                <a:latin typeface="Arial" panose="020B0604020202020204" pitchFamily="34" charset="0"/>
              </a:rPr>
              <a:t>The CPU move memory from RAM to Register for actual computation, then moves the results back to RAM.</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This picture highlights the differences between memory.</a:t>
            </a:r>
          </a:p>
          <a:p>
            <a:pPr eaLnBrk="1" hangingPunct="1"/>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CPU registers are the fewest, most precious resources on the computer, and also the FASTEST!</a:t>
            </a:r>
          </a:p>
          <a:p>
            <a:pPr eaLnBrk="1" hangingPunct="1">
              <a:buFontTx/>
              <a:buChar char="•"/>
            </a:pPr>
            <a:r>
              <a:rPr lang="en-US" altLang="en-US" sz="1000">
                <a:latin typeface="Arial" panose="020B0604020202020204" pitchFamily="34" charset="0"/>
              </a:rPr>
              <a:t>The CPU cache either on the CPU (level1) or on the mother board (level 2) are very fast.</a:t>
            </a:r>
          </a:p>
          <a:p>
            <a:pPr eaLnBrk="1" hangingPunct="1">
              <a:buFontTx/>
              <a:buChar char="•"/>
            </a:pPr>
            <a:r>
              <a:rPr lang="en-US" altLang="en-US" sz="1000">
                <a:latin typeface="Arial" panose="020B0604020202020204" pitchFamily="34" charset="0"/>
              </a:rPr>
              <a:t>The RAM (physical or virtual) is where our normal variables are stored.  When we create MATLAB arrays, or work with Word Documents, these data are stored in RAM.</a:t>
            </a:r>
          </a:p>
          <a:p>
            <a:pPr eaLnBrk="1" hangingPunct="1">
              <a:buFontTx/>
              <a:buChar char="•"/>
            </a:pPr>
            <a:r>
              <a:rPr lang="en-US" altLang="en-US" sz="1000">
                <a:latin typeface="Arial" panose="020B0604020202020204" pitchFamily="34" charset="0"/>
              </a:rPr>
              <a:t>CDROM, DVD, hard disks are </a:t>
            </a:r>
            <a:r>
              <a:rPr lang="ja-JP" altLang="en-US" sz="1000">
                <a:latin typeface="Arial" panose="020B0604020202020204" pitchFamily="34" charset="0"/>
              </a:rPr>
              <a:t>“</a:t>
            </a:r>
            <a:r>
              <a:rPr lang="en-US" altLang="ja-JP" sz="1000">
                <a:latin typeface="Arial" panose="020B0604020202020204" pitchFamily="34" charset="0"/>
              </a:rPr>
              <a:t>permanent storage devices.</a:t>
            </a:r>
            <a:r>
              <a:rPr lang="ja-JP" altLang="en-US" sz="1000">
                <a:latin typeface="Arial" panose="020B0604020202020204" pitchFamily="34" charset="0"/>
              </a:rPr>
              <a:t>”</a:t>
            </a:r>
            <a:endParaRPr lang="en-US" altLang="ja-JP" sz="1000">
              <a:latin typeface="Arial" panose="020B0604020202020204" pitchFamily="34" charset="0"/>
            </a:endParaRPr>
          </a:p>
          <a:p>
            <a:pPr eaLnBrk="1" hangingPunct="1">
              <a:buFontTx/>
              <a:buChar char="•"/>
            </a:pPr>
            <a:r>
              <a:rPr lang="en-US" altLang="en-US" sz="1000">
                <a:latin typeface="Arial" panose="020B0604020202020204" pitchFamily="34" charset="0"/>
              </a:rPr>
              <a:t>The input sources interact with memory at different levels, depending on the device.</a:t>
            </a:r>
          </a:p>
        </p:txBody>
      </p:sp>
    </p:spTree>
    <p:extLst>
      <p:ext uri="{BB962C8B-B14F-4D97-AF65-F5344CB8AC3E}">
        <p14:creationId xmlns:p14="http://schemas.microsoft.com/office/powerpoint/2010/main" val="2372130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B2958826-4028-4AF1-ADA9-9A98C22EB8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eaLnBrk="1" hangingPunct="1"/>
            <a:fld id="{35B03453-6CD8-43A5-99AD-0908339A0009}" type="slidenum">
              <a:rPr lang="en-US" altLang="en-US" sz="1200" b="0">
                <a:latin typeface="Arial" panose="020B0604020202020204" pitchFamily="34" charset="0"/>
              </a:rPr>
              <a:pPr eaLnBrk="1" hangingPunct="1"/>
              <a:t>13</a:t>
            </a:fld>
            <a:endParaRPr lang="en-US" altLang="en-US" sz="1200" b="0">
              <a:latin typeface="Arial" panose="020B0604020202020204" pitchFamily="34" charset="0"/>
            </a:endParaRPr>
          </a:p>
        </p:txBody>
      </p:sp>
      <p:sp>
        <p:nvSpPr>
          <p:cNvPr id="167939" name="Rectangle 2">
            <a:extLst>
              <a:ext uri="{FF2B5EF4-FFF2-40B4-BE49-F238E27FC236}">
                <a16:creationId xmlns:a16="http://schemas.microsoft.com/office/drawing/2014/main" id="{C7786ECF-67C6-4739-A159-E69BB8A10259}"/>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id="{3CC41391-467F-4C16-8712-0C83977C6D7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93" tIns="44796" rIns="89593" bIns="44796"/>
          <a:lstStyle/>
          <a:p>
            <a:pPr eaLnBrk="1" hangingPunct="1"/>
            <a:r>
              <a:rPr lang="en-US" altLang="en-US" sz="1000">
                <a:latin typeface="Arial" panose="020B0604020202020204" pitchFamily="34" charset="0"/>
              </a:rPr>
              <a:t>[Instructors: you can spend as much or as little time talking to this picture. Have fun, be a story-teller.]</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Key points:</a:t>
            </a:r>
          </a:p>
          <a:p>
            <a:pPr eaLnBrk="1" hangingPunct="1">
              <a:buFontTx/>
              <a:buChar char="•"/>
            </a:pPr>
            <a:r>
              <a:rPr lang="en-US" altLang="en-US" sz="1000">
                <a:latin typeface="Arial" panose="020B0604020202020204" pitchFamily="34" charset="0"/>
              </a:rPr>
              <a:t>differences in speed</a:t>
            </a:r>
          </a:p>
          <a:p>
            <a:pPr eaLnBrk="1" hangingPunct="1">
              <a:buFontTx/>
              <a:buChar char="•"/>
            </a:pPr>
            <a:r>
              <a:rPr lang="en-US" altLang="en-US" sz="1000">
                <a:latin typeface="Arial" panose="020B0604020202020204" pitchFamily="34" charset="0"/>
              </a:rPr>
              <a:t>temporary versus permanent</a:t>
            </a:r>
          </a:p>
          <a:p>
            <a:pPr eaLnBrk="1" hangingPunct="1">
              <a:buFontTx/>
              <a:buChar char="•"/>
            </a:pPr>
            <a:r>
              <a:rPr lang="en-US" altLang="en-US" sz="1000">
                <a:latin typeface="Arial" panose="020B0604020202020204" pitchFamily="34" charset="0"/>
              </a:rPr>
              <a:t>Faster memory is more expensive.  (Note cost/megabyte for various storage devices.)</a:t>
            </a:r>
          </a:p>
          <a:p>
            <a:pPr eaLnBrk="1" hangingPunct="1">
              <a:buFontTx/>
              <a:buChar char="•"/>
            </a:pPr>
            <a:r>
              <a:rPr lang="en-US" altLang="en-US" sz="1000">
                <a:latin typeface="Arial" panose="020B0604020202020204" pitchFamily="34" charset="0"/>
              </a:rPr>
              <a:t>MATLAB variables are stored in RAM.  We use LOAD/SAVE to move data from temporary storage (RAM) to permanent storage (hard disk.)</a:t>
            </a:r>
          </a:p>
          <a:p>
            <a:pPr eaLnBrk="1" hangingPunct="1">
              <a:buFontTx/>
              <a:buChar char="•"/>
            </a:pPr>
            <a:r>
              <a:rPr lang="en-US" altLang="en-US" sz="1000">
                <a:latin typeface="Arial" panose="020B0604020202020204" pitchFamily="34" charset="0"/>
              </a:rPr>
              <a:t>The CPU move memory from RAM to Register for actual computation, then moves the results back to RAM.</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This picture highlights the differences between memory.</a:t>
            </a:r>
          </a:p>
          <a:p>
            <a:pPr eaLnBrk="1" hangingPunct="1"/>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CPU registers are the fewest, most precious resources on the computer, and also the FASTEST!</a:t>
            </a:r>
          </a:p>
          <a:p>
            <a:pPr eaLnBrk="1" hangingPunct="1">
              <a:buFontTx/>
              <a:buChar char="•"/>
            </a:pPr>
            <a:r>
              <a:rPr lang="en-US" altLang="en-US" sz="1000">
                <a:latin typeface="Arial" panose="020B0604020202020204" pitchFamily="34" charset="0"/>
              </a:rPr>
              <a:t>The CPU cache either on the CPU (level1) or on the mother board (level 2) are very fast.</a:t>
            </a:r>
          </a:p>
          <a:p>
            <a:pPr eaLnBrk="1" hangingPunct="1">
              <a:buFontTx/>
              <a:buChar char="•"/>
            </a:pPr>
            <a:r>
              <a:rPr lang="en-US" altLang="en-US" sz="1000">
                <a:latin typeface="Arial" panose="020B0604020202020204" pitchFamily="34" charset="0"/>
              </a:rPr>
              <a:t>The RAM (physical or virtual) is where our normal variables are stored.  When we create MATLAB arrays, or work with Word Documents, these data are stored in RAM.</a:t>
            </a:r>
          </a:p>
          <a:p>
            <a:pPr eaLnBrk="1" hangingPunct="1">
              <a:buFontTx/>
              <a:buChar char="•"/>
            </a:pPr>
            <a:r>
              <a:rPr lang="en-US" altLang="en-US" sz="1000">
                <a:latin typeface="Arial" panose="020B0604020202020204" pitchFamily="34" charset="0"/>
              </a:rPr>
              <a:t>CDROM, DVD, hard disks are </a:t>
            </a:r>
            <a:r>
              <a:rPr lang="ja-JP" altLang="en-US" sz="1000">
                <a:latin typeface="Arial" panose="020B0604020202020204" pitchFamily="34" charset="0"/>
              </a:rPr>
              <a:t>“</a:t>
            </a:r>
            <a:r>
              <a:rPr lang="en-US" altLang="ja-JP" sz="1000">
                <a:latin typeface="Arial" panose="020B0604020202020204" pitchFamily="34" charset="0"/>
              </a:rPr>
              <a:t>permanent storage devices.</a:t>
            </a:r>
            <a:r>
              <a:rPr lang="ja-JP" altLang="en-US" sz="1000">
                <a:latin typeface="Arial" panose="020B0604020202020204" pitchFamily="34" charset="0"/>
              </a:rPr>
              <a:t>”</a:t>
            </a:r>
            <a:endParaRPr lang="en-US" altLang="ja-JP" sz="1000">
              <a:latin typeface="Arial" panose="020B0604020202020204" pitchFamily="34" charset="0"/>
            </a:endParaRPr>
          </a:p>
          <a:p>
            <a:pPr eaLnBrk="1" hangingPunct="1">
              <a:buFontTx/>
              <a:buChar char="•"/>
            </a:pPr>
            <a:r>
              <a:rPr lang="en-US" altLang="en-US" sz="1000">
                <a:latin typeface="Arial" panose="020B0604020202020204" pitchFamily="34" charset="0"/>
              </a:rPr>
              <a:t>The input sources interact with memory at different levels, depending on the device.</a:t>
            </a:r>
          </a:p>
        </p:txBody>
      </p:sp>
    </p:spTree>
    <p:extLst>
      <p:ext uri="{BB962C8B-B14F-4D97-AF65-F5344CB8AC3E}">
        <p14:creationId xmlns:p14="http://schemas.microsoft.com/office/powerpoint/2010/main" val="214317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B2958826-4028-4AF1-ADA9-9A98C22EB8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eaLnBrk="1" hangingPunct="1"/>
            <a:fld id="{35B03453-6CD8-43A5-99AD-0908339A0009}" type="slidenum">
              <a:rPr lang="en-US" altLang="en-US" sz="1200" b="0">
                <a:latin typeface="Arial" panose="020B0604020202020204" pitchFamily="34" charset="0"/>
              </a:rPr>
              <a:pPr eaLnBrk="1" hangingPunct="1"/>
              <a:t>14</a:t>
            </a:fld>
            <a:endParaRPr lang="en-US" altLang="en-US" sz="1200" b="0">
              <a:latin typeface="Arial" panose="020B0604020202020204" pitchFamily="34" charset="0"/>
            </a:endParaRPr>
          </a:p>
        </p:txBody>
      </p:sp>
      <p:sp>
        <p:nvSpPr>
          <p:cNvPr id="167939" name="Rectangle 2">
            <a:extLst>
              <a:ext uri="{FF2B5EF4-FFF2-40B4-BE49-F238E27FC236}">
                <a16:creationId xmlns:a16="http://schemas.microsoft.com/office/drawing/2014/main" id="{C7786ECF-67C6-4739-A159-E69BB8A10259}"/>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id="{3CC41391-467F-4C16-8712-0C83977C6D7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93" tIns="44796" rIns="89593" bIns="44796"/>
          <a:lstStyle/>
          <a:p>
            <a:pPr eaLnBrk="1" hangingPunct="1"/>
            <a:r>
              <a:rPr lang="en-US" altLang="en-US" sz="1000">
                <a:latin typeface="Arial" panose="020B0604020202020204" pitchFamily="34" charset="0"/>
              </a:rPr>
              <a:t>[Instructors: you can spend as much or as little time talking to this picture. Have fun, be a story-teller.]</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Key points:</a:t>
            </a:r>
          </a:p>
          <a:p>
            <a:pPr eaLnBrk="1" hangingPunct="1">
              <a:buFontTx/>
              <a:buChar char="•"/>
            </a:pPr>
            <a:r>
              <a:rPr lang="en-US" altLang="en-US" sz="1000">
                <a:latin typeface="Arial" panose="020B0604020202020204" pitchFamily="34" charset="0"/>
              </a:rPr>
              <a:t>differences in speed</a:t>
            </a:r>
          </a:p>
          <a:p>
            <a:pPr eaLnBrk="1" hangingPunct="1">
              <a:buFontTx/>
              <a:buChar char="•"/>
            </a:pPr>
            <a:r>
              <a:rPr lang="en-US" altLang="en-US" sz="1000">
                <a:latin typeface="Arial" panose="020B0604020202020204" pitchFamily="34" charset="0"/>
              </a:rPr>
              <a:t>temporary versus permanent</a:t>
            </a:r>
          </a:p>
          <a:p>
            <a:pPr eaLnBrk="1" hangingPunct="1">
              <a:buFontTx/>
              <a:buChar char="•"/>
            </a:pPr>
            <a:r>
              <a:rPr lang="en-US" altLang="en-US" sz="1000">
                <a:latin typeface="Arial" panose="020B0604020202020204" pitchFamily="34" charset="0"/>
              </a:rPr>
              <a:t>Faster memory is more expensive.  (Note cost/megabyte for various storage devices.)</a:t>
            </a:r>
          </a:p>
          <a:p>
            <a:pPr eaLnBrk="1" hangingPunct="1">
              <a:buFontTx/>
              <a:buChar char="•"/>
            </a:pPr>
            <a:r>
              <a:rPr lang="en-US" altLang="en-US" sz="1000">
                <a:latin typeface="Arial" panose="020B0604020202020204" pitchFamily="34" charset="0"/>
              </a:rPr>
              <a:t>MATLAB variables are stored in RAM.  We use LOAD/SAVE to move data from temporary storage (RAM) to permanent storage (hard disk.)</a:t>
            </a:r>
          </a:p>
          <a:p>
            <a:pPr eaLnBrk="1" hangingPunct="1">
              <a:buFontTx/>
              <a:buChar char="•"/>
            </a:pPr>
            <a:r>
              <a:rPr lang="en-US" altLang="en-US" sz="1000">
                <a:latin typeface="Arial" panose="020B0604020202020204" pitchFamily="34" charset="0"/>
              </a:rPr>
              <a:t>The CPU move memory from RAM to Register for actual computation, then moves the results back to RAM.</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This picture highlights the differences between memory.</a:t>
            </a:r>
          </a:p>
          <a:p>
            <a:pPr eaLnBrk="1" hangingPunct="1"/>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CPU registers are the fewest, most precious resources on the computer, and also the FASTEST!</a:t>
            </a:r>
          </a:p>
          <a:p>
            <a:pPr eaLnBrk="1" hangingPunct="1">
              <a:buFontTx/>
              <a:buChar char="•"/>
            </a:pPr>
            <a:r>
              <a:rPr lang="en-US" altLang="en-US" sz="1000">
                <a:latin typeface="Arial" panose="020B0604020202020204" pitchFamily="34" charset="0"/>
              </a:rPr>
              <a:t>The CPU cache either on the CPU (level1) or on the mother board (level 2) are very fast.</a:t>
            </a:r>
          </a:p>
          <a:p>
            <a:pPr eaLnBrk="1" hangingPunct="1">
              <a:buFontTx/>
              <a:buChar char="•"/>
            </a:pPr>
            <a:r>
              <a:rPr lang="en-US" altLang="en-US" sz="1000">
                <a:latin typeface="Arial" panose="020B0604020202020204" pitchFamily="34" charset="0"/>
              </a:rPr>
              <a:t>The RAM (physical or virtual) is where our normal variables are stored.  When we create MATLAB arrays, or work with Word Documents, these data are stored in RAM.</a:t>
            </a:r>
          </a:p>
          <a:p>
            <a:pPr eaLnBrk="1" hangingPunct="1">
              <a:buFontTx/>
              <a:buChar char="•"/>
            </a:pPr>
            <a:r>
              <a:rPr lang="en-US" altLang="en-US" sz="1000">
                <a:latin typeface="Arial" panose="020B0604020202020204" pitchFamily="34" charset="0"/>
              </a:rPr>
              <a:t>CDROM, DVD, hard disks are </a:t>
            </a:r>
            <a:r>
              <a:rPr lang="ja-JP" altLang="en-US" sz="1000">
                <a:latin typeface="Arial" panose="020B0604020202020204" pitchFamily="34" charset="0"/>
              </a:rPr>
              <a:t>“</a:t>
            </a:r>
            <a:r>
              <a:rPr lang="en-US" altLang="ja-JP" sz="1000">
                <a:latin typeface="Arial" panose="020B0604020202020204" pitchFamily="34" charset="0"/>
              </a:rPr>
              <a:t>permanent storage devices.</a:t>
            </a:r>
            <a:r>
              <a:rPr lang="ja-JP" altLang="en-US" sz="1000">
                <a:latin typeface="Arial" panose="020B0604020202020204" pitchFamily="34" charset="0"/>
              </a:rPr>
              <a:t>”</a:t>
            </a:r>
            <a:endParaRPr lang="en-US" altLang="ja-JP" sz="1000">
              <a:latin typeface="Arial" panose="020B0604020202020204" pitchFamily="34" charset="0"/>
            </a:endParaRPr>
          </a:p>
          <a:p>
            <a:pPr eaLnBrk="1" hangingPunct="1">
              <a:buFontTx/>
              <a:buChar char="•"/>
            </a:pPr>
            <a:r>
              <a:rPr lang="en-US" altLang="en-US" sz="1000">
                <a:latin typeface="Arial" panose="020B0604020202020204" pitchFamily="34" charset="0"/>
              </a:rPr>
              <a:t>The input sources interact with memory at different levels, depending on the device.</a:t>
            </a:r>
          </a:p>
        </p:txBody>
      </p:sp>
    </p:spTree>
    <p:extLst>
      <p:ext uri="{BB962C8B-B14F-4D97-AF65-F5344CB8AC3E}">
        <p14:creationId xmlns:p14="http://schemas.microsoft.com/office/powerpoint/2010/main" val="1812430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B2958826-4028-4AF1-ADA9-9A98C22EB8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eaLnBrk="1" hangingPunct="1"/>
            <a:fld id="{35B03453-6CD8-43A5-99AD-0908339A0009}" type="slidenum">
              <a:rPr lang="en-US" altLang="en-US" sz="1200" b="0">
                <a:latin typeface="Arial" panose="020B0604020202020204" pitchFamily="34" charset="0"/>
              </a:rPr>
              <a:pPr eaLnBrk="1" hangingPunct="1"/>
              <a:t>15</a:t>
            </a:fld>
            <a:endParaRPr lang="en-US" altLang="en-US" sz="1200" b="0">
              <a:latin typeface="Arial" panose="020B0604020202020204" pitchFamily="34" charset="0"/>
            </a:endParaRPr>
          </a:p>
        </p:txBody>
      </p:sp>
      <p:sp>
        <p:nvSpPr>
          <p:cNvPr id="167939" name="Rectangle 2">
            <a:extLst>
              <a:ext uri="{FF2B5EF4-FFF2-40B4-BE49-F238E27FC236}">
                <a16:creationId xmlns:a16="http://schemas.microsoft.com/office/drawing/2014/main" id="{C7786ECF-67C6-4739-A159-E69BB8A10259}"/>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id="{3CC41391-467F-4C16-8712-0C83977C6D7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93" tIns="44796" rIns="89593" bIns="44796"/>
          <a:lstStyle/>
          <a:p>
            <a:pPr eaLnBrk="1" hangingPunct="1"/>
            <a:r>
              <a:rPr lang="en-US" altLang="en-US" sz="1000">
                <a:latin typeface="Arial" panose="020B0604020202020204" pitchFamily="34" charset="0"/>
              </a:rPr>
              <a:t>[Instructors: you can spend as much or as little time talking to this picture. Have fun, be a story-teller.]</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Key points:</a:t>
            </a:r>
          </a:p>
          <a:p>
            <a:pPr eaLnBrk="1" hangingPunct="1">
              <a:buFontTx/>
              <a:buChar char="•"/>
            </a:pPr>
            <a:r>
              <a:rPr lang="en-US" altLang="en-US" sz="1000">
                <a:latin typeface="Arial" panose="020B0604020202020204" pitchFamily="34" charset="0"/>
              </a:rPr>
              <a:t>differences in speed</a:t>
            </a:r>
          </a:p>
          <a:p>
            <a:pPr eaLnBrk="1" hangingPunct="1">
              <a:buFontTx/>
              <a:buChar char="•"/>
            </a:pPr>
            <a:r>
              <a:rPr lang="en-US" altLang="en-US" sz="1000">
                <a:latin typeface="Arial" panose="020B0604020202020204" pitchFamily="34" charset="0"/>
              </a:rPr>
              <a:t>temporary versus permanent</a:t>
            </a:r>
          </a:p>
          <a:p>
            <a:pPr eaLnBrk="1" hangingPunct="1">
              <a:buFontTx/>
              <a:buChar char="•"/>
            </a:pPr>
            <a:r>
              <a:rPr lang="en-US" altLang="en-US" sz="1000">
                <a:latin typeface="Arial" panose="020B0604020202020204" pitchFamily="34" charset="0"/>
              </a:rPr>
              <a:t>Faster memory is more expensive.  (Note cost/megabyte for various storage devices.)</a:t>
            </a:r>
          </a:p>
          <a:p>
            <a:pPr eaLnBrk="1" hangingPunct="1">
              <a:buFontTx/>
              <a:buChar char="•"/>
            </a:pPr>
            <a:r>
              <a:rPr lang="en-US" altLang="en-US" sz="1000">
                <a:latin typeface="Arial" panose="020B0604020202020204" pitchFamily="34" charset="0"/>
              </a:rPr>
              <a:t>MATLAB variables are stored in RAM.  We use LOAD/SAVE to move data from temporary storage (RAM) to permanent storage (hard disk.)</a:t>
            </a:r>
          </a:p>
          <a:p>
            <a:pPr eaLnBrk="1" hangingPunct="1">
              <a:buFontTx/>
              <a:buChar char="•"/>
            </a:pPr>
            <a:r>
              <a:rPr lang="en-US" altLang="en-US" sz="1000">
                <a:latin typeface="Arial" panose="020B0604020202020204" pitchFamily="34" charset="0"/>
              </a:rPr>
              <a:t>The CPU move memory from RAM to Register for actual computation, then moves the results back to RAM.</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This picture highlights the differences between memory.</a:t>
            </a:r>
          </a:p>
          <a:p>
            <a:pPr eaLnBrk="1" hangingPunct="1"/>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CPU registers are the fewest, most precious resources on the computer, and also the FASTEST!</a:t>
            </a:r>
          </a:p>
          <a:p>
            <a:pPr eaLnBrk="1" hangingPunct="1">
              <a:buFontTx/>
              <a:buChar char="•"/>
            </a:pPr>
            <a:r>
              <a:rPr lang="en-US" altLang="en-US" sz="1000">
                <a:latin typeface="Arial" panose="020B0604020202020204" pitchFamily="34" charset="0"/>
              </a:rPr>
              <a:t>The CPU cache either on the CPU (level1) or on the mother board (level 2) are very fast.</a:t>
            </a:r>
          </a:p>
          <a:p>
            <a:pPr eaLnBrk="1" hangingPunct="1">
              <a:buFontTx/>
              <a:buChar char="•"/>
            </a:pPr>
            <a:r>
              <a:rPr lang="en-US" altLang="en-US" sz="1000">
                <a:latin typeface="Arial" panose="020B0604020202020204" pitchFamily="34" charset="0"/>
              </a:rPr>
              <a:t>The RAM (physical or virtual) is where our normal variables are stored.  When we create MATLAB arrays, or work with Word Documents, these data are stored in RAM.</a:t>
            </a:r>
          </a:p>
          <a:p>
            <a:pPr eaLnBrk="1" hangingPunct="1">
              <a:buFontTx/>
              <a:buChar char="•"/>
            </a:pPr>
            <a:r>
              <a:rPr lang="en-US" altLang="en-US" sz="1000">
                <a:latin typeface="Arial" panose="020B0604020202020204" pitchFamily="34" charset="0"/>
              </a:rPr>
              <a:t>CDROM, DVD, hard disks are </a:t>
            </a:r>
            <a:r>
              <a:rPr lang="ja-JP" altLang="en-US" sz="1000">
                <a:latin typeface="Arial" panose="020B0604020202020204" pitchFamily="34" charset="0"/>
              </a:rPr>
              <a:t>“</a:t>
            </a:r>
            <a:r>
              <a:rPr lang="en-US" altLang="ja-JP" sz="1000">
                <a:latin typeface="Arial" panose="020B0604020202020204" pitchFamily="34" charset="0"/>
              </a:rPr>
              <a:t>permanent storage devices.</a:t>
            </a:r>
            <a:r>
              <a:rPr lang="ja-JP" altLang="en-US" sz="1000">
                <a:latin typeface="Arial" panose="020B0604020202020204" pitchFamily="34" charset="0"/>
              </a:rPr>
              <a:t>”</a:t>
            </a:r>
            <a:endParaRPr lang="en-US" altLang="ja-JP" sz="1000">
              <a:latin typeface="Arial" panose="020B0604020202020204" pitchFamily="34" charset="0"/>
            </a:endParaRPr>
          </a:p>
          <a:p>
            <a:pPr eaLnBrk="1" hangingPunct="1">
              <a:buFontTx/>
              <a:buChar char="•"/>
            </a:pPr>
            <a:r>
              <a:rPr lang="en-US" altLang="en-US" sz="1000">
                <a:latin typeface="Arial" panose="020B0604020202020204" pitchFamily="34" charset="0"/>
              </a:rPr>
              <a:t>The input sources interact with memory at different levels, depending on the device.</a:t>
            </a:r>
          </a:p>
        </p:txBody>
      </p:sp>
    </p:spTree>
    <p:extLst>
      <p:ext uri="{BB962C8B-B14F-4D97-AF65-F5344CB8AC3E}">
        <p14:creationId xmlns:p14="http://schemas.microsoft.com/office/powerpoint/2010/main" val="2373568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latin typeface="Times New Roman" panose="02020603050405020304" pitchFamily="18" charset="0"/>
                <a:cs typeface="Times New Roman" panose="02020603050405020304" pitchFamily="18" charset="0"/>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9FE6C9D9-BBD6-4D47-BAD9-8F0E18C0FE3C}" type="datetimeFigureOut">
              <a:rPr lang="zh-CN" altLang="en-US" smtClean="0"/>
              <a:pPr/>
              <a:t>2022/3/28</a:t>
            </a:fld>
            <a:endParaRPr lang="zh-CN" altLang="en-US" dirty="0"/>
          </a:p>
        </p:txBody>
      </p:sp>
      <p:sp>
        <p:nvSpPr>
          <p:cNvPr id="5" name="Footer Placeholder 4"/>
          <p:cNvSpPr>
            <a:spLocks noGrp="1"/>
          </p:cNvSpPr>
          <p:nvPr>
            <p:ph type="ftr" sz="quarter" idx="11"/>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endParaRPr lang="zh-CN" altLang="en-US" dirty="0"/>
          </a:p>
        </p:txBody>
      </p:sp>
      <p:sp>
        <p:nvSpPr>
          <p:cNvPr id="6" name="Slide Number Placeholder 5"/>
          <p:cNvSpPr>
            <a:spLocks noGrp="1"/>
          </p:cNvSpPr>
          <p:nvPr>
            <p:ph type="sldNum" sz="quarter" idx="12"/>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11F88B7E-86B8-4862-842E-2DB840C1EC76}" type="slidenum">
              <a:rPr lang="zh-CN" altLang="en-US" smtClean="0"/>
              <a:pPr/>
              <a:t>‹#›</a:t>
            </a:fld>
            <a:endParaRPr lang="zh-CN" altLang="en-US" dirty="0"/>
          </a:p>
        </p:txBody>
      </p:sp>
    </p:spTree>
    <p:extLst>
      <p:ext uri="{BB962C8B-B14F-4D97-AF65-F5344CB8AC3E}">
        <p14:creationId xmlns:p14="http://schemas.microsoft.com/office/powerpoint/2010/main" val="407174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t>2022/3/28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5969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t>2022/3/28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632246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457200"/>
            <a:ext cx="462915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9FE6C9D9-BBD6-4D47-BAD9-8F0E18C0FE3C}" type="datetimeFigureOut">
              <a:rPr lang="zh-CN" altLang="en-US" smtClean="0"/>
              <a:t>2022/3/28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262923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457200"/>
            <a:ext cx="4629150"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9FE6C9D9-BBD6-4D47-BAD9-8F0E18C0FE3C}" type="datetimeFigureOut">
              <a:rPr lang="zh-CN" altLang="en-US" smtClean="0"/>
              <a:t>2022/3/28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1453787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FE6C9D9-BBD6-4D47-BAD9-8F0E18C0FE3C}" type="datetimeFigureOut">
              <a:rPr lang="zh-CN" altLang="en-US" smtClean="0"/>
              <a:t>2022/3/28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713874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FE6C9D9-BBD6-4D47-BAD9-8F0E18C0FE3C}" type="datetimeFigureOut">
              <a:rPr lang="zh-CN" altLang="en-US" smtClean="0"/>
              <a:t>2022/3/28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68354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46842"/>
            <a:ext cx="7886700" cy="1325563"/>
          </a:xfrm>
        </p:spPr>
        <p:txBody>
          <a:bodyPr/>
          <a:lstStyle/>
          <a:p>
            <a:r>
              <a:rPr lang="en-US" altLang="zh-CN" dirty="0"/>
              <a:t>Click to edit Master title style</a:t>
            </a:r>
            <a:endParaRPr lang="en-US" dirty="0"/>
          </a:p>
        </p:txBody>
      </p:sp>
      <p:sp>
        <p:nvSpPr>
          <p:cNvPr id="3" name="Content Placeholder 2"/>
          <p:cNvSpPr>
            <a:spLocks noGrp="1"/>
          </p:cNvSpPr>
          <p:nvPr>
            <p:ph idx="1"/>
          </p:nvPr>
        </p:nvSpPr>
        <p:spPr>
          <a:xfrm>
            <a:off x="628650" y="1593851"/>
            <a:ext cx="7886700" cy="4483100"/>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Tree>
    <p:extLst>
      <p:ext uri="{BB962C8B-B14F-4D97-AF65-F5344CB8AC3E}">
        <p14:creationId xmlns:p14="http://schemas.microsoft.com/office/powerpoint/2010/main" val="238660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23966"/>
            <a:ext cx="7886700" cy="2852737"/>
          </a:xfrm>
        </p:spPr>
        <p:txBody>
          <a:bodyPr anchor="b"/>
          <a:lstStyle>
            <a:lvl1pPr>
              <a:defRPr sz="6000"/>
            </a:lvl1pPr>
          </a:lstStyle>
          <a:p>
            <a:r>
              <a:rPr lang="en-US" altLang="zh-CN" dirty="0"/>
              <a:t>Click to edit Master title style</a:t>
            </a:r>
            <a:endParaRPr lang="en-US" dirty="0"/>
          </a:p>
        </p:txBody>
      </p:sp>
      <p:sp>
        <p:nvSpPr>
          <p:cNvPr id="3" name="Text Placeholder 2"/>
          <p:cNvSpPr>
            <a:spLocks noGrp="1"/>
          </p:cNvSpPr>
          <p:nvPr>
            <p:ph type="body" idx="1"/>
          </p:nvPr>
        </p:nvSpPr>
        <p:spPr>
          <a:xfrm>
            <a:off x="623888" y="43227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9FE6C9D9-BBD6-4D47-BAD9-8F0E18C0FE3C}" type="datetimeFigureOut">
              <a:rPr lang="zh-CN" altLang="en-US" smtClean="0"/>
              <a:t>2022/3/28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52375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en-US" dirty="0"/>
          </a:p>
        </p:txBody>
      </p:sp>
      <p:sp>
        <p:nvSpPr>
          <p:cNvPr id="3" name="Content Placeholder 2"/>
          <p:cNvSpPr>
            <a:spLocks noGrp="1"/>
          </p:cNvSpPr>
          <p:nvPr>
            <p:ph sz="half" idx="1"/>
          </p:nvPr>
        </p:nvSpPr>
        <p:spPr>
          <a:xfrm>
            <a:off x="628650" y="1628775"/>
            <a:ext cx="3886200" cy="4351338"/>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Content Placeholder 3"/>
          <p:cNvSpPr>
            <a:spLocks noGrp="1"/>
          </p:cNvSpPr>
          <p:nvPr>
            <p:ph sz="half" idx="2"/>
          </p:nvPr>
        </p:nvSpPr>
        <p:spPr>
          <a:xfrm>
            <a:off x="4629150" y="162877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9FE6C9D9-BBD6-4D47-BAD9-8F0E18C0FE3C}" type="datetimeFigureOut">
              <a:rPr lang="zh-CN" altLang="en-US" smtClean="0"/>
              <a:t>2022/3/28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74375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9FE6C9D9-BBD6-4D47-BAD9-8F0E18C0FE3C}" type="datetimeFigureOut">
              <a:rPr lang="zh-CN" altLang="en-US" smtClean="0"/>
              <a:t>2022/3/28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107549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2022/3/28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5985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900" y="1781176"/>
            <a:ext cx="2711450" cy="4244974"/>
          </a:xfrm>
        </p:spPr>
        <p:txBody>
          <a:bodyPr/>
          <a:lstStyle>
            <a:lvl1pPr>
              <a:defRPr>
                <a:solidFill>
                  <a:schemeClr val="bg1">
                    <a:lumMod val="95000"/>
                  </a:schemeClr>
                </a:solidFill>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2022/3/28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71501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2022/3/28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197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382836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55576"/>
            <a:ext cx="7886700" cy="1325563"/>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628650" y="1625600"/>
            <a:ext cx="7886700" cy="4460876"/>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7397750" y="6121400"/>
            <a:ext cx="1117600" cy="276227"/>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9FE6C9D9-BBD6-4D47-BAD9-8F0E18C0FE3C}" type="datetimeFigureOut">
              <a:rPr lang="zh-CN" altLang="en-US" smtClean="0"/>
              <a:pPr/>
              <a:t>2022/3/28</a:t>
            </a:fld>
            <a:endParaRPr lang="zh-CN" altLang="en-US" dirty="0"/>
          </a:p>
        </p:txBody>
      </p:sp>
      <p:sp>
        <p:nvSpPr>
          <p:cNvPr id="5" name="Footer Placeholder 4"/>
          <p:cNvSpPr>
            <a:spLocks noGrp="1"/>
          </p:cNvSpPr>
          <p:nvPr>
            <p:ph type="ftr" sz="quarter" idx="3"/>
          </p:nvPr>
        </p:nvSpPr>
        <p:spPr>
          <a:xfrm>
            <a:off x="4387850" y="6432550"/>
            <a:ext cx="30099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zh-CN" altLang="en-US" dirty="0"/>
          </a:p>
        </p:txBody>
      </p:sp>
      <p:sp>
        <p:nvSpPr>
          <p:cNvPr id="6" name="Slide Number Placeholder 5"/>
          <p:cNvSpPr>
            <a:spLocks noGrp="1"/>
          </p:cNvSpPr>
          <p:nvPr>
            <p:ph type="sldNum" sz="quarter" idx="4"/>
          </p:nvPr>
        </p:nvSpPr>
        <p:spPr>
          <a:xfrm>
            <a:off x="7397750" y="6432551"/>
            <a:ext cx="1117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1F88B7E-86B8-4862-842E-2DB840C1EC76}" type="slidenum">
              <a:rPr lang="zh-CN" altLang="en-US" smtClean="0"/>
              <a:pPr/>
              <a:t>‹#›</a:t>
            </a:fld>
            <a:endParaRPr lang="zh-CN" altLang="en-US" dirty="0"/>
          </a:p>
        </p:txBody>
      </p:sp>
    </p:spTree>
    <p:extLst>
      <p:ext uri="{BB962C8B-B14F-4D97-AF65-F5344CB8AC3E}">
        <p14:creationId xmlns:p14="http://schemas.microsoft.com/office/powerpoint/2010/main" val="1715341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3" r:id="rId7"/>
    <p:sldLayoutId id="2147483672" r:id="rId8"/>
    <p:sldLayoutId id="2147483667" r:id="rId9"/>
    <p:sldLayoutId id="2147483675" r:id="rId10"/>
    <p:sldLayoutId id="2147483674" r:id="rId11"/>
    <p:sldLayoutId id="2147483668" r:id="rId12"/>
    <p:sldLayoutId id="2147483669" r:id="rId13"/>
    <p:sldLayoutId id="2147483670" r:id="rId14"/>
    <p:sldLayoutId id="2147483671" r:id="rId15"/>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1351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044B4-798A-4F17-8BF5-2BA51E73A8AD}"/>
              </a:ext>
            </a:extLst>
          </p:cNvPr>
          <p:cNvSpPr>
            <a:spLocks noGrp="1" noChangeArrowheads="1"/>
          </p:cNvSpPr>
          <p:nvPr>
            <p:ph type="title"/>
          </p:nvPr>
        </p:nvSpPr>
        <p:spPr>
          <a:xfrm>
            <a:off x="228600" y="274638"/>
            <a:ext cx="8610600" cy="1020762"/>
          </a:xfrm>
        </p:spPr>
        <p:txBody>
          <a:bodyPr/>
          <a:lstStyle/>
          <a:p>
            <a:pPr algn="ctr"/>
            <a:r>
              <a:rPr lang="en-US" altLang="en-US" sz="4000" dirty="0"/>
              <a:t>Cumulative rounding error</a:t>
            </a:r>
          </a:p>
        </p:txBody>
      </p:sp>
      <p:sp>
        <p:nvSpPr>
          <p:cNvPr id="3" name="Content Placeholder 2">
            <a:extLst>
              <a:ext uri="{FF2B5EF4-FFF2-40B4-BE49-F238E27FC236}">
                <a16:creationId xmlns:a16="http://schemas.microsoft.com/office/drawing/2014/main" id="{CD9DD45E-F3E1-4D01-ACFA-288CEC68585E}"/>
              </a:ext>
            </a:extLst>
          </p:cNvPr>
          <p:cNvSpPr>
            <a:spLocks noGrp="1" noChangeArrowheads="1"/>
          </p:cNvSpPr>
          <p:nvPr>
            <p:ph idx="1"/>
          </p:nvPr>
        </p:nvSpPr>
        <p:spPr>
          <a:xfrm>
            <a:off x="228600" y="1447800"/>
            <a:ext cx="8610600" cy="2952750"/>
          </a:xfrm>
        </p:spPr>
        <p:txBody>
          <a:bodyPr/>
          <a:lstStyle/>
          <a:p>
            <a:r>
              <a:rPr lang="en-US" altLang="en-US" dirty="0"/>
              <a:t>When an algorithm has to perform many operations (loops), the error of each operation is small, but the error of the algorithm can be large. We must consider how the error of each operation accumulates in the algorithm.</a:t>
            </a:r>
          </a:p>
        </p:txBody>
      </p:sp>
    </p:spTree>
    <p:extLst>
      <p:ext uri="{BB962C8B-B14F-4D97-AF65-F5344CB8AC3E}">
        <p14:creationId xmlns:p14="http://schemas.microsoft.com/office/powerpoint/2010/main" val="276446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B2E68-DB4A-40B6-87F2-918B9EE9DC4D}"/>
              </a:ext>
            </a:extLst>
          </p:cNvPr>
          <p:cNvSpPr>
            <a:spLocks noGrp="1" noChangeArrowheads="1"/>
          </p:cNvSpPr>
          <p:nvPr>
            <p:ph type="title"/>
          </p:nvPr>
        </p:nvSpPr>
        <p:spPr>
          <a:xfrm>
            <a:off x="228600" y="228600"/>
            <a:ext cx="8610600" cy="838200"/>
          </a:xfrm>
        </p:spPr>
        <p:txBody>
          <a:bodyPr/>
          <a:lstStyle/>
          <a:p>
            <a:pPr algn="ctr"/>
            <a:r>
              <a:rPr lang="en-US" altLang="en-US" sz="4000" dirty="0"/>
              <a:t>Overflow</a:t>
            </a:r>
          </a:p>
        </p:txBody>
      </p:sp>
      <p:sp>
        <p:nvSpPr>
          <p:cNvPr id="3" name="Content Placeholder 2">
            <a:extLst>
              <a:ext uri="{FF2B5EF4-FFF2-40B4-BE49-F238E27FC236}">
                <a16:creationId xmlns:a16="http://schemas.microsoft.com/office/drawing/2014/main" id="{3C3DDD7C-EEF5-4049-8D15-1D2FF5E064A4}"/>
              </a:ext>
            </a:extLst>
          </p:cNvPr>
          <p:cNvSpPr>
            <a:spLocks noGrp="1" noChangeArrowheads="1"/>
          </p:cNvSpPr>
          <p:nvPr>
            <p:ph idx="1"/>
          </p:nvPr>
        </p:nvSpPr>
        <p:spPr>
          <a:xfrm>
            <a:off x="427038" y="1279526"/>
            <a:ext cx="8488362" cy="3625850"/>
          </a:xfrm>
        </p:spPr>
        <p:txBody>
          <a:bodyPr/>
          <a:lstStyle/>
          <a:p>
            <a:r>
              <a:rPr lang="en-US" altLang="en-US" dirty="0"/>
              <a:t>Large number overflow occurs when the obtained number is larger than the largest number that can be represented by the floating-point number: e &gt; </a:t>
            </a:r>
            <a:r>
              <a:rPr lang="en-US" altLang="en-US" dirty="0" err="1"/>
              <a:t>e</a:t>
            </a:r>
            <a:r>
              <a:rPr lang="en-US" altLang="en-US" baseline="-25000" dirty="0" err="1"/>
              <a:t>max</a:t>
            </a:r>
            <a:endParaRPr lang="en-US" altLang="en-US" baseline="-25000" dirty="0"/>
          </a:p>
          <a:p>
            <a:r>
              <a:rPr lang="en-US" altLang="en-US" dirty="0"/>
              <a:t>Small number overflow occurs when the resulting number is less than the smallest number that can be represented by the floating-point number: e &lt; </a:t>
            </a:r>
            <a:r>
              <a:rPr lang="en-US" altLang="en-US" dirty="0" err="1"/>
              <a:t>e</a:t>
            </a:r>
            <a:r>
              <a:rPr lang="en-US" altLang="en-US" baseline="-25000" dirty="0" err="1"/>
              <a:t>min</a:t>
            </a:r>
            <a:endParaRPr lang="en-US" altLang="en-US" baseline="-25000" dirty="0"/>
          </a:p>
        </p:txBody>
      </p:sp>
    </p:spTree>
    <p:extLst>
      <p:ext uri="{BB962C8B-B14F-4D97-AF65-F5344CB8AC3E}">
        <p14:creationId xmlns:p14="http://schemas.microsoft.com/office/powerpoint/2010/main" val="2112651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C5AA-FA06-4732-8323-810192C3D4DA}"/>
              </a:ext>
            </a:extLst>
          </p:cNvPr>
          <p:cNvSpPr>
            <a:spLocks noGrp="1" noChangeArrowheads="1"/>
          </p:cNvSpPr>
          <p:nvPr>
            <p:ph type="title"/>
          </p:nvPr>
        </p:nvSpPr>
        <p:spPr>
          <a:xfrm>
            <a:off x="152400" y="274638"/>
            <a:ext cx="8534400" cy="1143000"/>
          </a:xfrm>
        </p:spPr>
        <p:txBody>
          <a:bodyPr>
            <a:normAutofit/>
          </a:bodyPr>
          <a:lstStyle/>
          <a:p>
            <a:pPr algn="ctr"/>
            <a:r>
              <a:rPr lang="en-US" altLang="en-US" sz="4000" dirty="0"/>
              <a:t>Stability of the numerical method</a:t>
            </a:r>
          </a:p>
        </p:txBody>
      </p:sp>
      <p:sp>
        <p:nvSpPr>
          <p:cNvPr id="3" name="Content Placeholder 2">
            <a:extLst>
              <a:ext uri="{FF2B5EF4-FFF2-40B4-BE49-F238E27FC236}">
                <a16:creationId xmlns:a16="http://schemas.microsoft.com/office/drawing/2014/main" id="{E3687C8D-D911-4AF5-956B-5004FD9D11DB}"/>
              </a:ext>
            </a:extLst>
          </p:cNvPr>
          <p:cNvSpPr>
            <a:spLocks noGrp="1" noChangeArrowheads="1"/>
          </p:cNvSpPr>
          <p:nvPr>
            <p:ph idx="1"/>
          </p:nvPr>
        </p:nvSpPr>
        <p:spPr>
          <a:xfrm>
            <a:off x="457200" y="1600201"/>
            <a:ext cx="8229600" cy="3238500"/>
          </a:xfrm>
        </p:spPr>
        <p:txBody>
          <a:bodyPr/>
          <a:lstStyle/>
          <a:p>
            <a:r>
              <a:rPr lang="en-US" altLang="en-US" dirty="0"/>
              <a:t>The concept of numerical stability is related to the accuracy of the algorithm because of rounding errors.</a:t>
            </a:r>
          </a:p>
          <a:p>
            <a:r>
              <a:rPr lang="en-US" altLang="en-US" dirty="0"/>
              <a:t>An algorithm is said to be unstable if rounding errors can lead to large errors in the results.</a:t>
            </a:r>
          </a:p>
        </p:txBody>
      </p:sp>
    </p:spTree>
    <p:extLst>
      <p:ext uri="{BB962C8B-B14F-4D97-AF65-F5344CB8AC3E}">
        <p14:creationId xmlns:p14="http://schemas.microsoft.com/office/powerpoint/2010/main" val="3341633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B2207B5-B665-48A2-BF93-D76A1A85F872}"/>
              </a:ext>
            </a:extLst>
          </p:cNvPr>
          <p:cNvSpPr>
            <a:spLocks noGrp="1" noChangeArrowheads="1"/>
          </p:cNvSpPr>
          <p:nvPr>
            <p:ph type="title"/>
          </p:nvPr>
        </p:nvSpPr>
        <p:spPr>
          <a:xfrm>
            <a:off x="457200" y="152400"/>
            <a:ext cx="8229600" cy="838200"/>
          </a:xfrm>
        </p:spPr>
        <p:txBody>
          <a:bodyPr>
            <a:normAutofit/>
          </a:bodyPr>
          <a:lstStyle/>
          <a:p>
            <a:pPr algn="ctr" eaLnBrk="1" hangingPunct="1"/>
            <a:r>
              <a:rPr lang="en-US" altLang="en-US" sz="4000" dirty="0"/>
              <a:t>List of topics</a:t>
            </a:r>
          </a:p>
        </p:txBody>
      </p:sp>
      <p:sp>
        <p:nvSpPr>
          <p:cNvPr id="3" name="Rectangle 3">
            <a:extLst>
              <a:ext uri="{FF2B5EF4-FFF2-40B4-BE49-F238E27FC236}">
                <a16:creationId xmlns:a16="http://schemas.microsoft.com/office/drawing/2014/main" id="{4BC6F5BF-EF4B-4681-8554-E9CF3452A508}"/>
              </a:ext>
            </a:extLst>
          </p:cNvPr>
          <p:cNvSpPr txBox="1">
            <a:spLocks noChangeArrowheads="1"/>
          </p:cNvSpPr>
          <p:nvPr/>
        </p:nvSpPr>
        <p:spPr>
          <a:xfrm>
            <a:off x="457200" y="914400"/>
            <a:ext cx="8229600" cy="4838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20000"/>
              </a:lnSpc>
              <a:spcBef>
                <a:spcPts val="600"/>
              </a:spcBef>
              <a:buFont typeface="+mj-lt"/>
              <a:buAutoNum type="arabicParenR"/>
            </a:pPr>
            <a:r>
              <a:rPr lang="en-US" altLang="en-US" dirty="0" err="1"/>
              <a:t>Matlab</a:t>
            </a:r>
            <a:r>
              <a:rPr lang="en-US" altLang="en-US" dirty="0"/>
              <a:t> (</a:t>
            </a:r>
            <a:r>
              <a:rPr lang="en-US" altLang="en-US" dirty="0" err="1"/>
              <a:t>8T</a:t>
            </a:r>
            <a:r>
              <a:rPr lang="en-US" altLang="en-US" dirty="0"/>
              <a:t>)</a:t>
            </a:r>
          </a:p>
          <a:p>
            <a:pPr marL="514350" indent="-514350">
              <a:lnSpc>
                <a:spcPct val="120000"/>
              </a:lnSpc>
              <a:spcBef>
                <a:spcPts val="600"/>
              </a:spcBef>
              <a:buFont typeface="+mj-lt"/>
              <a:buAutoNum type="arabicParenR"/>
            </a:pPr>
            <a:r>
              <a:rPr lang="en-US" altLang="en-US" dirty="0"/>
              <a:t>System of Linear Equations (</a:t>
            </a:r>
            <a:r>
              <a:rPr lang="en-US" altLang="en-US" dirty="0" err="1"/>
              <a:t>4T</a:t>
            </a:r>
            <a:r>
              <a:rPr lang="en-US" altLang="en-US" dirty="0"/>
              <a:t>)</a:t>
            </a:r>
          </a:p>
          <a:p>
            <a:pPr marL="514350" indent="-514350">
              <a:lnSpc>
                <a:spcPct val="120000"/>
              </a:lnSpc>
              <a:spcBef>
                <a:spcPts val="600"/>
              </a:spcBef>
              <a:buFont typeface="+mj-lt"/>
              <a:buAutoNum type="arabicParenR"/>
            </a:pPr>
            <a:r>
              <a:rPr lang="en-US" altLang="en-US" dirty="0"/>
              <a:t>Fitting Curve (</a:t>
            </a:r>
            <a:r>
              <a:rPr lang="en-US" altLang="en-US" dirty="0" err="1"/>
              <a:t>4T</a:t>
            </a:r>
            <a:r>
              <a:rPr lang="en-US" altLang="en-US" dirty="0"/>
              <a:t>)</a:t>
            </a:r>
          </a:p>
          <a:p>
            <a:pPr marL="514350" indent="-514350">
              <a:lnSpc>
                <a:spcPct val="120000"/>
              </a:lnSpc>
              <a:spcBef>
                <a:spcPts val="600"/>
              </a:spcBef>
              <a:buFont typeface="+mj-lt"/>
              <a:buAutoNum type="arabicParenR"/>
            </a:pPr>
            <a:r>
              <a:rPr lang="en-US" altLang="en-US" dirty="0"/>
              <a:t>Solving Nonlinear Equation (</a:t>
            </a:r>
            <a:r>
              <a:rPr lang="en-US" altLang="en-US" dirty="0" err="1"/>
              <a:t>4T</a:t>
            </a:r>
            <a:r>
              <a:rPr lang="en-US" altLang="en-US" dirty="0"/>
              <a:t>)</a:t>
            </a:r>
          </a:p>
          <a:p>
            <a:pPr marL="514350" indent="-514350">
              <a:lnSpc>
                <a:spcPct val="120000"/>
              </a:lnSpc>
              <a:spcBef>
                <a:spcPts val="600"/>
              </a:spcBef>
              <a:buFont typeface="+mj-lt"/>
              <a:buAutoNum type="arabicParenR"/>
            </a:pPr>
            <a:r>
              <a:rPr lang="en-US" altLang="en-US" dirty="0"/>
              <a:t>Approximation of Derivative and Integral (</a:t>
            </a:r>
            <a:r>
              <a:rPr lang="en-US" altLang="en-US" dirty="0" err="1"/>
              <a:t>4T</a:t>
            </a:r>
            <a:r>
              <a:rPr lang="en-US" altLang="en-US" dirty="0"/>
              <a:t>)</a:t>
            </a:r>
          </a:p>
          <a:p>
            <a:pPr marL="514350" indent="-514350">
              <a:lnSpc>
                <a:spcPct val="120000"/>
              </a:lnSpc>
              <a:spcBef>
                <a:spcPts val="600"/>
              </a:spcBef>
              <a:buFont typeface="+mj-lt"/>
              <a:buAutoNum type="arabicParenR"/>
            </a:pPr>
            <a:r>
              <a:rPr lang="en-US" altLang="en-US" dirty="0"/>
              <a:t>Ordinary Differential Equations (4)</a:t>
            </a:r>
          </a:p>
          <a:p>
            <a:pPr marL="514350" indent="-514350">
              <a:lnSpc>
                <a:spcPct val="120000"/>
              </a:lnSpc>
              <a:spcBef>
                <a:spcPts val="600"/>
              </a:spcBef>
              <a:buFont typeface="+mj-lt"/>
              <a:buAutoNum type="arabicParenR"/>
            </a:pPr>
            <a:r>
              <a:rPr lang="en-US" altLang="en-US" dirty="0"/>
              <a:t>Unconstraint Minimization Methods (4)</a:t>
            </a:r>
          </a:p>
          <a:p>
            <a:pPr marL="514350" indent="-514350">
              <a:lnSpc>
                <a:spcPct val="120000"/>
              </a:lnSpc>
              <a:spcBef>
                <a:spcPts val="600"/>
              </a:spcBef>
              <a:buFont typeface="+mj-lt"/>
              <a:buAutoNum type="arabicParenR"/>
            </a:pPr>
            <a:r>
              <a:rPr lang="en-US" altLang="en-US" dirty="0"/>
              <a:t>Linear Programming (</a:t>
            </a:r>
            <a:r>
              <a:rPr lang="en-US" altLang="en-US" dirty="0" err="1"/>
              <a:t>8T</a:t>
            </a:r>
            <a:r>
              <a:rPr lang="en-US" altLang="en-US" dirty="0"/>
              <a:t>)</a:t>
            </a:r>
          </a:p>
        </p:txBody>
      </p:sp>
    </p:spTree>
    <p:extLst>
      <p:ext uri="{BB962C8B-B14F-4D97-AF65-F5344CB8AC3E}">
        <p14:creationId xmlns:p14="http://schemas.microsoft.com/office/powerpoint/2010/main" val="1165286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80D796C-20BC-49ED-8464-2896E0C38F5F}"/>
              </a:ext>
            </a:extLst>
          </p:cNvPr>
          <p:cNvSpPr>
            <a:spLocks noGrp="1" noChangeArrowheads="1"/>
          </p:cNvSpPr>
          <p:nvPr>
            <p:ph type="title"/>
          </p:nvPr>
        </p:nvSpPr>
        <p:spPr>
          <a:xfrm>
            <a:off x="457200" y="304800"/>
            <a:ext cx="8229600" cy="1143000"/>
          </a:xfrm>
        </p:spPr>
        <p:txBody>
          <a:bodyPr>
            <a:normAutofit/>
          </a:bodyPr>
          <a:lstStyle/>
          <a:p>
            <a:pPr algn="ctr" eaLnBrk="1" hangingPunct="1"/>
            <a:r>
              <a:rPr lang="en-US" altLang="en-US" sz="4000" dirty="0"/>
              <a:t>References</a:t>
            </a:r>
          </a:p>
        </p:txBody>
      </p:sp>
      <p:sp>
        <p:nvSpPr>
          <p:cNvPr id="3" name="Rectangle 3">
            <a:extLst>
              <a:ext uri="{FF2B5EF4-FFF2-40B4-BE49-F238E27FC236}">
                <a16:creationId xmlns:a16="http://schemas.microsoft.com/office/drawing/2014/main" id="{AE57ABAC-E6D6-4BE5-843F-47104CC464C2}"/>
              </a:ext>
            </a:extLst>
          </p:cNvPr>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vi-VN" altLang="en-US" dirty="0"/>
              <a:t>Tạ Văn Đĩnh. </a:t>
            </a:r>
            <a:r>
              <a:rPr lang="vi-VN" altLang="en-US" i="1" dirty="0"/>
              <a:t>Phương pháp tính. NXB Giáo dục, 1995.</a:t>
            </a:r>
          </a:p>
          <a:p>
            <a:pPr marL="514350" indent="-514350">
              <a:buFont typeface="+mj-lt"/>
              <a:buAutoNum type="arabicPeriod"/>
            </a:pPr>
            <a:r>
              <a:rPr lang="en-US" altLang="en-US" dirty="0" err="1"/>
              <a:t>Phạm</a:t>
            </a:r>
            <a:r>
              <a:rPr lang="en-US" altLang="en-US" dirty="0"/>
              <a:t> </a:t>
            </a:r>
            <a:r>
              <a:rPr lang="en-US" altLang="en-US" dirty="0" err="1"/>
              <a:t>Kỳ</a:t>
            </a:r>
            <a:r>
              <a:rPr lang="en-US" altLang="en-US" dirty="0"/>
              <a:t> Anh. </a:t>
            </a:r>
            <a:r>
              <a:rPr lang="en-US" altLang="en-US" i="1" dirty="0" err="1"/>
              <a:t>Giải</a:t>
            </a:r>
            <a:r>
              <a:rPr lang="en-US" altLang="en-US" i="1" dirty="0"/>
              <a:t> </a:t>
            </a:r>
            <a:r>
              <a:rPr lang="en-US" altLang="en-US" i="1" dirty="0" err="1"/>
              <a:t>tích</a:t>
            </a:r>
            <a:r>
              <a:rPr lang="en-US" altLang="en-US" i="1" dirty="0"/>
              <a:t> </a:t>
            </a:r>
            <a:r>
              <a:rPr lang="en-US" altLang="en-US" i="1" dirty="0" err="1"/>
              <a:t>số</a:t>
            </a:r>
            <a:r>
              <a:rPr lang="en-US" altLang="en-US" i="1" dirty="0"/>
              <a:t>. </a:t>
            </a:r>
            <a:r>
              <a:rPr lang="en-US" altLang="en-US" i="1" dirty="0" err="1"/>
              <a:t>NXB</a:t>
            </a:r>
            <a:r>
              <a:rPr lang="en-US" altLang="en-US" i="1" dirty="0"/>
              <a:t> </a:t>
            </a:r>
            <a:r>
              <a:rPr lang="en-US" altLang="en-US" i="1" dirty="0" err="1"/>
              <a:t>Đại</a:t>
            </a:r>
            <a:r>
              <a:rPr lang="en-US" altLang="en-US" i="1" dirty="0"/>
              <a:t> </a:t>
            </a:r>
            <a:r>
              <a:rPr lang="en-US" altLang="en-US" i="1" dirty="0" err="1"/>
              <a:t>học</a:t>
            </a:r>
            <a:r>
              <a:rPr lang="en-US" altLang="en-US" i="1" dirty="0"/>
              <a:t> </a:t>
            </a:r>
            <a:r>
              <a:rPr lang="en-US" altLang="en-US" i="1" dirty="0" err="1"/>
              <a:t>Quốc</a:t>
            </a:r>
            <a:r>
              <a:rPr lang="en-US" altLang="en-US" i="1" dirty="0"/>
              <a:t> </a:t>
            </a:r>
            <a:r>
              <a:rPr lang="en-US" altLang="en-US" i="1" dirty="0" err="1"/>
              <a:t>gia</a:t>
            </a:r>
            <a:r>
              <a:rPr lang="en-US" altLang="en-US" i="1" dirty="0"/>
              <a:t> </a:t>
            </a:r>
            <a:r>
              <a:rPr lang="en-US" altLang="en-US" i="1" dirty="0" err="1"/>
              <a:t>Hà</a:t>
            </a:r>
            <a:r>
              <a:rPr lang="en-US" altLang="en-US" i="1" dirty="0"/>
              <a:t> </a:t>
            </a:r>
            <a:r>
              <a:rPr lang="en-US" altLang="en-US" i="1" dirty="0" err="1"/>
              <a:t>nội</a:t>
            </a:r>
            <a:r>
              <a:rPr lang="en-US" altLang="en-US" i="1" dirty="0"/>
              <a:t>, 1996. </a:t>
            </a:r>
          </a:p>
          <a:p>
            <a:pPr marL="514350" indent="-514350">
              <a:buFont typeface="+mj-lt"/>
              <a:buAutoNum type="arabicPeriod"/>
            </a:pPr>
            <a:r>
              <a:rPr lang="en-US" altLang="en-US" dirty="0"/>
              <a:t>Lê </a:t>
            </a:r>
            <a:r>
              <a:rPr lang="en-US" altLang="en-US" dirty="0" err="1"/>
              <a:t>Trọng</a:t>
            </a:r>
            <a:r>
              <a:rPr lang="en-US" altLang="en-US" dirty="0"/>
              <a:t> Vinh. </a:t>
            </a:r>
            <a:r>
              <a:rPr lang="en-US" altLang="en-US" i="1" dirty="0" err="1"/>
              <a:t>Giải</a:t>
            </a:r>
            <a:r>
              <a:rPr lang="en-US" altLang="en-US" i="1" dirty="0"/>
              <a:t> </a:t>
            </a:r>
            <a:r>
              <a:rPr lang="en-US" altLang="en-US" i="1" dirty="0" err="1"/>
              <a:t>tích</a:t>
            </a:r>
            <a:r>
              <a:rPr lang="en-US" altLang="en-US" i="1" dirty="0"/>
              <a:t> </a:t>
            </a:r>
            <a:r>
              <a:rPr lang="en-US" altLang="en-US" i="1" dirty="0" err="1"/>
              <a:t>số</a:t>
            </a:r>
            <a:r>
              <a:rPr lang="en-US" altLang="en-US" i="1" dirty="0"/>
              <a:t>. </a:t>
            </a:r>
            <a:r>
              <a:rPr lang="en-US" altLang="en-US" i="1" dirty="0" err="1"/>
              <a:t>NXB</a:t>
            </a:r>
            <a:r>
              <a:rPr lang="en-US" altLang="en-US" i="1" dirty="0"/>
              <a:t> Khoa </a:t>
            </a:r>
            <a:r>
              <a:rPr lang="en-US" altLang="en-US" i="1" dirty="0" err="1"/>
              <a:t>học</a:t>
            </a:r>
            <a:r>
              <a:rPr lang="en-US" altLang="en-US" i="1" dirty="0"/>
              <a:t> </a:t>
            </a:r>
            <a:r>
              <a:rPr lang="en-US" altLang="en-US" i="1" dirty="0" err="1"/>
              <a:t>Kỹ</a:t>
            </a:r>
            <a:r>
              <a:rPr lang="en-US" altLang="en-US" i="1" dirty="0"/>
              <a:t> </a:t>
            </a:r>
            <a:r>
              <a:rPr lang="en-US" altLang="en-US" i="1" dirty="0" err="1"/>
              <a:t>thuật</a:t>
            </a:r>
            <a:r>
              <a:rPr lang="en-US" altLang="en-US" i="1" dirty="0"/>
              <a:t>, </a:t>
            </a:r>
            <a:r>
              <a:rPr lang="en-US" altLang="en-US" i="1" dirty="0" err="1"/>
              <a:t>Hà</a:t>
            </a:r>
            <a:r>
              <a:rPr lang="en-US" altLang="en-US" i="1" dirty="0"/>
              <a:t> </a:t>
            </a:r>
            <a:r>
              <a:rPr lang="en-US" altLang="en-US" i="1" dirty="0" err="1"/>
              <a:t>nội</a:t>
            </a:r>
            <a:r>
              <a:rPr lang="en-US" altLang="en-US" i="1" dirty="0"/>
              <a:t>, 2000.</a:t>
            </a:r>
          </a:p>
          <a:p>
            <a:pPr marL="514350" indent="-514350">
              <a:buFont typeface="+mj-lt"/>
              <a:buAutoNum type="arabicPeriod"/>
            </a:pPr>
            <a:r>
              <a:rPr lang="vi-VN" altLang="en-US" dirty="0"/>
              <a:t>Nguyễn Đức Nghĩa. </a:t>
            </a:r>
            <a:r>
              <a:rPr lang="vi-VN" altLang="en-US" i="1" dirty="0"/>
              <a:t>Tối ưu hoá (Quy hoạch tuyến tính và rời rạc). NXB Giáo dục, 1996.</a:t>
            </a:r>
          </a:p>
        </p:txBody>
      </p:sp>
    </p:spTree>
    <p:extLst>
      <p:ext uri="{BB962C8B-B14F-4D97-AF65-F5344CB8AC3E}">
        <p14:creationId xmlns:p14="http://schemas.microsoft.com/office/powerpoint/2010/main" val="4193225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A99C919-4735-4C0A-8707-86980875EB66}"/>
              </a:ext>
            </a:extLst>
          </p:cNvPr>
          <p:cNvSpPr>
            <a:spLocks noGrp="1" noChangeArrowheads="1"/>
          </p:cNvSpPr>
          <p:nvPr>
            <p:ph type="title"/>
          </p:nvPr>
        </p:nvSpPr>
        <p:spPr>
          <a:xfrm>
            <a:off x="457200" y="304800"/>
            <a:ext cx="8229600" cy="1143000"/>
          </a:xfrm>
        </p:spPr>
        <p:txBody>
          <a:bodyPr>
            <a:normAutofit/>
          </a:bodyPr>
          <a:lstStyle/>
          <a:p>
            <a:pPr algn="ctr" eaLnBrk="1" hangingPunct="1"/>
            <a:r>
              <a:rPr lang="en-US" altLang="en-US" sz="4000" dirty="0"/>
              <a:t>References</a:t>
            </a:r>
          </a:p>
        </p:txBody>
      </p:sp>
      <p:sp>
        <p:nvSpPr>
          <p:cNvPr id="3" name="Rectangle 3">
            <a:extLst>
              <a:ext uri="{FF2B5EF4-FFF2-40B4-BE49-F238E27FC236}">
                <a16:creationId xmlns:a16="http://schemas.microsoft.com/office/drawing/2014/main" id="{5423526C-450B-40F8-8248-4D2E42734AAF}"/>
              </a:ext>
            </a:extLst>
          </p:cNvPr>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gn="just">
              <a:lnSpc>
                <a:spcPct val="120000"/>
              </a:lnSpc>
              <a:spcBef>
                <a:spcPts val="600"/>
              </a:spcBef>
              <a:buFontTx/>
              <a:buNone/>
              <a:defRPr/>
            </a:pPr>
            <a:r>
              <a:rPr lang="en-US" dirty="0"/>
              <a:t>5. Michael Heath. </a:t>
            </a:r>
            <a:r>
              <a:rPr lang="en-US" i="1" dirty="0"/>
              <a:t>Scientific Computing: An introductory survey</a:t>
            </a:r>
            <a:r>
              <a:rPr lang="en-US" dirty="0"/>
              <a:t>. McGraw-Hill Inc. 2001.</a:t>
            </a:r>
          </a:p>
          <a:p>
            <a:pPr marL="609600" indent="-609600" algn="just">
              <a:lnSpc>
                <a:spcPct val="120000"/>
              </a:lnSpc>
              <a:spcBef>
                <a:spcPts val="600"/>
              </a:spcBef>
              <a:buFontTx/>
              <a:buNone/>
              <a:defRPr/>
            </a:pPr>
            <a:r>
              <a:rPr lang="en-US" dirty="0"/>
              <a:t>6. Charles F. Van Loan, </a:t>
            </a:r>
            <a:r>
              <a:rPr lang="en-US" i="1" dirty="0"/>
              <a:t>Introduction to Scientific Computing. A Matrix-Vector Approach Using </a:t>
            </a:r>
            <a:r>
              <a:rPr lang="en-US" i="1" dirty="0" err="1"/>
              <a:t>Matlab</a:t>
            </a:r>
            <a:r>
              <a:rPr lang="en-US" i="1" dirty="0"/>
              <a:t>.</a:t>
            </a:r>
            <a:r>
              <a:rPr lang="en-US" dirty="0"/>
              <a:t> 2nd Edition. Prentice Hall, 2000.</a:t>
            </a:r>
          </a:p>
          <a:p>
            <a:pPr marL="609600" indent="-609600">
              <a:defRPr/>
            </a:pPr>
            <a:endParaRPr lang="en-US" dirty="0"/>
          </a:p>
        </p:txBody>
      </p:sp>
    </p:spTree>
    <p:extLst>
      <p:ext uri="{BB962C8B-B14F-4D97-AF65-F5344CB8AC3E}">
        <p14:creationId xmlns:p14="http://schemas.microsoft.com/office/powerpoint/2010/main" val="1208841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A99C919-4735-4C0A-8707-86980875EB66}"/>
              </a:ext>
            </a:extLst>
          </p:cNvPr>
          <p:cNvSpPr>
            <a:spLocks noGrp="1" noChangeArrowheads="1"/>
          </p:cNvSpPr>
          <p:nvPr>
            <p:ph type="title"/>
          </p:nvPr>
        </p:nvSpPr>
        <p:spPr>
          <a:xfrm>
            <a:off x="457200" y="304800"/>
            <a:ext cx="8229600" cy="1143000"/>
          </a:xfrm>
        </p:spPr>
        <p:txBody>
          <a:bodyPr>
            <a:normAutofit/>
          </a:bodyPr>
          <a:lstStyle/>
          <a:p>
            <a:pPr algn="ctr" eaLnBrk="1" hangingPunct="1"/>
            <a:r>
              <a:rPr lang="en-US" altLang="en-US" sz="4000" dirty="0"/>
              <a:t>References</a:t>
            </a:r>
          </a:p>
        </p:txBody>
      </p:sp>
      <p:sp>
        <p:nvSpPr>
          <p:cNvPr id="4" name="Rectangle 3">
            <a:extLst>
              <a:ext uri="{FF2B5EF4-FFF2-40B4-BE49-F238E27FC236}">
                <a16:creationId xmlns:a16="http://schemas.microsoft.com/office/drawing/2014/main" id="{9470B71D-A05C-413E-9E6E-516D3B67A472}"/>
              </a:ext>
            </a:extLst>
          </p:cNvPr>
          <p:cNvSpPr/>
          <p:nvPr/>
        </p:nvSpPr>
        <p:spPr>
          <a:xfrm>
            <a:off x="923925" y="1514475"/>
            <a:ext cx="7829550" cy="3970318"/>
          </a:xfrm>
          <a:prstGeom prst="rect">
            <a:avLst/>
          </a:prstGeom>
        </p:spPr>
        <p:txBody>
          <a:bodyPr wrap="square">
            <a:spAutoFit/>
          </a:bodyPr>
          <a:lstStyle/>
          <a:p>
            <a:pPr marL="609600" indent="-609600">
              <a:defRPr/>
            </a:pPr>
            <a:r>
              <a:rPr lang="en-US" sz="2800" dirty="0">
                <a:latin typeface="Times New Roman" panose="02020603050405020304" pitchFamily="18" charset="0"/>
                <a:cs typeface="Times New Roman" panose="02020603050405020304" pitchFamily="18" charset="0"/>
              </a:rPr>
              <a:t>7. Duane </a:t>
            </a:r>
            <a:r>
              <a:rPr lang="en-US" sz="2800" dirty="0" err="1">
                <a:latin typeface="Times New Roman" panose="02020603050405020304" pitchFamily="18" charset="0"/>
                <a:cs typeface="Times New Roman" panose="02020603050405020304" pitchFamily="18" charset="0"/>
              </a:rPr>
              <a:t>Hanselman</a:t>
            </a:r>
            <a:r>
              <a:rPr lang="en-US" sz="2800" dirty="0">
                <a:latin typeface="Times New Roman" panose="02020603050405020304" pitchFamily="18" charset="0"/>
                <a:cs typeface="Times New Roman" panose="02020603050405020304" pitchFamily="18" charset="0"/>
              </a:rPr>
              <a:t>, Bruce Littlefield.</a:t>
            </a:r>
            <a:br>
              <a:rPr lang="en-US" sz="2800" dirty="0">
                <a:latin typeface="Times New Roman" panose="02020603050405020304" pitchFamily="18" charset="0"/>
                <a:cs typeface="Times New Roman" panose="02020603050405020304" pitchFamily="18" charset="0"/>
              </a:rPr>
            </a:br>
            <a:r>
              <a:rPr lang="en-US" sz="2800" b="1" i="1" dirty="0">
                <a:latin typeface="Times New Roman" panose="02020603050405020304" pitchFamily="18" charset="0"/>
                <a:cs typeface="Times New Roman" panose="02020603050405020304" pitchFamily="18" charset="0"/>
              </a:rPr>
              <a:t>Mastering MATLAB 7</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Pearson/Prentice Hall, 2005, 852 Pages.</a:t>
            </a:r>
          </a:p>
          <a:p>
            <a:pPr marL="609600" indent="-609600">
              <a:buFontTx/>
              <a:buAutoNum type="arabicPeriod" startAt="8"/>
              <a:defRPr/>
            </a:pPr>
            <a:r>
              <a:rPr lang="en-US" sz="2800" dirty="0">
                <a:latin typeface="Times New Roman" panose="02020603050405020304" pitchFamily="18" charset="0"/>
                <a:cs typeface="Times New Roman" panose="02020603050405020304" pitchFamily="18" charset="0"/>
              </a:rPr>
              <a:t>K. </a:t>
            </a:r>
            <a:r>
              <a:rPr lang="en-US" sz="2800" dirty="0" err="1">
                <a:latin typeface="Times New Roman" panose="02020603050405020304" pitchFamily="18" charset="0"/>
                <a:cs typeface="Times New Roman" panose="02020603050405020304" pitchFamily="18" charset="0"/>
              </a:rPr>
              <a:t>Sigmon</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 MATLAB Primer</a:t>
            </a:r>
            <a:r>
              <a:rPr lang="en-US" sz="2800" dirty="0">
                <a:latin typeface="Times New Roman" panose="02020603050405020304" pitchFamily="18" charset="0"/>
                <a:cs typeface="Times New Roman" panose="02020603050405020304" pitchFamily="18" charset="0"/>
              </a:rPr>
              <a:t>. Univ. Florida, 1996.</a:t>
            </a:r>
          </a:p>
          <a:p>
            <a:pPr marL="609600" indent="-609600" algn="just">
              <a:lnSpc>
                <a:spcPct val="80000"/>
              </a:lnSpc>
              <a:buFontTx/>
              <a:buAutoNum type="arabicPeriod" startAt="9"/>
              <a:defRPr/>
            </a:pPr>
            <a:r>
              <a:rPr lang="en-US" sz="2800" dirty="0">
                <a:latin typeface="Times New Roman" panose="02020603050405020304" pitchFamily="18" charset="0"/>
                <a:cs typeface="Times New Roman" panose="02020603050405020304" pitchFamily="18" charset="0"/>
              </a:rPr>
              <a:t>Gene Golub and Charles Van Loan. </a:t>
            </a:r>
            <a:r>
              <a:rPr lang="en-US" sz="2800" i="1" dirty="0">
                <a:latin typeface="Times New Roman" panose="02020603050405020304" pitchFamily="18" charset="0"/>
                <a:cs typeface="Times New Roman" panose="02020603050405020304" pitchFamily="18" charset="0"/>
              </a:rPr>
              <a:t>Matrix computations</a:t>
            </a:r>
            <a:r>
              <a:rPr lang="en-US" sz="2800" dirty="0">
                <a:latin typeface="Times New Roman" panose="02020603050405020304" pitchFamily="18" charset="0"/>
                <a:cs typeface="Times New Roman" panose="02020603050405020304" pitchFamily="18" charset="0"/>
              </a:rPr>
              <a:t>. John Hopkins University Press 1996.</a:t>
            </a:r>
          </a:p>
          <a:p>
            <a:pPr marL="609600" indent="-609600" algn="just">
              <a:lnSpc>
                <a:spcPct val="80000"/>
              </a:lnSpc>
              <a:buFontTx/>
              <a:buAutoNum type="arabicPeriod" startAt="9"/>
              <a:defRPr/>
            </a:pPr>
            <a:r>
              <a:rPr lang="en-US" sz="2800" dirty="0">
                <a:latin typeface="Times New Roman" panose="02020603050405020304" pitchFamily="18" charset="0"/>
                <a:cs typeface="Times New Roman" panose="02020603050405020304" pitchFamily="18" charset="0"/>
              </a:rPr>
              <a:t>Dammed </a:t>
            </a:r>
            <a:r>
              <a:rPr lang="en-US" sz="2800" dirty="0" err="1">
                <a:latin typeface="Times New Roman" panose="02020603050405020304" pitchFamily="18" charset="0"/>
                <a:cs typeface="Times New Roman" panose="02020603050405020304" pitchFamily="18" charset="0"/>
              </a:rPr>
              <a:t>J.W</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Applied Numerical Linear Algebra</a:t>
            </a:r>
            <a:r>
              <a:rPr lang="en-US" sz="2800" dirty="0">
                <a:latin typeface="Times New Roman" panose="02020603050405020304" pitchFamily="18" charset="0"/>
                <a:cs typeface="Times New Roman" panose="02020603050405020304" pitchFamily="18" charset="0"/>
              </a:rPr>
              <a:t>, 1996.</a:t>
            </a:r>
          </a:p>
        </p:txBody>
      </p:sp>
    </p:spTree>
    <p:extLst>
      <p:ext uri="{BB962C8B-B14F-4D97-AF65-F5344CB8AC3E}">
        <p14:creationId xmlns:p14="http://schemas.microsoft.com/office/powerpoint/2010/main" val="4210895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163BABD-BEC5-45F1-AEA5-3B06ABE7E370}"/>
              </a:ext>
            </a:extLst>
          </p:cNvPr>
          <p:cNvSpPr>
            <a:spLocks noGrp="1" noChangeArrowheads="1"/>
          </p:cNvSpPr>
          <p:nvPr>
            <p:ph type="title"/>
          </p:nvPr>
        </p:nvSpPr>
        <p:spPr>
          <a:xfrm>
            <a:off x="457200" y="304800"/>
            <a:ext cx="8229600" cy="847725"/>
          </a:xfrm>
        </p:spPr>
        <p:txBody>
          <a:bodyPr>
            <a:normAutofit/>
          </a:bodyPr>
          <a:lstStyle/>
          <a:p>
            <a:pPr algn="ctr" eaLnBrk="1" hangingPunct="1"/>
            <a:r>
              <a:rPr lang="en-US" altLang="en-US" sz="4000" dirty="0"/>
              <a:t>References</a:t>
            </a:r>
          </a:p>
        </p:txBody>
      </p:sp>
      <p:sp>
        <p:nvSpPr>
          <p:cNvPr id="3" name="Rectangle 3">
            <a:extLst>
              <a:ext uri="{FF2B5EF4-FFF2-40B4-BE49-F238E27FC236}">
                <a16:creationId xmlns:a16="http://schemas.microsoft.com/office/drawing/2014/main" id="{32170DAA-BDB2-42F2-8756-926DEF04B85A}"/>
              </a:ext>
            </a:extLst>
          </p:cNvPr>
          <p:cNvSpPr txBox="1">
            <a:spLocks noChangeArrowheads="1"/>
          </p:cNvSpPr>
          <p:nvPr/>
        </p:nvSpPr>
        <p:spPr>
          <a:xfrm>
            <a:off x="457200" y="1333500"/>
            <a:ext cx="8229600" cy="47926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gn="just">
              <a:lnSpc>
                <a:spcPct val="80000"/>
              </a:lnSpc>
              <a:buFont typeface="+mj-lt"/>
              <a:buAutoNum type="arabicPeriod" startAt="11"/>
              <a:defRPr/>
            </a:pPr>
            <a:r>
              <a:rPr lang="en-US" dirty="0" err="1"/>
              <a:t>Iserles</a:t>
            </a:r>
            <a:r>
              <a:rPr lang="en-US" dirty="0"/>
              <a:t>. </a:t>
            </a:r>
            <a:r>
              <a:rPr lang="en-US" i="1" dirty="0"/>
              <a:t>A First Course in Numerical Analysis of Differential Equations</a:t>
            </a:r>
            <a:r>
              <a:rPr lang="en-US" dirty="0"/>
              <a:t>, Cambridge University Press, 1996. </a:t>
            </a:r>
          </a:p>
          <a:p>
            <a:pPr marL="609600" indent="-609600" algn="just">
              <a:lnSpc>
                <a:spcPct val="80000"/>
              </a:lnSpc>
              <a:buFont typeface="+mj-lt"/>
              <a:buAutoNum type="arabicPeriod" startAt="11"/>
              <a:defRPr/>
            </a:pPr>
            <a:r>
              <a:rPr lang="en-US" dirty="0"/>
              <a:t>C. Evans, </a:t>
            </a:r>
            <a:r>
              <a:rPr lang="en-US" i="1" dirty="0"/>
              <a:t>Partial Differential Equations</a:t>
            </a:r>
            <a:r>
              <a:rPr lang="en-US" dirty="0"/>
              <a:t>, AMS, 1998. </a:t>
            </a:r>
          </a:p>
          <a:p>
            <a:pPr marL="609600" indent="-609600" algn="just">
              <a:lnSpc>
                <a:spcPct val="80000"/>
              </a:lnSpc>
              <a:buFont typeface="+mj-lt"/>
              <a:buAutoNum type="arabicPeriod" startAt="11"/>
              <a:defRPr/>
            </a:pPr>
            <a:r>
              <a:rPr lang="en-US" dirty="0"/>
              <a:t>G. W. Stewart, </a:t>
            </a:r>
            <a:r>
              <a:rPr lang="en-US" i="1" dirty="0"/>
              <a:t>Introduction to Matrix Computations</a:t>
            </a:r>
            <a:r>
              <a:rPr lang="en-US" dirty="0"/>
              <a:t>, Academic Press, 1998</a:t>
            </a:r>
          </a:p>
          <a:p>
            <a:pPr marL="609600" indent="-609600" algn="just">
              <a:lnSpc>
                <a:spcPct val="80000"/>
              </a:lnSpc>
              <a:buFont typeface="+mj-lt"/>
              <a:buAutoNum type="arabicPeriod" startAt="11"/>
              <a:defRPr/>
            </a:pPr>
            <a:r>
              <a:rPr lang="en-US" dirty="0"/>
              <a:t>Gill, P.E., Murray, W. and Wright, M. H., </a:t>
            </a:r>
            <a:r>
              <a:rPr lang="en-US" i="1" dirty="0"/>
              <a:t>Numerical Linear Algebra and Optimization</a:t>
            </a:r>
            <a:r>
              <a:rPr lang="en-US" dirty="0"/>
              <a:t>, Volume 1, Addison-Wesley, Redwood City, California, 1991. </a:t>
            </a:r>
          </a:p>
          <a:p>
            <a:pPr marL="609600" indent="-609600" algn="just">
              <a:lnSpc>
                <a:spcPct val="80000"/>
              </a:lnSpc>
              <a:buFont typeface="+mj-lt"/>
              <a:buAutoNum type="arabicPeriod" startAt="11"/>
              <a:defRPr/>
            </a:pPr>
            <a:r>
              <a:rPr lang="en-US" dirty="0"/>
              <a:t>Stephen G. Nash, </a:t>
            </a:r>
            <a:r>
              <a:rPr lang="en-US" dirty="0" err="1"/>
              <a:t>Ariela</a:t>
            </a:r>
            <a:r>
              <a:rPr lang="en-US" dirty="0"/>
              <a:t> </a:t>
            </a:r>
            <a:r>
              <a:rPr lang="en-US" dirty="0" err="1"/>
              <a:t>Sofer</a:t>
            </a:r>
            <a:r>
              <a:rPr lang="en-US" dirty="0"/>
              <a:t>,  </a:t>
            </a:r>
            <a:r>
              <a:rPr lang="en-US" i="1" dirty="0"/>
              <a:t>Linear and Nonlinear Programming. </a:t>
            </a:r>
            <a:r>
              <a:rPr lang="en-US" dirty="0"/>
              <a:t>McGraw-Hill, 1998.</a:t>
            </a:r>
          </a:p>
          <a:p>
            <a:pPr marL="609600" indent="-609600">
              <a:lnSpc>
                <a:spcPct val="80000"/>
              </a:lnSpc>
              <a:buFont typeface="+mj-lt"/>
              <a:buAutoNum type="arabicPeriod" startAt="11"/>
              <a:defRPr/>
            </a:pPr>
            <a:endParaRPr lang="en-US" dirty="0"/>
          </a:p>
        </p:txBody>
      </p:sp>
    </p:spTree>
    <p:extLst>
      <p:ext uri="{BB962C8B-B14F-4D97-AF65-F5344CB8AC3E}">
        <p14:creationId xmlns:p14="http://schemas.microsoft.com/office/powerpoint/2010/main" val="1601610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5">
            <a:extLst>
              <a:ext uri="{FF2B5EF4-FFF2-40B4-BE49-F238E27FC236}">
                <a16:creationId xmlns:a16="http://schemas.microsoft.com/office/drawing/2014/main" id="{8243C3A0-321B-449D-B21F-59CE1CAF9FD4}"/>
              </a:ext>
            </a:extLst>
          </p:cNvPr>
          <p:cNvSpPr>
            <a:spLocks noGrp="1"/>
          </p:cNvSpPr>
          <p:nvPr>
            <p:ph type="ftr" sz="quarter" idx="4294967295"/>
          </p:nvPr>
        </p:nvSpPr>
        <p:spPr>
          <a:xfrm>
            <a:off x="2690191" y="5433392"/>
            <a:ext cx="4081669" cy="933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800" dirty="0">
              <a:solidFill>
                <a:srgbClr val="660066"/>
              </a:solidFill>
              <a:latin typeface="Arial" panose="020B0604020202020204" pitchFamily="34" charset="0"/>
            </a:endParaRPr>
          </a:p>
          <a:p>
            <a:pPr eaLnBrk="1" hangingPunct="1"/>
            <a:r>
              <a:rPr lang="en-US" altLang="en-US" dirty="0">
                <a:solidFill>
                  <a:schemeClr val="bg1"/>
                </a:solidFill>
                <a:latin typeface="Arial" panose="020B0604020202020204" pitchFamily="34" charset="0"/>
              </a:rPr>
              <a:t>SCIENTIFIC COMPUTING</a:t>
            </a:r>
          </a:p>
        </p:txBody>
      </p:sp>
      <p:sp>
        <p:nvSpPr>
          <p:cNvPr id="20483" name="Rectangle 2">
            <a:extLst>
              <a:ext uri="{FF2B5EF4-FFF2-40B4-BE49-F238E27FC236}">
                <a16:creationId xmlns:a16="http://schemas.microsoft.com/office/drawing/2014/main" id="{8DEC23B9-B908-4DAA-A1DF-04BD6C6BB785}"/>
              </a:ext>
            </a:extLst>
          </p:cNvPr>
          <p:cNvSpPr>
            <a:spLocks noGrp="1" noChangeArrowheads="1"/>
          </p:cNvSpPr>
          <p:nvPr>
            <p:ph type="ctrTitle"/>
          </p:nvPr>
        </p:nvSpPr>
        <p:spPr>
          <a:xfrm>
            <a:off x="152400" y="1143000"/>
            <a:ext cx="8153400" cy="1143000"/>
          </a:xfrm>
        </p:spPr>
        <p:txBody>
          <a:bodyPr>
            <a:normAutofit fontScale="90000"/>
          </a:bodyPr>
          <a:lstStyle/>
          <a:p>
            <a:pPr eaLnBrk="1" hangingPunct="1">
              <a:lnSpc>
                <a:spcPct val="145000"/>
              </a:lnSpc>
            </a:pPr>
            <a:br>
              <a:rPr lang="en-US" altLang="en-US" sz="6600">
                <a:solidFill>
                  <a:schemeClr val="accent2"/>
                </a:solidFill>
                <a:latin typeface=".VnVogue" panose="020B7200000000000000" pitchFamily="34" charset="0"/>
              </a:rPr>
            </a:br>
            <a:endParaRPr lang="en-US" altLang="en-US" sz="4400" b="0"/>
          </a:p>
        </p:txBody>
      </p:sp>
      <p:sp>
        <p:nvSpPr>
          <p:cNvPr id="20484" name="Text Box 15">
            <a:extLst>
              <a:ext uri="{FF2B5EF4-FFF2-40B4-BE49-F238E27FC236}">
                <a16:creationId xmlns:a16="http://schemas.microsoft.com/office/drawing/2014/main" id="{E56BB799-8CEC-4493-AE37-C87DEB4A4FC6}"/>
              </a:ext>
            </a:extLst>
          </p:cNvPr>
          <p:cNvSpPr txBox="1">
            <a:spLocks noChangeArrowheads="1"/>
          </p:cNvSpPr>
          <p:nvPr/>
        </p:nvSpPr>
        <p:spPr bwMode="auto">
          <a:xfrm>
            <a:off x="152401" y="1814440"/>
            <a:ext cx="88392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50000"/>
              </a:spcBef>
            </a:pPr>
            <a:r>
              <a:rPr lang="en-US" altLang="en-US" sz="4000" dirty="0">
                <a:solidFill>
                  <a:schemeClr val="bg1"/>
                </a:solidFill>
                <a:latin typeface="Arial" panose="020B0604020202020204" pitchFamily="34" charset="0"/>
              </a:rPr>
              <a:t>CHAPTER 0</a:t>
            </a:r>
          </a:p>
          <a:p>
            <a:pPr algn="ctr" eaLnBrk="1" hangingPunct="1">
              <a:spcBef>
                <a:spcPct val="50000"/>
              </a:spcBef>
            </a:pPr>
            <a:r>
              <a:rPr lang="en-US" altLang="en-US" sz="4000" dirty="0">
                <a:solidFill>
                  <a:schemeClr val="bg1"/>
                </a:solidFill>
                <a:latin typeface="Arial" panose="020B0604020202020204" pitchFamily="34" charset="0"/>
              </a:rPr>
              <a:t>INTRODUCTION TO THE COURSE </a:t>
            </a:r>
          </a:p>
        </p:txBody>
      </p:sp>
      <p:sp>
        <p:nvSpPr>
          <p:cNvPr id="5" name="Footer Placeholder 5">
            <a:extLst>
              <a:ext uri="{FF2B5EF4-FFF2-40B4-BE49-F238E27FC236}">
                <a16:creationId xmlns:a16="http://schemas.microsoft.com/office/drawing/2014/main" id="{5A8DC959-2B46-44F9-A744-D18146613150}"/>
              </a:ext>
            </a:extLst>
          </p:cNvPr>
          <p:cNvSpPr txBox="1">
            <a:spLocks/>
          </p:cNvSpPr>
          <p:nvPr/>
        </p:nvSpPr>
        <p:spPr>
          <a:xfrm>
            <a:off x="504825" y="3506074"/>
            <a:ext cx="8391524" cy="933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457200" rtl="0" eaLnBrk="0" latinLnBrk="0" hangingPunct="0">
              <a:defRPr sz="2400" b="1" kern="1200">
                <a:solidFill>
                  <a:schemeClr val="tx1"/>
                </a:solidFill>
                <a:latin typeface="Times New Roman" panose="02020603050405020304" pitchFamily="18" charset="0"/>
                <a:ea typeface="MS PGothic" panose="020B0600070205080204" pitchFamily="34" charset="-128"/>
                <a:cs typeface="+mn-cs"/>
              </a:defRPr>
            </a:lvl1pPr>
            <a:lvl2pPr marL="742950" indent="-285750" algn="l" defTabSz="457200" rtl="0" eaLnBrk="0" latinLnBrk="0" hangingPunct="0">
              <a:defRPr sz="2400" b="1" kern="1200">
                <a:solidFill>
                  <a:schemeClr val="tx1"/>
                </a:solidFill>
                <a:latin typeface="Times New Roman" panose="02020603050405020304" pitchFamily="18" charset="0"/>
                <a:ea typeface="MS PGothic" panose="020B0600070205080204" pitchFamily="34" charset="-128"/>
                <a:cs typeface="+mn-cs"/>
              </a:defRPr>
            </a:lvl2pPr>
            <a:lvl3pPr marL="1143000" indent="-228600" algn="l" defTabSz="457200" rtl="0" eaLnBrk="0" latinLnBrk="0" hangingPunct="0">
              <a:defRPr sz="2400" b="1" kern="1200">
                <a:solidFill>
                  <a:schemeClr val="tx1"/>
                </a:solidFill>
                <a:latin typeface="Times New Roman" panose="02020603050405020304" pitchFamily="18" charset="0"/>
                <a:ea typeface="MS PGothic" panose="020B0600070205080204" pitchFamily="34" charset="-128"/>
                <a:cs typeface="+mn-cs"/>
              </a:defRPr>
            </a:lvl3pPr>
            <a:lvl4pPr marL="1600200" indent="-228600" algn="l" defTabSz="457200" rtl="0" eaLnBrk="0" latinLnBrk="0" hangingPunct="0">
              <a:defRPr sz="2400" b="1" kern="1200">
                <a:solidFill>
                  <a:schemeClr val="tx1"/>
                </a:solidFill>
                <a:latin typeface="Times New Roman" panose="02020603050405020304" pitchFamily="18" charset="0"/>
                <a:ea typeface="MS PGothic" panose="020B0600070205080204" pitchFamily="34" charset="-128"/>
                <a:cs typeface="+mn-cs"/>
              </a:defRPr>
            </a:lvl4pPr>
            <a:lvl5pPr marL="2057400" indent="-228600" algn="l" defTabSz="457200" rtl="0" eaLnBrk="0" latinLnBrk="0" hangingPunct="0">
              <a:defRPr sz="2400" b="1" kern="1200">
                <a:solidFill>
                  <a:schemeClr val="tx1"/>
                </a:solidFill>
                <a:latin typeface="Times New Roman" panose="02020603050405020304" pitchFamily="18" charset="0"/>
                <a:ea typeface="MS PGothic" panose="020B0600070205080204" pitchFamily="34" charset="-128"/>
                <a:cs typeface="+mn-cs"/>
              </a:defRPr>
            </a:lvl5pPr>
            <a:lvl6pPr marL="2514600" indent="-228600" algn="l" defTabSz="457200" rtl="0" eaLnBrk="0" fontAlgn="base" latinLnBrk="0" hangingPunct="0">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9pPr>
          </a:lstStyle>
          <a:p>
            <a:pPr eaLnBrk="1" hangingPunct="1"/>
            <a:endParaRPr lang="en-US" altLang="en-US" sz="700" dirty="0">
              <a:solidFill>
                <a:srgbClr val="660066"/>
              </a:solidFill>
              <a:latin typeface="Arial" panose="020B0604020202020204" pitchFamily="34" charset="0"/>
            </a:endParaRPr>
          </a:p>
          <a:p>
            <a:pPr eaLnBrk="1" hangingPunct="1"/>
            <a:r>
              <a:rPr lang="en-US" altLang="en-US" sz="2000" dirty="0" err="1">
                <a:solidFill>
                  <a:schemeClr val="bg1"/>
                </a:solidFill>
                <a:latin typeface="Arial" panose="020B0604020202020204" pitchFamily="34" charset="0"/>
              </a:rPr>
              <a:t>Vũ</a:t>
            </a:r>
            <a:r>
              <a:rPr lang="en-US" altLang="en-US" sz="2000" dirty="0">
                <a:solidFill>
                  <a:schemeClr val="bg1"/>
                </a:solidFill>
                <a:latin typeface="Arial" panose="020B0604020202020204" pitchFamily="34" charset="0"/>
              </a:rPr>
              <a:t> </a:t>
            </a:r>
            <a:r>
              <a:rPr lang="en-US" altLang="en-US" sz="2000" dirty="0" err="1">
                <a:solidFill>
                  <a:schemeClr val="bg1"/>
                </a:solidFill>
                <a:latin typeface="Arial" panose="020B0604020202020204" pitchFamily="34" charset="0"/>
              </a:rPr>
              <a:t>Văn</a:t>
            </a:r>
            <a:r>
              <a:rPr lang="en-US" altLang="en-US" sz="2000" dirty="0">
                <a:solidFill>
                  <a:schemeClr val="bg1"/>
                </a:solidFill>
                <a:latin typeface="Arial" panose="020B0604020202020204" pitchFamily="34" charset="0"/>
              </a:rPr>
              <a:t> </a:t>
            </a:r>
            <a:r>
              <a:rPr lang="en-US" altLang="en-US" sz="2000" dirty="0" err="1">
                <a:solidFill>
                  <a:schemeClr val="bg1"/>
                </a:solidFill>
                <a:latin typeface="Arial" panose="020B0604020202020204" pitchFamily="34" charset="0"/>
              </a:rPr>
              <a:t>Thiệu</a:t>
            </a:r>
            <a:r>
              <a:rPr lang="en-US" altLang="en-US" sz="2000" dirty="0">
                <a:solidFill>
                  <a:schemeClr val="bg1"/>
                </a:solidFill>
                <a:latin typeface="Arial" panose="020B0604020202020204" pitchFamily="34" charset="0"/>
              </a:rPr>
              <a:t>, </a:t>
            </a:r>
            <a:r>
              <a:rPr lang="en-US" altLang="en-US" sz="2000" dirty="0" err="1">
                <a:solidFill>
                  <a:schemeClr val="bg1"/>
                </a:solidFill>
                <a:latin typeface="Arial" panose="020B0604020202020204" pitchFamily="34" charset="0"/>
              </a:rPr>
              <a:t>Đinh</a:t>
            </a:r>
            <a:r>
              <a:rPr lang="en-US" altLang="en-US" sz="2000" dirty="0">
                <a:solidFill>
                  <a:schemeClr val="bg1"/>
                </a:solidFill>
                <a:latin typeface="Arial" panose="020B0604020202020204" pitchFamily="34" charset="0"/>
              </a:rPr>
              <a:t> </a:t>
            </a:r>
            <a:r>
              <a:rPr lang="en-US" altLang="en-US" sz="2000" dirty="0" err="1">
                <a:solidFill>
                  <a:schemeClr val="bg1"/>
                </a:solidFill>
                <a:latin typeface="Arial" panose="020B0604020202020204" pitchFamily="34" charset="0"/>
              </a:rPr>
              <a:t>Viết</a:t>
            </a:r>
            <a:r>
              <a:rPr lang="en-US" altLang="en-US" sz="2000" dirty="0">
                <a:solidFill>
                  <a:schemeClr val="bg1"/>
                </a:solidFill>
                <a:latin typeface="Arial" panose="020B0604020202020204" pitchFamily="34" charset="0"/>
              </a:rPr>
              <a:t> Sang, </a:t>
            </a:r>
            <a:r>
              <a:rPr lang="en-US" altLang="en-US" sz="2000" dirty="0" err="1">
                <a:solidFill>
                  <a:schemeClr val="bg1"/>
                </a:solidFill>
                <a:latin typeface="Arial" panose="020B0604020202020204" pitchFamily="34" charset="0"/>
              </a:rPr>
              <a:t>Nguyễn</a:t>
            </a:r>
            <a:r>
              <a:rPr lang="en-US" altLang="en-US" sz="2000" dirty="0">
                <a:solidFill>
                  <a:schemeClr val="bg1"/>
                </a:solidFill>
                <a:latin typeface="Arial" panose="020B0604020202020204" pitchFamily="34" charset="0"/>
              </a:rPr>
              <a:t> </a:t>
            </a:r>
            <a:r>
              <a:rPr lang="en-US" altLang="en-US" sz="2000" dirty="0" err="1">
                <a:solidFill>
                  <a:schemeClr val="bg1"/>
                </a:solidFill>
                <a:latin typeface="Arial" panose="020B0604020202020204" pitchFamily="34" charset="0"/>
              </a:rPr>
              <a:t>Khánh</a:t>
            </a:r>
            <a:r>
              <a:rPr lang="en-US" altLang="en-US" sz="2000" dirty="0">
                <a:solidFill>
                  <a:schemeClr val="bg1"/>
                </a:solidFill>
                <a:latin typeface="Arial" panose="020B0604020202020204" pitchFamily="34" charset="0"/>
              </a:rPr>
              <a:t> Ph</a:t>
            </a:r>
            <a:r>
              <a:rPr lang="vi-VN" altLang="en-US" sz="2000" dirty="0">
                <a:solidFill>
                  <a:schemeClr val="bg1"/>
                </a:solidFill>
                <a:latin typeface="Arial" panose="020B0604020202020204" pitchFamily="34" charset="0"/>
              </a:rPr>
              <a:t>ư</a:t>
            </a:r>
            <a:r>
              <a:rPr lang="en-US" altLang="en-US" sz="2000" dirty="0" err="1">
                <a:solidFill>
                  <a:schemeClr val="bg1"/>
                </a:solidFill>
                <a:latin typeface="Arial" panose="020B0604020202020204" pitchFamily="34" charset="0"/>
              </a:rPr>
              <a:t>ơng</a:t>
            </a:r>
            <a:endParaRPr lang="en-US" altLang="en-US" sz="2000" dirty="0">
              <a:solidFill>
                <a:schemeClr val="bg1"/>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151243BA-7415-4898-B68B-1177A54DEE60}"/>
              </a:ext>
            </a:extLst>
          </p:cNvPr>
          <p:cNvSpPr>
            <a:spLocks noGrp="1" noChangeArrowheads="1"/>
          </p:cNvSpPr>
          <p:nvPr>
            <p:ph type="title"/>
          </p:nvPr>
        </p:nvSpPr>
        <p:spPr/>
        <p:txBody>
          <a:bodyPr/>
          <a:lstStyle/>
          <a:p>
            <a:pPr algn="ctr" eaLnBrk="1" hangingPunct="1"/>
            <a:r>
              <a:rPr lang="en-US" altLang="en-US" sz="4000" dirty="0"/>
              <a:t>Content</a:t>
            </a:r>
            <a:endParaRPr lang="en-US" altLang="en-US" dirty="0"/>
          </a:p>
        </p:txBody>
      </p:sp>
      <p:sp>
        <p:nvSpPr>
          <p:cNvPr id="2" name="Rectangle 3">
            <a:extLst>
              <a:ext uri="{FF2B5EF4-FFF2-40B4-BE49-F238E27FC236}">
                <a16:creationId xmlns:a16="http://schemas.microsoft.com/office/drawing/2014/main" id="{0B83FDB0-8744-45B9-B175-6DA3DC5A8C9E}"/>
              </a:ext>
            </a:extLst>
          </p:cNvPr>
          <p:cNvSpPr>
            <a:spLocks noGrp="1" noChangeArrowheads="1"/>
          </p:cNvSpPr>
          <p:nvPr>
            <p:ph type="body" idx="1"/>
          </p:nvPr>
        </p:nvSpPr>
        <p:spPr>
          <a:xfrm>
            <a:off x="628650" y="1593851"/>
            <a:ext cx="7886700" cy="3711574"/>
          </a:xfrm>
        </p:spPr>
        <p:txBody>
          <a:bodyPr/>
          <a:lstStyle/>
          <a:p>
            <a:pPr marL="514350" indent="-514350" eaLnBrk="1" hangingPunct="1">
              <a:buFont typeface="+mj-lt"/>
              <a:buAutoNum type="arabicPeriod"/>
              <a:defRPr/>
            </a:pPr>
            <a:r>
              <a:rPr lang="en-US" dirty="0"/>
              <a:t>What is Scientific Computing</a:t>
            </a:r>
          </a:p>
          <a:p>
            <a:pPr marL="514350" indent="-514350" eaLnBrk="1" hangingPunct="1">
              <a:buFont typeface="+mj-lt"/>
              <a:buAutoNum type="arabicPeriod"/>
              <a:defRPr/>
            </a:pPr>
            <a:r>
              <a:rPr lang="en-US" dirty="0"/>
              <a:t>Error</a:t>
            </a:r>
          </a:p>
          <a:p>
            <a:pPr marL="514350" indent="-514350" eaLnBrk="1" hangingPunct="1">
              <a:buFont typeface="+mj-lt"/>
              <a:buAutoNum type="arabicPeriod"/>
              <a:defRPr/>
            </a:pPr>
            <a:r>
              <a:rPr lang="en-US" dirty="0"/>
              <a:t>Stability of numerical method</a:t>
            </a:r>
          </a:p>
          <a:p>
            <a:pPr marL="514350" indent="-514350" eaLnBrk="1" hangingPunct="1">
              <a:buFont typeface="+mj-lt"/>
              <a:buAutoNum type="arabicPeriod"/>
              <a:defRPr/>
            </a:pPr>
            <a:r>
              <a:rPr lang="en-US" dirty="0"/>
              <a:t>List of topics</a:t>
            </a:r>
          </a:p>
          <a:p>
            <a:pPr marL="514350" indent="-514350" eaLnBrk="1" hangingPunct="1">
              <a:buFont typeface="+mj-lt"/>
              <a:buAutoNum type="arabicPeriod"/>
              <a:defRPr/>
            </a:pPr>
            <a:r>
              <a:rPr lang="en-US" dirty="0"/>
              <a:t>References</a:t>
            </a:r>
          </a:p>
          <a:p>
            <a:pPr marL="514350" indent="-514350" eaLnBrk="1" hangingPunct="1">
              <a:buFont typeface="+mj-lt"/>
              <a:buAutoNum type="arabicPeriod"/>
              <a:defRPr/>
            </a:pPr>
            <a:endParaRPr lang="en-US" dirty="0"/>
          </a:p>
          <a:p>
            <a:pPr marL="514350" indent="-514350" eaLnBrk="1" hangingPunct="1">
              <a:buFont typeface="+mj-lt"/>
              <a:buAutoNum type="arabicPeriod"/>
              <a:defRP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F8DB5E38-2B90-4F5E-B5BF-8D5968D148D3}"/>
              </a:ext>
            </a:extLst>
          </p:cNvPr>
          <p:cNvSpPr>
            <a:spLocks noGrp="1" noChangeArrowheads="1"/>
          </p:cNvSpPr>
          <p:nvPr>
            <p:ph type="title"/>
          </p:nvPr>
        </p:nvSpPr>
        <p:spPr>
          <a:xfrm>
            <a:off x="457200" y="274638"/>
            <a:ext cx="8229600" cy="1000125"/>
          </a:xfrm>
        </p:spPr>
        <p:txBody>
          <a:bodyPr>
            <a:normAutofit/>
          </a:bodyPr>
          <a:lstStyle/>
          <a:p>
            <a:pPr algn="ctr" eaLnBrk="1" hangingPunct="1"/>
            <a:r>
              <a:rPr lang="en-US" altLang="en-US" sz="4000" dirty="0"/>
              <a:t>Lecturer</a:t>
            </a:r>
          </a:p>
        </p:txBody>
      </p:sp>
      <p:sp>
        <p:nvSpPr>
          <p:cNvPr id="22532" name="Rectangle 3">
            <a:extLst>
              <a:ext uri="{FF2B5EF4-FFF2-40B4-BE49-F238E27FC236}">
                <a16:creationId xmlns:a16="http://schemas.microsoft.com/office/drawing/2014/main" id="{F589FA9E-0929-44B8-9B70-F62BEE62052B}"/>
              </a:ext>
            </a:extLst>
          </p:cNvPr>
          <p:cNvSpPr>
            <a:spLocks noGrp="1" noChangeArrowheads="1"/>
          </p:cNvSpPr>
          <p:nvPr>
            <p:ph type="body" idx="1"/>
          </p:nvPr>
        </p:nvSpPr>
        <p:spPr/>
        <p:txBody>
          <a:bodyPr>
            <a:normAutofit/>
          </a:bodyPr>
          <a:lstStyle/>
          <a:p>
            <a:pPr algn="ctr">
              <a:buNone/>
              <a:defRPr/>
            </a:pPr>
            <a:r>
              <a:rPr lang="en-US" sz="2400" b="1" dirty="0">
                <a:solidFill>
                  <a:srgbClr val="660066"/>
                </a:solidFill>
              </a:rPr>
              <a:t>DR. </a:t>
            </a:r>
            <a:r>
              <a:rPr lang="en-US" sz="2400" b="1" dirty="0" err="1">
                <a:solidFill>
                  <a:srgbClr val="660066"/>
                </a:solidFill>
              </a:rPr>
              <a:t>VŨ</a:t>
            </a:r>
            <a:r>
              <a:rPr lang="en-US" sz="2400" b="1" dirty="0">
                <a:solidFill>
                  <a:srgbClr val="660066"/>
                </a:solidFill>
              </a:rPr>
              <a:t> </a:t>
            </a:r>
            <a:r>
              <a:rPr lang="en-US" sz="2400" b="1" dirty="0" err="1">
                <a:solidFill>
                  <a:srgbClr val="660066"/>
                </a:solidFill>
              </a:rPr>
              <a:t>VĂN</a:t>
            </a:r>
            <a:r>
              <a:rPr lang="en-US" sz="2400" b="1" dirty="0">
                <a:solidFill>
                  <a:srgbClr val="660066"/>
                </a:solidFill>
              </a:rPr>
              <a:t> </a:t>
            </a:r>
            <a:r>
              <a:rPr lang="en-US" sz="2400" b="1" dirty="0" err="1">
                <a:solidFill>
                  <a:srgbClr val="660066"/>
                </a:solidFill>
              </a:rPr>
              <a:t>THIỆU</a:t>
            </a:r>
            <a:endParaRPr lang="en-US" sz="2400" b="1" dirty="0">
              <a:solidFill>
                <a:srgbClr val="660066"/>
              </a:solidFill>
            </a:endParaRPr>
          </a:p>
          <a:p>
            <a:pPr algn="ctr">
              <a:buNone/>
              <a:defRPr/>
            </a:pPr>
            <a:r>
              <a:rPr lang="en-US" sz="2400" b="1" dirty="0">
                <a:solidFill>
                  <a:srgbClr val="660066"/>
                </a:solidFill>
              </a:rPr>
              <a:t>DEPARTMENT OF COMPUTER SCIENCE</a:t>
            </a:r>
          </a:p>
          <a:p>
            <a:pPr algn="ctr">
              <a:buNone/>
              <a:defRPr/>
            </a:pPr>
            <a:r>
              <a:rPr lang="en-US" sz="2400" b="1" dirty="0">
                <a:solidFill>
                  <a:srgbClr val="660066"/>
                </a:solidFill>
              </a:rPr>
              <a:t>SCHOOL OF ICT, </a:t>
            </a:r>
            <a:r>
              <a:rPr lang="en-US" sz="2400" b="1" dirty="0" err="1">
                <a:solidFill>
                  <a:srgbClr val="660066"/>
                </a:solidFill>
              </a:rPr>
              <a:t>HUST</a:t>
            </a:r>
            <a:endParaRPr lang="en-US" b="1" dirty="0">
              <a:solidFill>
                <a:srgbClr val="660066"/>
              </a:solidFill>
              <a:latin typeface=".VnArial" pitchFamily="34" charset="0"/>
            </a:endParaRPr>
          </a:p>
          <a:p>
            <a:pPr algn="ctr">
              <a:buNone/>
              <a:defRPr/>
            </a:pPr>
            <a:r>
              <a:rPr lang="en-US" sz="2400" i="1" dirty="0">
                <a:solidFill>
                  <a:srgbClr val="000066"/>
                </a:solidFill>
              </a:rPr>
              <a:t>Office: </a:t>
            </a:r>
            <a:r>
              <a:rPr lang="en-US" sz="2400" i="1" dirty="0" err="1">
                <a:solidFill>
                  <a:srgbClr val="000066"/>
                </a:solidFill>
              </a:rPr>
              <a:t>P.702</a:t>
            </a:r>
            <a:r>
              <a:rPr lang="en-US" sz="2400" i="1" dirty="0">
                <a:solidFill>
                  <a:srgbClr val="000066"/>
                </a:solidFill>
              </a:rPr>
              <a:t>, </a:t>
            </a:r>
            <a:r>
              <a:rPr lang="en-US" sz="2400" i="1" dirty="0" err="1">
                <a:solidFill>
                  <a:srgbClr val="000066"/>
                </a:solidFill>
              </a:rPr>
              <a:t>B1</a:t>
            </a:r>
            <a:endParaRPr lang="en-US" sz="2400" i="1" dirty="0">
              <a:solidFill>
                <a:srgbClr val="000066"/>
              </a:solidFill>
            </a:endParaRPr>
          </a:p>
          <a:p>
            <a:pPr algn="ctr">
              <a:buNone/>
              <a:defRPr/>
            </a:pPr>
            <a:r>
              <a:rPr lang="en-US" sz="2400" i="1" dirty="0">
                <a:solidFill>
                  <a:srgbClr val="000066"/>
                </a:solidFill>
              </a:rPr>
              <a:t>Tel: 0982928307</a:t>
            </a:r>
          </a:p>
          <a:p>
            <a:pPr algn="ctr">
              <a:buNone/>
              <a:defRPr/>
            </a:pPr>
            <a:r>
              <a:rPr lang="en-US" sz="2400" i="1" dirty="0">
                <a:solidFill>
                  <a:srgbClr val="000066"/>
                </a:solidFill>
              </a:rPr>
              <a:t>Email: </a:t>
            </a:r>
            <a:r>
              <a:rPr lang="en-US" sz="2400" i="1" dirty="0" err="1">
                <a:solidFill>
                  <a:srgbClr val="000066"/>
                </a:solidFill>
              </a:rPr>
              <a:t>thieuvv@soict.hust.edu.vn</a:t>
            </a:r>
            <a:endParaRPr lang="vi-V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9FA1ECDB-FD32-4652-9AF9-BFDCD2C4F617}"/>
              </a:ext>
            </a:extLst>
          </p:cNvPr>
          <p:cNvSpPr>
            <a:spLocks noGrp="1" noChangeArrowheads="1"/>
          </p:cNvSpPr>
          <p:nvPr>
            <p:ph type="title"/>
          </p:nvPr>
        </p:nvSpPr>
        <p:spPr>
          <a:xfrm>
            <a:off x="263525" y="274638"/>
            <a:ext cx="8580438" cy="715962"/>
          </a:xfrm>
        </p:spPr>
        <p:txBody>
          <a:bodyPr>
            <a:normAutofit/>
          </a:bodyPr>
          <a:lstStyle/>
          <a:p>
            <a:pPr algn="ctr" eaLnBrk="1" hangingPunct="1"/>
            <a:r>
              <a:rPr lang="en-US" sz="4000" dirty="0"/>
              <a:t>What is Scientific Computing?</a:t>
            </a:r>
            <a:endParaRPr lang="en-US" altLang="en-US" sz="2800" dirty="0">
              <a:solidFill>
                <a:srgbClr val="FF0000"/>
              </a:solidFill>
              <a:latin typeface=".VnArial" panose="020B7200000000000000" pitchFamily="34" charset="0"/>
            </a:endParaRPr>
          </a:p>
        </p:txBody>
      </p:sp>
      <p:sp>
        <p:nvSpPr>
          <p:cNvPr id="23556" name="Rectangle 3">
            <a:extLst>
              <a:ext uri="{FF2B5EF4-FFF2-40B4-BE49-F238E27FC236}">
                <a16:creationId xmlns:a16="http://schemas.microsoft.com/office/drawing/2014/main" id="{6678B8C4-9B4C-4E11-AAA1-91003C9F3B55}"/>
              </a:ext>
            </a:extLst>
          </p:cNvPr>
          <p:cNvSpPr>
            <a:spLocks noGrp="1" noChangeArrowheads="1"/>
          </p:cNvSpPr>
          <p:nvPr>
            <p:ph type="body" idx="1"/>
          </p:nvPr>
        </p:nvSpPr>
        <p:spPr>
          <a:xfrm>
            <a:off x="457200" y="1581150"/>
            <a:ext cx="8296275" cy="4545014"/>
          </a:xfrm>
        </p:spPr>
        <p:txBody>
          <a:bodyPr>
            <a:normAutofit/>
          </a:bodyPr>
          <a:lstStyle/>
          <a:p>
            <a:r>
              <a:rPr lang="en-US" dirty="0"/>
              <a:t>Scientific computing involves the efficient use of computers and numerical methods, taking advantage of advanced computers to solve large-scale problems in science and engineering.</a:t>
            </a:r>
          </a:p>
          <a:p>
            <a:endParaRPr lang="en-US" dirty="0"/>
          </a:p>
          <a:p>
            <a:r>
              <a:rPr lang="en-US" dirty="0"/>
              <a:t>Computer science is the collection of all the tools, techniques, and theories needed to develop and solve mathematical models in science and engineering on computers.</a:t>
            </a:r>
            <a:endParaRPr lang="en-US" altLang="en-US" sz="2000" dirty="0">
              <a:solidFill>
                <a:srgbClr val="444444"/>
              </a:solidFill>
              <a:latin typeface="Open Sans" panose="020B0606030504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
            <a:extLst>
              <a:ext uri="{FF2B5EF4-FFF2-40B4-BE49-F238E27FC236}">
                <a16:creationId xmlns:a16="http://schemas.microsoft.com/office/drawing/2014/main" id="{0EC72C80-9C2D-4B2D-BE8D-AB154004E6BA}"/>
              </a:ext>
            </a:extLst>
          </p:cNvPr>
          <p:cNvSpPr>
            <a:spLocks noGrp="1" noChangeArrowheads="1"/>
          </p:cNvSpPr>
          <p:nvPr>
            <p:ph type="title"/>
          </p:nvPr>
        </p:nvSpPr>
        <p:spPr>
          <a:xfrm>
            <a:off x="263525" y="274638"/>
            <a:ext cx="8580438" cy="715962"/>
          </a:xfrm>
        </p:spPr>
        <p:txBody>
          <a:bodyPr>
            <a:normAutofit/>
          </a:bodyPr>
          <a:lstStyle/>
          <a:p>
            <a:pPr algn="ctr" eaLnBrk="1" hangingPunct="1"/>
            <a:r>
              <a:rPr lang="en-US" sz="4000" dirty="0"/>
              <a:t>What is Scientific Computing?</a:t>
            </a:r>
            <a:endParaRPr lang="en-US" altLang="en-US" sz="2800" dirty="0">
              <a:solidFill>
                <a:srgbClr val="FF0000"/>
              </a:solidFill>
              <a:latin typeface=".VnArial" panose="020B7200000000000000" pitchFamily="34" charset="0"/>
            </a:endParaRPr>
          </a:p>
        </p:txBody>
      </p:sp>
      <p:sp>
        <p:nvSpPr>
          <p:cNvPr id="57" name="Oval 56">
            <a:extLst>
              <a:ext uri="{FF2B5EF4-FFF2-40B4-BE49-F238E27FC236}">
                <a16:creationId xmlns:a16="http://schemas.microsoft.com/office/drawing/2014/main" id="{8E08805D-B5DB-4E8B-A0DB-C9CB77CF474A}"/>
              </a:ext>
            </a:extLst>
          </p:cNvPr>
          <p:cNvSpPr/>
          <p:nvPr/>
        </p:nvSpPr>
        <p:spPr>
          <a:xfrm>
            <a:off x="381000" y="1447800"/>
            <a:ext cx="2895600" cy="2971800"/>
          </a:xfrm>
          <a:prstGeom prst="ellipse">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8" name="Oval 57">
            <a:extLst>
              <a:ext uri="{FF2B5EF4-FFF2-40B4-BE49-F238E27FC236}">
                <a16:creationId xmlns:a16="http://schemas.microsoft.com/office/drawing/2014/main" id="{0D10FB26-BA9B-405C-AF3D-483E405D545A}"/>
              </a:ext>
            </a:extLst>
          </p:cNvPr>
          <p:cNvSpPr/>
          <p:nvPr/>
        </p:nvSpPr>
        <p:spPr>
          <a:xfrm>
            <a:off x="228600" y="3124200"/>
            <a:ext cx="2895600" cy="2971800"/>
          </a:xfrm>
          <a:prstGeom prst="ellipse">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9" name="Oval 58">
            <a:extLst>
              <a:ext uri="{FF2B5EF4-FFF2-40B4-BE49-F238E27FC236}">
                <a16:creationId xmlns:a16="http://schemas.microsoft.com/office/drawing/2014/main" id="{C3BBE28F-97A1-4754-B3F5-EBC4EF512E95}"/>
              </a:ext>
            </a:extLst>
          </p:cNvPr>
          <p:cNvSpPr/>
          <p:nvPr/>
        </p:nvSpPr>
        <p:spPr>
          <a:xfrm>
            <a:off x="1981200" y="2438400"/>
            <a:ext cx="2895600" cy="2971800"/>
          </a:xfrm>
          <a:prstGeom prst="ellipse">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0" name="Rectangle 59">
            <a:extLst>
              <a:ext uri="{FF2B5EF4-FFF2-40B4-BE49-F238E27FC236}">
                <a16:creationId xmlns:a16="http://schemas.microsoft.com/office/drawing/2014/main" id="{1B38D45C-557A-4486-B195-5D1AB13A922B}"/>
              </a:ext>
            </a:extLst>
          </p:cNvPr>
          <p:cNvSpPr/>
          <p:nvPr/>
        </p:nvSpPr>
        <p:spPr>
          <a:xfrm>
            <a:off x="6324600" y="1219200"/>
            <a:ext cx="2514600" cy="6096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200" b="1" dirty="0">
                <a:solidFill>
                  <a:schemeClr val="tx1"/>
                </a:solidFill>
              </a:rPr>
              <a:t>Real Problem</a:t>
            </a:r>
          </a:p>
        </p:txBody>
      </p:sp>
      <p:cxnSp>
        <p:nvCxnSpPr>
          <p:cNvPr id="61" name="Straight Arrow Connector 60">
            <a:extLst>
              <a:ext uri="{FF2B5EF4-FFF2-40B4-BE49-F238E27FC236}">
                <a16:creationId xmlns:a16="http://schemas.microsoft.com/office/drawing/2014/main" id="{B9742EBC-CCA2-4BF3-972F-070C69A8CC05}"/>
              </a:ext>
            </a:extLst>
          </p:cNvPr>
          <p:cNvCxnSpPr/>
          <p:nvPr/>
        </p:nvCxnSpPr>
        <p:spPr>
          <a:xfrm rot="5400000">
            <a:off x="7275513" y="2093913"/>
            <a:ext cx="534987" cy="1587"/>
          </a:xfrm>
          <a:prstGeom prst="straightConnector1">
            <a:avLst/>
          </a:prstGeom>
          <a:ln w="63500">
            <a:solidFill>
              <a:schemeClr val="accent4"/>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06EB4DE2-E7FE-4C8A-BD04-05D4C6419EAE}"/>
              </a:ext>
            </a:extLst>
          </p:cNvPr>
          <p:cNvSpPr/>
          <p:nvPr/>
        </p:nvSpPr>
        <p:spPr>
          <a:xfrm>
            <a:off x="6324600" y="2362200"/>
            <a:ext cx="2514600" cy="6096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200" b="1" dirty="0">
                <a:solidFill>
                  <a:schemeClr val="tx1"/>
                </a:solidFill>
              </a:rPr>
              <a:t>Model</a:t>
            </a:r>
          </a:p>
        </p:txBody>
      </p:sp>
      <p:cxnSp>
        <p:nvCxnSpPr>
          <p:cNvPr id="63" name="Straight Arrow Connector 62">
            <a:extLst>
              <a:ext uri="{FF2B5EF4-FFF2-40B4-BE49-F238E27FC236}">
                <a16:creationId xmlns:a16="http://schemas.microsoft.com/office/drawing/2014/main" id="{0E3915EA-1C7E-45FE-B73E-9CBBFA531FED}"/>
              </a:ext>
            </a:extLst>
          </p:cNvPr>
          <p:cNvCxnSpPr/>
          <p:nvPr/>
        </p:nvCxnSpPr>
        <p:spPr>
          <a:xfrm rot="5400000">
            <a:off x="7275513" y="3236913"/>
            <a:ext cx="534987" cy="1587"/>
          </a:xfrm>
          <a:prstGeom prst="straightConnector1">
            <a:avLst/>
          </a:prstGeom>
          <a:ln w="63500">
            <a:solidFill>
              <a:schemeClr val="accent4"/>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74585193-177A-46D9-936A-FF9661B63B63}"/>
              </a:ext>
            </a:extLst>
          </p:cNvPr>
          <p:cNvSpPr/>
          <p:nvPr/>
        </p:nvSpPr>
        <p:spPr>
          <a:xfrm>
            <a:off x="6324600" y="3505200"/>
            <a:ext cx="2514600" cy="6096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200" b="1" dirty="0">
                <a:solidFill>
                  <a:schemeClr val="tx1"/>
                </a:solidFill>
              </a:rPr>
              <a:t>Algorithm</a:t>
            </a:r>
          </a:p>
        </p:txBody>
      </p:sp>
      <p:cxnSp>
        <p:nvCxnSpPr>
          <p:cNvPr id="65" name="Straight Arrow Connector 64">
            <a:extLst>
              <a:ext uri="{FF2B5EF4-FFF2-40B4-BE49-F238E27FC236}">
                <a16:creationId xmlns:a16="http://schemas.microsoft.com/office/drawing/2014/main" id="{40BA5C76-8216-43DE-9268-C5E6C3894A85}"/>
              </a:ext>
            </a:extLst>
          </p:cNvPr>
          <p:cNvCxnSpPr/>
          <p:nvPr/>
        </p:nvCxnSpPr>
        <p:spPr>
          <a:xfrm rot="5400000">
            <a:off x="7275513" y="4379913"/>
            <a:ext cx="534987" cy="1587"/>
          </a:xfrm>
          <a:prstGeom prst="straightConnector1">
            <a:avLst/>
          </a:prstGeom>
          <a:ln w="63500">
            <a:solidFill>
              <a:schemeClr val="accent4"/>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212BD83F-177D-42D1-95B3-A33F80AAA657}"/>
              </a:ext>
            </a:extLst>
          </p:cNvPr>
          <p:cNvSpPr/>
          <p:nvPr/>
        </p:nvSpPr>
        <p:spPr>
          <a:xfrm>
            <a:off x="6324600" y="4648200"/>
            <a:ext cx="2514600" cy="6096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200" b="1" dirty="0">
                <a:solidFill>
                  <a:schemeClr val="tx1"/>
                </a:solidFill>
              </a:rPr>
              <a:t>Result</a:t>
            </a:r>
          </a:p>
        </p:txBody>
      </p:sp>
      <p:cxnSp>
        <p:nvCxnSpPr>
          <p:cNvPr id="67" name="Straight Arrow Connector 66">
            <a:extLst>
              <a:ext uri="{FF2B5EF4-FFF2-40B4-BE49-F238E27FC236}">
                <a16:creationId xmlns:a16="http://schemas.microsoft.com/office/drawing/2014/main" id="{FA18C641-D09C-44A6-9106-E34ED182F508}"/>
              </a:ext>
            </a:extLst>
          </p:cNvPr>
          <p:cNvCxnSpPr/>
          <p:nvPr/>
        </p:nvCxnSpPr>
        <p:spPr>
          <a:xfrm rot="5400000">
            <a:off x="7275513" y="5522913"/>
            <a:ext cx="534987" cy="1587"/>
          </a:xfrm>
          <a:prstGeom prst="straightConnector1">
            <a:avLst/>
          </a:prstGeom>
          <a:ln w="635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A7C79692-9ADB-4F65-AF27-DCCD5E3456AD}"/>
              </a:ext>
            </a:extLst>
          </p:cNvPr>
          <p:cNvSpPr/>
          <p:nvPr/>
        </p:nvSpPr>
        <p:spPr>
          <a:xfrm>
            <a:off x="6324600" y="5791200"/>
            <a:ext cx="2514600" cy="6096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200" b="1" dirty="0">
                <a:solidFill>
                  <a:schemeClr val="tx1"/>
                </a:solidFill>
              </a:rPr>
              <a:t>Deployment</a:t>
            </a:r>
          </a:p>
        </p:txBody>
      </p:sp>
      <p:cxnSp>
        <p:nvCxnSpPr>
          <p:cNvPr id="69" name="Straight Arrow Connector 68">
            <a:extLst>
              <a:ext uri="{FF2B5EF4-FFF2-40B4-BE49-F238E27FC236}">
                <a16:creationId xmlns:a16="http://schemas.microsoft.com/office/drawing/2014/main" id="{D69C9271-6D52-4B25-822E-46231380AD74}"/>
              </a:ext>
            </a:extLst>
          </p:cNvPr>
          <p:cNvCxnSpPr/>
          <p:nvPr/>
        </p:nvCxnSpPr>
        <p:spPr>
          <a:xfrm>
            <a:off x="5791200" y="1539875"/>
            <a:ext cx="533400" cy="1588"/>
          </a:xfrm>
          <a:prstGeom prst="straightConnector1">
            <a:avLst/>
          </a:prstGeom>
          <a:ln w="63500">
            <a:solidFill>
              <a:srgbClr val="99003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7B27042-C88F-4E6D-A165-635D287DDD1B}"/>
              </a:ext>
            </a:extLst>
          </p:cNvPr>
          <p:cNvCxnSpPr/>
          <p:nvPr/>
        </p:nvCxnSpPr>
        <p:spPr>
          <a:xfrm>
            <a:off x="5791200" y="2665413"/>
            <a:ext cx="533400" cy="1587"/>
          </a:xfrm>
          <a:prstGeom prst="straightConnector1">
            <a:avLst/>
          </a:prstGeom>
          <a:ln w="63500">
            <a:solidFill>
              <a:srgbClr val="99003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355D7856-69F5-4C31-8D16-B546B544D778}"/>
              </a:ext>
            </a:extLst>
          </p:cNvPr>
          <p:cNvCxnSpPr/>
          <p:nvPr/>
        </p:nvCxnSpPr>
        <p:spPr>
          <a:xfrm>
            <a:off x="5791200" y="3808413"/>
            <a:ext cx="533400" cy="1587"/>
          </a:xfrm>
          <a:prstGeom prst="straightConnector1">
            <a:avLst/>
          </a:prstGeom>
          <a:ln w="63500">
            <a:solidFill>
              <a:srgbClr val="99003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C6BF541-D28C-48A5-937C-3CE00887F121}"/>
              </a:ext>
            </a:extLst>
          </p:cNvPr>
          <p:cNvCxnSpPr/>
          <p:nvPr/>
        </p:nvCxnSpPr>
        <p:spPr>
          <a:xfrm>
            <a:off x="5791200" y="5394325"/>
            <a:ext cx="1752600" cy="1588"/>
          </a:xfrm>
          <a:prstGeom prst="straightConnector1">
            <a:avLst/>
          </a:prstGeom>
          <a:ln w="63500">
            <a:solidFill>
              <a:srgbClr val="990033"/>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4BA660C-5037-49FF-A9A3-F3F91558ECC5}"/>
              </a:ext>
            </a:extLst>
          </p:cNvPr>
          <p:cNvCxnSpPr/>
          <p:nvPr/>
        </p:nvCxnSpPr>
        <p:spPr>
          <a:xfrm rot="5400000">
            <a:off x="3864769" y="3467894"/>
            <a:ext cx="3884612" cy="0"/>
          </a:xfrm>
          <a:prstGeom prst="straightConnector1">
            <a:avLst/>
          </a:prstGeom>
          <a:ln w="63500">
            <a:solidFill>
              <a:srgbClr val="990033"/>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74" name="TextBox 55">
            <a:extLst>
              <a:ext uri="{FF2B5EF4-FFF2-40B4-BE49-F238E27FC236}">
                <a16:creationId xmlns:a16="http://schemas.microsoft.com/office/drawing/2014/main" id="{C4BC2FB9-8F2D-4A19-8F9D-927F173327B3}"/>
              </a:ext>
            </a:extLst>
          </p:cNvPr>
          <p:cNvSpPr txBox="1">
            <a:spLocks noChangeArrowheads="1"/>
          </p:cNvSpPr>
          <p:nvPr/>
        </p:nvSpPr>
        <p:spPr bwMode="auto">
          <a:xfrm>
            <a:off x="914400" y="1958975"/>
            <a:ext cx="1447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6600CC"/>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dirty="0">
                <a:solidFill>
                  <a:schemeClr val="tx1"/>
                </a:solidFill>
              </a:rPr>
              <a:t>Applied Science</a:t>
            </a:r>
          </a:p>
        </p:txBody>
      </p:sp>
      <p:sp>
        <p:nvSpPr>
          <p:cNvPr id="75" name="TextBox 56">
            <a:extLst>
              <a:ext uri="{FF2B5EF4-FFF2-40B4-BE49-F238E27FC236}">
                <a16:creationId xmlns:a16="http://schemas.microsoft.com/office/drawing/2014/main" id="{78B4FA0C-E42D-4558-9584-2BC10CA1B7CB}"/>
              </a:ext>
            </a:extLst>
          </p:cNvPr>
          <p:cNvSpPr txBox="1">
            <a:spLocks noChangeArrowheads="1"/>
          </p:cNvSpPr>
          <p:nvPr/>
        </p:nvSpPr>
        <p:spPr bwMode="auto">
          <a:xfrm>
            <a:off x="762000" y="4702175"/>
            <a:ext cx="144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6600CC"/>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dirty="0">
                <a:solidFill>
                  <a:schemeClr val="tx1"/>
                </a:solidFill>
              </a:rPr>
              <a:t>ICT</a:t>
            </a:r>
          </a:p>
        </p:txBody>
      </p:sp>
      <p:sp>
        <p:nvSpPr>
          <p:cNvPr id="76" name="TextBox 57">
            <a:extLst>
              <a:ext uri="{FF2B5EF4-FFF2-40B4-BE49-F238E27FC236}">
                <a16:creationId xmlns:a16="http://schemas.microsoft.com/office/drawing/2014/main" id="{D4D30A6D-549C-4A06-A9D6-3172EB087DFD}"/>
              </a:ext>
            </a:extLst>
          </p:cNvPr>
          <p:cNvSpPr txBox="1">
            <a:spLocks noChangeArrowheads="1"/>
          </p:cNvSpPr>
          <p:nvPr/>
        </p:nvSpPr>
        <p:spPr bwMode="auto">
          <a:xfrm>
            <a:off x="3276600" y="3505200"/>
            <a:ext cx="144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6600CC"/>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dirty="0">
                <a:solidFill>
                  <a:schemeClr val="tx1"/>
                </a:solidFill>
              </a:rPr>
              <a:t>Math</a:t>
            </a:r>
          </a:p>
        </p:txBody>
      </p:sp>
      <p:sp>
        <p:nvSpPr>
          <p:cNvPr id="77" name="TextBox 58">
            <a:extLst>
              <a:ext uri="{FF2B5EF4-FFF2-40B4-BE49-F238E27FC236}">
                <a16:creationId xmlns:a16="http://schemas.microsoft.com/office/drawing/2014/main" id="{A3861BE1-9327-4FB4-ADCA-F585C042F612}"/>
              </a:ext>
            </a:extLst>
          </p:cNvPr>
          <p:cNvSpPr txBox="1">
            <a:spLocks noChangeArrowheads="1"/>
          </p:cNvSpPr>
          <p:nvPr/>
        </p:nvSpPr>
        <p:spPr bwMode="auto">
          <a:xfrm>
            <a:off x="3352799" y="1219200"/>
            <a:ext cx="1811315" cy="830997"/>
          </a:xfrm>
          <a:prstGeom prst="rect">
            <a:avLst/>
          </a:prstGeom>
          <a:noFill/>
          <a:ln w="254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rgbClr val="6600CC"/>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dirty="0">
                <a:solidFill>
                  <a:srgbClr val="C00000"/>
                </a:solidFill>
              </a:rPr>
              <a:t>Scientific Computing</a:t>
            </a:r>
          </a:p>
        </p:txBody>
      </p:sp>
      <p:sp>
        <p:nvSpPr>
          <p:cNvPr id="78" name="Freeform 62">
            <a:extLst>
              <a:ext uri="{FF2B5EF4-FFF2-40B4-BE49-F238E27FC236}">
                <a16:creationId xmlns:a16="http://schemas.microsoft.com/office/drawing/2014/main" id="{E4F3FB23-0C34-417C-9196-6774D0843946}"/>
              </a:ext>
            </a:extLst>
          </p:cNvPr>
          <p:cNvSpPr/>
          <p:nvPr/>
        </p:nvSpPr>
        <p:spPr>
          <a:xfrm>
            <a:off x="1984375" y="3216275"/>
            <a:ext cx="957263" cy="1173163"/>
          </a:xfrm>
          <a:custGeom>
            <a:avLst/>
            <a:gdLst>
              <a:gd name="connsiteX0" fmla="*/ 167640 w 956310"/>
              <a:gd name="connsiteY0" fmla="*/ 0 h 1173480"/>
              <a:gd name="connsiteX1" fmla="*/ 327660 w 956310"/>
              <a:gd name="connsiteY1" fmla="*/ 64770 h 1173480"/>
              <a:gd name="connsiteX2" fmla="*/ 472440 w 956310"/>
              <a:gd name="connsiteY2" fmla="*/ 152400 h 1173480"/>
              <a:gd name="connsiteX3" fmla="*/ 621030 w 956310"/>
              <a:gd name="connsiteY3" fmla="*/ 262890 h 1173480"/>
              <a:gd name="connsiteX4" fmla="*/ 758190 w 956310"/>
              <a:gd name="connsiteY4" fmla="*/ 403860 h 1173480"/>
              <a:gd name="connsiteX5" fmla="*/ 868680 w 956310"/>
              <a:gd name="connsiteY5" fmla="*/ 541020 h 1173480"/>
              <a:gd name="connsiteX6" fmla="*/ 956310 w 956310"/>
              <a:gd name="connsiteY6" fmla="*/ 678180 h 1173480"/>
              <a:gd name="connsiteX7" fmla="*/ 842010 w 956310"/>
              <a:gd name="connsiteY7" fmla="*/ 792480 h 1173480"/>
              <a:gd name="connsiteX8" fmla="*/ 708660 w 956310"/>
              <a:gd name="connsiteY8" fmla="*/ 910590 h 1173480"/>
              <a:gd name="connsiteX9" fmla="*/ 533400 w 956310"/>
              <a:gd name="connsiteY9" fmla="*/ 1024890 h 1173480"/>
              <a:gd name="connsiteX10" fmla="*/ 361950 w 956310"/>
              <a:gd name="connsiteY10" fmla="*/ 1104900 h 1173480"/>
              <a:gd name="connsiteX11" fmla="*/ 190500 w 956310"/>
              <a:gd name="connsiteY11" fmla="*/ 1162050 h 1173480"/>
              <a:gd name="connsiteX12" fmla="*/ 72390 w 956310"/>
              <a:gd name="connsiteY12" fmla="*/ 1173480 h 1173480"/>
              <a:gd name="connsiteX13" fmla="*/ 30480 w 956310"/>
              <a:gd name="connsiteY13" fmla="*/ 998220 h 1173480"/>
              <a:gd name="connsiteX14" fmla="*/ 7620 w 956310"/>
              <a:gd name="connsiteY14" fmla="*/ 838200 h 1173480"/>
              <a:gd name="connsiteX15" fmla="*/ 0 w 956310"/>
              <a:gd name="connsiteY15" fmla="*/ 670560 h 1173480"/>
              <a:gd name="connsiteX16" fmla="*/ 15240 w 956310"/>
              <a:gd name="connsiteY16" fmla="*/ 487680 h 1173480"/>
              <a:gd name="connsiteX17" fmla="*/ 60960 w 956310"/>
              <a:gd name="connsiteY17" fmla="*/ 281940 h 1173480"/>
              <a:gd name="connsiteX18" fmla="*/ 121920 w 956310"/>
              <a:gd name="connsiteY18" fmla="*/ 114300 h 1173480"/>
              <a:gd name="connsiteX19" fmla="*/ 167640 w 956310"/>
              <a:gd name="connsiteY19" fmla="*/ 0 h 117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6310" h="1173480">
                <a:moveTo>
                  <a:pt x="167640" y="0"/>
                </a:moveTo>
                <a:lnTo>
                  <a:pt x="327660" y="64770"/>
                </a:lnTo>
                <a:lnTo>
                  <a:pt x="472440" y="152400"/>
                </a:lnTo>
                <a:lnTo>
                  <a:pt x="621030" y="262890"/>
                </a:lnTo>
                <a:lnTo>
                  <a:pt x="758190" y="403860"/>
                </a:lnTo>
                <a:lnTo>
                  <a:pt x="868680" y="541020"/>
                </a:lnTo>
                <a:lnTo>
                  <a:pt x="956310" y="678180"/>
                </a:lnTo>
                <a:lnTo>
                  <a:pt x="842010" y="792480"/>
                </a:lnTo>
                <a:lnTo>
                  <a:pt x="708660" y="910590"/>
                </a:lnTo>
                <a:lnTo>
                  <a:pt x="533400" y="1024890"/>
                </a:lnTo>
                <a:lnTo>
                  <a:pt x="361950" y="1104900"/>
                </a:lnTo>
                <a:lnTo>
                  <a:pt x="190500" y="1162050"/>
                </a:lnTo>
                <a:lnTo>
                  <a:pt x="72390" y="1173480"/>
                </a:lnTo>
                <a:lnTo>
                  <a:pt x="30480" y="998220"/>
                </a:lnTo>
                <a:lnTo>
                  <a:pt x="7620" y="838200"/>
                </a:lnTo>
                <a:lnTo>
                  <a:pt x="0" y="670560"/>
                </a:lnTo>
                <a:lnTo>
                  <a:pt x="15240" y="487680"/>
                </a:lnTo>
                <a:lnTo>
                  <a:pt x="60960" y="281940"/>
                </a:lnTo>
                <a:lnTo>
                  <a:pt x="121920" y="114300"/>
                </a:lnTo>
                <a:lnTo>
                  <a:pt x="167640" y="0"/>
                </a:lnTo>
                <a:close/>
              </a:path>
            </a:pathLst>
          </a:cu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79" name="Straight Arrow Connector 78">
            <a:extLst>
              <a:ext uri="{FF2B5EF4-FFF2-40B4-BE49-F238E27FC236}">
                <a16:creationId xmlns:a16="http://schemas.microsoft.com/office/drawing/2014/main" id="{BBDD5DB4-C8BA-410A-849C-185A67E57A12}"/>
              </a:ext>
            </a:extLst>
          </p:cNvPr>
          <p:cNvCxnSpPr/>
          <p:nvPr/>
        </p:nvCxnSpPr>
        <p:spPr>
          <a:xfrm rot="5400000" flipH="1" flipV="1">
            <a:off x="2019300" y="2400300"/>
            <a:ext cx="1752600" cy="1066800"/>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603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60A3BA3-C9CB-4BD7-A7BB-92A4AFC400CE}"/>
              </a:ext>
            </a:extLst>
          </p:cNvPr>
          <p:cNvSpPr>
            <a:spLocks noGrp="1" noChangeArrowheads="1"/>
          </p:cNvSpPr>
          <p:nvPr>
            <p:ph type="title"/>
          </p:nvPr>
        </p:nvSpPr>
        <p:spPr>
          <a:xfrm>
            <a:off x="457200" y="274638"/>
            <a:ext cx="8229600" cy="1143000"/>
          </a:xfrm>
        </p:spPr>
        <p:txBody>
          <a:bodyPr>
            <a:normAutofit/>
          </a:bodyPr>
          <a:lstStyle/>
          <a:p>
            <a:pPr algn="ctr"/>
            <a:r>
              <a:rPr lang="en-US" altLang="en-US" sz="4000" dirty="0"/>
              <a:t>Role of Scientific Computing</a:t>
            </a:r>
          </a:p>
        </p:txBody>
      </p:sp>
      <p:sp>
        <p:nvSpPr>
          <p:cNvPr id="10" name="Content Placeholder 2">
            <a:extLst>
              <a:ext uri="{FF2B5EF4-FFF2-40B4-BE49-F238E27FC236}">
                <a16:creationId xmlns:a16="http://schemas.microsoft.com/office/drawing/2014/main" id="{3BBD0AD7-F9D5-445A-9AD7-25E442DCB069}"/>
              </a:ext>
            </a:extLst>
          </p:cNvPr>
          <p:cNvSpPr>
            <a:spLocks noGrp="1" noChangeArrowheads="1"/>
          </p:cNvSpPr>
          <p:nvPr>
            <p:ph idx="1"/>
          </p:nvPr>
        </p:nvSpPr>
        <p:spPr>
          <a:xfrm>
            <a:off x="457200" y="1600200"/>
            <a:ext cx="8534400" cy="3581400"/>
          </a:xfrm>
        </p:spPr>
        <p:txBody>
          <a:bodyPr/>
          <a:lstStyle/>
          <a:p>
            <a:r>
              <a:rPr lang="en-US" altLang="en-US" sz="2800" b="1" dirty="0">
                <a:solidFill>
                  <a:srgbClr val="0033CC"/>
                </a:solidFill>
              </a:rPr>
              <a:t>Together with theory and experimentation, computational science now constitutes the third pillar of scientific inquiry, enabling researchers to build and test models of complex phenomena </a:t>
            </a:r>
          </a:p>
          <a:p>
            <a:pPr>
              <a:buFontTx/>
              <a:buNone/>
            </a:pPr>
            <a:r>
              <a:rPr lang="en-US" altLang="en-US" dirty="0"/>
              <a:t>   </a:t>
            </a:r>
            <a:r>
              <a:rPr lang="en-US" altLang="en-US" sz="2400" dirty="0"/>
              <a:t>(Report to the President, Computational Science: Ensuring America's Competitiveness, USA, June 2005).</a:t>
            </a:r>
          </a:p>
          <a:p>
            <a:pPr>
              <a:buFontTx/>
              <a:buNone/>
            </a:pPr>
            <a:endParaRPr lang="en-US"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A758035-7A4A-4568-8583-0542964D0EF5}"/>
              </a:ext>
            </a:extLst>
          </p:cNvPr>
          <p:cNvSpPr>
            <a:spLocks noGrp="1" noChangeArrowheads="1"/>
          </p:cNvSpPr>
          <p:nvPr>
            <p:ph type="title"/>
          </p:nvPr>
        </p:nvSpPr>
        <p:spPr>
          <a:xfrm>
            <a:off x="457200" y="152400"/>
            <a:ext cx="8229600" cy="715963"/>
          </a:xfrm>
        </p:spPr>
        <p:txBody>
          <a:bodyPr>
            <a:normAutofit/>
          </a:bodyPr>
          <a:lstStyle/>
          <a:p>
            <a:pPr algn="ctr"/>
            <a:r>
              <a:rPr lang="en-US" altLang="en-US" sz="4000" dirty="0"/>
              <a:t>Errors in Scientific Computing</a:t>
            </a:r>
          </a:p>
        </p:txBody>
      </p:sp>
      <p:sp>
        <p:nvSpPr>
          <p:cNvPr id="9" name="Content Placeholder 2">
            <a:extLst>
              <a:ext uri="{FF2B5EF4-FFF2-40B4-BE49-F238E27FC236}">
                <a16:creationId xmlns:a16="http://schemas.microsoft.com/office/drawing/2014/main" id="{DCB0E2ED-0639-40E6-B9FD-EF0F64ACD929}"/>
              </a:ext>
            </a:extLst>
          </p:cNvPr>
          <p:cNvSpPr>
            <a:spLocks noGrp="1" noChangeArrowheads="1"/>
          </p:cNvSpPr>
          <p:nvPr>
            <p:ph idx="1"/>
          </p:nvPr>
        </p:nvSpPr>
        <p:spPr>
          <a:xfrm>
            <a:off x="381000" y="1247775"/>
            <a:ext cx="8229600" cy="4162426"/>
          </a:xfrm>
        </p:spPr>
        <p:txBody>
          <a:bodyPr/>
          <a:lstStyle/>
          <a:p>
            <a:r>
              <a:rPr lang="en-US" altLang="en-US" dirty="0"/>
              <a:t>Error of Model</a:t>
            </a:r>
          </a:p>
          <a:p>
            <a:r>
              <a:rPr lang="en-US" altLang="en-US" dirty="0"/>
              <a:t>Error in Calculation</a:t>
            </a:r>
          </a:p>
          <a:p>
            <a:pPr lvl="1"/>
            <a:r>
              <a:rPr lang="en-US" altLang="en-US" dirty="0"/>
              <a:t>Truncation error</a:t>
            </a:r>
          </a:p>
          <a:p>
            <a:pPr lvl="1"/>
            <a:r>
              <a:rPr lang="en-US" altLang="en-US" dirty="0"/>
              <a:t>Rounding error</a:t>
            </a:r>
          </a:p>
          <a:p>
            <a:r>
              <a:rPr lang="en-US" altLang="en-US" dirty="0"/>
              <a:t>Error of Data</a:t>
            </a:r>
          </a:p>
          <a:p>
            <a:r>
              <a:rPr lang="en-US" altLang="en-US" dirty="0"/>
              <a:t>Example: </a:t>
            </a:r>
          </a:p>
          <a:p>
            <a:pPr lvl="1"/>
            <a:r>
              <a:rPr lang="en-US" altLang="en-US" dirty="0"/>
              <a:t>Formula to find area of the earth = 4</a:t>
            </a:r>
            <a:r>
              <a:rPr lang="el-GR" altLang="en-US" dirty="0"/>
              <a:t>π</a:t>
            </a:r>
            <a:r>
              <a:rPr lang="en-US" altLang="en-US" dirty="0" err="1"/>
              <a:t>R</a:t>
            </a:r>
            <a:r>
              <a:rPr lang="en-US" altLang="en-US" baseline="30000" dirty="0" err="1"/>
              <a:t>2</a:t>
            </a:r>
            <a:endParaRPr lang="en-US" altLang="en-US" baseline="30000" dirty="0"/>
          </a:p>
          <a:p>
            <a:pPr lvl="1"/>
            <a:r>
              <a:rPr lang="en-US" altLang="en-US" dirty="0"/>
              <a:t>What are the errors?</a:t>
            </a:r>
            <a:endParaRPr lang="en-US" altLang="en-US" baseline="30000" dirty="0"/>
          </a:p>
          <a:p>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DA6F-BC55-4253-B422-51BAD7667756}"/>
              </a:ext>
            </a:extLst>
          </p:cNvPr>
          <p:cNvSpPr>
            <a:spLocks noGrp="1" noChangeArrowheads="1"/>
          </p:cNvSpPr>
          <p:nvPr>
            <p:ph type="title"/>
          </p:nvPr>
        </p:nvSpPr>
        <p:spPr>
          <a:xfrm>
            <a:off x="457200" y="274638"/>
            <a:ext cx="8229600" cy="1143000"/>
          </a:xfrm>
        </p:spPr>
        <p:txBody>
          <a:bodyPr>
            <a:normAutofit/>
          </a:bodyPr>
          <a:lstStyle/>
          <a:p>
            <a:pPr algn="ctr"/>
            <a:r>
              <a:rPr lang="en-US" altLang="en-US" sz="4000" dirty="0"/>
              <a:t>Two ways to calculate error</a:t>
            </a:r>
          </a:p>
        </p:txBody>
      </p:sp>
      <p:sp>
        <p:nvSpPr>
          <p:cNvPr id="3" name="Content Placeholder 2">
            <a:extLst>
              <a:ext uri="{FF2B5EF4-FFF2-40B4-BE49-F238E27FC236}">
                <a16:creationId xmlns:a16="http://schemas.microsoft.com/office/drawing/2014/main" id="{AD57A408-C1B8-443B-8580-5242B7DB55C4}"/>
              </a:ext>
            </a:extLst>
          </p:cNvPr>
          <p:cNvSpPr>
            <a:spLocks noGrp="1" noChangeArrowheads="1"/>
          </p:cNvSpPr>
          <p:nvPr>
            <p:ph idx="1"/>
          </p:nvPr>
        </p:nvSpPr>
        <p:spPr>
          <a:xfrm>
            <a:off x="457200" y="1600200"/>
            <a:ext cx="8229600" cy="3733800"/>
          </a:xfrm>
        </p:spPr>
        <p:txBody>
          <a:bodyPr/>
          <a:lstStyle/>
          <a:p>
            <a:r>
              <a:rPr lang="en-US" altLang="en-US" dirty="0"/>
              <a:t>Assuming x* approximates the real number x:</a:t>
            </a:r>
          </a:p>
          <a:p>
            <a:pPr lvl="1"/>
            <a:r>
              <a:rPr lang="en-US" altLang="en-US" dirty="0"/>
              <a:t>Absolute error: | x* - x|</a:t>
            </a:r>
          </a:p>
          <a:p>
            <a:pPr lvl="1"/>
            <a:endParaRPr lang="en-US" altLang="en-US" dirty="0"/>
          </a:p>
          <a:p>
            <a:pPr lvl="1"/>
            <a:r>
              <a:rPr lang="en-US" altLang="en-US" dirty="0"/>
              <a:t>Relative error:                   , x ≠ 0</a:t>
            </a:r>
          </a:p>
        </p:txBody>
      </p:sp>
      <p:graphicFrame>
        <p:nvGraphicFramePr>
          <p:cNvPr id="4" name="Object 2">
            <a:extLst>
              <a:ext uri="{FF2B5EF4-FFF2-40B4-BE49-F238E27FC236}">
                <a16:creationId xmlns:a16="http://schemas.microsoft.com/office/drawing/2014/main" id="{C1B96E47-29E1-47EB-96BF-34BCA5EC495D}"/>
              </a:ext>
            </a:extLst>
          </p:cNvPr>
          <p:cNvGraphicFramePr>
            <a:graphicFrameLocks noChangeAspect="1"/>
          </p:cNvGraphicFramePr>
          <p:nvPr>
            <p:extLst>
              <p:ext uri="{D42A27DB-BD31-4B8C-83A1-F6EECF244321}">
                <p14:modId xmlns:p14="http://schemas.microsoft.com/office/powerpoint/2010/main" val="1572488583"/>
              </p:ext>
            </p:extLst>
          </p:nvPr>
        </p:nvGraphicFramePr>
        <p:xfrm>
          <a:off x="3657600" y="3413760"/>
          <a:ext cx="1371600" cy="1192213"/>
        </p:xfrm>
        <a:graphic>
          <a:graphicData uri="http://schemas.openxmlformats.org/presentationml/2006/ole">
            <mc:AlternateContent xmlns:mc="http://schemas.openxmlformats.org/markup-compatibility/2006">
              <mc:Choice xmlns:v="urn:schemas-microsoft-com:vml" Requires="v">
                <p:oleObj spid="_x0000_s2074" name="Equation" r:id="rId4" imgW="291973" imgH="253890" progId="Equation.3">
                  <p:embed/>
                </p:oleObj>
              </mc:Choice>
              <mc:Fallback>
                <p:oleObj name="Equation" r:id="rId4" imgW="291973" imgH="253890" progId="Equation.3">
                  <p:embed/>
                  <p:pic>
                    <p:nvPicPr>
                      <p:cNvPr id="30724" name="Object 2">
                        <a:extLst>
                          <a:ext uri="{FF2B5EF4-FFF2-40B4-BE49-F238E27FC236}">
                            <a16:creationId xmlns:a16="http://schemas.microsoft.com/office/drawing/2014/main" id="{9DB2CECB-D700-4368-A2CD-7CE256A0CC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413760"/>
                        <a:ext cx="1371600"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310261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EA4F3C4F9DA74BB49652F197157EF1" ma:contentTypeVersion="0" ma:contentTypeDescription="Create a new document." ma:contentTypeScope="" ma:versionID="859cb6c033ec522f904f73541e929b5b">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B2A664-971C-435E-80C4-AC3AC4897786}"/>
</file>

<file path=customXml/itemProps2.xml><?xml version="1.0" encoding="utf-8"?>
<ds:datastoreItem xmlns:ds="http://schemas.openxmlformats.org/officeDocument/2006/customXml" ds:itemID="{2B32FB0B-34E4-420B-AC92-83AB0B7C8214}"/>
</file>

<file path=customXml/itemProps3.xml><?xml version="1.0" encoding="utf-8"?>
<ds:datastoreItem xmlns:ds="http://schemas.openxmlformats.org/officeDocument/2006/customXml" ds:itemID="{0EFD8382-FEB4-404D-AC9A-633CAAE795B5}"/>
</file>

<file path=docProps/app.xml><?xml version="1.0" encoding="utf-8"?>
<Properties xmlns="http://schemas.openxmlformats.org/officeDocument/2006/extended-properties" xmlns:vt="http://schemas.openxmlformats.org/officeDocument/2006/docPropsVTypes">
  <Template>Office Theme</Template>
  <TotalTime>766</TotalTime>
  <Words>2981</Words>
  <Application>Microsoft Office PowerPoint</Application>
  <PresentationFormat>On-screen Show (4:3)</PresentationFormat>
  <Paragraphs>264</Paragraphs>
  <Slides>17</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.VnArial</vt:lpstr>
      <vt:lpstr>.VnVogue</vt:lpstr>
      <vt:lpstr>Arial</vt:lpstr>
      <vt:lpstr>Calibri</vt:lpstr>
      <vt:lpstr>Open Sans</vt:lpstr>
      <vt:lpstr>Times New Roman</vt:lpstr>
      <vt:lpstr>Office Theme</vt:lpstr>
      <vt:lpstr>Equation</vt:lpstr>
      <vt:lpstr>PowerPoint Presentation</vt:lpstr>
      <vt:lpstr> </vt:lpstr>
      <vt:lpstr>Content</vt:lpstr>
      <vt:lpstr>Lecturer</vt:lpstr>
      <vt:lpstr>What is Scientific Computing?</vt:lpstr>
      <vt:lpstr>What is Scientific Computing?</vt:lpstr>
      <vt:lpstr>Role of Scientific Computing</vt:lpstr>
      <vt:lpstr>Errors in Scientific Computing</vt:lpstr>
      <vt:lpstr>Two ways to calculate error</vt:lpstr>
      <vt:lpstr>Cumulative rounding error</vt:lpstr>
      <vt:lpstr>Overflow</vt:lpstr>
      <vt:lpstr>Stability of the numerical method</vt:lpstr>
      <vt:lpstr>List of topics</vt:lpstr>
      <vt:lpstr>References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Long Long</dc:creator>
  <cp:lastModifiedBy>VTVU</cp:lastModifiedBy>
  <cp:revision>344</cp:revision>
  <dcterms:created xsi:type="dcterms:W3CDTF">2020-04-20T02:25:53Z</dcterms:created>
  <dcterms:modified xsi:type="dcterms:W3CDTF">2022-03-28T11:45:27Z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0x010100ACEA4F3C4F9DA74BB49652F197157EF1</vt:lpwstr>
  </property>
</Properties>
</file>