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8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370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1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539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466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5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226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0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86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1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39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6E93-DB17-456C-A111-766354CD6A15}" type="datetimeFigureOut">
              <a:rPr lang="en-NZ" smtClean="0"/>
              <a:t>3/02/2016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0721-005F-4A6A-BF28-B6D600C3C7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1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00612" y="270735"/>
            <a:ext cx="239861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NZ" sz="2400" dirty="0" smtClean="0"/>
          </a:p>
          <a:p>
            <a:r>
              <a:rPr lang="en-NZ" sz="2400" dirty="0" smtClean="0"/>
              <a:t> STRATEGIC PLAN</a:t>
            </a:r>
          </a:p>
          <a:p>
            <a:r>
              <a:rPr lang="en-NZ" sz="2400" dirty="0" smtClean="0"/>
              <a:t> </a:t>
            </a:r>
            <a:endParaRPr lang="en-NZ" sz="2400" dirty="0"/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>
            <a:off x="9029217" y="4572609"/>
            <a:ext cx="3001735" cy="189505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9667830" y="5592038"/>
            <a:ext cx="21532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 smtClean="0">
                <a:latin typeface="Arial" panose="020B0604020202020204" pitchFamily="34" charset="0"/>
              </a:rPr>
              <a:t>        Processes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V="1">
            <a:off x="9389417" y="6021434"/>
            <a:ext cx="23248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9799269" y="5520134"/>
            <a:ext cx="1461629" cy="8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3" name="Group 2"/>
          <p:cNvGrpSpPr/>
          <p:nvPr/>
        </p:nvGrpSpPr>
        <p:grpSpPr>
          <a:xfrm>
            <a:off x="257963" y="4234418"/>
            <a:ext cx="2191416" cy="1638407"/>
            <a:chOff x="218840" y="4357630"/>
            <a:chExt cx="3001735" cy="2220740"/>
          </a:xfrm>
        </p:grpSpPr>
        <p:sp>
          <p:nvSpPr>
            <p:cNvPr id="58" name="AutoShape 28"/>
            <p:cNvSpPr>
              <a:spLocks noChangeArrowheads="1"/>
            </p:cNvSpPr>
            <p:nvPr/>
          </p:nvSpPr>
          <p:spPr bwMode="auto">
            <a:xfrm>
              <a:off x="218840" y="4357630"/>
              <a:ext cx="3001735" cy="18950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857453" y="5377059"/>
              <a:ext cx="2153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 b="1" dirty="0" smtClean="0">
                  <a:latin typeface="Arial" panose="020B0604020202020204" pitchFamily="34" charset="0"/>
                </a:rPr>
                <a:t>        Activities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579040" y="5806455"/>
              <a:ext cx="2324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V="1">
              <a:off x="988892" y="5305155"/>
              <a:ext cx="1461629" cy="8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25045" y="6301371"/>
              <a:ext cx="1863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dirty="0" smtClean="0"/>
                <a:t>WORK SYSTEM</a:t>
              </a:r>
              <a:endParaRPr lang="en-NZ" sz="12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367646" y="6455305"/>
            <a:ext cx="26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APPLICATIONS SOLUTION</a:t>
            </a:r>
            <a:endParaRPr lang="en-NZ" dirty="0"/>
          </a:p>
        </p:txBody>
      </p:sp>
      <p:sp>
        <p:nvSpPr>
          <p:cNvPr id="83" name="Right Arrow 82"/>
          <p:cNvSpPr/>
          <p:nvPr/>
        </p:nvSpPr>
        <p:spPr>
          <a:xfrm>
            <a:off x="2934675" y="756491"/>
            <a:ext cx="2663302" cy="22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Right Arrow 85"/>
          <p:cNvSpPr/>
          <p:nvPr/>
        </p:nvSpPr>
        <p:spPr>
          <a:xfrm rot="9984819">
            <a:off x="3564206" y="1679989"/>
            <a:ext cx="2005131" cy="227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TextBox 86"/>
          <p:cNvSpPr txBox="1"/>
          <p:nvPr/>
        </p:nvSpPr>
        <p:spPr>
          <a:xfrm>
            <a:off x="5659970" y="2315495"/>
            <a:ext cx="6161064" cy="212365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2200" dirty="0" smtClean="0"/>
              <a:t>From the identified Value Chain Model, the </a:t>
            </a:r>
            <a:r>
              <a:rPr lang="en-NZ" sz="2200" b="1" dirty="0" smtClean="0"/>
              <a:t>Work System </a:t>
            </a:r>
            <a:r>
              <a:rPr lang="en-NZ" sz="2200" dirty="0" smtClean="0"/>
              <a:t>for each element of the Value Chain model can be identified. For example, for the 9 elements, your client organisation may need 9 different modules that can be integrated into one complete system.</a:t>
            </a:r>
            <a:endParaRPr lang="en-NZ" sz="2200" dirty="0"/>
          </a:p>
        </p:txBody>
      </p:sp>
      <p:sp>
        <p:nvSpPr>
          <p:cNvPr id="88" name="Right Arrow 87"/>
          <p:cNvSpPr/>
          <p:nvPr/>
        </p:nvSpPr>
        <p:spPr>
          <a:xfrm>
            <a:off x="8401752" y="5305085"/>
            <a:ext cx="1301503" cy="193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/>
          <p:cNvSpPr txBox="1"/>
          <p:nvPr/>
        </p:nvSpPr>
        <p:spPr>
          <a:xfrm>
            <a:off x="5659969" y="233980"/>
            <a:ext cx="6161065" cy="178510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2200" dirty="0" smtClean="0"/>
              <a:t>Strategic plan contains information on the elements of the </a:t>
            </a:r>
            <a:r>
              <a:rPr lang="en-NZ" sz="2200" b="1" dirty="0" smtClean="0"/>
              <a:t>Value Chain </a:t>
            </a:r>
            <a:r>
              <a:rPr lang="en-NZ" sz="2200" b="1" dirty="0"/>
              <a:t>M</a:t>
            </a:r>
            <a:r>
              <a:rPr lang="en-NZ" sz="2200" b="1" dirty="0" smtClean="0"/>
              <a:t>odel</a:t>
            </a:r>
            <a:r>
              <a:rPr lang="en-NZ" sz="2200" dirty="0" smtClean="0"/>
              <a:t>, further information is collected by consulting the client. Thus, the information in strategic plan helps to develop </a:t>
            </a:r>
            <a:r>
              <a:rPr lang="en-NZ" sz="2200" dirty="0" smtClean="0"/>
              <a:t>the Value </a:t>
            </a:r>
            <a:r>
              <a:rPr lang="en-NZ" sz="2200" dirty="0" smtClean="0"/>
              <a:t>Chain model for the client organisation.</a:t>
            </a:r>
            <a:endParaRPr lang="en-NZ" sz="2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84752" y="1889698"/>
            <a:ext cx="3511038" cy="1951354"/>
            <a:chOff x="108855" y="2919268"/>
            <a:chExt cx="3891294" cy="2764196"/>
          </a:xfrm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181530" y="4543607"/>
              <a:ext cx="604298" cy="73121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171563" y="4659480"/>
              <a:ext cx="815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Inbound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830107" y="4543607"/>
              <a:ext cx="721741" cy="73121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804223" y="4656805"/>
              <a:ext cx="8020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 smtClean="0">
                  <a:latin typeface="Arial" panose="020B0604020202020204" pitchFamily="34" charset="0"/>
                </a:rPr>
                <a:t>Operations/ Production</a:t>
              </a:r>
              <a:endParaRPr lang="en-US" altLang="en-US" sz="800" dirty="0">
                <a:latin typeface="Arial" panose="020B0604020202020204" pitchFamily="34" charset="0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1585349" y="4538044"/>
              <a:ext cx="575697" cy="73677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566954" y="4679453"/>
              <a:ext cx="8676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Outbound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2202336" y="4543607"/>
              <a:ext cx="634762" cy="73121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212814" y="4656805"/>
              <a:ext cx="918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Marketing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&amp; Sales</a:t>
              </a: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2878389" y="4543607"/>
              <a:ext cx="705466" cy="73121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2868806" y="4659480"/>
              <a:ext cx="918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Customer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Service</a:t>
              </a: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181530" y="4221547"/>
              <a:ext cx="3402325" cy="27360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266828" y="4275175"/>
              <a:ext cx="23519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Purchasing. Product R &amp; D</a:t>
              </a:r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181530" y="3858621"/>
              <a:ext cx="3402325" cy="31511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283941" y="3933554"/>
              <a:ext cx="26130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>
                  <a:latin typeface="Arial" panose="020B0604020202020204" pitchFamily="34" charset="0"/>
                </a:rPr>
                <a:t>IT &amp; Communications (ICT) Development</a:t>
              </a: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81530" y="3481481"/>
              <a:ext cx="3402325" cy="32382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81530" y="3091485"/>
              <a:ext cx="3402325" cy="33709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NZ" altLang="en-US" sz="8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82815" y="3172962"/>
              <a:ext cx="31906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Management &amp; Administration, Accounting &amp; </a:t>
              </a:r>
              <a:r>
                <a:rPr lang="en-US" altLang="en-US" sz="800" dirty="0" smtClean="0">
                  <a:latin typeface="Arial" panose="020B0604020202020204" pitchFamily="34" charset="0"/>
                </a:rPr>
                <a:t>Finance</a:t>
              </a:r>
              <a:endParaRPr lang="en-US" altLang="en-US" sz="800" dirty="0">
                <a:latin typeface="Arial" panose="020B0604020202020204" pitchFamily="34" charset="0"/>
              </a:endParaRP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266827" y="3546143"/>
              <a:ext cx="26302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 dirty="0">
                  <a:latin typeface="Arial" panose="020B0604020202020204" pitchFamily="34" charset="0"/>
                </a:rPr>
                <a:t>Human Resources Management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08855" y="2919268"/>
              <a:ext cx="0" cy="248711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55" y="2919268"/>
              <a:ext cx="3678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8855" y="5406380"/>
              <a:ext cx="3678273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787128" y="2919268"/>
              <a:ext cx="213021" cy="1302279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787128" y="4221547"/>
              <a:ext cx="213021" cy="118483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7124" y="5468020"/>
              <a:ext cx="13210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 smtClean="0"/>
                <a:t>VALUE CHAIN</a:t>
              </a:r>
              <a:endParaRPr lang="en-NZ" sz="800" dirty="0"/>
            </a:p>
          </p:txBody>
        </p:sp>
      </p:grpSp>
      <p:sp>
        <p:nvSpPr>
          <p:cNvPr id="91" name="Right Arrow 90"/>
          <p:cNvSpPr/>
          <p:nvPr/>
        </p:nvSpPr>
        <p:spPr>
          <a:xfrm>
            <a:off x="3754674" y="2676787"/>
            <a:ext cx="1731726" cy="22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2" name="Right Arrow 91"/>
          <p:cNvSpPr/>
          <p:nvPr/>
        </p:nvSpPr>
        <p:spPr>
          <a:xfrm rot="10065870">
            <a:off x="1749956" y="3957763"/>
            <a:ext cx="3849523" cy="258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3" name="TextBox 92"/>
          <p:cNvSpPr txBox="1"/>
          <p:nvPr/>
        </p:nvSpPr>
        <p:spPr>
          <a:xfrm>
            <a:off x="3624704" y="4855963"/>
            <a:ext cx="4713984" cy="178510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NZ" sz="2200" dirty="0" smtClean="0"/>
              <a:t>So, for each identified work system, the required application solution can be </a:t>
            </a:r>
            <a:r>
              <a:rPr lang="en-NZ" sz="2200" dirty="0" smtClean="0"/>
              <a:t>found (Needs Analysis Report), </a:t>
            </a:r>
            <a:r>
              <a:rPr lang="en-NZ" sz="2200" dirty="0" smtClean="0"/>
              <a:t>and the functionalities and processes for each solution can be specified (e.g. SRS).</a:t>
            </a:r>
            <a:endParaRPr lang="en-NZ" sz="2200" dirty="0"/>
          </a:p>
        </p:txBody>
      </p:sp>
      <p:sp>
        <p:nvSpPr>
          <p:cNvPr id="94" name="Right Arrow 93"/>
          <p:cNvSpPr/>
          <p:nvPr/>
        </p:nvSpPr>
        <p:spPr>
          <a:xfrm>
            <a:off x="2296129" y="5106681"/>
            <a:ext cx="1207456" cy="19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12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371" y="3932238"/>
            <a:ext cx="852433" cy="120169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7312" y="4122669"/>
            <a:ext cx="115093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Inbound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Logistics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26264" y="3932238"/>
            <a:ext cx="1018100" cy="120169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89752" y="4118273"/>
            <a:ext cx="11314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 smtClean="0">
                <a:latin typeface="Arial" panose="020B0604020202020204" pitchFamily="34" charset="0"/>
              </a:rPr>
              <a:t>Operations/ Production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91621" y="3923097"/>
            <a:ext cx="812087" cy="121083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65673" y="4155493"/>
            <a:ext cx="12239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Outbound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Logistics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61953" y="3932238"/>
            <a:ext cx="895406" cy="120169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76733" y="4118273"/>
            <a:ext cx="1295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Marketing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&amp; Sales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015604" y="3932238"/>
            <a:ext cx="995142" cy="120169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002086" y="4122669"/>
            <a:ext cx="12954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Customer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Service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11371" y="3402954"/>
            <a:ext cx="4799375" cy="44965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694" y="3491088"/>
            <a:ext cx="33176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Purchasing. Product R &amp; D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11371" y="2806508"/>
            <a:ext cx="4799375" cy="51786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5834" y="2929657"/>
            <a:ext cx="36860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IT &amp; Communications (ICT) Development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11371" y="2186703"/>
            <a:ext cx="4799375" cy="53217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11371" y="1545771"/>
            <a:ext cx="4799375" cy="55399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1800">
              <a:latin typeface="Times New Roman" panose="02020603050405020304" pitchFamily="18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54246" y="1679672"/>
            <a:ext cx="450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Management &amp; Administration, Accounting &amp; </a:t>
            </a:r>
            <a:r>
              <a:rPr lang="en-US" altLang="en-US" sz="1400" dirty="0" smtClean="0">
                <a:latin typeface="Arial" panose="020B0604020202020204" pitchFamily="34" charset="0"/>
              </a:rPr>
              <a:t>Finance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31693" y="2292971"/>
            <a:ext cx="37102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Human Resources Management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31350" y="214174"/>
            <a:ext cx="239861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NZ" sz="2400" dirty="0" smtClean="0"/>
          </a:p>
          <a:p>
            <a:r>
              <a:rPr lang="en-NZ" sz="2400" dirty="0" smtClean="0"/>
              <a:t> STRATEGIC PLAN</a:t>
            </a:r>
          </a:p>
          <a:p>
            <a:r>
              <a:rPr lang="en-NZ" sz="2400" dirty="0" smtClean="0"/>
              <a:t> </a:t>
            </a:r>
            <a:endParaRPr lang="en-NZ" sz="2400" dirty="0"/>
          </a:p>
        </p:txBody>
      </p: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5597977" y="3923097"/>
            <a:ext cx="3001735" cy="189505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6236590" y="4942526"/>
            <a:ext cx="21532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 smtClean="0">
                <a:latin typeface="Arial" panose="020B0604020202020204" pitchFamily="34" charset="0"/>
              </a:rPr>
              <a:t>        Activities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0" name="Line 30"/>
          <p:cNvSpPr>
            <a:spLocks noChangeShapeType="1"/>
          </p:cNvSpPr>
          <p:nvPr/>
        </p:nvSpPr>
        <p:spPr bwMode="auto">
          <a:xfrm flipV="1">
            <a:off x="5958177" y="5371922"/>
            <a:ext cx="23248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6368029" y="4870622"/>
            <a:ext cx="1461629" cy="8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>
            <a:off x="9029217" y="4445609"/>
            <a:ext cx="3001735" cy="189505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NZ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9667830" y="5465038"/>
            <a:ext cx="21532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 dirty="0" smtClean="0">
                <a:latin typeface="Arial" panose="020B0604020202020204" pitchFamily="34" charset="0"/>
              </a:rPr>
              <a:t>        Processes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V="1">
            <a:off x="9389417" y="5894434"/>
            <a:ext cx="23248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9799269" y="5393134"/>
            <a:ext cx="1461629" cy="8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66" name="TextBox 65"/>
          <p:cNvSpPr txBox="1"/>
          <p:nvPr/>
        </p:nvSpPr>
        <p:spPr>
          <a:xfrm>
            <a:off x="6206764" y="5934111"/>
            <a:ext cx="186344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WORK SYSTEM</a:t>
            </a:r>
            <a:endParaRPr lang="en-NZ" dirty="0"/>
          </a:p>
        </p:txBody>
      </p:sp>
      <p:sp>
        <p:nvSpPr>
          <p:cNvPr id="67" name="TextBox 66"/>
          <p:cNvSpPr txBox="1"/>
          <p:nvPr/>
        </p:nvSpPr>
        <p:spPr>
          <a:xfrm>
            <a:off x="9367646" y="6455305"/>
            <a:ext cx="266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APPLICATIONS SOLUTION</a:t>
            </a:r>
            <a:endParaRPr lang="en-NZ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08855" y="1262743"/>
            <a:ext cx="0" cy="40874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8855" y="1262743"/>
            <a:ext cx="518863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8855" y="5350151"/>
            <a:ext cx="518863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97486" y="1262743"/>
            <a:ext cx="300491" cy="21402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297486" y="3402954"/>
            <a:ext cx="300491" cy="19471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 rot="19162305">
            <a:off x="5311833" y="2243564"/>
            <a:ext cx="2663302" cy="22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TextBox 83"/>
          <p:cNvSpPr txBox="1"/>
          <p:nvPr/>
        </p:nvSpPr>
        <p:spPr>
          <a:xfrm>
            <a:off x="741190" y="5451452"/>
            <a:ext cx="1863447" cy="36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VALUE CHAIN</a:t>
            </a:r>
            <a:endParaRPr lang="en-NZ" dirty="0"/>
          </a:p>
        </p:txBody>
      </p:sp>
      <p:sp>
        <p:nvSpPr>
          <p:cNvPr id="85" name="TextBox 84"/>
          <p:cNvSpPr txBox="1"/>
          <p:nvPr/>
        </p:nvSpPr>
        <p:spPr>
          <a:xfrm>
            <a:off x="5936406" y="1920845"/>
            <a:ext cx="510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The Value Chain fulfils the Strategic (and Business) Plans</a:t>
            </a:r>
            <a:endParaRPr lang="en-NZ" sz="2400" dirty="0"/>
          </a:p>
        </p:txBody>
      </p:sp>
      <p:sp>
        <p:nvSpPr>
          <p:cNvPr id="86" name="Right Arrow 85"/>
          <p:cNvSpPr/>
          <p:nvPr/>
        </p:nvSpPr>
        <p:spPr>
          <a:xfrm rot="13750994">
            <a:off x="5192476" y="4358060"/>
            <a:ext cx="1603901" cy="227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TextBox 86"/>
          <p:cNvSpPr txBox="1"/>
          <p:nvPr/>
        </p:nvSpPr>
        <p:spPr>
          <a:xfrm>
            <a:off x="5779699" y="3205538"/>
            <a:ext cx="409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Work Systems do the WORK for the Value Chain</a:t>
            </a:r>
            <a:endParaRPr lang="en-NZ" sz="2400" dirty="0"/>
          </a:p>
        </p:txBody>
      </p:sp>
      <p:sp>
        <p:nvSpPr>
          <p:cNvPr id="88" name="Right Arrow 87"/>
          <p:cNvSpPr/>
          <p:nvPr/>
        </p:nvSpPr>
        <p:spPr>
          <a:xfrm rot="11599331">
            <a:off x="8049332" y="5199448"/>
            <a:ext cx="1744661" cy="208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TextBox 88"/>
          <p:cNvSpPr txBox="1"/>
          <p:nvPr/>
        </p:nvSpPr>
        <p:spPr>
          <a:xfrm>
            <a:off x="8486438" y="4122669"/>
            <a:ext cx="409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IT Application Solutions automate the Work Systems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575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Hitchcock</dc:creator>
  <cp:lastModifiedBy>Leo Hitchcock</cp:lastModifiedBy>
  <cp:revision>11</cp:revision>
  <dcterms:created xsi:type="dcterms:W3CDTF">2016-02-02T03:33:25Z</dcterms:created>
  <dcterms:modified xsi:type="dcterms:W3CDTF">2016-02-03T01:34:33Z</dcterms:modified>
</cp:coreProperties>
</file>