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0099"/>
    <a:srgbClr val="CC3300"/>
    <a:srgbClr val="993300"/>
    <a:srgbClr val="CC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17" autoAdjust="0"/>
  </p:normalViewPr>
  <p:slideViewPr>
    <p:cSldViewPr>
      <p:cViewPr varScale="1">
        <p:scale>
          <a:sx n="65" d="100"/>
          <a:sy n="65" d="100"/>
        </p:scale>
        <p:origin x="-131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39324-7C13-4237-AC32-3471B84B75F4}" type="datetimeFigureOut">
              <a:rPr lang="en-US" smtClean="0"/>
              <a:pPr/>
              <a:t>12/21/2015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238B3-00B7-4428-A506-C9D94B6046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B2AA4-B035-4A6C-B51B-F7E1D7D4D186}" type="datetimeFigureOut">
              <a:rPr lang="en-US" smtClean="0"/>
              <a:pPr/>
              <a:t>12/21/2015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08E08-E38F-41E2-988E-DA1CC3EF0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8E08-E38F-41E2-988E-DA1CC3EF0C0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9933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CC33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88DF72-04F9-4FFF-AD17-CBB2D17698EC}" type="datetime1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9D5C-EB78-4D3E-B5DF-5FB14CC3A838}" type="datetime1">
              <a:rPr lang="en-US" smtClean="0"/>
              <a:pPr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9157-CA04-4642-A8FA-523E0E1C891F}" type="datetime1">
              <a:rPr lang="en-US" smtClean="0"/>
              <a:pPr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35563"/>
          </a:xfrm>
        </p:spPr>
        <p:txBody>
          <a:bodyPr/>
          <a:lstStyle>
            <a:lvl1pPr>
              <a:buSzPct val="80000"/>
              <a:buFont typeface="Wingdings" pitchFamily="2" charset="2"/>
              <a:buChar char="Ø"/>
              <a:defRPr>
                <a:solidFill>
                  <a:srgbClr val="CC6600"/>
                </a:solidFill>
              </a:defRPr>
            </a:lvl1pPr>
            <a:lvl2pPr>
              <a:defRPr>
                <a:solidFill>
                  <a:srgbClr val="CC3300"/>
                </a:solidFill>
              </a:defRPr>
            </a:lvl2pPr>
            <a:lvl3pPr>
              <a:defRPr>
                <a:solidFill>
                  <a:srgbClr val="993300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06A1-93D2-41DC-848A-BA87C31D491C}" type="datetime1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6BD4-FDAD-4483-8E39-66C6CF7AAE67}" type="datetime1">
              <a:rPr lang="en-US" smtClean="0"/>
              <a:pPr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2E5A-24B6-41A0-9081-9FC180ACBFD7}" type="datetime1">
              <a:rPr lang="en-US" smtClean="0"/>
              <a:pPr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F952-847F-4805-8C58-92C047A87AC7}" type="datetime1">
              <a:rPr lang="en-US" smtClean="0"/>
              <a:pPr/>
              <a:t>12/21/2015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86FF-9DAC-4796-A1DB-D87518E704AD}" type="datetime1">
              <a:rPr lang="en-US" smtClean="0"/>
              <a:pPr/>
              <a:t>12/21/2015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5DB8-8EFE-4EE4-82D3-7AB224446A8E}" type="datetime1">
              <a:rPr lang="en-US" smtClean="0"/>
              <a:pPr/>
              <a:t>12/21/2015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C1B5-C60E-48E2-B459-9A419BDD2487}" type="datetime1">
              <a:rPr lang="en-US" smtClean="0"/>
              <a:pPr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36B-B7CC-4137-ADEE-A5952D50ED73}" type="datetime1">
              <a:rPr lang="en-US" smtClean="0"/>
              <a:pPr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5EDAA-4DF4-4068-B8EB-08F9BE833212}" type="datetime1">
              <a:rPr lang="en-US" smtClean="0"/>
              <a:pPr/>
              <a:t>12/21/2015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ym typeface="Symbol"/>
              </a:rPr>
              <a:t>Thach.Le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209800"/>
            <a:ext cx="7543800" cy="2209800"/>
          </a:xfrm>
        </p:spPr>
        <p:txBody>
          <a:bodyPr>
            <a:noAutofit/>
          </a:bodyPr>
          <a:lstStyle/>
          <a:p>
            <a:r>
              <a:rPr lang="en-US" sz="6000" b="1" smtClean="0">
                <a:solidFill>
                  <a:srgbClr val="000099"/>
                </a:solidFill>
              </a:rPr>
              <a:t>Gợi ý làm bài tập thực hành</a:t>
            </a:r>
            <a:endParaRPr lang="en-US" sz="6000" b="1" dirty="0">
              <a:solidFill>
                <a:srgbClr val="000099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5257800"/>
            <a:ext cx="64008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Lê Ngọc Thạch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4191000"/>
            <a:ext cx="64008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Ngày</a:t>
            </a:r>
            <a:r>
              <a:rPr kumimoji="0" lang="en-US" sz="3200" b="0" i="0" u="none" strike="noStrike" kern="1200" cap="none" spc="0" normalizeH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01 – Câu hỏi 3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Đọc dữ liệu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mtClean="0">
                <a:solidFill>
                  <a:schemeClr val="tx1"/>
                </a:solidFill>
              </a:rPr>
              <a:t>Bước 3: </a:t>
            </a:r>
            <a:r>
              <a:rPr lang="en-US" smtClean="0"/>
              <a:t>Đọc file CSV vào R:</a:t>
            </a:r>
          </a:p>
          <a:p>
            <a:r>
              <a:rPr lang="en-US" smtClean="0"/>
              <a:t>Dùng 2 lệnh sau để chọn file và đọc vào đối tượng “data”:</a:t>
            </a:r>
          </a:p>
          <a:p>
            <a:pPr lvl="1">
              <a:buFont typeface="Arial" pitchFamily="34" charset="0"/>
              <a:buChar char="&gt;"/>
            </a:pPr>
            <a:r>
              <a:rPr lang="en-US" smtClean="0">
                <a:solidFill>
                  <a:schemeClr val="tx1"/>
                </a:solidFill>
              </a:rPr>
              <a:t>f = file.choose()</a:t>
            </a:r>
          </a:p>
          <a:p>
            <a:pPr lvl="1">
              <a:buFont typeface="Arial" pitchFamily="34" charset="0"/>
              <a:buChar char="&gt;"/>
            </a:pPr>
            <a:r>
              <a:rPr lang="en-US" smtClean="0">
                <a:solidFill>
                  <a:schemeClr val="tx1"/>
                </a:solidFill>
              </a:rPr>
              <a:t>data = read.csv(f, header = T)</a:t>
            </a:r>
          </a:p>
          <a:p>
            <a:r>
              <a:rPr lang="en-US" smtClean="0"/>
              <a:t>Xem lại tên cột và vài dòng dữ liệu:</a:t>
            </a:r>
          </a:p>
          <a:p>
            <a:pPr lvl="1">
              <a:buFont typeface="Arial" pitchFamily="34" charset="0"/>
              <a:buChar char="&gt;"/>
            </a:pPr>
            <a:r>
              <a:rPr lang="en-US" smtClean="0">
                <a:solidFill>
                  <a:schemeClr val="tx1"/>
                </a:solidFill>
              </a:rPr>
              <a:t>head(data)</a:t>
            </a:r>
          </a:p>
          <a:p>
            <a:r>
              <a:rPr lang="en-US" smtClean="0"/>
              <a:t>Xem số dòng và số cột có trong “data”:</a:t>
            </a:r>
          </a:p>
          <a:p>
            <a:pPr lvl="1">
              <a:buFont typeface="Arial" pitchFamily="34" charset="0"/>
              <a:buChar char="&gt;"/>
            </a:pPr>
            <a:r>
              <a:rPr lang="en-US" smtClean="0">
                <a:solidFill>
                  <a:schemeClr val="tx1"/>
                </a:solidFill>
              </a:rPr>
              <a:t>dim(data)</a:t>
            </a:r>
          </a:p>
          <a:p>
            <a:pPr lvl="1">
              <a:buFont typeface="Arial" pitchFamily="34" charset="0"/>
              <a:buChar char="&gt;"/>
            </a:pPr>
            <a:endParaRPr 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hợp dữ liệu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bện</a:t>
            </a:r>
            <a:r>
              <a:rPr lang="en-US" dirty="0" err="1" smtClean="0"/>
              <a:t>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id</a:t>
            </a:r>
          </a:p>
          <a:p>
            <a:pPr lvl="1">
              <a:buFont typeface="Calibri" pitchFamily="34" charset="0"/>
              <a:buChar char="˃"/>
            </a:pPr>
            <a:r>
              <a:rPr lang="en-US" sz="2400" dirty="0" err="1" smtClean="0">
                <a:solidFill>
                  <a:schemeClr val="tx1"/>
                </a:solidFill>
              </a:rPr>
              <a:t>nBenhNhan</a:t>
            </a:r>
            <a:r>
              <a:rPr lang="en-US" sz="2400" dirty="0" smtClean="0">
                <a:solidFill>
                  <a:schemeClr val="tx1"/>
                </a:solidFill>
              </a:rPr>
              <a:t>= </a:t>
            </a:r>
            <a:r>
              <a:rPr lang="en-US" sz="2400" dirty="0" smtClean="0">
                <a:solidFill>
                  <a:schemeClr val="tx1"/>
                </a:solidFill>
              </a:rPr>
              <a:t>dim(table(</a:t>
            </a:r>
            <a:r>
              <a:rPr lang="en-US" sz="2400" dirty="0" err="1" smtClean="0">
                <a:solidFill>
                  <a:schemeClr val="tx1"/>
                </a:solidFill>
              </a:rPr>
              <a:t>data$id</a:t>
            </a:r>
            <a:r>
              <a:rPr lang="en-US" sz="2400" dirty="0" smtClean="0">
                <a:solidFill>
                  <a:schemeClr val="tx1"/>
                </a:solidFill>
              </a:rPr>
              <a:t>))</a:t>
            </a:r>
          </a:p>
          <a:p>
            <a:pPr lvl="1">
              <a:buFont typeface="Calibri" pitchFamily="34" charset="0"/>
              <a:buChar char="˃"/>
            </a:pPr>
            <a:r>
              <a:rPr lang="en-US" sz="2400" dirty="0" err="1" smtClean="0">
                <a:solidFill>
                  <a:schemeClr val="tx1"/>
                </a:solidFill>
              </a:rPr>
              <a:t>nBenhNhan</a:t>
            </a:r>
            <a:r>
              <a:rPr lang="en-US" sz="2400" dirty="0" smtClean="0">
                <a:solidFill>
                  <a:schemeClr val="tx1"/>
                </a:solidFill>
              </a:rPr>
              <a:t> #3666 </a:t>
            </a:r>
            <a:r>
              <a:rPr lang="en-US" sz="2400" dirty="0" err="1" smtClean="0">
                <a:solidFill>
                  <a:schemeClr val="tx1"/>
                </a:solidFill>
              </a:rPr>
              <a:t>bệnh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nhân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visit:</a:t>
            </a:r>
          </a:p>
          <a:p>
            <a:pPr lvl="1">
              <a:buFont typeface="Arial" pitchFamily="34" charset="0"/>
              <a:buChar char="&gt;"/>
            </a:pPr>
            <a:r>
              <a:rPr lang="en-US" sz="2400" dirty="0" err="1" smtClean="0">
                <a:solidFill>
                  <a:schemeClr val="tx1"/>
                </a:solidFill>
              </a:rPr>
              <a:t>sumVisit</a:t>
            </a:r>
            <a:r>
              <a:rPr lang="en-US" sz="2400" dirty="0" smtClean="0">
                <a:solidFill>
                  <a:schemeClr val="tx1"/>
                </a:solidFill>
              </a:rPr>
              <a:t> = table(</a:t>
            </a:r>
            <a:r>
              <a:rPr lang="en-US" sz="2400" dirty="0" err="1" smtClean="0">
                <a:solidFill>
                  <a:schemeClr val="tx1"/>
                </a:solidFill>
              </a:rPr>
              <a:t>data$visit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trăm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visit:</a:t>
            </a:r>
          </a:p>
          <a:p>
            <a:pPr lvl="1">
              <a:buFont typeface="Arial" pitchFamily="34" charset="0"/>
              <a:buChar char="&gt;"/>
            </a:pPr>
            <a:r>
              <a:rPr lang="en-US" sz="2400" dirty="0" err="1" smtClean="0">
                <a:solidFill>
                  <a:schemeClr val="tx1"/>
                </a:solidFill>
              </a:rPr>
              <a:t>percentSumVisit</a:t>
            </a:r>
            <a:r>
              <a:rPr lang="en-US" sz="2400" dirty="0" smtClean="0">
                <a:solidFill>
                  <a:schemeClr val="tx1"/>
                </a:solidFill>
              </a:rPr>
              <a:t> = table(</a:t>
            </a:r>
            <a:r>
              <a:rPr lang="en-US" sz="2400" dirty="0" err="1" smtClean="0">
                <a:solidFill>
                  <a:schemeClr val="tx1"/>
                </a:solidFill>
              </a:rPr>
              <a:t>data$visit</a:t>
            </a:r>
            <a:r>
              <a:rPr lang="en-US" sz="2400" dirty="0" smtClean="0">
                <a:solidFill>
                  <a:schemeClr val="tx1"/>
                </a:solidFill>
              </a:rPr>
              <a:t>) / </a:t>
            </a:r>
            <a:r>
              <a:rPr lang="en-US" sz="2400" dirty="0" err="1" smtClean="0">
                <a:solidFill>
                  <a:schemeClr val="tx1"/>
                </a:solidFill>
              </a:rPr>
              <a:t>nBenhNhan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* 100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“data”:</a:t>
            </a:r>
          </a:p>
          <a:p>
            <a:pPr lvl="1">
              <a:buFont typeface="Arial" pitchFamily="34" charset="0"/>
              <a:buChar char="&gt;"/>
            </a:pPr>
            <a:r>
              <a:rPr lang="en-US" dirty="0" smtClean="0">
                <a:solidFill>
                  <a:schemeClr val="tx1"/>
                </a:solidFill>
              </a:rPr>
              <a:t>dim(data)</a:t>
            </a:r>
          </a:p>
          <a:p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qủa</a:t>
            </a:r>
            <a:r>
              <a:rPr lang="en-US" dirty="0" smtClean="0"/>
              <a:t>:</a:t>
            </a:r>
          </a:p>
          <a:p>
            <a:pPr lvl="1">
              <a:buFont typeface="Arial" pitchFamily="34" charset="0"/>
              <a:buChar char="&gt;"/>
            </a:pPr>
            <a:r>
              <a:rPr lang="en-US" dirty="0" err="1" smtClean="0">
                <a:solidFill>
                  <a:schemeClr val="tx1"/>
                </a:solidFill>
              </a:rPr>
              <a:t>nVisit</a:t>
            </a:r>
            <a:r>
              <a:rPr lang="en-US" dirty="0" smtClean="0">
                <a:solidFill>
                  <a:schemeClr val="tx1"/>
                </a:solidFill>
              </a:rPr>
              <a:t> = 1:6</a:t>
            </a:r>
          </a:p>
          <a:p>
            <a:pPr lvl="1">
              <a:buFont typeface="Arial" pitchFamily="34" charset="0"/>
              <a:buChar char="&gt;"/>
            </a:pPr>
            <a:r>
              <a:rPr lang="en-US" dirty="0" err="1" smtClean="0">
                <a:solidFill>
                  <a:schemeClr val="tx1"/>
                </a:solidFill>
              </a:rPr>
              <a:t>soBenhNhan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sumVisit</a:t>
            </a:r>
            <a:r>
              <a:rPr lang="en-US" dirty="0" smtClean="0">
                <a:solidFill>
                  <a:schemeClr val="tx1"/>
                </a:solidFill>
              </a:rPr>
              <a:t>[c(1:6)]</a:t>
            </a:r>
          </a:p>
          <a:p>
            <a:pPr lvl="1">
              <a:buFont typeface="Arial" pitchFamily="34" charset="0"/>
              <a:buChar char="&gt;"/>
            </a:pPr>
            <a:r>
              <a:rPr lang="en-US" dirty="0" err="1" smtClean="0">
                <a:solidFill>
                  <a:schemeClr val="tx1"/>
                </a:solidFill>
              </a:rPr>
              <a:t>phanTram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percentSumVisit</a:t>
            </a:r>
            <a:r>
              <a:rPr lang="en-US" dirty="0" smtClean="0">
                <a:solidFill>
                  <a:schemeClr val="tx1"/>
                </a:solidFill>
              </a:rPr>
              <a:t>[c(1:6)]</a:t>
            </a:r>
          </a:p>
          <a:p>
            <a:pPr lvl="1">
              <a:buFont typeface="Arial" pitchFamily="34" charset="0"/>
              <a:buChar char="&gt;"/>
            </a:pPr>
            <a:r>
              <a:rPr lang="en-US" dirty="0" err="1" smtClean="0">
                <a:solidFill>
                  <a:schemeClr val="tx1"/>
                </a:solidFill>
              </a:rPr>
              <a:t>resultTable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data.frame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nVisit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soBenhNhan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phanTram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&gt;"/>
            </a:pP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Câu hỏi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38099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mtClean="0"/>
              <a:t>Trong USB kèm theo có file tên là </a:t>
            </a:r>
            <a:r>
              <a:rPr lang="en-US" b="1" smtClean="0"/>
              <a:t>"test excel file 2.xls"</a:t>
            </a:r>
            <a:r>
              <a:rPr lang="en-US" smtClean="0"/>
              <a:t>. Đây là một nghiên </a:t>
            </a:r>
            <a:r>
              <a:rPr lang="vi-VN" smtClean="0">
                <a:latin typeface="Calibri" pitchFamily="34" charset="0"/>
              </a:rPr>
              <a:t>cứu mà đối tượng (thể hiện qua biến id) được theo d</a:t>
            </a:r>
            <a:r>
              <a:rPr lang="en-US" smtClean="0">
                <a:latin typeface="Calibri" pitchFamily="34" charset="0"/>
              </a:rPr>
              <a:t>õ</a:t>
            </a:r>
            <a:r>
              <a:rPr lang="vi-VN" smtClean="0">
                <a:latin typeface="Calibri" pitchFamily="34" charset="0"/>
              </a:rPr>
              <a:t>i theo thời gian, tiếp theo câu hỏi 2.</a:t>
            </a:r>
          </a:p>
          <a:p>
            <a:pPr marL="0" indent="0">
              <a:buNone/>
            </a:pPr>
            <a:r>
              <a:rPr lang="vi-VN" smtClean="0">
                <a:latin typeface="Calibri" pitchFamily="34" charset="0"/>
              </a:rPr>
              <a:t>Các bạn h</a:t>
            </a:r>
            <a:r>
              <a:rPr lang="en-US" smtClean="0">
                <a:latin typeface="Calibri" pitchFamily="34" charset="0"/>
              </a:rPr>
              <a:t>ã</a:t>
            </a:r>
            <a:r>
              <a:rPr lang="vi-VN" smtClean="0">
                <a:latin typeface="Calibri" pitchFamily="34" charset="0"/>
              </a:rPr>
              <a:t>y đọc file này vào R và gọi đối tượng là "data".</a:t>
            </a:r>
            <a:r>
              <a:rPr lang="en-US" smtClean="0">
                <a:latin typeface="Calibri" pitchFamily="34" charset="0"/>
              </a:rPr>
              <a:t> </a:t>
            </a:r>
            <a:r>
              <a:rPr lang="vi-VN" smtClean="0">
                <a:latin typeface="Calibri" pitchFamily="34" charset="0"/>
              </a:rPr>
              <a:t>Làm các thao tác sau đây:</a:t>
            </a:r>
          </a:p>
          <a:p>
            <a:pPr>
              <a:buNone/>
            </a:pPr>
            <a:r>
              <a:rPr lang="en-US" smtClean="0">
                <a:latin typeface="Calibri" pitchFamily="34" charset="0"/>
              </a:rPr>
              <a:t>• Có bao nhiêu bệnh nhân trong file này?</a:t>
            </a:r>
          </a:p>
          <a:p>
            <a:pPr>
              <a:buNone/>
            </a:pPr>
            <a:r>
              <a:rPr lang="vi-VN" smtClean="0">
                <a:latin typeface="Calibri" pitchFamily="34" charset="0"/>
              </a:rPr>
              <a:t>• Mỗi bệnh nhân được theo d</a:t>
            </a:r>
            <a:r>
              <a:rPr lang="en-US" smtClean="0">
                <a:latin typeface="Calibri" pitchFamily="34" charset="0"/>
              </a:rPr>
              <a:t>õ</a:t>
            </a:r>
            <a:r>
              <a:rPr lang="vi-VN" smtClean="0">
                <a:latin typeface="Calibri" pitchFamily="34" charset="0"/>
              </a:rPr>
              <a:t>i theo thời gian, và số lần thăm clinic thể hiện qua cột</a:t>
            </a:r>
            <a:r>
              <a:rPr lang="en-US" smtClean="0">
                <a:latin typeface="Calibri" pitchFamily="34" charset="0"/>
              </a:rPr>
              <a:t> </a:t>
            </a:r>
            <a:r>
              <a:rPr lang="vi-VN" smtClean="0">
                <a:latin typeface="Calibri" pitchFamily="34" charset="0"/>
              </a:rPr>
              <a:t>"visit". Đếm xem số bệnh nhân đ</a:t>
            </a:r>
            <a:r>
              <a:rPr lang="en-US" smtClean="0">
                <a:latin typeface="Calibri" pitchFamily="34" charset="0"/>
              </a:rPr>
              <a:t>ã</a:t>
            </a:r>
            <a:r>
              <a:rPr lang="vi-VN" smtClean="0">
                <a:latin typeface="Calibri" pitchFamily="34" charset="0"/>
              </a:rPr>
              <a:t> thăm clinic 1, 2, 3, 4, 5, 6 lần. Nói cách khác,các bạn h</a:t>
            </a:r>
            <a:r>
              <a:rPr lang="en-US" smtClean="0">
                <a:latin typeface="Calibri" pitchFamily="34" charset="0"/>
              </a:rPr>
              <a:t>ã</a:t>
            </a:r>
            <a:r>
              <a:rPr lang="vi-VN" smtClean="0">
                <a:latin typeface="Calibri" pitchFamily="34" charset="0"/>
              </a:rPr>
              <a:t>y điền vào bảng số liệu sau đây:</a:t>
            </a:r>
            <a:endParaRPr lang="en-US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4876800"/>
          <a:ext cx="60960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Số</a:t>
                      </a:r>
                      <a:r>
                        <a:rPr lang="en-US" baseline="0" smtClean="0"/>
                        <a:t> lần visit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Số</a:t>
                      </a:r>
                      <a:r>
                        <a:rPr lang="en-US" baseline="0" smtClean="0"/>
                        <a:t> bệnh nhân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Phần</a:t>
                      </a:r>
                      <a:r>
                        <a:rPr lang="en-US" baseline="0" smtClean="0"/>
                        <a:t> trăm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…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Hướng dẫn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mtClean="0">
                <a:solidFill>
                  <a:schemeClr val="tx1"/>
                </a:solidFill>
              </a:rPr>
              <a:t>Bước 1: </a:t>
            </a:r>
            <a:r>
              <a:rPr lang="en-US" smtClean="0"/>
              <a:t>Định dạng lại dữ liệu thời gian (ngày tháng năm) trong file Excel trước khi lưu thành dạng csv.</a:t>
            </a:r>
          </a:p>
          <a:p>
            <a:pPr lvl="1"/>
            <a:r>
              <a:rPr lang="en-US" smtClean="0"/>
              <a:t>Bấm chuột vào ô B2 bạn sẽ thấy giá trị “visitdate” là “15-Jun-89” được hiển thị trên thanh Address “6/15/1989”</a:t>
            </a:r>
          </a:p>
          <a:p>
            <a:pPr lvl="1">
              <a:buNone/>
            </a:pPr>
            <a:endParaRPr lang="en-US" smtClean="0"/>
          </a:p>
          <a:p>
            <a:pPr lvl="1">
              <a:buNone/>
            </a:pPr>
            <a:endParaRPr lang="en-US" smtClean="0"/>
          </a:p>
          <a:p>
            <a:pPr marL="457200" lvl="1" indent="0">
              <a:buNone/>
            </a:pPr>
            <a:endParaRPr lang="en-US" smtClean="0"/>
          </a:p>
          <a:p>
            <a:pPr marL="457200" lvl="1" indent="0">
              <a:buNone/>
            </a:pPr>
            <a:endParaRPr lang="en-US" smtClean="0"/>
          </a:p>
          <a:p>
            <a:pPr marL="457200" lvl="1" indent="0">
              <a:buNone/>
            </a:pPr>
            <a:r>
              <a:rPr lang="en-US" smtClean="0"/>
              <a:t>Bạn cần chuyển tất cả các cột ngày (trong bài này là 3 cột “visitdate”, “dob” và “dod”) thành định dạng “</a:t>
            </a:r>
            <a:r>
              <a:rPr lang="en-US" smtClean="0">
                <a:solidFill>
                  <a:srgbClr val="FF0000"/>
                </a:solidFill>
              </a:rPr>
              <a:t>yyyy-mm-dd</a:t>
            </a:r>
            <a:r>
              <a:rPr lang="en-US" smtClean="0"/>
              <a:t>”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3962400"/>
            <a:ext cx="31623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Cách định dạng cho cả cột trong Excel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Một tay nhấn giữ phím Ctrl, một tay bấm chuột vào thanh header của cột B, K, L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Bạn thấy 3 cột đổi màu tức là đã chọn thành công. Lúc này có thể thả phím Ctrl và thả chuột.</a:t>
            </a:r>
          </a:p>
          <a:p>
            <a:r>
              <a:rPr lang="en-US" smtClean="0"/>
              <a:t>Tiếp theo nhấn tổ hợp phím Ctrl+1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71725"/>
            <a:ext cx="8991600" cy="1747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838200" y="2286000"/>
            <a:ext cx="9144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34200" y="2286000"/>
            <a:ext cx="9144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48600" y="2286000"/>
            <a:ext cx="9144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447800" y="1905000"/>
            <a:ext cx="4800600" cy="3810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>
            <a:off x="6705600" y="1905000"/>
            <a:ext cx="685800" cy="3810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0"/>
          </p:cNvCxnSpPr>
          <p:nvPr/>
        </p:nvCxnSpPr>
        <p:spPr>
          <a:xfrm>
            <a:off x="7162800" y="1981200"/>
            <a:ext cx="1143000" cy="304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Định dạng yyyy-mm-dd cho ô thời gian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Trong hộp thoại “Format Cells”, bấm chọn mục “Custom” trong “Category” của tab “Number”.</a:t>
            </a:r>
          </a:p>
          <a:p>
            <a:r>
              <a:rPr lang="en-US" smtClean="0"/>
              <a:t>Gõ giá trị vào ô “Type”: </a:t>
            </a:r>
            <a:r>
              <a:rPr lang="en-US" smtClean="0">
                <a:solidFill>
                  <a:srgbClr val="FF0000"/>
                </a:solidFill>
              </a:rPr>
              <a:t>yyyy-mm-dd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947502"/>
            <a:ext cx="4495800" cy="3910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Định dạng yyyy-mm-dd cho ô thời gian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Sau khi định dạng xong bạn sẽ thấy 3 cột B, K, L có giá trị như bên dưới: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209800"/>
            <a:ext cx="48196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Hướng dẫn [tt]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>
                <a:solidFill>
                  <a:schemeClr val="tx1"/>
                </a:solidFill>
              </a:rPr>
              <a:t>Bước</a:t>
            </a:r>
            <a:r>
              <a:rPr lang="en-US" dirty="0" smtClean="0">
                <a:solidFill>
                  <a:schemeClr val="tx1"/>
                </a:solidFill>
              </a:rPr>
              <a:t> 2: </a:t>
            </a:r>
            <a:r>
              <a:rPr lang="en-US" dirty="0" err="1" smtClean="0"/>
              <a:t>Lưu</a:t>
            </a:r>
            <a:r>
              <a:rPr lang="en-US" dirty="0" smtClean="0"/>
              <a:t> file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Excel </a:t>
            </a:r>
            <a:r>
              <a:rPr lang="en-US" dirty="0" err="1" smtClean="0"/>
              <a:t>thành</a:t>
            </a:r>
            <a:r>
              <a:rPr lang="en-US" dirty="0" smtClean="0"/>
              <a:t> file CSV.</a:t>
            </a:r>
          </a:p>
          <a:p>
            <a:pPr lvl="1"/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Explorer </a:t>
            </a:r>
            <a:r>
              <a:rPr lang="en-US" dirty="0" err="1" smtClean="0"/>
              <a:t>của</a:t>
            </a:r>
            <a:r>
              <a:rPr lang="en-US" dirty="0" smtClean="0"/>
              <a:t> Windows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file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nhầm</a:t>
            </a:r>
            <a:r>
              <a:rPr lang="en-US" dirty="0" smtClean="0"/>
              <a:t> </a:t>
            </a:r>
            <a:r>
              <a:rPr lang="en-US" dirty="0" err="1" smtClean="0"/>
              <a:t>lẫn</a:t>
            </a:r>
            <a:r>
              <a:rPr lang="en-US" dirty="0" smtClean="0"/>
              <a:t> file .</a:t>
            </a:r>
            <a:r>
              <a:rPr lang="en-US" dirty="0" err="1" smtClean="0"/>
              <a:t>csv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.</a:t>
            </a:r>
            <a:r>
              <a:rPr lang="en-US" dirty="0" err="1" smtClean="0"/>
              <a:t>xls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ý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Windows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file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Windows </a:t>
            </a:r>
            <a:r>
              <a:rPr lang="en-US" dirty="0" smtClean="0"/>
              <a:t>Explorer </a:t>
            </a:r>
            <a:r>
              <a:rPr lang="en-US" dirty="0" err="1" smtClean="0"/>
              <a:t>của</a:t>
            </a:r>
            <a:r>
              <a:rPr lang="en-US" dirty="0" smtClean="0"/>
              <a:t> Windows 7:</a:t>
            </a:r>
            <a:r>
              <a:rPr lang="en-US" dirty="0" smtClean="0"/>
              <a:t>	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1088" y="2524125"/>
            <a:ext cx="698182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smtClean="0"/>
              <a:t>Cấu hình Windows Explorer để hiện thị tên file đầy đủ</a:t>
            </a:r>
            <a:endParaRPr lang="en-US" sz="32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Bấm chọn mũi tên nhỏ xíu bên phải nút “Organize”. Bấm tiếp mục “Folder and search options”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3124200"/>
            <a:ext cx="9906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5029200"/>
            <a:ext cx="2209800" cy="22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76475"/>
            <a:ext cx="3771900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smtClean="0"/>
              <a:t>Cấu hình Windows Explorer để hiện thị tên file đầy đủ</a:t>
            </a:r>
            <a:endParaRPr lang="en-US" sz="32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Trong tab View, bỏ chọn “Hide extensions for known file types. Sau đó nhấn nút “OK” để hoàn tất.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00400" y="2590800"/>
            <a:ext cx="5334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24200" y="5562600"/>
            <a:ext cx="2209800" cy="22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A902ED5A-4359-4E5E-A55B-BC42C77658B3}"/>
  <p:tag name="ISPRING_RESOURCE_FOLDER" val="D:\MyData\Instructional Design\Homework\Khoa học và Nghệ thuật trong quản lý dự án phần mềm\Slides\SandAinPM_Section 1 - Why we need Science and Art in Software development\"/>
  <p:tag name="ISPRING_SCORM_PASSING_SCORE" val="100.0000000000"/>
  <p:tag name="ISPRING_PROJECT_FOLDER_UPDATED" val="1"/>
  <p:tag name="ISPRING_PRESENTATION_INFO_2" val="&lt;?xml version=&quot;1.0&quot; encoding=&quot;UTF-8&quot; standalone=&quot;no&quot; ?&gt;&#10;&lt;presentation2&gt;&#10;&#10;  &lt;slides&gt;&#10;    &lt;slide id=&quot;{6D8207DC-C421-41F8-B9AD-68641EB1169B}&quot; pptId=&quot;256&quot;/&gt;&#10;    &lt;slide id=&quot;{3055B2F7-9F28-404B-B79C-8AEC0D309683}&quot; pptId=&quot;258&quot;/&gt;&#10;    &lt;slide id=&quot;{CC339187-57FC-4BEB-8141-AB60006C18D2}&quot; pptId=&quot;269&quot;/&gt;&#10;    &lt;slide id=&quot;{966E69BC-3C3A-4A02-A605-2B730376B74F}&quot; pptId=&quot;259&quot;/&gt;&#10;    &lt;slide id=&quot;{DB2392D3-08CC-4676-870B-7B765CF85A2C}&quot; pptId=&quot;260&quot;/&gt;&#10;    &lt;slide id=&quot;{F3C9DBFE-092B-4396-8A49-75392BC68893}&quot; pptId=&quot;261&quot;/&gt;&#10;    &lt;slide id=&quot;{791C7A66-5CBB-496D-91CC-AFD4D8732EE6}&quot; pptId=&quot;271&quot;/&gt;&#10;    &lt;slide id=&quot;{C5D5973E-B786-4B53-B5D5-EFBA70B8A0A3}&quot; pptId=&quot;262&quot;/&gt;&#10;    &lt;slide id=&quot;{0BAEF96A-176C-4497-9B8B-0F18DCC26B2F}&quot; pptId=&quot;264&quot;/&gt;&#10;    &lt;slide id=&quot;{8FD68BAE-4E31-4E97-8078-1796C096A6E8}&quot; pptId=&quot;265&quot;/&gt;&#10;    &lt;slide id=&quot;{86E1FBCA-ED41-4BD6-9D46-A2F240B7C499}&quot; pptId=&quot;267&quot;/&gt;&#10;    &lt;slide id=&quot;{9B634259-6530-4D91-878A-6A6F9A35785F}&quot; pptId=&quot;268&quot;/&gt;&#10;  &lt;/slides&gt;&#10;&#10;  &lt;narration&gt;&#10;    &lt;audioTracks/&gt;&#10;    &lt;videoTracks&gt;&#10;      &lt;videoTrack muted=&quot;false&quot; name=&quot;&quot; resource=&quot;716809bc&quot; slideId=&quot;{6D8207DC-C421-41F8-B9AD-68641EB1169B}&quot; startTime=&quot;0&quot; stepIndex=&quot;0&quot; volume=&quot;1&quot;&gt;&#10;        &lt;video format=&quot;yuvj422p&quot; frameRate=&quot;30.1148580686739&quot; height=&quot;480&quot; pixelAspectRatio=&quot;1&quot; width=&quot;640&quot;/&gt;&#10;        &lt;audio channels=&quot;2&quot; format=&quot;s16&quot; sampleRate=&quot;44100&quot;/&gt;&#10;      &lt;/videoTrack&gt;&#10;      &lt;videoTrack muted=&quot;false&quot; name=&quot;&quot; resource=&quot;6c227055&quot; slideId=&quot;{966E69BC-3C3A-4A02-A605-2B730376B74F}&quot; startTime=&quot;0&quot; stepIndex=&quot;0&quot; volume=&quot;1&quot;&gt;&#10;        &lt;video format=&quot;yuvj422p&quot; frameRate=&quot;29.9037696692045&quot; height=&quot;480&quot; pixelAspectRatio=&quot;1&quot; width=&quot;640&quot;/&gt;&#10;        &lt;audio channels=&quot;2&quot; format=&quot;s16&quot; sampleRate=&quot;44100&quot;/&gt;&#10;      &lt;/videoTrack&gt;&#10;      &lt;videoTrack muted=&quot;false&quot; name=&quot;Video 1&quot; resource=&quot;975f43b1&quot; slideId=&quot;{3055B2F7-9F28-404B-B79C-8AEC0D309683}&quot; startTime=&quot;0&quot; stepIndex=&quot;0&quot; volume=&quot;1&quot;&gt;&#10;        &lt;video format=&quot;yuvj420p&quot; frameRate=&quot;30&quot; height=&quot;480&quot; pixelAspectRatio=&quot;1&quot; width=&quot;640&quot;/&gt;&#10;        &lt;audio channels=&quot;2&quot; format=&quot;s16&quot; sampleRate=&quot;44100&quot;/&gt;&#10;      &lt;/videoTrack&gt;&#10;      &lt;videoTrack muted=&quot;false&quot; name=&quot;Video 2&quot; resource=&quot;4b8f03ef&quot; slideId=&quot;{CC339187-57FC-4BEB-8141-AB60006C18D2}&quot; startTime=&quot;0&quot; stepIndex=&quot;0&quot; volume=&quot;1&quot;&gt;&#10;        &lt;video format=&quot;yuvj420p&quot; frameRate=&quot;30&quot; height=&quot;480&quot; pixelAspectRatio=&quot;1&quot; width=&quot;640&quot;/&gt;&#10;        &lt;audio channels=&quot;2&quot; format=&quot;s16&quot; sampleRate=&quot;44100&quot;/&gt;&#10;      &lt;/videoTrack&gt;&#10;    &lt;/videoTracks&gt;&#10;  &lt;/narration&gt;&#10;&#10;&lt;/presentation2&gt;&#10;"/>
  <p:tag name="ISPRING_PLAYERS_CUSTOMIZATION" val="UEsDBBQAAgAIADOOd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BAgAAFAACAAgAM453RyO0Tvv7AgAAsAgAABQAAAAAAAAAAQAAAAAAAAAAAHVuaXZlcnNhbC9wbGF5ZXIueG1sUEsFBgAAAAABAAEAQgAAAC0DAAAAAA=="/>
  <p:tag name="ISPRING_PRESENTATION_TITLE" val="SandAinPM_Section 1 - Why we need Science and Art in Software development"/>
  <p:tag name="ISPRING_ULTRA_SCORM_COURSE_ID" val="8D14B88D-722C-4A8C-AB87-C04B4C337CB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RESOURCE_PATHS_HASH" val="c81ca68f9d6c83698145daa9fbf97b0e2478b4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8.49"/>
  <p:tag name="ISPRING_SLIDE_INDENT_LEVEL" val="0"/>
  <p:tag name="ISPRING_RESOURCE_VIDEO" val="Fri Nov 13 10-48-54 2015.avi"/>
  <p:tag name="ISPRING_VIDEO_FULL_PATH" val="D:\MyData\Instructional Design\Homework\Khoa học và Nghệ thuật trong quản lý dự án phần mềm\Slides\SandAinPM_Section 1 - Why we need Science and Art in Software development\video\Fri Nov 13 10-48-54 2015.avi"/>
  <p:tag name="ISPRING_VIDEO_RELATIVE_PATH" val="SandAinPM_Section 1 - Why we need Science and Art in Software development\video\Fri Nov 13 10-48-54 2015.avi"/>
  <p:tag name="ISPRING_AUDIO_BITRATE" val="0"/>
  <p:tag name="ISPRING_SLIDE_ID_2" val="{6D8207DC-C421-41F8-B9AD-68641EB1169B}"/>
  <p:tag name="ISPRING_CUSTOM_TIMING_USED" val="1"/>
</p:tagLst>
</file>

<file path=ppt/theme/theme1.xml><?xml version="1.0" encoding="utf-8"?>
<a:theme xmlns:a="http://schemas.openxmlformats.org/drawingml/2006/main" name="Template_Training Top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Template_Training Topic</Template>
  <TotalTime>243</TotalTime>
  <Words>698</Words>
  <Application>Microsoft Office PowerPoint</Application>
  <PresentationFormat>On-screen Show (4:3)</PresentationFormat>
  <Paragraphs>80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Template_Training Topic</vt:lpstr>
      <vt:lpstr>Slide 1</vt:lpstr>
      <vt:lpstr>Câu hỏi 3</vt:lpstr>
      <vt:lpstr>Hướng dẫn</vt:lpstr>
      <vt:lpstr>Cách định dạng cho cả cột trong Excel</vt:lpstr>
      <vt:lpstr>Định dạng yyyy-mm-dd cho ô thời gian</vt:lpstr>
      <vt:lpstr>Định dạng yyyy-mm-dd cho ô thời gian</vt:lpstr>
      <vt:lpstr>Hướng dẫn [tt]</vt:lpstr>
      <vt:lpstr>Cấu hình Windows Explorer để hiện thị tên file đầy đủ</vt:lpstr>
      <vt:lpstr>Cấu hình Windows Explorer để hiện thị tên file đầy đủ</vt:lpstr>
      <vt:lpstr>Đọc dữ liệu</vt:lpstr>
      <vt:lpstr>Tổng hợp dữ liệu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Why Science and Art in Software Project Management</dc:subject>
  <dc:creator>ThachLN</dc:creator>
  <cp:keywords>Training material</cp:keywords>
  <dc:description>http://mks.com.vn/khoa-hoc-va-nghe-thuat-trong-quan-ly-du-an-phan-mem</dc:description>
  <cp:lastModifiedBy>Le Thi Thu Trang</cp:lastModifiedBy>
  <cp:revision>26</cp:revision>
  <dcterms:created xsi:type="dcterms:W3CDTF">2015-12-20T14:44:29Z</dcterms:created>
  <dcterms:modified xsi:type="dcterms:W3CDTF">2015-12-21T14:28:52Z</dcterms:modified>
  <cp:category>Software project management</cp:category>
  <cp:contentStatus>Design</cp:contentStatus>
</cp:coreProperties>
</file>