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0" r:id="rId4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99"/>
    <a:srgbClr val="CC3300"/>
    <a:srgbClr val="993300"/>
    <a:srgbClr val="CC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17" autoAdjust="0"/>
  </p:normalViewPr>
  <p:slideViewPr>
    <p:cSldViewPr>
      <p:cViewPr varScale="1">
        <p:scale>
          <a:sx n="62" d="100"/>
          <a:sy n="62" d="100"/>
        </p:scale>
        <p:origin x="-12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9324-7C13-4237-AC32-3471B84B75F4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238B3-00B7-4428-A506-C9D94B604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B2AA4-B035-4A6C-B51B-F7E1D7D4D186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08E08-E38F-41E2-988E-DA1CC3EF0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8E08-E38F-41E2-988E-DA1CC3EF0C0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r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phỏng</a:t>
            </a:r>
            <a:r>
              <a:rPr lang="en-US" baseline="0" dirty="0" smtClean="0"/>
              <a:t> (simulation)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norm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normal (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8E08-E38F-41E2-988E-DA1CC3EF0C0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9933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88DF72-04F9-4FFF-AD17-CBB2D17698EC}" type="datetime1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9D5C-EB78-4D3E-B5DF-5FB14CC3A838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9157-CA04-4642-A8FA-523E0E1C891F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35563"/>
          </a:xfrm>
        </p:spPr>
        <p:txBody>
          <a:bodyPr/>
          <a:lstStyle>
            <a:lvl1pPr>
              <a:buSzPct val="80000"/>
              <a:buFont typeface="Wingdings" pitchFamily="2" charset="2"/>
              <a:buChar char="Ø"/>
              <a:defRPr>
                <a:solidFill>
                  <a:srgbClr val="CC6600"/>
                </a:solidFill>
              </a:defRPr>
            </a:lvl1pPr>
            <a:lvl2pPr>
              <a:defRPr>
                <a:solidFill>
                  <a:srgbClr val="CC3300"/>
                </a:solidFill>
              </a:defRPr>
            </a:lvl2pPr>
            <a:lvl3pPr>
              <a:defRPr>
                <a:solidFill>
                  <a:srgbClr val="9933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6A1-93D2-41DC-848A-BA87C31D491C}" type="datetime1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6BD4-FDAD-4483-8E39-66C6CF7AAE6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2E5A-24B6-41A0-9081-9FC180ACBFD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F952-847F-4805-8C58-92C047A87AC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86FF-9DAC-4796-A1DB-D87518E704AD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5DB8-8EFE-4EE4-82D3-7AB224446A8E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C1B5-C60E-48E2-B459-9A419BDD248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36B-B7CC-4137-ADEE-A5952D50ED73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5EDAA-4DF4-4068-B8EB-08F9BE833212}" type="datetime1">
              <a:rPr lang="en-US" smtClean="0"/>
              <a:pPr/>
              <a:t>12/21/2015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ym typeface="Symbol"/>
              </a:rPr>
              <a:t>Thach.Le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543800" cy="1905000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rgbClr val="000099"/>
                </a:solidFill>
              </a:rPr>
              <a:t>Gợi</a:t>
            </a:r>
            <a:r>
              <a:rPr lang="en-US" sz="6000" b="1" dirty="0" smtClean="0">
                <a:solidFill>
                  <a:srgbClr val="000099"/>
                </a:solidFill>
              </a:rPr>
              <a:t> ý </a:t>
            </a:r>
            <a:r>
              <a:rPr lang="en-US" sz="6000" b="1" dirty="0" err="1" smtClean="0">
                <a:solidFill>
                  <a:srgbClr val="000099"/>
                </a:solidFill>
              </a:rPr>
              <a:t>làm</a:t>
            </a:r>
            <a:r>
              <a:rPr lang="en-US" sz="6000" b="1" dirty="0" smtClean="0">
                <a:solidFill>
                  <a:srgbClr val="000099"/>
                </a:solidFill>
              </a:rPr>
              <a:t> </a:t>
            </a:r>
            <a:r>
              <a:rPr lang="en-US" sz="6000" b="1" dirty="0" err="1" smtClean="0">
                <a:solidFill>
                  <a:srgbClr val="000099"/>
                </a:solidFill>
              </a:rPr>
              <a:t>bài</a:t>
            </a:r>
            <a:r>
              <a:rPr lang="en-US" sz="6000" b="1" dirty="0" smtClean="0">
                <a:solidFill>
                  <a:srgbClr val="000099"/>
                </a:solidFill>
              </a:rPr>
              <a:t> </a:t>
            </a:r>
            <a:r>
              <a:rPr lang="en-US" sz="6000" b="1" dirty="0" err="1" smtClean="0">
                <a:solidFill>
                  <a:srgbClr val="000099"/>
                </a:solidFill>
              </a:rPr>
              <a:t>tập</a:t>
            </a:r>
            <a:r>
              <a:rPr lang="en-US" sz="6000" b="1" dirty="0" smtClean="0">
                <a:solidFill>
                  <a:srgbClr val="000099"/>
                </a:solidFill>
              </a:rPr>
              <a:t> </a:t>
            </a:r>
            <a:r>
              <a:rPr lang="en-US" sz="6000" b="1" dirty="0" err="1" smtClean="0">
                <a:solidFill>
                  <a:srgbClr val="000099"/>
                </a:solidFill>
              </a:rPr>
              <a:t>thực</a:t>
            </a:r>
            <a:r>
              <a:rPr lang="en-US" sz="6000" b="1" dirty="0" smtClean="0">
                <a:solidFill>
                  <a:srgbClr val="000099"/>
                </a:solidFill>
              </a:rPr>
              <a:t> </a:t>
            </a:r>
            <a:r>
              <a:rPr lang="en-US" sz="6000" b="1" dirty="0" err="1" smtClean="0">
                <a:solidFill>
                  <a:srgbClr val="000099"/>
                </a:solidFill>
              </a:rPr>
              <a:t>hành</a:t>
            </a:r>
            <a:endParaRPr lang="en-US" sz="6000" b="1" dirty="0">
              <a:solidFill>
                <a:srgbClr val="000099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7800" y="5562600"/>
            <a:ext cx="6400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Lê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Ngọc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Thạch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191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Ngày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Câu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hỏi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3200" baseline="0" dirty="0" err="1" smtClean="0">
                <a:solidFill>
                  <a:srgbClr val="CC3300"/>
                </a:solidFill>
              </a:rPr>
              <a:t>Kiểm</a:t>
            </a:r>
            <a:r>
              <a:rPr lang="en-US" sz="3200" dirty="0" smtClean="0">
                <a:solidFill>
                  <a:srgbClr val="CC3300"/>
                </a:solidFill>
              </a:rPr>
              <a:t> </a:t>
            </a:r>
            <a:r>
              <a:rPr lang="en-US" sz="3200" dirty="0" err="1" smtClean="0">
                <a:solidFill>
                  <a:srgbClr val="CC3300"/>
                </a:solidFill>
              </a:rPr>
              <a:t>định</a:t>
            </a:r>
            <a:r>
              <a:rPr lang="en-US" sz="3200" dirty="0" smtClean="0">
                <a:solidFill>
                  <a:srgbClr val="CC3300"/>
                </a:solidFill>
              </a:rPr>
              <a:t> </a:t>
            </a:r>
            <a:r>
              <a:rPr lang="en-US" sz="3200" dirty="0" err="1" smtClean="0">
                <a:solidFill>
                  <a:srgbClr val="CC3300"/>
                </a:solidFill>
              </a:rPr>
              <a:t>giả</a:t>
            </a:r>
            <a:r>
              <a:rPr lang="en-US" sz="3200" dirty="0" smtClean="0">
                <a:solidFill>
                  <a:srgbClr val="CC3300"/>
                </a:solidFill>
              </a:rPr>
              <a:t> </a:t>
            </a:r>
            <a:r>
              <a:rPr lang="en-US" sz="3200" dirty="0" err="1" smtClean="0">
                <a:solidFill>
                  <a:srgbClr val="CC3300"/>
                </a:solidFill>
              </a:rPr>
              <a:t>thuyết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Câu</a:t>
            </a:r>
            <a:r>
              <a:rPr lang="en-US" b="1" dirty="0" smtClean="0"/>
              <a:t> </a:t>
            </a:r>
            <a:r>
              <a:rPr lang="en-US" b="1" dirty="0" err="1" smtClean="0"/>
              <a:t>hỏi</a:t>
            </a:r>
            <a:r>
              <a:rPr lang="en-US" b="1" dirty="0" smtClean="0"/>
              <a:t> </a:t>
            </a:r>
            <a:r>
              <a:rPr lang="en-US" b="1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>
                <a:solidFill>
                  <a:schemeClr val="tx1"/>
                </a:solidFill>
                <a:latin typeface="Calibri" pitchFamily="34" charset="0"/>
              </a:rPr>
              <a:t>Câu hỏi 5 - Chỉ số IQ</a:t>
            </a:r>
            <a:r>
              <a:rPr lang="vi-VN" dirty="0" smtClean="0">
                <a:latin typeface="Calibri" pitchFamily="34" charset="0"/>
              </a:rPr>
              <a:t>: Nếu bạn biết rằng chỉ số IQ của một quần thể tuân theo </a:t>
            </a:r>
            <a:r>
              <a:rPr lang="vi-VN" dirty="0" smtClean="0">
                <a:solidFill>
                  <a:schemeClr val="tx1"/>
                </a:solidFill>
                <a:latin typeface="Calibri" pitchFamily="34" charset="0"/>
              </a:rPr>
              <a:t>luật </a:t>
            </a:r>
            <a:r>
              <a:rPr lang="vi-VN" dirty="0" smtClean="0">
                <a:solidFill>
                  <a:schemeClr val="tx1"/>
                </a:solidFill>
                <a:latin typeface="Calibri" pitchFamily="34" charset="0"/>
              </a:rPr>
              <a:t>phân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Calibri" pitchFamily="34" charset="0"/>
              </a:rPr>
              <a:t>bố </a:t>
            </a:r>
            <a:r>
              <a:rPr lang="vi-VN" dirty="0" smtClean="0">
                <a:solidFill>
                  <a:schemeClr val="tx1"/>
                </a:solidFill>
                <a:latin typeface="Calibri" pitchFamily="34" charset="0"/>
              </a:rPr>
              <a:t>chuẩn</a:t>
            </a:r>
            <a:r>
              <a:rPr lang="vi-VN" dirty="0" smtClean="0">
                <a:latin typeface="Calibri" pitchFamily="34" charset="0"/>
              </a:rPr>
              <a:t>, có </a:t>
            </a:r>
            <a:r>
              <a:rPr lang="vi-VN" dirty="0" smtClean="0">
                <a:solidFill>
                  <a:schemeClr val="tx1"/>
                </a:solidFill>
                <a:latin typeface="Calibri" pitchFamily="34" charset="0"/>
              </a:rPr>
              <a:t>giá trị trung bình</a:t>
            </a:r>
            <a:r>
              <a:rPr lang="vi-VN" dirty="0" smtClean="0">
                <a:latin typeface="Calibri" pitchFamily="34" charset="0"/>
              </a:rPr>
              <a:t> là 105 và </a:t>
            </a:r>
            <a:r>
              <a:rPr lang="vi-VN" dirty="0" smtClean="0">
                <a:solidFill>
                  <a:schemeClr val="tx1"/>
                </a:solidFill>
                <a:latin typeface="Calibri" pitchFamily="34" charset="0"/>
              </a:rPr>
              <a:t>độ lệch chuẩn </a:t>
            </a:r>
            <a:r>
              <a:rPr lang="vi-VN" dirty="0" smtClean="0">
                <a:latin typeface="Calibri" pitchFamily="34" charset="0"/>
              </a:rPr>
              <a:t>là 15. Nếu bạn lấy </a:t>
            </a:r>
            <a:r>
              <a:rPr lang="vi-VN" dirty="0" smtClean="0">
                <a:solidFill>
                  <a:schemeClr val="tx1"/>
                </a:solidFill>
                <a:latin typeface="Calibri" pitchFamily="34" charset="0"/>
              </a:rPr>
              <a:t>mẫu</a:t>
            </a:r>
            <a:r>
              <a:rPr lang="vi-VN" dirty="0" smtClean="0">
                <a:latin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</a:rPr>
              <a:t>1000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</a:rPr>
              <a:t>người </a:t>
            </a:r>
            <a:r>
              <a:rPr lang="vi-VN" dirty="0" smtClean="0">
                <a:latin typeface="Calibri" pitchFamily="34" charset="0"/>
              </a:rPr>
              <a:t>từ quần thể này, thì giá trị IQ khả dĩ là thế nào? Hãy vẽ một biểu đồ phân bố để </a:t>
            </a:r>
            <a:r>
              <a:rPr lang="vi-VN" dirty="0" smtClean="0">
                <a:latin typeface="Calibri" pitchFamily="34" charset="0"/>
              </a:rPr>
              <a:t>cho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</a:rPr>
              <a:t>thấy </a:t>
            </a:r>
            <a:r>
              <a:rPr lang="vi-VN" dirty="0" smtClean="0">
                <a:latin typeface="Calibri" pitchFamily="34" charset="0"/>
              </a:rPr>
              <a:t>các giá trị IQ trong mẫu 1000 người này.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dẫn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Chúng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phỏng</a:t>
            </a:r>
            <a:r>
              <a:rPr lang="en-US" dirty="0" smtClean="0">
                <a:solidFill>
                  <a:schemeClr val="tx1"/>
                </a:solidFill>
              </a:rPr>
              <a:t> (simulation) “</a:t>
            </a:r>
            <a:r>
              <a:rPr lang="en-US" dirty="0" err="1" smtClean="0">
                <a:solidFill>
                  <a:schemeClr val="tx1"/>
                </a:solidFill>
              </a:rPr>
              <a:t>dữ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liệu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  <a:r>
              <a:rPr lang="en-US" dirty="0" err="1" smtClean="0">
                <a:solidFill>
                  <a:schemeClr val="tx1"/>
                </a:solidFill>
              </a:rPr>
              <a:t>cho</a:t>
            </a:r>
            <a:r>
              <a:rPr lang="en-US" dirty="0" smtClean="0">
                <a:solidFill>
                  <a:schemeClr val="tx1"/>
                </a:solidFill>
              </a:rPr>
              <a:t> 1000 </a:t>
            </a:r>
            <a:r>
              <a:rPr lang="en-US" dirty="0" err="1" smtClean="0">
                <a:solidFill>
                  <a:schemeClr val="tx1"/>
                </a:solidFill>
              </a:rPr>
              <a:t>người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theo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luật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phân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chuẩn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hàm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rnorm</a:t>
            </a:r>
            <a:r>
              <a:rPr lang="en-US" dirty="0" smtClean="0">
                <a:solidFill>
                  <a:schemeClr val="tx1"/>
                </a:solidFill>
              </a:rPr>
              <a:t>(n, mean, </a:t>
            </a:r>
            <a:r>
              <a:rPr lang="en-US" dirty="0" err="1" smtClean="0">
                <a:solidFill>
                  <a:schemeClr val="tx1"/>
                </a:solidFill>
              </a:rPr>
              <a:t>sd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Mã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lệnh</a:t>
            </a:r>
            <a:r>
              <a:rPr lang="en-US" dirty="0" smtClean="0">
                <a:solidFill>
                  <a:schemeClr val="tx1"/>
                </a:solidFill>
              </a:rPr>
              <a:t> R: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Font typeface="Calibri" pitchFamily="34" charset="0"/>
              <a:buChar char="˃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iq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rnorm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(1000, 105, 12)</a:t>
            </a:r>
          </a:p>
          <a:p>
            <a:pPr marL="0" indent="0">
              <a:buFont typeface="Calibri" pitchFamily="34" charset="0"/>
              <a:buChar char="˃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iq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A902ED5A-4359-4E5E-A55B-BC42C77658B3}"/>
  <p:tag name="ISPRING_RESOURCE_FOLDER" val="D:\MyData\Instructional Design\Homework\Khoa học và Nghệ thuật trong quản lý dự án phần mềm\Slides\SandAinPM_Section 1 - Why we need Science and Art in Software development\"/>
  <p:tag name="ISPRING_SCORM_PASSING_SCORE" val="100.0000000000"/>
  <p:tag name="ISPRING_PROJECT_FOLDER_UPDATED" val="1"/>
  <p:tag name="ISPRING_PRESENTATION_INFO_2" val="&lt;?xml version=&quot;1.0&quot; encoding=&quot;UTF-8&quot; standalone=&quot;no&quot; ?&gt;&#10;&lt;presentation2&gt;&#10;&#10;  &lt;slides&gt;&#10;    &lt;slide id=&quot;{6D8207DC-C421-41F8-B9AD-68641EB1169B}&quot; pptId=&quot;256&quot;/&gt;&#10;    &lt;slide id=&quot;{3055B2F7-9F28-404B-B79C-8AEC0D309683}&quot; pptId=&quot;258&quot;/&gt;&#10;    &lt;slide id=&quot;{CC339187-57FC-4BEB-8141-AB60006C18D2}&quot; pptId=&quot;269&quot;/&gt;&#10;    &lt;slide id=&quot;{966E69BC-3C3A-4A02-A605-2B730376B74F}&quot; pptId=&quot;259&quot;/&gt;&#10;    &lt;slide id=&quot;{DB2392D3-08CC-4676-870B-7B765CF85A2C}&quot; pptId=&quot;260&quot;/&gt;&#10;    &lt;slide id=&quot;{F3C9DBFE-092B-4396-8A49-75392BC68893}&quot; pptId=&quot;261&quot;/&gt;&#10;    &lt;slide id=&quot;{791C7A66-5CBB-496D-91CC-AFD4D8732EE6}&quot; pptId=&quot;271&quot;/&gt;&#10;    &lt;slide id=&quot;{C5D5973E-B786-4B53-B5D5-EFBA70B8A0A3}&quot; pptId=&quot;262&quot;/&gt;&#10;    &lt;slide id=&quot;{0BAEF96A-176C-4497-9B8B-0F18DCC26B2F}&quot; pptId=&quot;264&quot;/&gt;&#10;    &lt;slide id=&quot;{8FD68BAE-4E31-4E97-8078-1796C096A6E8}&quot; pptId=&quot;265&quot;/&gt;&#10;    &lt;slide id=&quot;{86E1FBCA-ED41-4BD6-9D46-A2F240B7C499}&quot; pptId=&quot;267&quot;/&gt;&#10;    &lt;slide id=&quot;{9B634259-6530-4D91-878A-6A6F9A35785F}&quot; pptId=&quot;268&quot;/&gt;&#10;  &lt;/slides&gt;&#10;&#10;  &lt;narration&gt;&#10;    &lt;audioTracks/&gt;&#10;    &lt;videoTracks&gt;&#10;      &lt;videoTrack muted=&quot;false&quot; name=&quot;&quot; resource=&quot;716809bc&quot; slideId=&quot;{6D8207DC-C421-41F8-B9AD-68641EB1169B}&quot; startTime=&quot;0&quot; stepIndex=&quot;0&quot; volume=&quot;1&quot;&gt;&#10;        &lt;video format=&quot;yuvj422p&quot; frameRate=&quot;30.1148580686739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&quot; resource=&quot;6c227055&quot; slideId=&quot;{966E69BC-3C3A-4A02-A605-2B730376B74F}&quot; startTime=&quot;0&quot; stepIndex=&quot;0&quot; volume=&quot;1&quot;&gt;&#10;        &lt;video format=&quot;yuvj422p&quot; frameRate=&quot;29.9037696692045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Video 1&quot; resource=&quot;975f43b1&quot; slideId=&quot;{3055B2F7-9F28-404B-B79C-8AEC0D309683}&quot; startTime=&quot;0&quot; stepIndex=&quot;0&quot; volume=&quot;1&quot;&gt;&#10;        &lt;video format=&quot;yuvj420p&quot; frameRate=&quot;30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Video 2&quot; resource=&quot;4b8f03ef&quot; slideId=&quot;{CC339187-57FC-4BEB-8141-AB60006C18D2}&quot; startTime=&quot;0&quot; stepIndex=&quot;0&quot; volume=&quot;1&quot;&gt;&#10;        &lt;video format=&quot;yuvj420p&quot; frameRate=&quot;30&quot; height=&quot;480&quot; pixelAspectRatio=&quot;1&quot; width=&quot;640&quot;/&gt;&#10;        &lt;audio channels=&quot;2&quot; format=&quot;s16&quot; sampleRate=&quot;44100&quot;/&gt;&#10;      &lt;/videoTrack&gt;&#10;    &lt;/videoTracks&gt;&#10;  &lt;/narration&gt;&#10;&#10;&lt;/presentation2&gt;&#10;"/>
  <p:tag name="ISPRING_PLAYERS_CUSTOMIZATION" val="UEsDBBQAAgAIADOOd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BAgAAFAACAAgAM453RyO0Tvv7AgAAsAgAABQAAAAAAAAAAQAAAAAAAAAAAHVuaXZlcnNhbC9wbGF5ZXIueG1sUEsFBgAAAAABAAEAQgAAAC0DAAAAAA=="/>
  <p:tag name="ISPRING_PRESENTATION_TITLE" val="SandAinPM_Section 1 - Why we need Science and Art in Software development"/>
  <p:tag name="ISPRING_ULTRA_SCORM_COURSE_ID" val="8D14B88D-722C-4A8C-AB87-C04B4C337CB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RESOURCE_PATHS_HASH" val="179be34cca9fe106ef9a9689f31d87121547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8.49"/>
  <p:tag name="ISPRING_SLIDE_INDENT_LEVEL" val="0"/>
  <p:tag name="ISPRING_RESOURCE_VIDEO" val="Fri Nov 13 10-48-54 2015.avi"/>
  <p:tag name="ISPRING_VIDEO_FULL_PATH" val="D:\MyData\Instructional Design\Homework\Khoa học và Nghệ thuật trong quản lý dự án phần mềm\Slides\SandAinPM_Section 1 - Why we need Science and Art in Software development\video\Fri Nov 13 10-48-54 2015.avi"/>
  <p:tag name="ISPRING_VIDEO_RELATIVE_PATH" val="SandAinPM_Section 1 - Why we need Science and Art in Software development\video\Fri Nov 13 10-48-54 2015.avi"/>
  <p:tag name="ISPRING_AUDIO_BITRATE" val="0"/>
  <p:tag name="ISPRING_SLIDE_ID_2" val="{6D8207DC-C421-41F8-B9AD-68641EB1169B}"/>
  <p:tag name="ISPRING_CUSTOM_TIMING_USED" val="1"/>
</p:tagLst>
</file>

<file path=ppt/theme/theme1.xml><?xml version="1.0" encoding="utf-8"?>
<a:theme xmlns:a="http://schemas.openxmlformats.org/drawingml/2006/main" name="Template_Training 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Topic</Template>
  <TotalTime>266</TotalTime>
  <Words>183</Words>
  <Application>Microsoft Office PowerPoint</Application>
  <PresentationFormat>On-screen Show (4:3)</PresentationFormat>
  <Paragraphs>18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Template_Training Topic</vt:lpstr>
      <vt:lpstr>Slide 1</vt:lpstr>
      <vt:lpstr>Câu hỏi 5</vt:lpstr>
      <vt:lpstr>Hướng dẫn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Why Science and Art in Software Project Management</dc:subject>
  <dc:creator>ThachLN</dc:creator>
  <cp:keywords>Training material</cp:keywords>
  <dc:description>http://mks.com.vn/khoa-hoc-va-nghe-thuat-trong-quan-ly-du-an-phan-mem</dc:description>
  <cp:lastModifiedBy>Le Thi Thu Trang</cp:lastModifiedBy>
  <cp:revision>30</cp:revision>
  <dcterms:created xsi:type="dcterms:W3CDTF">2015-12-20T14:44:29Z</dcterms:created>
  <dcterms:modified xsi:type="dcterms:W3CDTF">2015-12-21T15:03:57Z</dcterms:modified>
  <cp:category>Software project management</cp:category>
  <cp:contentStatus>Design</cp:contentStatus>
</cp:coreProperties>
</file>