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7" autoAdjust="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12/21/2015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543800" cy="1905000"/>
          </a:xfrm>
        </p:spPr>
        <p:txBody>
          <a:bodyPr>
            <a:noAutofit/>
          </a:bodyPr>
          <a:lstStyle/>
          <a:p>
            <a:r>
              <a:rPr lang="en-US" sz="6000" b="1" err="1" smtClean="0">
                <a:solidFill>
                  <a:srgbClr val="000099"/>
                </a:solidFill>
              </a:rPr>
              <a:t>Gợi</a:t>
            </a:r>
            <a:r>
              <a:rPr lang="en-US" sz="6000" b="1" smtClean="0">
                <a:solidFill>
                  <a:srgbClr val="000099"/>
                </a:solidFill>
              </a:rPr>
              <a:t> ý </a:t>
            </a:r>
            <a:r>
              <a:rPr lang="en-US" sz="6000" b="1" err="1" smtClean="0">
                <a:solidFill>
                  <a:srgbClr val="000099"/>
                </a:solidFill>
              </a:rPr>
              <a:t>làm</a:t>
            </a:r>
            <a:r>
              <a:rPr lang="en-US" sz="6000" b="1" smtClean="0">
                <a:solidFill>
                  <a:srgbClr val="000099"/>
                </a:solidFill>
              </a:rPr>
              <a:t> </a:t>
            </a:r>
            <a:r>
              <a:rPr lang="en-US" sz="6000" b="1" err="1" smtClean="0">
                <a:solidFill>
                  <a:srgbClr val="000099"/>
                </a:solidFill>
              </a:rPr>
              <a:t>bài</a:t>
            </a:r>
            <a:r>
              <a:rPr lang="en-US" sz="6000" b="1" smtClean="0">
                <a:solidFill>
                  <a:srgbClr val="000099"/>
                </a:solidFill>
              </a:rPr>
              <a:t> </a:t>
            </a:r>
            <a:r>
              <a:rPr lang="en-US" sz="6000" b="1" err="1" smtClean="0">
                <a:solidFill>
                  <a:srgbClr val="000099"/>
                </a:solidFill>
              </a:rPr>
              <a:t>tập</a:t>
            </a:r>
            <a:r>
              <a:rPr lang="en-US" sz="6000" b="1" smtClean="0">
                <a:solidFill>
                  <a:srgbClr val="000099"/>
                </a:solidFill>
              </a:rPr>
              <a:t> </a:t>
            </a:r>
            <a:r>
              <a:rPr lang="en-US" sz="6000" b="1" err="1" smtClean="0">
                <a:solidFill>
                  <a:srgbClr val="000099"/>
                </a:solidFill>
              </a:rPr>
              <a:t>thực</a:t>
            </a:r>
            <a:r>
              <a:rPr lang="en-US" sz="6000" b="1" smtClean="0">
                <a:solidFill>
                  <a:srgbClr val="000099"/>
                </a:solidFill>
              </a:rPr>
              <a:t> </a:t>
            </a:r>
            <a:r>
              <a:rPr lang="en-US" sz="6000" b="1" err="1" smtClean="0">
                <a:solidFill>
                  <a:srgbClr val="000099"/>
                </a:solidFill>
              </a:rPr>
              <a:t>hành</a:t>
            </a:r>
            <a:endParaRPr lang="en-US" sz="6000" b="1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55626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Ngọc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Thạch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191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 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3200" b="0" i="0" u="none" strike="noStrike" kern="1200" cap="none" spc="0" normalizeH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Câu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hỏi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200" baseline="0" err="1" smtClean="0">
                <a:solidFill>
                  <a:srgbClr val="CC3300"/>
                </a:solidFill>
              </a:rPr>
              <a:t>Kiểm</a:t>
            </a:r>
            <a:r>
              <a:rPr lang="en-US" sz="3200" smtClean="0">
                <a:solidFill>
                  <a:srgbClr val="CC3300"/>
                </a:solidFill>
              </a:rPr>
              <a:t> </a:t>
            </a:r>
            <a:r>
              <a:rPr lang="en-US" sz="3200" err="1" smtClean="0">
                <a:solidFill>
                  <a:srgbClr val="CC3300"/>
                </a:solidFill>
              </a:rPr>
              <a:t>định</a:t>
            </a:r>
            <a:r>
              <a:rPr lang="en-US" sz="3200" smtClean="0">
                <a:solidFill>
                  <a:srgbClr val="CC3300"/>
                </a:solidFill>
              </a:rPr>
              <a:t> </a:t>
            </a:r>
            <a:r>
              <a:rPr lang="en-US" sz="3200" err="1" smtClean="0">
                <a:solidFill>
                  <a:srgbClr val="CC3300"/>
                </a:solidFill>
              </a:rPr>
              <a:t>giả</a:t>
            </a:r>
            <a:r>
              <a:rPr lang="en-US" sz="3200" smtClean="0">
                <a:solidFill>
                  <a:srgbClr val="CC3300"/>
                </a:solidFill>
              </a:rPr>
              <a:t> </a:t>
            </a:r>
            <a:r>
              <a:rPr lang="en-US" sz="3200" err="1" smtClean="0">
                <a:solidFill>
                  <a:srgbClr val="CC3300"/>
                </a:solidFill>
              </a:rPr>
              <a:t>thuyết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Câu</a:t>
            </a:r>
            <a:r>
              <a:rPr lang="en-US" b="1" smtClean="0"/>
              <a:t> </a:t>
            </a:r>
            <a:r>
              <a:rPr lang="en-US" b="1" err="1" smtClean="0"/>
              <a:t>hỏi</a:t>
            </a:r>
            <a:r>
              <a:rPr lang="en-US" b="1" smtClean="0"/>
              <a:t> </a:t>
            </a:r>
            <a:r>
              <a:rPr lang="en-US" b="1" smtClean="0"/>
              <a:t>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486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Chiều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cao và qui định lái xe: Giả dụ rằng một nước kia ra qui định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rằng</a:t>
            </a:r>
            <a:r>
              <a:rPr lang="en-US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người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có chiều cao thấp hơn 162 cm không được lái xe. Biết rằng chiều cao trong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quần</a:t>
            </a:r>
            <a:r>
              <a:rPr lang="en-US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thể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của nước đó như sau:</a:t>
            </a:r>
          </a:p>
          <a:p>
            <a:pPr marL="0" indent="0">
              <a:buNone/>
            </a:pP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• nam: trung bình 165 cm, độ lệch chuẩn 6.72 cm;</a:t>
            </a:r>
          </a:p>
          <a:p>
            <a:pPr marL="0" indent="0">
              <a:buNone/>
            </a:pP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• nữ: trung bình 154 cm; độ lệch chuẩn 5.35 cm.</a:t>
            </a:r>
          </a:p>
          <a:p>
            <a:pPr marL="0" indent="0">
              <a:buNone/>
            </a:pP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Biết rằng chiều cao tuân theo luật phân bố chuẩn (normal distribution). Dùng các số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liệu</a:t>
            </a:r>
            <a:r>
              <a:rPr lang="en-US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trên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, bạn hãy tính xem có bao nhiêu nam và nữ không được cấp bằng lái xe trong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nước</a:t>
            </a:r>
            <a:r>
              <a:rPr lang="en-US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này</a:t>
            </a:r>
            <a:r>
              <a:rPr lang="vi-VN" smtClean="0">
                <a:solidFill>
                  <a:schemeClr val="tx1"/>
                </a:solidFill>
                <a:latin typeface="Calibri" pitchFamily="34" charset="0"/>
              </a:rPr>
              <a:t>?</a:t>
            </a:r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Bước</a:t>
            </a:r>
            <a:r>
              <a:rPr lang="en-US" smtClean="0">
                <a:solidFill>
                  <a:schemeClr val="tx1"/>
                </a:solidFill>
              </a:rPr>
              <a:t> 1: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Chúng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ta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cần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mô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phỏng</a:t>
            </a:r>
            <a:r>
              <a:rPr lang="en-US" smtClean="0">
                <a:solidFill>
                  <a:schemeClr val="tx1"/>
                </a:solidFill>
              </a:rPr>
              <a:t> (simulation) “</a:t>
            </a:r>
            <a:r>
              <a:rPr lang="en-US" err="1" smtClean="0">
                <a:solidFill>
                  <a:schemeClr val="tx1"/>
                </a:solidFill>
              </a:rPr>
              <a:t>dữ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liệu</a:t>
            </a:r>
            <a:r>
              <a:rPr lang="en-US" smtClean="0">
                <a:solidFill>
                  <a:schemeClr val="tx1"/>
                </a:solidFill>
              </a:rPr>
              <a:t>” </a:t>
            </a:r>
            <a:r>
              <a:rPr lang="en-US" err="1" smtClean="0">
                <a:solidFill>
                  <a:schemeClr val="tx1"/>
                </a:solidFill>
              </a:rPr>
              <a:t>cho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mẫu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đủ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lớn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cho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nam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và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nữ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theo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luật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phân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bố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chuẩn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bằng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hàm</a:t>
            </a:r>
            <a:r>
              <a:rPr lang="en-US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err="1" smtClean="0">
                <a:solidFill>
                  <a:schemeClr val="tx1"/>
                </a:solidFill>
              </a:rPr>
              <a:t>rnorm</a:t>
            </a:r>
            <a:r>
              <a:rPr lang="en-US" smtClean="0">
                <a:solidFill>
                  <a:schemeClr val="tx1"/>
                </a:solidFill>
              </a:rPr>
              <a:t>(n, mean, </a:t>
            </a:r>
            <a:r>
              <a:rPr lang="en-US" err="1" smtClean="0">
                <a:solidFill>
                  <a:schemeClr val="tx1"/>
                </a:solidFill>
              </a:rPr>
              <a:t>sd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Mã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lệnh</a:t>
            </a:r>
            <a:r>
              <a:rPr lang="en-US" smtClean="0">
                <a:solidFill>
                  <a:schemeClr val="tx1"/>
                </a:solidFill>
              </a:rPr>
              <a:t> R:</a:t>
            </a:r>
            <a:endParaRPr lang="en-US" smtClean="0">
              <a:solidFill>
                <a:schemeClr val="tx1"/>
              </a:solidFill>
            </a:endParaRP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=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rnorm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(1000000, 165, 6.72)</a:t>
            </a: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woman =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rnorm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(1000000, 164, 5.35)</a:t>
            </a: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(man)</a:t>
            </a: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(woman)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Bước</a:t>
            </a:r>
            <a:r>
              <a:rPr lang="en-US" smtClean="0">
                <a:solidFill>
                  <a:schemeClr val="tx1"/>
                </a:solidFill>
              </a:rPr>
              <a:t> 2: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Dùng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hàm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phân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phối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tích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lũy</a:t>
            </a:r>
            <a:r>
              <a:rPr lang="en-US" smtClean="0">
                <a:solidFill>
                  <a:schemeClr val="tx1"/>
                </a:solidFill>
              </a:rPr>
              <a:t> (cumulative probability distribution) </a:t>
            </a:r>
            <a:r>
              <a:rPr lang="en-US" err="1" smtClean="0">
                <a:solidFill>
                  <a:schemeClr val="tx1"/>
                </a:solidFill>
              </a:rPr>
              <a:t>để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tính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xác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suất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người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nam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có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chiều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cao</a:t>
            </a:r>
            <a:r>
              <a:rPr lang="en-US" smtClean="0">
                <a:solidFill>
                  <a:schemeClr val="tx1"/>
                </a:solidFill>
              </a:rPr>
              <a:t> ≤ 162 cm </a:t>
            </a:r>
            <a:r>
              <a:rPr lang="en-US" err="1" smtClean="0">
                <a:solidFill>
                  <a:schemeClr val="tx1"/>
                </a:solidFill>
              </a:rPr>
              <a:t>là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bao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nhiêu</a:t>
            </a:r>
            <a:r>
              <a:rPr lang="en-US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err="1" smtClean="0">
                <a:solidFill>
                  <a:schemeClr val="tx1"/>
                </a:solidFill>
              </a:rPr>
              <a:t>pnorm</a:t>
            </a:r>
            <a:r>
              <a:rPr lang="en-US" smtClean="0">
                <a:solidFill>
                  <a:schemeClr val="tx1"/>
                </a:solidFill>
              </a:rPr>
              <a:t>(162, mean, </a:t>
            </a:r>
            <a:r>
              <a:rPr lang="en-US" err="1" smtClean="0">
                <a:solidFill>
                  <a:schemeClr val="tx1"/>
                </a:solidFill>
              </a:rPr>
              <a:t>sd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Mã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lệnh</a:t>
            </a:r>
            <a:r>
              <a:rPr lang="en-US" smtClean="0">
                <a:solidFill>
                  <a:schemeClr val="tx1"/>
                </a:solidFill>
              </a:rPr>
              <a:t> R:</a:t>
            </a:r>
            <a:endParaRPr lang="en-US" smtClean="0">
              <a:solidFill>
                <a:schemeClr val="tx1"/>
              </a:solidFill>
            </a:endParaRP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pnorm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(162, 165,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6.72) #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0.3276438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vậy</a:t>
            </a:r>
            <a:r>
              <a:rPr lang="en-US" smtClean="0"/>
              <a:t>: </a:t>
            </a:r>
            <a:r>
              <a:rPr lang="en-US" err="1" smtClean="0"/>
              <a:t>Khoảng</a:t>
            </a:r>
            <a:r>
              <a:rPr lang="en-US" smtClean="0"/>
              <a:t> 33% </a:t>
            </a:r>
            <a:r>
              <a:rPr lang="en-US" err="1" smtClean="0"/>
              <a:t>nam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chiều</a:t>
            </a:r>
            <a:r>
              <a:rPr lang="en-US" smtClean="0"/>
              <a:t> </a:t>
            </a:r>
            <a:r>
              <a:rPr lang="en-US" err="1" smtClean="0"/>
              <a:t>cao</a:t>
            </a:r>
            <a:r>
              <a:rPr lang="en-US" smtClean="0"/>
              <a:t> ≤ 162cm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Bước</a:t>
            </a:r>
            <a:r>
              <a:rPr lang="en-US" smtClean="0">
                <a:solidFill>
                  <a:schemeClr val="tx1"/>
                </a:solidFill>
              </a:rPr>
              <a:t> 3: </a:t>
            </a:r>
            <a:r>
              <a:rPr lang="en-US" err="1" smtClean="0">
                <a:solidFill>
                  <a:schemeClr val="tx1"/>
                </a:solidFill>
              </a:rPr>
              <a:t>Tương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tự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bước</a:t>
            </a:r>
            <a:r>
              <a:rPr lang="en-US" smtClean="0">
                <a:solidFill>
                  <a:schemeClr val="tx1"/>
                </a:solidFill>
              </a:rPr>
              <a:t> 2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Dùng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hàm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phân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phối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tích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lũy</a:t>
            </a:r>
            <a:r>
              <a:rPr lang="en-US" smtClean="0">
                <a:solidFill>
                  <a:schemeClr val="tx1"/>
                </a:solidFill>
              </a:rPr>
              <a:t> (cumulative probability distribution) </a:t>
            </a:r>
            <a:r>
              <a:rPr lang="en-US" err="1" smtClean="0">
                <a:solidFill>
                  <a:schemeClr val="tx1"/>
                </a:solidFill>
              </a:rPr>
              <a:t>để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tính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xác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suất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người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nữa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có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chiều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cao</a:t>
            </a:r>
            <a:r>
              <a:rPr lang="en-US" smtClean="0">
                <a:solidFill>
                  <a:schemeClr val="tx1"/>
                </a:solidFill>
              </a:rPr>
              <a:t> ≤ 162 cm </a:t>
            </a:r>
            <a:r>
              <a:rPr lang="en-US" err="1" smtClean="0">
                <a:solidFill>
                  <a:schemeClr val="tx1"/>
                </a:solidFill>
              </a:rPr>
              <a:t>là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bao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nhiêu</a:t>
            </a:r>
            <a:r>
              <a:rPr lang="en-US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err="1" smtClean="0">
                <a:solidFill>
                  <a:schemeClr val="tx1"/>
                </a:solidFill>
              </a:rPr>
              <a:t>pnorm</a:t>
            </a:r>
            <a:r>
              <a:rPr lang="en-US" smtClean="0">
                <a:solidFill>
                  <a:schemeClr val="tx1"/>
                </a:solidFill>
              </a:rPr>
              <a:t>(162, mean, </a:t>
            </a:r>
            <a:r>
              <a:rPr lang="en-US" err="1" smtClean="0">
                <a:solidFill>
                  <a:schemeClr val="tx1"/>
                </a:solidFill>
              </a:rPr>
              <a:t>sd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err="1" smtClean="0">
                <a:solidFill>
                  <a:schemeClr val="tx1"/>
                </a:solidFill>
              </a:rPr>
              <a:t>Mã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lệnh</a:t>
            </a:r>
            <a:r>
              <a:rPr lang="en-US" smtClean="0">
                <a:solidFill>
                  <a:schemeClr val="tx1"/>
                </a:solidFill>
              </a:rPr>
              <a:t> R:</a:t>
            </a:r>
            <a:endParaRPr lang="en-US" smtClean="0">
              <a:solidFill>
                <a:schemeClr val="tx1"/>
              </a:solidFill>
            </a:endParaRPr>
          </a:p>
          <a:p>
            <a:pPr marL="0" indent="0">
              <a:buFont typeface="Calibri" pitchFamily="34" charset="0"/>
              <a:buChar char="˃"/>
            </a:pP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pnorm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(162, 154,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5.35)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0.9325855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vậy</a:t>
            </a:r>
            <a:r>
              <a:rPr lang="en-US" smtClean="0"/>
              <a:t>: </a:t>
            </a:r>
            <a:r>
              <a:rPr lang="en-US" err="1" smtClean="0"/>
              <a:t>Khoảng</a:t>
            </a:r>
            <a:r>
              <a:rPr lang="en-US" smtClean="0"/>
              <a:t> 93% </a:t>
            </a:r>
            <a:r>
              <a:rPr lang="en-US" err="1" smtClean="0"/>
              <a:t>nữa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chiều</a:t>
            </a:r>
            <a:r>
              <a:rPr lang="en-US" smtClean="0"/>
              <a:t> </a:t>
            </a:r>
            <a:r>
              <a:rPr lang="en-US" err="1" smtClean="0"/>
              <a:t>cao</a:t>
            </a:r>
            <a:r>
              <a:rPr lang="en-US" smtClean="0"/>
              <a:t> ≤ 162cm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6096000"/>
            <a:ext cx="7620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err="1" smtClean="0"/>
              <a:t>Bạn</a:t>
            </a:r>
            <a:r>
              <a:rPr lang="en-US" sz="3000" smtClean="0"/>
              <a:t> </a:t>
            </a:r>
            <a:r>
              <a:rPr lang="en-US" sz="3000" err="1" smtClean="0"/>
              <a:t>tự</a:t>
            </a:r>
            <a:r>
              <a:rPr lang="en-US" sz="3000" smtClean="0"/>
              <a:t> </a:t>
            </a:r>
            <a:r>
              <a:rPr lang="en-US" sz="3000" err="1" smtClean="0"/>
              <a:t>đưa</a:t>
            </a:r>
            <a:r>
              <a:rPr lang="en-US" sz="3000" smtClean="0"/>
              <a:t> </a:t>
            </a:r>
            <a:r>
              <a:rPr lang="en-US" sz="3000" err="1" smtClean="0"/>
              <a:t>ra</a:t>
            </a:r>
            <a:r>
              <a:rPr lang="en-US" sz="3000" smtClean="0"/>
              <a:t> </a:t>
            </a:r>
            <a:r>
              <a:rPr lang="en-US" sz="3000" err="1" smtClean="0"/>
              <a:t>kết</a:t>
            </a:r>
            <a:r>
              <a:rPr lang="en-US" sz="3000" smtClean="0"/>
              <a:t> </a:t>
            </a:r>
            <a:r>
              <a:rPr lang="en-US" sz="3000" err="1" smtClean="0"/>
              <a:t>luận</a:t>
            </a:r>
            <a:r>
              <a:rPr lang="en-US" sz="3000" smtClean="0"/>
              <a:t> </a:t>
            </a:r>
            <a:r>
              <a:rPr lang="en-US" sz="3000" err="1" smtClean="0"/>
              <a:t>nhé</a:t>
            </a:r>
            <a:r>
              <a:rPr lang="en-US" sz="3000" smtClean="0"/>
              <a:t>!</a:t>
            </a:r>
            <a:endParaRPr lang="en-US" sz="3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b1a58aab77c47f29488234d1bb3e197db677a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281</TotalTime>
  <Words>354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Template_Training Topic</vt:lpstr>
      <vt:lpstr>Slide 1</vt:lpstr>
      <vt:lpstr>Câu hỏi 6</vt:lpstr>
      <vt:lpstr>Hướng dẫn</vt:lpstr>
      <vt:lpstr>Hướng dẫn</vt:lpstr>
      <vt:lpstr>Hướng dẫn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Le Thi Thu Trang</cp:lastModifiedBy>
  <cp:revision>35</cp:revision>
  <dcterms:created xsi:type="dcterms:W3CDTF">2015-12-20T14:44:29Z</dcterms:created>
  <dcterms:modified xsi:type="dcterms:W3CDTF">2015-12-21T15:18:08Z</dcterms:modified>
  <cp:category>Software project management</cp:category>
  <cp:contentStatus>Design</cp:contentStatus>
</cp:coreProperties>
</file>