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2995B-61BB-EFA4-60BC-2ADC2F490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229D9-4C81-7635-09F0-244CAD73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B5125-DC45-5726-011D-3DB690B7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7A406-E1C5-67E5-7BD0-3CC27EEA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056C-DBD9-5242-BDAC-495989DE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E77FC-BDDE-71CD-A241-82ED5D4B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266A4F-86B6-0040-A170-CC83E158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B4AA3-891C-AACD-3FE3-29DD98D2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6231E-E269-0D35-3F84-8E832B9E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7CC0-2EA8-2648-C704-79FECFE1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22499C-2C2A-3494-8D4D-DF7F9B82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E486C-4220-3E6D-EA8F-248CDB4B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140FC-B8A1-C15F-F416-BF0B6F97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00F4F-40A0-FF14-F570-73310AF5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C45E-F603-6E67-6021-77E8FB14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7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C7043-06E2-7242-D532-9B55D20D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DC3D6-7BD4-877D-CE47-8931EB96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B35C1-5E44-73BA-242D-C85EEAB6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4197D-CD6B-875B-4037-9C6E6596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15ED6-3A2A-CE78-AB48-B5299EFB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0A16-3514-BAFF-B53D-57113D3B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EDCF6-ED82-7DA4-1D7E-DB98C5C77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5280-6D3D-9116-96E5-09F427C3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9B626-6F9B-2719-B08F-E545968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9734F-D702-F89B-EF82-E9C0AF95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001D4-8C5E-12FF-34AD-E20A6843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3D6A7-DEED-7968-729E-23C79B2BB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BE70A8-3D89-0EDE-8F38-3E6B39BF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465A-9E03-E261-B562-FC806B9A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4D67D-D839-C53E-8D3A-AF6C3575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9FA3C-4A54-EA7E-DBEC-D814F860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0B3A-4A3F-EE5B-2468-EE88F41B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3184E-32F4-DE69-EBF5-27AE32B7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A873F-604C-CBC9-02C4-CF763A6C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B48410-D955-2DD0-27AD-DA54EA3BD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16A89C-947A-C0DC-6462-7B0C6CFF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300745-52B1-9CD2-FD09-25C25827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1D62B-A6AA-A408-D5A0-88C25A37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613A2-B60F-4FD1-97EF-8A8402F9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BFF64-871D-A267-9816-6370A9F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86E1D2-FE4F-9B87-DBAB-7226F41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5D5719-B03B-81BE-C37A-84A7CED7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BBD1B3-CA1D-9FA7-27D4-9DA67DDF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8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0C70B0-1661-8850-6EA6-F948AB3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30655C-6D81-6975-20F5-C390217B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2F652-0350-4D94-4B6C-9AA1F8E4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F6BFA-C78F-3077-2489-2B8AEE405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2D29B-4D53-471A-C66D-3C7F10EA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D0E6B-8F6A-44D8-B018-927CAB70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C41F1-19AE-5B23-204F-A6DE31E4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CC7A28-C7D9-9D0C-A6B8-D079D55D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C69BD-5548-1122-0AC0-10AA4E0A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9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FF25-E3B4-DA20-26E3-A808AD59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5A7012-21B6-CD65-CD3E-6B319D37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90D08-5325-4DF9-6386-6BD1FABA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0CEE3-F4F1-9CAB-643F-9D68A59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3C965-6B59-9C1D-340B-940CEB25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9E096-EEA9-4FAB-EE3E-2E260BDA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1A7245-B135-245D-7FAB-1419A077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694BC4-388B-16BF-42B4-460F608D7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2A793-DA47-DB1A-E525-6CFC24D72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0915-8F6C-483C-9EF6-9DDB3374F9AC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68C8E-F7F8-6ABB-4384-43B05A73A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68132-012E-0ED8-5C81-FDF96F2E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9B325-E261-4872-B9B9-4693BF419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E4998-E59E-3BCD-E33C-F69E54DAABF0}"/>
              </a:ext>
            </a:extLst>
          </p:cNvPr>
          <p:cNvSpPr txBox="1"/>
          <p:nvPr/>
        </p:nvSpPr>
        <p:spPr>
          <a:xfrm>
            <a:off x="204106" y="1796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 분류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08266-6ADA-134D-3C87-5A3EF1B6A1BA}"/>
              </a:ext>
            </a:extLst>
          </p:cNvPr>
          <p:cNvSpPr txBox="1"/>
          <p:nvPr/>
        </p:nvSpPr>
        <p:spPr>
          <a:xfrm>
            <a:off x="450968" y="699407"/>
            <a:ext cx="2962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위상 정렬 </a:t>
            </a:r>
            <a:r>
              <a:rPr lang="en-US" altLang="ko-KR" sz="1600" dirty="0"/>
              <a:t>: 1005(ACM Craft)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84AC1-AAE7-50A8-E5C2-F5B92B963F52}"/>
              </a:ext>
            </a:extLst>
          </p:cNvPr>
          <p:cNvSpPr txBox="1"/>
          <p:nvPr/>
        </p:nvSpPr>
        <p:spPr>
          <a:xfrm>
            <a:off x="450967" y="1170469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기하학 </a:t>
            </a:r>
            <a:r>
              <a:rPr lang="en-US" altLang="ko-KR" sz="1600" dirty="0"/>
              <a:t>: 1004(</a:t>
            </a:r>
            <a:r>
              <a:rPr lang="ko-KR" altLang="en-US" sz="1600" dirty="0" err="1"/>
              <a:t>어린왕자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8E447-1119-6BEF-3EA9-AEF814CC259D}"/>
              </a:ext>
            </a:extLst>
          </p:cNvPr>
          <p:cNvSpPr txBox="1"/>
          <p:nvPr/>
        </p:nvSpPr>
        <p:spPr>
          <a:xfrm>
            <a:off x="450967" y="1659484"/>
            <a:ext cx="7694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다이나믹 프로그래밍 </a:t>
            </a:r>
            <a:r>
              <a:rPr lang="en-US" altLang="ko-KR" sz="1600" dirty="0"/>
              <a:t>: </a:t>
            </a:r>
            <a:r>
              <a:rPr lang="en-US" altLang="ko-KR" sz="1600" dirty="0">
                <a:solidFill>
                  <a:srgbClr val="FF0000"/>
                </a:solidFill>
              </a:rPr>
              <a:t>1003(</a:t>
            </a:r>
            <a:r>
              <a:rPr lang="ko-KR" altLang="en-US" sz="1600" dirty="0">
                <a:solidFill>
                  <a:srgbClr val="FF0000"/>
                </a:solidFill>
              </a:rPr>
              <a:t>피보나치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,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1010(</a:t>
            </a:r>
            <a:r>
              <a:rPr lang="ko-KR" altLang="en-US" sz="1600" dirty="0"/>
              <a:t>다리놓기</a:t>
            </a:r>
            <a:r>
              <a:rPr lang="en-US" altLang="ko-KR" sz="1600" dirty="0"/>
              <a:t>), 2775(</a:t>
            </a:r>
            <a:r>
              <a:rPr lang="ko-KR" altLang="en-US" sz="1600" dirty="0" err="1"/>
              <a:t>부녀회장이될테야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AAC25-5929-E046-34C8-18F2711E4CAD}"/>
              </a:ext>
            </a:extLst>
          </p:cNvPr>
          <p:cNvSpPr txBox="1"/>
          <p:nvPr/>
        </p:nvSpPr>
        <p:spPr>
          <a:xfrm>
            <a:off x="450967" y="2130546"/>
            <a:ext cx="2544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수학 </a:t>
            </a:r>
            <a:r>
              <a:rPr lang="en-US" altLang="ko-KR" sz="1600" dirty="0"/>
              <a:t>: 1010(Fly me to…)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06DE0-DEF1-10E5-0DE8-1DB19F721A8F}"/>
              </a:ext>
            </a:extLst>
          </p:cNvPr>
          <p:cNvSpPr txBox="1"/>
          <p:nvPr/>
        </p:nvSpPr>
        <p:spPr>
          <a:xfrm>
            <a:off x="450967" y="2619561"/>
            <a:ext cx="3150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그래프이론 </a:t>
            </a:r>
            <a:r>
              <a:rPr lang="en-US" altLang="ko-KR" sz="1600" dirty="0"/>
              <a:t>: 1012(</a:t>
            </a:r>
            <a:r>
              <a:rPr lang="ko-KR" altLang="en-US" sz="1600" dirty="0"/>
              <a:t>유기농 배추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2386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1DC21-92ED-8152-56DC-4207848A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2B144-8CB5-5C97-6880-C7C173C1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4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6F452-0350-6B53-EC04-E6E24F30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8FF79-385D-AB59-055B-28B64F5E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187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A509-C0BC-30D2-8ED0-B32E8DF3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C3857-9F45-9817-857F-30D0853D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75039-E0F5-8F9C-C9A4-9CB56355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4646F-AD8D-3C61-BE86-550201AF6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7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E8465-36EC-87A7-30EB-E13B71D5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49F80-C0C1-AC6C-A086-E2DEEE68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43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86187-DFF5-EA01-BF01-36C2EE9331DC}"/>
              </a:ext>
            </a:extLst>
          </p:cNvPr>
          <p:cNvSpPr txBox="1"/>
          <p:nvPr/>
        </p:nvSpPr>
        <p:spPr>
          <a:xfrm>
            <a:off x="877078" y="709127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각 지수 계산의 나머지 규칙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56E2A41-17B5-215F-318B-07C21B7D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77058"/>
              </p:ext>
            </p:extLst>
          </p:nvPr>
        </p:nvGraphicFramePr>
        <p:xfrm>
          <a:off x="729860" y="1382140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0BFFEED1-D133-85E1-C328-DEDD7D46F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94140"/>
              </p:ext>
            </p:extLst>
          </p:nvPr>
        </p:nvGraphicFramePr>
        <p:xfrm>
          <a:off x="729860" y="2905381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4AC82BF-CDED-0AED-3884-645BBD60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68046"/>
              </p:ext>
            </p:extLst>
          </p:nvPr>
        </p:nvGraphicFramePr>
        <p:xfrm>
          <a:off x="729860" y="4428622"/>
          <a:ext cx="1073228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28">
                  <a:extLst>
                    <a:ext uri="{9D8B030D-6E8A-4147-A177-3AD203B41FA5}">
                      <a16:colId xmlns:a16="http://schemas.microsoft.com/office/drawing/2014/main" val="2339122679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5757094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61113572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3480247138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4050538890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8315282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385840152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2467064655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668852457"/>
                    </a:ext>
                  </a:extLst>
                </a:gridCol>
                <a:gridCol w="1073228">
                  <a:extLst>
                    <a:ext uri="{9D8B030D-6E8A-4147-A177-3AD203B41FA5}">
                      <a16:colId xmlns:a16="http://schemas.microsoft.com/office/drawing/2014/main" val="1448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4^9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2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을 나눈 나머지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920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9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64ACA-B0AA-B25C-0F54-CD50296D1AA1}"/>
              </a:ext>
            </a:extLst>
          </p:cNvPr>
          <p:cNvSpPr txBox="1"/>
          <p:nvPr/>
        </p:nvSpPr>
        <p:spPr>
          <a:xfrm>
            <a:off x="130629" y="130629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1010</a:t>
            </a:r>
            <a:r>
              <a:rPr lang="ko-KR" altLang="en-US" dirty="0"/>
              <a:t> 다리 놓기 참고  </a:t>
            </a:r>
            <a:r>
              <a:rPr lang="en-US" altLang="ko-KR" dirty="0"/>
              <a:t>#</a:t>
            </a:r>
            <a:r>
              <a:rPr lang="ko-KR" altLang="en-US" dirty="0"/>
              <a:t>순열과 조합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B691F-5BC2-BC1D-6ED3-811D27AE0F4B}"/>
              </a:ext>
            </a:extLst>
          </p:cNvPr>
          <p:cNvSpPr txBox="1"/>
          <p:nvPr/>
        </p:nvSpPr>
        <p:spPr>
          <a:xfrm>
            <a:off x="429208" y="905069"/>
            <a:ext cx="591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개의 자료에서 </a:t>
            </a:r>
            <a:r>
              <a:rPr lang="en-US" altLang="ko-KR" b="1"/>
              <a:t>r</a:t>
            </a:r>
            <a:r>
              <a:rPr lang="ko-KR" altLang="en-US" b="1"/>
              <a:t>개를 선택하는 경우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조합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A5F8C-D8A4-C822-3C15-0438AA60B23C}"/>
              </a:ext>
            </a:extLst>
          </p:cNvPr>
          <p:cNvSpPr txBox="1"/>
          <p:nvPr/>
        </p:nvSpPr>
        <p:spPr>
          <a:xfrm>
            <a:off x="429208" y="1420198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순서를 고려하지 않으며 중복을 포함하지 않는다</a:t>
            </a:r>
            <a:r>
              <a:rPr lang="en-US" altLang="ko-KR" b="1"/>
              <a:t>.</a:t>
            </a:r>
            <a:endParaRPr lang="ko-KR" altLang="en-US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C8C9BE-7D8B-9913-90A7-B013087F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0" y="1789530"/>
            <a:ext cx="2552921" cy="1127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0423D5-D66B-40BB-7B02-D58D48F6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15" y="2917388"/>
            <a:ext cx="1882303" cy="1127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1805A2-2FC8-7889-DD45-F586B3998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70" y="4053478"/>
            <a:ext cx="1988992" cy="12269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56C46C-ABA6-D145-5DCA-7F16440D548F}"/>
              </a:ext>
            </a:extLst>
          </p:cNvPr>
          <p:cNvSpPr txBox="1"/>
          <p:nvPr/>
        </p:nvSpPr>
        <p:spPr>
          <a:xfrm>
            <a:off x="3623388" y="2480681"/>
            <a:ext cx="705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서로 다른 </a:t>
            </a:r>
            <a:r>
              <a:rPr lang="en-US" altLang="ko-KR" b="1"/>
              <a:t>n</a:t>
            </a:r>
            <a:r>
              <a:rPr lang="ko-KR" altLang="en-US" b="1"/>
              <a:t>개가 속한 집합에서 </a:t>
            </a:r>
            <a:r>
              <a:rPr lang="en-US" altLang="ko-KR" b="1"/>
              <a:t>r</a:t>
            </a:r>
            <a:r>
              <a:rPr lang="ko-KR" altLang="en-US" b="1"/>
              <a:t>개를 선택해 </a:t>
            </a:r>
            <a:r>
              <a:rPr lang="en-US" altLang="ko-KR" b="1"/>
              <a:t>“</a:t>
            </a:r>
            <a:r>
              <a:rPr lang="ko-KR" altLang="en-US" b="1">
                <a:solidFill>
                  <a:srgbClr val="FF0000"/>
                </a:solidFill>
              </a:rPr>
              <a:t>순서대로</a:t>
            </a:r>
            <a:r>
              <a:rPr lang="en-US" altLang="ko-KR" b="1"/>
              <a:t>” </a:t>
            </a:r>
            <a:r>
              <a:rPr lang="ko-KR" altLang="en-US" b="1"/>
              <a:t>나열하는</a:t>
            </a:r>
            <a:endParaRPr lang="en-US" altLang="ko-KR" b="1"/>
          </a:p>
          <a:p>
            <a:r>
              <a:rPr lang="ko-KR" altLang="en-US" b="1"/>
              <a:t>경우의 수 </a:t>
            </a:r>
            <a:r>
              <a:rPr lang="en-US" altLang="ko-KR" b="1"/>
              <a:t>= </a:t>
            </a:r>
            <a:r>
              <a:rPr lang="ko-KR" altLang="en-US" b="1">
                <a:solidFill>
                  <a:srgbClr val="0070C0"/>
                </a:solidFill>
              </a:rPr>
              <a:t>순열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014771-912C-4E27-850A-FC63FC35B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388" y="3137306"/>
            <a:ext cx="2394857" cy="11873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A69E72-2C6F-A975-DEC3-51748A074B80}"/>
              </a:ext>
            </a:extLst>
          </p:cNvPr>
          <p:cNvSpPr txBox="1"/>
          <p:nvPr/>
        </p:nvSpPr>
        <p:spPr>
          <a:xfrm>
            <a:off x="3623388" y="4533082"/>
            <a:ext cx="578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꺼낸 값을 다시 선택할 수 있을 때의 순열 </a:t>
            </a:r>
            <a:r>
              <a:rPr lang="en-US" altLang="ko-KR" b="1"/>
              <a:t>(</a:t>
            </a:r>
            <a:r>
              <a:rPr lang="ko-KR" altLang="en-US" b="1"/>
              <a:t>중복 허용</a:t>
            </a:r>
            <a:r>
              <a:rPr lang="en-US" altLang="ko-KR" b="1"/>
              <a:t>)</a:t>
            </a:r>
            <a:endParaRPr lang="ko-KR" altLang="en-US" b="1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B3EDB8-1C40-D469-3D0C-8790A46FE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3388" y="5135301"/>
            <a:ext cx="1711912" cy="81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395C35-5BAE-A932-310D-52BC5A853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09" y="651101"/>
            <a:ext cx="5459171" cy="28921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486003-ADD9-8831-4EF5-7546147D8608}"/>
              </a:ext>
            </a:extLst>
          </p:cNvPr>
          <p:cNvSpPr/>
          <p:nvPr/>
        </p:nvSpPr>
        <p:spPr>
          <a:xfrm>
            <a:off x="1183821" y="840921"/>
            <a:ext cx="171450" cy="212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41CF25-685F-7070-D844-56F2091F5F11}"/>
              </a:ext>
            </a:extLst>
          </p:cNvPr>
          <p:cNvSpPr/>
          <p:nvPr/>
        </p:nvSpPr>
        <p:spPr>
          <a:xfrm>
            <a:off x="1719943" y="1295399"/>
            <a:ext cx="171450" cy="212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B20501F-9B2C-091A-590A-F9C6E156B645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1355271" y="947057"/>
            <a:ext cx="450397" cy="348342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72C8A97-8481-327A-006D-421ABB3E7B80}"/>
              </a:ext>
            </a:extLst>
          </p:cNvPr>
          <p:cNvCxnSpPr>
            <a:cxnSpLocks/>
          </p:cNvCxnSpPr>
          <p:nvPr/>
        </p:nvCxnSpPr>
        <p:spPr>
          <a:xfrm>
            <a:off x="3380014" y="1933914"/>
            <a:ext cx="0" cy="27758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2893CC-E7CF-1E6E-1825-D69BF37CFE0A}"/>
              </a:ext>
            </a:extLst>
          </p:cNvPr>
          <p:cNvCxnSpPr>
            <a:cxnSpLocks/>
          </p:cNvCxnSpPr>
          <p:nvPr/>
        </p:nvCxnSpPr>
        <p:spPr>
          <a:xfrm flipH="1">
            <a:off x="2400300" y="2775857"/>
            <a:ext cx="36739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EBCA5E-CFC3-4614-4313-C29ED8EFE6AD}"/>
              </a:ext>
            </a:extLst>
          </p:cNvPr>
          <p:cNvSpPr/>
          <p:nvPr/>
        </p:nvSpPr>
        <p:spPr>
          <a:xfrm>
            <a:off x="4947557" y="2775857"/>
            <a:ext cx="1148443" cy="51434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3A3511-A28E-A644-D235-3368A0ADACE6}"/>
              </a:ext>
            </a:extLst>
          </p:cNvPr>
          <p:cNvSpPr/>
          <p:nvPr/>
        </p:nvSpPr>
        <p:spPr>
          <a:xfrm>
            <a:off x="3269796" y="3126920"/>
            <a:ext cx="220436" cy="22043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43BF-4D6B-4436-ADC0-B743D8B08906}"/>
              </a:ext>
            </a:extLst>
          </p:cNvPr>
          <p:cNvSpPr txBox="1"/>
          <p:nvPr/>
        </p:nvSpPr>
        <p:spPr>
          <a:xfrm>
            <a:off x="3390120" y="362494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166DA-9CAA-75FF-05A9-DC9FBA6AD1F1}"/>
              </a:ext>
            </a:extLst>
          </p:cNvPr>
          <p:cNvSpPr txBox="1"/>
          <p:nvPr/>
        </p:nvSpPr>
        <p:spPr>
          <a:xfrm>
            <a:off x="130629" y="130629"/>
            <a:ext cx="3219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1012</a:t>
            </a:r>
            <a:r>
              <a:rPr lang="ko-KR" altLang="en-US" dirty="0"/>
              <a:t> </a:t>
            </a:r>
            <a:r>
              <a:rPr lang="ko-KR" altLang="en-US" dirty="0" err="1"/>
              <a:t>유기농배추</a:t>
            </a:r>
            <a:r>
              <a:rPr lang="ko-KR" altLang="en-US" dirty="0"/>
              <a:t>  </a:t>
            </a:r>
            <a:r>
              <a:rPr lang="en-US" altLang="ko-KR" dirty="0"/>
              <a:t>#DFS,</a:t>
            </a:r>
            <a:r>
              <a:rPr lang="ko-KR" altLang="en-US" dirty="0"/>
              <a:t> </a:t>
            </a:r>
            <a:r>
              <a:rPr lang="en-US" altLang="ko-KR" dirty="0"/>
              <a:t>BFS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6E990-962A-C995-8080-72C5DEE3C181}"/>
              </a:ext>
            </a:extLst>
          </p:cNvPr>
          <p:cNvSpPr txBox="1"/>
          <p:nvPr/>
        </p:nvSpPr>
        <p:spPr>
          <a:xfrm>
            <a:off x="7141030" y="315295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2775</a:t>
            </a:r>
            <a:r>
              <a:rPr lang="ko-KR" altLang="en-US" dirty="0"/>
              <a:t> 부녀회장  </a:t>
            </a:r>
            <a:r>
              <a:rPr lang="en-US" altLang="ko-KR" dirty="0"/>
              <a:t>#</a:t>
            </a:r>
            <a:r>
              <a:rPr lang="ko-KR" altLang="en-US" dirty="0"/>
              <a:t>다이나믹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3F3B9-51DF-4F8E-C374-36EEAD541658}"/>
              </a:ext>
            </a:extLst>
          </p:cNvPr>
          <p:cNvSpPr txBox="1"/>
          <p:nvPr/>
        </p:nvSpPr>
        <p:spPr>
          <a:xfrm>
            <a:off x="7347014" y="80534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K=</a:t>
            </a:r>
            <a:r>
              <a:rPr lang="ko-KR" altLang="en-US" b="1" dirty="0"/>
              <a:t>층</a:t>
            </a:r>
            <a:r>
              <a:rPr lang="en-US" altLang="ko-KR" b="1" dirty="0"/>
              <a:t>, N=</a:t>
            </a:r>
            <a:r>
              <a:rPr lang="ko-KR" altLang="en-US" b="1" dirty="0"/>
              <a:t>호실   </a:t>
            </a:r>
            <a:r>
              <a:rPr lang="en-US" altLang="ko-KR" b="1" dirty="0"/>
              <a:t>K=1,</a:t>
            </a:r>
            <a:r>
              <a:rPr lang="ko-KR" altLang="en-US" b="1" dirty="0"/>
              <a:t>  </a:t>
            </a:r>
            <a:r>
              <a:rPr lang="en-US" altLang="ko-KR" b="1" dirty="0"/>
              <a:t>N=3</a:t>
            </a:r>
            <a:r>
              <a:rPr lang="ko-KR" altLang="en-US" b="1" dirty="0"/>
              <a:t> 가정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29F5E-FE64-9FD4-39FD-F3EFB7AE8139}"/>
              </a:ext>
            </a:extLst>
          </p:cNvPr>
          <p:cNvSpPr txBox="1"/>
          <p:nvPr/>
        </p:nvSpPr>
        <p:spPr>
          <a:xfrm>
            <a:off x="6531575" y="1295399"/>
            <a:ext cx="545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ko-KR" altLang="en-US" b="1" dirty="0"/>
              <a:t>층 </a:t>
            </a:r>
            <a:r>
              <a:rPr lang="en-US" altLang="ko-KR" b="1" dirty="0"/>
              <a:t>N</a:t>
            </a:r>
            <a:r>
              <a:rPr lang="ko-KR" altLang="en-US" b="1" dirty="0"/>
              <a:t>방의 수 </a:t>
            </a:r>
            <a:r>
              <a:rPr lang="en-US" altLang="ko-KR" b="1" dirty="0"/>
              <a:t>= (K</a:t>
            </a:r>
            <a:r>
              <a:rPr lang="ko-KR" altLang="en-US" b="1" dirty="0"/>
              <a:t>층 </a:t>
            </a:r>
            <a:r>
              <a:rPr lang="en-US" altLang="ko-KR" b="1" dirty="0"/>
              <a:t>N-1</a:t>
            </a:r>
            <a:r>
              <a:rPr lang="ko-KR" altLang="en-US" b="1" dirty="0"/>
              <a:t>방 수</a:t>
            </a:r>
            <a:r>
              <a:rPr lang="en-US" altLang="ko-KR" b="1" dirty="0"/>
              <a:t>) + (K-1</a:t>
            </a:r>
            <a:r>
              <a:rPr lang="ko-KR" altLang="en-US" b="1" dirty="0"/>
              <a:t>층 </a:t>
            </a:r>
            <a:r>
              <a:rPr lang="en-US" altLang="ko-KR" b="1" dirty="0"/>
              <a:t>N</a:t>
            </a:r>
            <a:r>
              <a:rPr lang="ko-KR" altLang="en-US" b="1" dirty="0"/>
              <a:t>방 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5FB39F2-CE34-73F9-BE1E-560B97583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82711"/>
              </p:ext>
            </p:extLst>
          </p:nvPr>
        </p:nvGraphicFramePr>
        <p:xfrm>
          <a:off x="7492932" y="1873461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689385-0DF1-7DF6-7EB3-4CA3FF47E146}"/>
              </a:ext>
            </a:extLst>
          </p:cNvPr>
          <p:cNvSpPr txBox="1"/>
          <p:nvPr/>
        </p:nvSpPr>
        <p:spPr>
          <a:xfrm>
            <a:off x="9355577" y="191253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0</a:t>
            </a:r>
            <a:r>
              <a:rPr lang="ko-KR" altLang="en-US" dirty="0"/>
              <a:t>층 초기화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8B828-6C68-4125-135F-B52D461BA209}"/>
              </a:ext>
            </a:extLst>
          </p:cNvPr>
          <p:cNvSpPr txBox="1"/>
          <p:nvPr/>
        </p:nvSpPr>
        <p:spPr>
          <a:xfrm>
            <a:off x="7401516" y="258900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ym typeface="Wingdings" panose="05000000000000000000" pitchFamily="2" charset="2"/>
              </a:rPr>
              <a:t>★인원 수의 특징 상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ko-KR" altLang="en-US" dirty="0">
                <a:sym typeface="Wingdings" panose="05000000000000000000" pitchFamily="2" charset="2"/>
              </a:rPr>
              <a:t>모든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층의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호실 인원 수는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명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57EA62-3F23-3CAE-0487-381B40B2A66B}"/>
              </a:ext>
            </a:extLst>
          </p:cNvPr>
          <p:cNvSpPr txBox="1"/>
          <p:nvPr/>
        </p:nvSpPr>
        <p:spPr>
          <a:xfrm>
            <a:off x="6940012" y="3421754"/>
            <a:ext cx="464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호실부터 층</a:t>
            </a:r>
            <a:r>
              <a:rPr lang="en-US" altLang="ko-KR" dirty="0">
                <a:sym typeface="Wingdings" panose="05000000000000000000" pitchFamily="2" charset="2"/>
              </a:rPr>
              <a:t>(k) </a:t>
            </a:r>
            <a:r>
              <a:rPr lang="ko-KR" altLang="en-US" dirty="0">
                <a:sym typeface="Wingdings" panose="05000000000000000000" pitchFamily="2" charset="2"/>
              </a:rPr>
              <a:t>수에 대한 인원을 </a:t>
            </a:r>
            <a:r>
              <a:rPr lang="en-US" altLang="ko-KR" dirty="0">
                <a:sym typeface="Wingdings" panose="05000000000000000000" pitchFamily="2" charset="2"/>
              </a:rPr>
              <a:t>Update.</a:t>
            </a:r>
            <a:endParaRPr lang="ko-KR" altLang="en-US" dirty="0"/>
          </a:p>
        </p:txBody>
      </p:sp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383144B1-67B4-D2FA-5196-C4FD36147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43769"/>
              </p:ext>
            </p:extLst>
          </p:nvPr>
        </p:nvGraphicFramePr>
        <p:xfrm>
          <a:off x="6096000" y="4596308"/>
          <a:ext cx="1806102" cy="129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34">
                  <a:extLst>
                    <a:ext uri="{9D8B030D-6E8A-4147-A177-3AD203B41FA5}">
                      <a16:colId xmlns:a16="http://schemas.microsoft.com/office/drawing/2014/main" val="4272493453"/>
                    </a:ext>
                  </a:extLst>
                </a:gridCol>
                <a:gridCol w="602034">
                  <a:extLst>
                    <a:ext uri="{9D8B030D-6E8A-4147-A177-3AD203B41FA5}">
                      <a16:colId xmlns:a16="http://schemas.microsoft.com/office/drawing/2014/main" val="886964248"/>
                    </a:ext>
                  </a:extLst>
                </a:gridCol>
                <a:gridCol w="602034">
                  <a:extLst>
                    <a:ext uri="{9D8B030D-6E8A-4147-A177-3AD203B41FA5}">
                      <a16:colId xmlns:a16="http://schemas.microsoft.com/office/drawing/2014/main" val="469666670"/>
                    </a:ext>
                  </a:extLst>
                </a:gridCol>
              </a:tblGrid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9918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87720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31699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EC8C7E2-3099-A601-C741-8173A6985E61}"/>
              </a:ext>
            </a:extLst>
          </p:cNvPr>
          <p:cNvSpPr txBox="1"/>
          <p:nvPr/>
        </p:nvSpPr>
        <p:spPr>
          <a:xfrm>
            <a:off x="7975581" y="5503647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/>
              <a:t>0</a:t>
            </a:r>
            <a:r>
              <a:rPr lang="ko-KR" altLang="en-US" dirty="0"/>
              <a:t>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435C7-ACA4-A2A3-8A9C-2E7CF821FB70}"/>
              </a:ext>
            </a:extLst>
          </p:cNvPr>
          <p:cNvSpPr txBox="1"/>
          <p:nvPr/>
        </p:nvSpPr>
        <p:spPr>
          <a:xfrm>
            <a:off x="7975580" y="460781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2</a:t>
            </a:r>
            <a:r>
              <a:rPr lang="ko-KR" altLang="en-US" dirty="0"/>
              <a:t>층</a:t>
            </a:r>
          </a:p>
        </p:txBody>
      </p:sp>
    </p:spTree>
    <p:extLst>
      <p:ext uri="{BB962C8B-B14F-4D97-AF65-F5344CB8AC3E}">
        <p14:creationId xmlns:p14="http://schemas.microsoft.com/office/powerpoint/2010/main" val="399057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09D9ED9-4E30-512F-7348-44484E64E015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51322" y="2258370"/>
            <a:ext cx="0" cy="342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352F56F-88E2-F0BD-C115-A328959AB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8179"/>
              </p:ext>
            </p:extLst>
          </p:nvPr>
        </p:nvGraphicFramePr>
        <p:xfrm>
          <a:off x="1001969" y="1844523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4699E5-6CE9-6725-A8C7-792AE10E4A55}"/>
              </a:ext>
            </a:extLst>
          </p:cNvPr>
          <p:cNvSpPr txBox="1"/>
          <p:nvPr/>
        </p:nvSpPr>
        <p:spPr>
          <a:xfrm>
            <a:off x="678855" y="1297648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★ 같은 배열에서 발생하는 연산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41A26A-8AFA-156B-B657-1137A47B2F27}"/>
              </a:ext>
            </a:extLst>
          </p:cNvPr>
          <p:cNvSpPr/>
          <p:nvPr/>
        </p:nvSpPr>
        <p:spPr>
          <a:xfrm>
            <a:off x="1112454" y="1883595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588C4B-0E8D-DBF0-5C7D-B8089D99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57112"/>
              </p:ext>
            </p:extLst>
          </p:nvPr>
        </p:nvGraphicFramePr>
        <p:xfrm>
          <a:off x="1001968" y="3530255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BD1B30-619B-CEE5-7CE6-633055A3B116}"/>
              </a:ext>
            </a:extLst>
          </p:cNvPr>
          <p:cNvSpPr/>
          <p:nvPr/>
        </p:nvSpPr>
        <p:spPr>
          <a:xfrm>
            <a:off x="1681232" y="1889038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825A9-8747-4D2B-BF95-97477E944B0F}"/>
              </a:ext>
            </a:extLst>
          </p:cNvPr>
          <p:cNvSpPr txBox="1"/>
          <p:nvPr/>
        </p:nvSpPr>
        <p:spPr>
          <a:xfrm>
            <a:off x="1653191" y="2533449"/>
            <a:ext cx="3962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AD5BAC-DC39-7E94-FF9A-953EAD949FBA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1216037" y="2319433"/>
            <a:ext cx="503660" cy="3706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ED8325-C5C5-97DD-792B-032120E59438}"/>
              </a:ext>
            </a:extLst>
          </p:cNvPr>
          <p:cNvCxnSpPr>
            <a:cxnSpLocks/>
          </p:cNvCxnSpPr>
          <p:nvPr/>
        </p:nvCxnSpPr>
        <p:spPr>
          <a:xfrm>
            <a:off x="1851322" y="2979725"/>
            <a:ext cx="0" cy="38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7587393-05F9-022C-D155-5630EC42B0C0}"/>
              </a:ext>
            </a:extLst>
          </p:cNvPr>
          <p:cNvSpPr txBox="1"/>
          <p:nvPr/>
        </p:nvSpPr>
        <p:spPr>
          <a:xfrm>
            <a:off x="646333" y="4613655"/>
            <a:ext cx="2236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호는 </a:t>
            </a:r>
            <a:r>
              <a:rPr lang="en-US" altLang="ko-KR" sz="1500" dirty="0">
                <a:sym typeface="Wingdings" panose="05000000000000000000" pitchFamily="2" charset="2"/>
              </a:rPr>
              <a:t>1</a:t>
            </a:r>
            <a:r>
              <a:rPr lang="ko-KR" altLang="en-US" sz="1500" dirty="0">
                <a:sym typeface="Wingdings" panose="05000000000000000000" pitchFamily="2" charset="2"/>
              </a:rPr>
              <a:t>고정이라 무시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en-US" altLang="ko-KR" sz="1500" dirty="0"/>
              <a:t>(</a:t>
            </a:r>
            <a:r>
              <a:rPr lang="ko-KR" altLang="en-US" sz="1500" dirty="0"/>
              <a:t>값을 그대로 사용한다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AC64DF-F88F-F515-D54A-8AE88B80AA35}"/>
              </a:ext>
            </a:extLst>
          </p:cNvPr>
          <p:cNvCxnSpPr>
            <a:cxnSpLocks/>
          </p:cNvCxnSpPr>
          <p:nvPr/>
        </p:nvCxnSpPr>
        <p:spPr>
          <a:xfrm flipV="1">
            <a:off x="1282543" y="4185318"/>
            <a:ext cx="0" cy="382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6">
            <a:extLst>
              <a:ext uri="{FF2B5EF4-FFF2-40B4-BE49-F238E27FC236}">
                <a16:creationId xmlns:a16="http://schemas.microsoft.com/office/drawing/2014/main" id="{BA72B8B1-EF79-8F78-A833-C67159E7D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844977"/>
              </p:ext>
            </p:extLst>
          </p:nvPr>
        </p:nvGraphicFramePr>
        <p:xfrm>
          <a:off x="3512350" y="1844523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FC4897E-8A73-F825-AF45-B2D172183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4348"/>
              </p:ext>
            </p:extLst>
          </p:nvPr>
        </p:nvGraphicFramePr>
        <p:xfrm>
          <a:off x="3512349" y="3528918"/>
          <a:ext cx="1670445" cy="447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15">
                  <a:extLst>
                    <a:ext uri="{9D8B030D-6E8A-4147-A177-3AD203B41FA5}">
                      <a16:colId xmlns:a16="http://schemas.microsoft.com/office/drawing/2014/main" val="3429469581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1386934304"/>
                    </a:ext>
                  </a:extLst>
                </a:gridCol>
                <a:gridCol w="556815">
                  <a:extLst>
                    <a:ext uri="{9D8B030D-6E8A-4147-A177-3AD203B41FA5}">
                      <a16:colId xmlns:a16="http://schemas.microsoft.com/office/drawing/2014/main" val="915684080"/>
                    </a:ext>
                  </a:extLst>
                </a:gridCol>
              </a:tblGrid>
              <a:tr h="4474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331581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6E61D3B-ECC1-CA5F-2E3D-6C8290A94332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4916874" y="2262477"/>
            <a:ext cx="0" cy="342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39631F87-EDDA-1AB3-9040-0F12DF234DD4}"/>
              </a:ext>
            </a:extLst>
          </p:cNvPr>
          <p:cNvSpPr/>
          <p:nvPr/>
        </p:nvSpPr>
        <p:spPr>
          <a:xfrm>
            <a:off x="4178006" y="1887702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42B545-A720-4A22-03D1-9E7FB92E9484}"/>
              </a:ext>
            </a:extLst>
          </p:cNvPr>
          <p:cNvSpPr/>
          <p:nvPr/>
        </p:nvSpPr>
        <p:spPr>
          <a:xfrm>
            <a:off x="4746784" y="1893145"/>
            <a:ext cx="340180" cy="369332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47C051-2922-65A3-D008-C5DA31B80114}"/>
              </a:ext>
            </a:extLst>
          </p:cNvPr>
          <p:cNvSpPr txBox="1"/>
          <p:nvPr/>
        </p:nvSpPr>
        <p:spPr>
          <a:xfrm>
            <a:off x="4718743" y="2537556"/>
            <a:ext cx="39626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300" b="1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endParaRPr lang="ko-KR" altLang="en-US" sz="2300" b="1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F2062748-3DD7-1046-4645-D7B0A123282B}"/>
              </a:ext>
            </a:extLst>
          </p:cNvPr>
          <p:cNvCxnSpPr>
            <a:stCxn id="24" idx="4"/>
            <a:endCxn id="26" idx="1"/>
          </p:cNvCxnSpPr>
          <p:nvPr/>
        </p:nvCxnSpPr>
        <p:spPr>
          <a:xfrm rot="16200000" flipH="1">
            <a:off x="4281589" y="2323540"/>
            <a:ext cx="503660" cy="37064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52A49D3-29C5-3B87-C2EC-C442D7F7EB82}"/>
              </a:ext>
            </a:extLst>
          </p:cNvPr>
          <p:cNvCxnSpPr>
            <a:cxnSpLocks/>
          </p:cNvCxnSpPr>
          <p:nvPr/>
        </p:nvCxnSpPr>
        <p:spPr>
          <a:xfrm>
            <a:off x="4916874" y="2983832"/>
            <a:ext cx="0" cy="382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25C711-7BB7-04CE-1DC3-3787BD2B9851}"/>
              </a:ext>
            </a:extLst>
          </p:cNvPr>
          <p:cNvSpPr txBox="1"/>
          <p:nvPr/>
        </p:nvSpPr>
        <p:spPr>
          <a:xfrm>
            <a:off x="4718743" y="1258509"/>
            <a:ext cx="27029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K(1)</a:t>
            </a:r>
            <a:r>
              <a:rPr lang="ko-KR" altLang="en-US" sz="1500" dirty="0"/>
              <a:t>층 </a:t>
            </a:r>
            <a:r>
              <a:rPr lang="en-US" altLang="ko-KR" sz="1500" b="1" dirty="0"/>
              <a:t>N-1(2)</a:t>
            </a:r>
            <a:r>
              <a:rPr lang="ko-KR" altLang="en-US" sz="1500" dirty="0"/>
              <a:t>방의 수와 같음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0F261C6-FF85-FC4F-FC20-2A0F7523285D}"/>
              </a:ext>
            </a:extLst>
          </p:cNvPr>
          <p:cNvCxnSpPr>
            <a:cxnSpLocks/>
            <a:stCxn id="29" idx="1"/>
            <a:endCxn id="21" idx="0"/>
          </p:cNvCxnSpPr>
          <p:nvPr/>
        </p:nvCxnSpPr>
        <p:spPr>
          <a:xfrm rot="10800000" flipV="1">
            <a:off x="4347573" y="1420091"/>
            <a:ext cx="371171" cy="4244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C9FAE3-F172-7E4B-EB2D-2C050CCBABF8}"/>
              </a:ext>
            </a:extLst>
          </p:cNvPr>
          <p:cNvCxnSpPr>
            <a:cxnSpLocks/>
          </p:cNvCxnSpPr>
          <p:nvPr/>
        </p:nvCxnSpPr>
        <p:spPr>
          <a:xfrm flipH="1">
            <a:off x="5285120" y="2066925"/>
            <a:ext cx="3855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C763091-BF29-808E-97E0-563214F86D1F}"/>
              </a:ext>
            </a:extLst>
          </p:cNvPr>
          <p:cNvSpPr txBox="1"/>
          <p:nvPr/>
        </p:nvSpPr>
        <p:spPr>
          <a:xfrm>
            <a:off x="5670711" y="1916228"/>
            <a:ext cx="20585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K-1(0)</a:t>
            </a:r>
            <a:r>
              <a:rPr lang="ko-KR" altLang="en-US" sz="1500" dirty="0"/>
              <a:t>층 </a:t>
            </a:r>
            <a:r>
              <a:rPr lang="en-US" altLang="ko-KR" sz="1500" b="1" dirty="0"/>
              <a:t>N(3)</a:t>
            </a:r>
            <a:r>
              <a:rPr lang="ko-KR" altLang="en-US" sz="1500" dirty="0"/>
              <a:t>방의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2B067-ED88-17E8-4E84-7B38C05F1C6B}"/>
              </a:ext>
            </a:extLst>
          </p:cNvPr>
          <p:cNvSpPr txBox="1"/>
          <p:nvPr/>
        </p:nvSpPr>
        <p:spPr>
          <a:xfrm>
            <a:off x="3512349" y="4618608"/>
            <a:ext cx="4301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ym typeface="Wingdings" panose="05000000000000000000" pitchFamily="2" charset="2"/>
              </a:rPr>
              <a:t>하나의 배열에서 </a:t>
            </a:r>
            <a:r>
              <a:rPr lang="ko-KR" altLang="en-US" sz="1500" dirty="0">
                <a:solidFill>
                  <a:srgbClr val="FF0000"/>
                </a:solidFill>
                <a:sym typeface="Wingdings" panose="05000000000000000000" pitchFamily="2" charset="2"/>
              </a:rPr>
              <a:t>다이나믹 프로그래밍 </a:t>
            </a:r>
            <a:r>
              <a:rPr lang="ko-KR" altLang="en-US" sz="1500" dirty="0">
                <a:sym typeface="Wingdings" panose="05000000000000000000" pitchFamily="2" charset="2"/>
              </a:rPr>
              <a:t>방식으로</a:t>
            </a:r>
            <a:endParaRPr lang="en-US" altLang="ko-KR" sz="1500" dirty="0">
              <a:sym typeface="Wingdings" panose="05000000000000000000" pitchFamily="2" charset="2"/>
            </a:endParaRPr>
          </a:p>
          <a:p>
            <a:r>
              <a:rPr lang="ko-KR" altLang="en-US" sz="1500" dirty="0"/>
              <a:t>각 층에 대한 인원 수를 업데이트 할 수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B1944-076E-2CFE-8805-63E29A9E534E}"/>
              </a:ext>
            </a:extLst>
          </p:cNvPr>
          <p:cNvSpPr txBox="1"/>
          <p:nvPr/>
        </p:nvSpPr>
        <p:spPr>
          <a:xfrm>
            <a:off x="7275127" y="3118794"/>
            <a:ext cx="424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2775</a:t>
            </a:r>
            <a:r>
              <a:rPr lang="ko-KR" altLang="en-US" dirty="0"/>
              <a:t> 부녀회장  </a:t>
            </a:r>
            <a:r>
              <a:rPr lang="en-US" altLang="ko-KR" dirty="0"/>
              <a:t>#</a:t>
            </a:r>
            <a:r>
              <a:rPr lang="ko-KR" altLang="en-US" dirty="0"/>
              <a:t>다이나믹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1721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234D1-27FE-4C2C-57CB-431B62C69328}"/>
              </a:ext>
            </a:extLst>
          </p:cNvPr>
          <p:cNvSpPr txBox="1"/>
          <p:nvPr/>
        </p:nvSpPr>
        <p:spPr>
          <a:xfrm>
            <a:off x="237512" y="204144"/>
            <a:ext cx="71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4675</a:t>
            </a:r>
            <a:r>
              <a:rPr lang="ko-KR" altLang="en-US" dirty="0"/>
              <a:t> </a:t>
            </a:r>
            <a:r>
              <a:rPr lang="en-US" altLang="ko-KR" b="0" i="0" dirty="0">
                <a:effectLst/>
                <a:latin typeface="Open Sans" panose="020B0606030504020204" pitchFamily="34" charset="0"/>
              </a:rPr>
              <a:t>Word Amalgamation</a:t>
            </a:r>
            <a:r>
              <a:rPr lang="en-US" altLang="ko-KR" b="0" i="0" dirty="0">
                <a:solidFill>
                  <a:srgbClr val="585F69"/>
                </a:solidFill>
                <a:effectLst/>
                <a:latin typeface="Open Sans" panose="020B0606030504020204" pitchFamily="34" charset="0"/>
              </a:rPr>
              <a:t>  </a:t>
            </a:r>
            <a:r>
              <a:rPr lang="en-US" altLang="ko-KR" dirty="0"/>
              <a:t>#</a:t>
            </a:r>
            <a:r>
              <a:rPr lang="ko-KR" altLang="en-US" dirty="0"/>
              <a:t>트리 집합과 맵</a:t>
            </a:r>
            <a:r>
              <a:rPr lang="en-US" altLang="ko-KR" dirty="0"/>
              <a:t>, #</a:t>
            </a:r>
            <a:r>
              <a:rPr lang="ko-KR" altLang="en-US" dirty="0"/>
              <a:t>정렬</a:t>
            </a:r>
            <a:r>
              <a:rPr lang="en-US" altLang="ko-KR" dirty="0"/>
              <a:t>, #</a:t>
            </a:r>
            <a:r>
              <a:rPr lang="ko-KR" altLang="en-US" dirty="0"/>
              <a:t>문자열</a:t>
            </a:r>
          </a:p>
        </p:txBody>
      </p:sp>
      <p:sp>
        <p:nvSpPr>
          <p:cNvPr id="5" name="양쪽 중괄호 4">
            <a:extLst>
              <a:ext uri="{FF2B5EF4-FFF2-40B4-BE49-F238E27FC236}">
                <a16:creationId xmlns:a16="http://schemas.microsoft.com/office/drawing/2014/main" id="{F346CA31-87D9-6111-AC82-98264387B404}"/>
              </a:ext>
            </a:extLst>
          </p:cNvPr>
          <p:cNvSpPr/>
          <p:nvPr/>
        </p:nvSpPr>
        <p:spPr>
          <a:xfrm>
            <a:off x="465362" y="2580066"/>
            <a:ext cx="3012621" cy="661061"/>
          </a:xfrm>
          <a:prstGeom prst="bracePair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82A032C-F089-1F8B-E037-1F9EBCED3CEE}"/>
              </a:ext>
            </a:extLst>
          </p:cNvPr>
          <p:cNvCxnSpPr>
            <a:cxnSpLocks/>
          </p:cNvCxnSpPr>
          <p:nvPr/>
        </p:nvCxnSpPr>
        <p:spPr>
          <a:xfrm>
            <a:off x="1269544" y="1509744"/>
            <a:ext cx="0" cy="718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9FCDB5-8EE2-A810-133F-EBAB47E88239}"/>
              </a:ext>
            </a:extLst>
          </p:cNvPr>
          <p:cNvSpPr txBox="1"/>
          <p:nvPr/>
        </p:nvSpPr>
        <p:spPr>
          <a:xfrm>
            <a:off x="1116788" y="911372"/>
            <a:ext cx="20391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dirty="0"/>
              <a:t> (</a:t>
            </a:r>
            <a:r>
              <a:rPr lang="ko-KR" altLang="en-US" sz="1500" dirty="0"/>
              <a:t>사용자 입력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E0688-681B-1502-A080-25625E35A03D}"/>
              </a:ext>
            </a:extLst>
          </p:cNvPr>
          <p:cNvSpPr txBox="1"/>
          <p:nvPr/>
        </p:nvSpPr>
        <p:spPr>
          <a:xfrm>
            <a:off x="1475054" y="1476677"/>
            <a:ext cx="289694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+mj-lt"/>
              </a:rPr>
              <a:t>전처리</a:t>
            </a:r>
            <a:r>
              <a:rPr lang="en-US" altLang="ko-KR" sz="1500" dirty="0">
                <a:latin typeface="+mj-lt"/>
              </a:rPr>
              <a:t>: </a:t>
            </a:r>
          </a:p>
          <a:p>
            <a:r>
              <a:rPr lang="ko-KR" altLang="en-US" sz="1500" dirty="0">
                <a:latin typeface="+mj-lt"/>
              </a:rPr>
              <a:t> 입력에 대한 문자열 정렬 값을 </a:t>
            </a:r>
            <a:endParaRPr lang="en-US" altLang="ko-KR" sz="1500" dirty="0">
              <a:latin typeface="+mj-lt"/>
            </a:endParaRPr>
          </a:p>
          <a:p>
            <a:r>
              <a:rPr lang="ko-KR" altLang="en-US" sz="1500" dirty="0">
                <a:latin typeface="+mj-lt"/>
              </a:rPr>
              <a:t> 사전의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로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10679-2259-0C01-905F-09D3CC7F4970}"/>
              </a:ext>
            </a:extLst>
          </p:cNvPr>
          <p:cNvSpPr txBox="1"/>
          <p:nvPr/>
        </p:nvSpPr>
        <p:spPr>
          <a:xfrm>
            <a:off x="1054851" y="2665229"/>
            <a:ext cx="18336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ceorsu</a:t>
            </a:r>
            <a:r>
              <a:rPr lang="en-US" altLang="ko-KR" sz="1500" b="1" dirty="0"/>
              <a:t>': ['</a:t>
            </a:r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b="1" dirty="0"/>
              <a:t>']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3DCAF-D818-EC7A-07D2-159BEFA7AD3D}"/>
              </a:ext>
            </a:extLst>
          </p:cNvPr>
          <p:cNvSpPr txBox="1"/>
          <p:nvPr/>
        </p:nvSpPr>
        <p:spPr>
          <a:xfrm>
            <a:off x="3688729" y="274901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단어 사전에 추가</a:t>
            </a:r>
            <a:endParaRPr lang="ko-KR" altLang="en-US" sz="1500" dirty="0"/>
          </a:p>
        </p:txBody>
      </p:sp>
      <p:sp>
        <p:nvSpPr>
          <p:cNvPr id="12" name="양쪽 중괄호 11">
            <a:extLst>
              <a:ext uri="{FF2B5EF4-FFF2-40B4-BE49-F238E27FC236}">
                <a16:creationId xmlns:a16="http://schemas.microsoft.com/office/drawing/2014/main" id="{609C6815-F3D9-1BCF-CBB0-BFAAD1CACFBD}"/>
              </a:ext>
            </a:extLst>
          </p:cNvPr>
          <p:cNvSpPr/>
          <p:nvPr/>
        </p:nvSpPr>
        <p:spPr>
          <a:xfrm>
            <a:off x="5565317" y="2580066"/>
            <a:ext cx="3012621" cy="661061"/>
          </a:xfrm>
          <a:prstGeom prst="bracePair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5C3DA3-7DCA-2A9A-B379-47808DDFC588}"/>
              </a:ext>
            </a:extLst>
          </p:cNvPr>
          <p:cNvCxnSpPr>
            <a:cxnSpLocks/>
          </p:cNvCxnSpPr>
          <p:nvPr/>
        </p:nvCxnSpPr>
        <p:spPr>
          <a:xfrm>
            <a:off x="6353173" y="1509744"/>
            <a:ext cx="0" cy="718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FEAD6F-306C-F6E8-8445-B255E1CAB277}"/>
              </a:ext>
            </a:extLst>
          </p:cNvPr>
          <p:cNvSpPr txBox="1"/>
          <p:nvPr/>
        </p:nvSpPr>
        <p:spPr>
          <a:xfrm>
            <a:off x="6216745" y="911372"/>
            <a:ext cx="22674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trap</a:t>
            </a:r>
            <a:r>
              <a:rPr lang="en-US" altLang="ko-KR" sz="1500" b="1" dirty="0"/>
              <a:t>, </a:t>
            </a:r>
            <a:r>
              <a:rPr lang="en-US" altLang="ko-KR" sz="1500" b="1" dirty="0">
                <a:solidFill>
                  <a:srgbClr val="FF0000"/>
                </a:solidFill>
              </a:rPr>
              <a:t>part</a:t>
            </a:r>
            <a:r>
              <a:rPr lang="en-US" altLang="ko-KR" sz="1500" b="1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사용자 입력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179A1-19BF-8BA3-2C2A-F3C4DFEA31F4}"/>
              </a:ext>
            </a:extLst>
          </p:cNvPr>
          <p:cNvSpPr txBox="1"/>
          <p:nvPr/>
        </p:nvSpPr>
        <p:spPr>
          <a:xfrm>
            <a:off x="6558683" y="1593998"/>
            <a:ext cx="32143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lt"/>
              </a:rPr>
              <a:t>문자열 정렬 값이 같은 입력의 경우</a:t>
            </a:r>
            <a:endParaRPr lang="en-US" altLang="ko-KR" sz="1500" dirty="0">
              <a:latin typeface="+mj-lt"/>
            </a:endParaRPr>
          </a:p>
          <a:p>
            <a:r>
              <a:rPr lang="ko-KR" altLang="en-US" sz="1500" dirty="0">
                <a:latin typeface="+mj-lt"/>
              </a:rPr>
              <a:t>같은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에 담는다</a:t>
            </a:r>
            <a:r>
              <a:rPr lang="en-US" altLang="ko-KR" sz="15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447EE-FC6D-7A86-ED40-3BA240B014D9}"/>
              </a:ext>
            </a:extLst>
          </p:cNvPr>
          <p:cNvSpPr txBox="1"/>
          <p:nvPr/>
        </p:nvSpPr>
        <p:spPr>
          <a:xfrm>
            <a:off x="6043427" y="2868408"/>
            <a:ext cx="2056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aprt</a:t>
            </a:r>
            <a:r>
              <a:rPr lang="en-US" altLang="ko-KR" sz="1500" b="1" dirty="0"/>
              <a:t>': [‘trap’, ‘part’]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F3A1D-4697-D61C-18CD-2420308462C8}"/>
              </a:ext>
            </a:extLst>
          </p:cNvPr>
          <p:cNvSpPr txBox="1"/>
          <p:nvPr/>
        </p:nvSpPr>
        <p:spPr>
          <a:xfrm>
            <a:off x="6154805" y="2495689"/>
            <a:ext cx="18336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ceorsu</a:t>
            </a:r>
            <a:r>
              <a:rPr lang="en-US" altLang="ko-KR" sz="1500" b="1" dirty="0"/>
              <a:t>': ['</a:t>
            </a:r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b="1" dirty="0"/>
              <a:t>']</a:t>
            </a:r>
            <a:endParaRPr lang="ko-KR" altLang="en-US" sz="1500" dirty="0"/>
          </a:p>
        </p:txBody>
      </p:sp>
      <p:sp>
        <p:nvSpPr>
          <p:cNvPr id="19" name="양쪽 중괄호 18">
            <a:extLst>
              <a:ext uri="{FF2B5EF4-FFF2-40B4-BE49-F238E27FC236}">
                <a16:creationId xmlns:a16="http://schemas.microsoft.com/office/drawing/2014/main" id="{3ABFC24D-0E8D-B18A-0D2F-FEBA25B813F6}"/>
              </a:ext>
            </a:extLst>
          </p:cNvPr>
          <p:cNvSpPr/>
          <p:nvPr/>
        </p:nvSpPr>
        <p:spPr>
          <a:xfrm>
            <a:off x="465362" y="4327571"/>
            <a:ext cx="3012621" cy="661061"/>
          </a:xfrm>
          <a:prstGeom prst="bracePair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E157F-FBBE-2E36-CB15-01AE5ED09948}"/>
              </a:ext>
            </a:extLst>
          </p:cNvPr>
          <p:cNvSpPr txBox="1"/>
          <p:nvPr/>
        </p:nvSpPr>
        <p:spPr>
          <a:xfrm>
            <a:off x="943472" y="4615913"/>
            <a:ext cx="20563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aprt</a:t>
            </a:r>
            <a:r>
              <a:rPr lang="en-US" altLang="ko-KR" sz="1500" b="1" dirty="0"/>
              <a:t>': [‘trap’, ‘part’]</a:t>
            </a:r>
            <a:endParaRPr lang="ko-KR" altLang="en-US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2669-1BAD-E457-D197-2C3D6D6C256C}"/>
              </a:ext>
            </a:extLst>
          </p:cNvPr>
          <p:cNvSpPr txBox="1"/>
          <p:nvPr/>
        </p:nvSpPr>
        <p:spPr>
          <a:xfrm>
            <a:off x="1054850" y="4243194"/>
            <a:ext cx="18336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'</a:t>
            </a:r>
            <a:r>
              <a:rPr lang="en-US" altLang="ko-KR" sz="1500" b="1" dirty="0" err="1"/>
              <a:t>ceorsu</a:t>
            </a:r>
            <a:r>
              <a:rPr lang="en-US" altLang="ko-KR" sz="1500" b="1" dirty="0"/>
              <a:t>': ['</a:t>
            </a:r>
            <a:r>
              <a:rPr lang="en-US" altLang="ko-KR" sz="1500" b="1" dirty="0">
                <a:solidFill>
                  <a:srgbClr val="FF0000"/>
                </a:solidFill>
              </a:rPr>
              <a:t>course</a:t>
            </a:r>
            <a:r>
              <a:rPr lang="en-US" altLang="ko-KR" sz="1500" b="1" dirty="0"/>
              <a:t>']</a:t>
            </a:r>
            <a:endParaRPr lang="ko-KR" altLang="en-US" sz="15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70AC9E2-1523-D1F3-A7A3-C4B018E23818}"/>
              </a:ext>
            </a:extLst>
          </p:cNvPr>
          <p:cNvCxnSpPr>
            <a:cxnSpLocks/>
          </p:cNvCxnSpPr>
          <p:nvPr/>
        </p:nvCxnSpPr>
        <p:spPr>
          <a:xfrm flipH="1">
            <a:off x="4171957" y="4658101"/>
            <a:ext cx="699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C449AC-7ADF-2C53-08FF-D7F17686AE16}"/>
              </a:ext>
            </a:extLst>
          </p:cNvPr>
          <p:cNvSpPr txBox="1"/>
          <p:nvPr/>
        </p:nvSpPr>
        <p:spPr>
          <a:xfrm>
            <a:off x="3653333" y="4113879"/>
            <a:ext cx="18490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lt"/>
              </a:rPr>
              <a:t>사전의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와 비교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376471-0179-4A62-8BB8-515AF045E579}"/>
              </a:ext>
            </a:extLst>
          </p:cNvPr>
          <p:cNvSpPr txBox="1"/>
          <p:nvPr/>
        </p:nvSpPr>
        <p:spPr>
          <a:xfrm>
            <a:off x="7071625" y="4289360"/>
            <a:ext cx="1601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latin typeface="+mj-lt"/>
              </a:rPr>
              <a:t>Scrambled word</a:t>
            </a:r>
          </a:p>
          <a:p>
            <a:pPr algn="ctr"/>
            <a:r>
              <a:rPr lang="en-US" altLang="ko-KR" sz="1500" dirty="0">
                <a:latin typeface="+mj-lt"/>
              </a:rPr>
              <a:t>‘</a:t>
            </a:r>
            <a:r>
              <a:rPr lang="en-US" altLang="ko-KR" sz="1500" b="1" dirty="0" err="1">
                <a:latin typeface="+mj-lt"/>
              </a:rPr>
              <a:t>aptr</a:t>
            </a:r>
            <a:r>
              <a:rPr lang="en-US" altLang="ko-KR" sz="1500" dirty="0">
                <a:latin typeface="+mj-lt"/>
              </a:rPr>
              <a:t>’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047E16-8A5B-FE9B-9AF3-8130EFA1C39B}"/>
              </a:ext>
            </a:extLst>
          </p:cNvPr>
          <p:cNvCxnSpPr>
            <a:cxnSpLocks/>
          </p:cNvCxnSpPr>
          <p:nvPr/>
        </p:nvCxnSpPr>
        <p:spPr>
          <a:xfrm flipH="1">
            <a:off x="6216745" y="4615913"/>
            <a:ext cx="699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3299D9F-3A76-B633-E33C-6C84A0830DC5}"/>
              </a:ext>
            </a:extLst>
          </p:cNvPr>
          <p:cNvSpPr txBox="1"/>
          <p:nvPr/>
        </p:nvSpPr>
        <p:spPr>
          <a:xfrm>
            <a:off x="5959539" y="4070209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lt"/>
              </a:rPr>
              <a:t>문자열 정렬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4BFE0-DF89-9BA5-FCCA-2415F174CAED}"/>
              </a:ext>
            </a:extLst>
          </p:cNvPr>
          <p:cNvSpPr txBox="1"/>
          <p:nvPr/>
        </p:nvSpPr>
        <p:spPr>
          <a:xfrm>
            <a:off x="5226795" y="4393374"/>
            <a:ext cx="732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latin typeface="+mj-lt"/>
              </a:rPr>
              <a:t>aprt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236755-A017-D427-89F3-F802FCA970E0}"/>
              </a:ext>
            </a:extLst>
          </p:cNvPr>
          <p:cNvSpPr txBox="1"/>
          <p:nvPr/>
        </p:nvSpPr>
        <p:spPr>
          <a:xfrm>
            <a:off x="2484872" y="5640327"/>
            <a:ext cx="40062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atin typeface="+mj-lt"/>
              </a:rPr>
              <a:t>일치하는 </a:t>
            </a:r>
            <a:r>
              <a:rPr lang="en-US" altLang="ko-KR" sz="1500" dirty="0">
                <a:latin typeface="+mj-lt"/>
              </a:rPr>
              <a:t>Key</a:t>
            </a:r>
            <a:r>
              <a:rPr lang="ko-KR" altLang="en-US" sz="1500" dirty="0">
                <a:latin typeface="+mj-lt"/>
              </a:rPr>
              <a:t>의 </a:t>
            </a:r>
            <a:r>
              <a:rPr lang="en-US" altLang="ko-KR" sz="1500" dirty="0">
                <a:latin typeface="+mj-lt"/>
              </a:rPr>
              <a:t>Values</a:t>
            </a:r>
            <a:r>
              <a:rPr lang="ko-KR" altLang="en-US" sz="1500" dirty="0">
                <a:latin typeface="+mj-lt"/>
              </a:rPr>
              <a:t>를 </a:t>
            </a:r>
            <a:r>
              <a:rPr lang="ko-KR" altLang="en-US" sz="1500" b="1" dirty="0">
                <a:latin typeface="+mj-lt"/>
              </a:rPr>
              <a:t>오름차순</a:t>
            </a:r>
            <a:r>
              <a:rPr lang="ko-KR" altLang="en-US" sz="1500" dirty="0">
                <a:latin typeface="+mj-lt"/>
              </a:rPr>
              <a:t>으로 출력</a:t>
            </a:r>
            <a:endParaRPr lang="en-US" altLang="ko-KR" sz="1500" dirty="0">
              <a:latin typeface="+mj-lt"/>
            </a:endParaRPr>
          </a:p>
          <a:p>
            <a:pPr algn="ctr"/>
            <a:r>
              <a:rPr lang="en-US" altLang="ko-KR" sz="1500" dirty="0">
                <a:latin typeface="+mj-lt"/>
              </a:rPr>
              <a:t>part</a:t>
            </a:r>
          </a:p>
          <a:p>
            <a:pPr algn="ctr"/>
            <a:r>
              <a:rPr lang="en-US" altLang="ko-KR" sz="1500" dirty="0">
                <a:latin typeface="+mj-lt"/>
              </a:rPr>
              <a:t>trap 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C77204E-5AD0-9920-6A36-68C9B2981C82}"/>
              </a:ext>
            </a:extLst>
          </p:cNvPr>
          <p:cNvCxnSpPr>
            <a:stCxn id="20" idx="2"/>
            <a:endCxn id="31" idx="1"/>
          </p:cNvCxnSpPr>
          <p:nvPr/>
        </p:nvCxnSpPr>
        <p:spPr>
          <a:xfrm rot="16200000" flipH="1">
            <a:off x="1681439" y="5229309"/>
            <a:ext cx="1093664" cy="51320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02238-6EB3-423F-3FDA-6DD80D38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A1DA4-5594-AD78-778C-6FD9DC92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7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443</Words>
  <Application>Microsoft Office PowerPoint</Application>
  <PresentationFormat>와이드스크린</PresentationFormat>
  <Paragraphs>140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CB P</dc:creator>
  <cp:lastModifiedBy>ParkCheonBok</cp:lastModifiedBy>
  <cp:revision>67</cp:revision>
  <dcterms:created xsi:type="dcterms:W3CDTF">2022-06-01T08:16:15Z</dcterms:created>
  <dcterms:modified xsi:type="dcterms:W3CDTF">2022-09-28T09:01:14Z</dcterms:modified>
</cp:coreProperties>
</file>