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29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0,0 0,-5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2:15:0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51,'1'-1,"-1"0,0 0,1 0,-1 0,1 0,0 1,-1-1,1 0,0 0,-1 0,1 0,0 1,0-1,0 0,0 1,0-1,0 1,0-1,0 1,0-1,0 1,0-1,0 1,0 0,0 0,0 0,2 0,35-5,-34 5,145-19,-92 13,0 2,88 6,-36 1,27-6,148 6,-255 1,55 16,-61-14,0 0,1-2,-1 0,26 0,46-6,90 3,-116 11,-48-8,-1-1,33 2,63-6,-96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01:14:19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19,'402'0,"-390"-1,0 0,1-1,-1-1,13-4,-24 7,14-4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01:14:24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2,'79'-1,"88"3,-101 9,-46-7,-1-1,31 2,106-6,-136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5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0,'1724'0,"-1704"0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1,'409'0,"-390"0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6.1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 4,3 1,2 0,4-1,1-1,2-2,1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7.9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9.3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0,0 4,2 1,1 0,3-1,1-1,-3-1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0.6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27,'133'-3,"143"6,-209 8,-46-7,0 0,28 0,814-5,-842 0,0-1,27-7,-27 5,1 1,25-1,-24 2,-1 0,23-6,-23 4,1 0,24 0,39 3,146 4,-165 8,-47-7,0 0,31 0,948-4,-972 1,48 9,-47-5,46 2,-41-7,-5-1,-1 2,0 1,48 9,-58-8,0 0,30 0,-28-2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7.89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0,'522'0,"-503"0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40.9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1,'4'0,"5"0,1 4,3 1,2 0,4-1,1-1,2-1,1-1,0-1,-3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BD778-2023-459D-855F-4AAEF816E87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4779-2A17-469E-AF01-988EEDF9D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4779-2A17-469E-AF01-988EEDF9D8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3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9F018-2A53-7FD7-BA7F-D0EC3A1F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A383E-7EB7-362C-A1C4-B5CC38CA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ADAE-4BB3-DC7F-668E-5B6327F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FF727-1987-4E61-ED3D-F082BDDE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90FB8-00F5-B644-F363-9348B4B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548-5982-52AB-F1E4-C96E32C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6AE41-69DF-A4FA-51C6-31714631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485-67B3-C109-5912-66E557D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F5704-2ABA-77EA-714F-D2DF3923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E6DF7-D394-803E-D1E9-86B8DA20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C8C03-29D1-DAEB-4A58-A6E3BDB0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17D1-609D-FCD3-1687-8366F56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8BD67-4CA1-1E83-A0A9-5F6783A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DE3B0-06E1-426B-55B0-DE3B75DD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E80CB-A353-2C9C-6013-FC0FE53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71FB5-480D-5CC0-2EAD-E0836F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545F-BA2F-6209-01A5-036E43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806E9-EDEA-7EC5-6CB7-05309BAB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5B2E6-BC09-41CF-8808-8BAD164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00464-00AB-C07F-8837-2C74F57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4E6A-7647-3AA8-02CF-84E14EB7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AF4DC-8DA3-FEB1-D3AE-9118E751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9990-6FFB-1689-CCF0-38CD894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6329-CE4D-0287-34FE-422264F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52B1C-75D5-626F-374A-235D59A0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72F7-810D-D0C2-311B-53A77D5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109BD-9FA6-92DF-D9A6-52F58966B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9FFE9-E61F-F6F2-2B53-81E47287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B26F-E38D-988A-A981-D93BA9E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F8916-F996-98BD-0349-C4FB43E9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7BB1A-1A81-9C86-70BB-B937AA1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787E-E57E-573D-110D-18DE19E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DED6F-6C57-72A9-8BF0-DDA79EDD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E5A1D-FF20-4C92-DCF8-33C07800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13DE9-D765-ADFC-A0B7-66881F37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8CAD2-1365-4A05-068E-BE31A824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38FA8-5783-A637-4389-243D0C9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2ACD-BC03-7D7F-FA07-E17FF315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921AA-AEFD-1A4F-946C-1E00293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D44-3710-4C43-36AA-8CAAC80E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AB5AE-715D-CE3C-A17F-53CE926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491A0-AC20-570F-6E85-CE6B53E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BDBB0-2039-8549-E61F-25E4577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2544-D7B0-7F74-87F3-E6512DE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67681-BF60-045C-F5D4-AD40DB9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230ED-B4C1-1E69-EA19-1D92A1C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4B9E-8FA6-E62B-9946-FF710E30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6261-3E91-24AC-7732-A9E56EB4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AD242-2EF2-AA14-6AEB-B2F65B10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48E06-A631-1545-95DF-15570626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B8C2E-E290-755B-047A-D7743F7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407C4-B78F-5AA7-3571-1CE8CF3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C6D-907E-29F9-4076-189A77E1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27B34-B959-1BE9-2C8F-7B252B7A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DAAB-5F46-0218-A8AE-11A37B36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BFA99-C3FB-6ED0-CEBA-9EFE992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4867-1A61-AE45-7366-A34A792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CE8FB-CCBA-147C-2E9D-8DA02C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20000"/>
                <a:lumOff val="80000"/>
              </a:schemeClr>
            </a:gs>
            <a:gs pos="51000">
              <a:schemeClr val="accent6">
                <a:lumMod val="40000"/>
                <a:lumOff val="60000"/>
              </a:schemeClr>
            </a:gs>
            <a:gs pos="100000">
              <a:schemeClr val="accent6">
                <a:alpha val="60000"/>
                <a:lumMod val="58000"/>
                <a:lumOff val="42000"/>
              </a:schemeClr>
            </a:gs>
            <a:gs pos="9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3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6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7D91-FAD7-95BD-6BBD-9C21E098F26C}"/>
              </a:ext>
            </a:extLst>
          </p:cNvPr>
          <p:cNvSpPr txBox="1"/>
          <p:nvPr/>
        </p:nvSpPr>
        <p:spPr>
          <a:xfrm>
            <a:off x="4684939" y="523100"/>
            <a:ext cx="7264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</a:rPr>
              <a:t>2022 K-</a:t>
            </a:r>
            <a:r>
              <a:rPr lang="en-US" altLang="ko-KR" sz="3000" b="1" dirty="0" err="1">
                <a:latin typeface="+mj-lt"/>
              </a:rPr>
              <a:t>ium</a:t>
            </a:r>
            <a:r>
              <a:rPr lang="en-US" altLang="ko-KR" sz="3000" b="1" dirty="0">
                <a:latin typeface="+mj-lt"/>
              </a:rPr>
              <a:t> </a:t>
            </a:r>
            <a:r>
              <a:rPr lang="ko-KR" altLang="en-US" sz="3000" b="1" dirty="0">
                <a:latin typeface="+mj-lt"/>
              </a:rPr>
              <a:t>의료 인공지능 경진대회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612486-E84B-827D-2F34-3366DD12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" y="89476"/>
            <a:ext cx="4723040" cy="66790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A151F-6B44-2DCB-BD3B-12CFFA734A75}"/>
              </a:ext>
            </a:extLst>
          </p:cNvPr>
          <p:cNvSpPr txBox="1"/>
          <p:nvPr/>
        </p:nvSpPr>
        <p:spPr>
          <a:xfrm>
            <a:off x="4808764" y="1495409"/>
            <a:ext cx="726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급성 허혈성 뇌졸중 </a:t>
            </a:r>
            <a:r>
              <a:rPr lang="ko-KR" altLang="en-US" sz="2500" b="1" dirty="0" err="1">
                <a:latin typeface="+mj-lt"/>
              </a:rPr>
              <a:t>판독문</a:t>
            </a:r>
            <a:r>
              <a:rPr lang="ko-KR" altLang="en-US" sz="2500" b="1" dirty="0">
                <a:latin typeface="+mj-lt"/>
              </a:rPr>
              <a:t> 분류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2AA4D-6D2C-0B10-71B6-713BAF468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18" y="2390775"/>
            <a:ext cx="681037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1287EB-B280-806C-ECCD-4C3148ED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94" y="4461899"/>
            <a:ext cx="458152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17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49FD5-5141-7097-CEA5-9F9B5C8076A4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CC7C-6616-184F-30EB-718B8744973E}"/>
              </a:ext>
            </a:extLst>
          </p:cNvPr>
          <p:cNvSpPr txBox="1"/>
          <p:nvPr/>
        </p:nvSpPr>
        <p:spPr>
          <a:xfrm>
            <a:off x="416378" y="7146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파일에서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변환한 결과</a:t>
            </a:r>
            <a:r>
              <a:rPr lang="en-US" altLang="ko-KR" dirty="0"/>
              <a:t>, </a:t>
            </a:r>
            <a:r>
              <a:rPr lang="ko-KR" altLang="en-US" dirty="0"/>
              <a:t>불필요한 이스케이프 문자</a:t>
            </a:r>
            <a:r>
              <a:rPr lang="en-US" altLang="ko-KR" dirty="0"/>
              <a:t>(\n,</a:t>
            </a:r>
            <a:r>
              <a:rPr lang="ko-KR" altLang="en-US" dirty="0"/>
              <a:t> </a:t>
            </a:r>
            <a:r>
              <a:rPr lang="en-US" altLang="ko-KR" dirty="0"/>
              <a:t>\r,</a:t>
            </a:r>
            <a:r>
              <a:rPr lang="ko-KR" altLang="en-US" dirty="0"/>
              <a:t> </a:t>
            </a:r>
            <a:r>
              <a:rPr lang="en-US" altLang="ko-KR" dirty="0"/>
              <a:t>\t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가 많이 산재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CA43B-9702-3EDD-DF2D-5258E6ED8498}"/>
              </a:ext>
            </a:extLst>
          </p:cNvPr>
          <p:cNvSpPr txBox="1"/>
          <p:nvPr/>
        </p:nvSpPr>
        <p:spPr>
          <a:xfrm>
            <a:off x="609324" y="1185691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Escape Character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에서 특정 문자로 취급하기 때문에 데이터 처리에 문제 발생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CBE3A-BAA8-62A8-1C7B-DF6F0433D6D4}"/>
              </a:ext>
            </a:extLst>
          </p:cNvPr>
          <p:cNvSpPr txBox="1"/>
          <p:nvPr/>
        </p:nvSpPr>
        <p:spPr>
          <a:xfrm>
            <a:off x="416378" y="18493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사람의 육안으로 판단하기 쉽도록 작성된 문항 번호나 특수문자가 존재</a:t>
            </a:r>
            <a:r>
              <a:rPr lang="en-US" altLang="ko-KR" dirty="0"/>
              <a:t>.  -&gt; </a:t>
            </a:r>
            <a:r>
              <a:rPr lang="ko-KR" altLang="en-US" dirty="0"/>
              <a:t>인공지능의 입장에선 불필요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7E60B-676A-4BD7-947D-8C0A362A9E07}"/>
              </a:ext>
            </a:extLst>
          </p:cNvPr>
          <p:cNvSpPr txBox="1"/>
          <p:nvPr/>
        </p:nvSpPr>
        <p:spPr>
          <a:xfrm>
            <a:off x="416378" y="2396406"/>
            <a:ext cx="11646992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언급된 문자들을 적절히 처리</a:t>
            </a:r>
            <a:r>
              <a:rPr lang="en-US" altLang="ko-KR" dirty="0"/>
              <a:t>(</a:t>
            </a:r>
            <a:r>
              <a:rPr lang="ko-KR" altLang="en-US" dirty="0"/>
              <a:t>삭제 등</a:t>
            </a:r>
            <a:r>
              <a:rPr lang="en-US" altLang="ko-KR" dirty="0"/>
              <a:t>)</a:t>
            </a:r>
            <a:r>
              <a:rPr lang="ko-KR" altLang="en-US" dirty="0"/>
              <a:t>하는 과정이 필요하며 모든 데이터에 일관되게 적용할 수 있도록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코드를 작성할 필요가 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u="sng" dirty="0">
                <a:sym typeface="Wingdings" panose="05000000000000000000" pitchFamily="2" charset="2"/>
              </a:rPr>
              <a:t>반복문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ko-KR" altLang="en-US" u="sng" dirty="0">
                <a:sym typeface="Wingdings" panose="05000000000000000000" pitchFamily="2" charset="2"/>
              </a:rPr>
              <a:t>정규표현식</a:t>
            </a:r>
            <a:r>
              <a:rPr lang="ko-KR" altLang="en-US" dirty="0">
                <a:sym typeface="Wingdings" panose="05000000000000000000" pitchFamily="2" charset="2"/>
              </a:rPr>
              <a:t>의 조합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0B0AE9-9C9E-69E7-BA98-F87B586F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3429000"/>
            <a:ext cx="5724525" cy="32956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3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D5ED-2CEB-6066-AF6B-DEB0C63F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04650"/>
            <a:ext cx="9467850" cy="40386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3582E-558B-73C7-15C9-BC6694226070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36026-20B9-DB94-1673-F701A30CF999}"/>
              </a:ext>
            </a:extLst>
          </p:cNvPr>
          <p:cNvSpPr txBox="1"/>
          <p:nvPr/>
        </p:nvSpPr>
        <p:spPr>
          <a:xfrm>
            <a:off x="3682519" y="118634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불필요한 문자에 대한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4718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0E07B-7DC3-3B15-92B0-C42A291CEC6B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2E590-0132-3026-75E4-445495098DFE}"/>
              </a:ext>
            </a:extLst>
          </p:cNvPr>
          <p:cNvSpPr txBox="1"/>
          <p:nvPr/>
        </p:nvSpPr>
        <p:spPr>
          <a:xfrm>
            <a:off x="416378" y="840452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적용하기 위해 데이터 구조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2A7DC-F59C-94E5-7062-B6B0D8FA3F5C}"/>
              </a:ext>
            </a:extLst>
          </p:cNvPr>
          <p:cNvSpPr txBox="1"/>
          <p:nvPr/>
        </p:nvSpPr>
        <p:spPr>
          <a:xfrm>
            <a:off x="416378" y="2809005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자연어 데이터는 </a:t>
            </a:r>
            <a:r>
              <a:rPr lang="en-US" altLang="ko-KR" dirty="0"/>
              <a:t>[‘Findings’, ‘Conclusion’] 2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에 존재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문장 데이터 </a:t>
            </a:r>
            <a:r>
              <a:rPr lang="en-US" altLang="ko-KR" dirty="0">
                <a:sym typeface="Wingdings" panose="05000000000000000000" pitchFamily="2" charset="2"/>
              </a:rPr>
              <a:t>Column</a:t>
            </a:r>
            <a:r>
              <a:rPr lang="ko-KR" altLang="en-US" dirty="0">
                <a:sym typeface="Wingdings" panose="05000000000000000000" pitchFamily="2" charset="2"/>
              </a:rPr>
              <a:t>으로 변환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3C166-3004-4313-8ED0-DA380B83194F}"/>
              </a:ext>
            </a:extLst>
          </p:cNvPr>
          <p:cNvSpPr txBox="1"/>
          <p:nvPr/>
        </p:nvSpPr>
        <p:spPr>
          <a:xfrm>
            <a:off x="726770" y="3330521"/>
            <a:ext cx="93987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Ex. </a:t>
            </a:r>
            <a:r>
              <a:rPr lang="en-US" altLang="ko-KR" sz="1600" dirty="0">
                <a:highlight>
                  <a:srgbClr val="FFFF00"/>
                </a:highlight>
              </a:rPr>
              <a:t>‘Findings’ = “Hello NLP.”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FFFF00"/>
                </a:highlight>
              </a:rPr>
              <a:t>‘Conclusion’ = “Oh, Hi bro?”</a:t>
            </a:r>
            <a:r>
              <a:rPr lang="en-US" altLang="ko-KR" sz="1600" dirty="0"/>
              <a:t> 2</a:t>
            </a:r>
            <a:r>
              <a:rPr lang="ko-KR" altLang="en-US" sz="1600" dirty="0"/>
              <a:t>개로 분리되어 있는 자연어 데이터를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Column = “</a:t>
            </a:r>
            <a:r>
              <a:rPr lang="en-US" altLang="ko-KR" sz="1600" u="sng" dirty="0"/>
              <a:t>Hello NLP. Oh, Hi bro?</a:t>
            </a:r>
            <a:r>
              <a:rPr lang="en-US" altLang="ko-KR" sz="1600" dirty="0"/>
              <a:t>” </a:t>
            </a:r>
            <a:r>
              <a:rPr lang="ko-KR" altLang="en-US" sz="1600" dirty="0"/>
              <a:t>문장 데이터로 변환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732AF-A8CD-9E4E-41E2-32DBDE8DA8D4}"/>
              </a:ext>
            </a:extLst>
          </p:cNvPr>
          <p:cNvSpPr txBox="1"/>
          <p:nvPr/>
        </p:nvSpPr>
        <p:spPr>
          <a:xfrm>
            <a:off x="416378" y="4573858"/>
            <a:ext cx="116469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BERT </a:t>
            </a:r>
            <a:r>
              <a:rPr lang="ko-KR" altLang="en-US" dirty="0"/>
              <a:t>모델이 이해할 수 있게 </a:t>
            </a:r>
            <a:r>
              <a:rPr lang="en-US" altLang="ko-KR" dirty="0"/>
              <a:t>BERT</a:t>
            </a:r>
            <a:r>
              <a:rPr lang="ko-KR" altLang="en-US" dirty="0"/>
              <a:t>에서 사용하는 </a:t>
            </a:r>
            <a:r>
              <a:rPr lang="ko-KR" altLang="en-US" dirty="0" err="1"/>
              <a:t>특수토큰을</a:t>
            </a:r>
            <a:r>
              <a:rPr lang="ko-KR" altLang="en-US" dirty="0"/>
              <a:t> 문장 데이터에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en-US" altLang="ko-KR" dirty="0"/>
              <a:t>: </a:t>
            </a:r>
            <a:r>
              <a:rPr lang="ko-KR" altLang="en-US" dirty="0"/>
              <a:t>첫 문장의</a:t>
            </a:r>
            <a:r>
              <a:rPr lang="en-US" altLang="ko-KR" dirty="0"/>
              <a:t> </a:t>
            </a:r>
            <a:r>
              <a:rPr lang="ko-KR" altLang="en-US" dirty="0"/>
              <a:t>시작을 의미하는 토큰</a:t>
            </a:r>
            <a:r>
              <a:rPr lang="en-US" altLang="ko-KR" dirty="0"/>
              <a:t>. </a:t>
            </a:r>
            <a:r>
              <a:rPr lang="ko-KR" altLang="en-US" dirty="0"/>
              <a:t>문장의 가장 처음에 한 번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[SEP] </a:t>
            </a:r>
            <a:r>
              <a:rPr lang="en-US" altLang="ko-KR" dirty="0"/>
              <a:t>: </a:t>
            </a:r>
            <a:r>
              <a:rPr lang="ko-KR" altLang="en-US" dirty="0"/>
              <a:t>문장의 마침표를 의미하는 토큰</a:t>
            </a:r>
            <a:r>
              <a:rPr lang="en-US" altLang="ko-KR" dirty="0"/>
              <a:t>. </a:t>
            </a:r>
            <a:r>
              <a:rPr lang="ko-KR" altLang="en-US" dirty="0"/>
              <a:t>각 문장의 마지막이라면 계속 추가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F304D-0C7B-27BF-D78B-A12D7C9B82A7}"/>
              </a:ext>
            </a:extLst>
          </p:cNvPr>
          <p:cNvSpPr txBox="1"/>
          <p:nvPr/>
        </p:nvSpPr>
        <p:spPr>
          <a:xfrm>
            <a:off x="416378" y="1536107"/>
            <a:ext cx="10628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ko-KR" altLang="en-US" dirty="0"/>
              <a:t>문장에서 수식 역할만 하는 의미 없는 단어 </a:t>
            </a:r>
            <a:r>
              <a:rPr lang="en-US" altLang="ko-KR" dirty="0"/>
              <a:t>– the, a(an), is(are)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처리 및 구두점 분리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F5F2D-67F5-3449-EB8F-4BACC8ACE0E3}"/>
              </a:ext>
            </a:extLst>
          </p:cNvPr>
          <p:cNvSpPr txBox="1"/>
          <p:nvPr/>
        </p:nvSpPr>
        <p:spPr>
          <a:xfrm>
            <a:off x="668047" y="1979693"/>
            <a:ext cx="1068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대량의 데이터로 자연어 처리 모델을 연구한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en-US" altLang="ko-KR" dirty="0"/>
              <a:t>‘</a:t>
            </a:r>
            <a:r>
              <a:rPr lang="en-US" altLang="ko-KR" dirty="0" err="1"/>
              <a:t>punkt</a:t>
            </a:r>
            <a:r>
              <a:rPr lang="en-US" altLang="ko-KR" dirty="0"/>
              <a:t>’, ‘</a:t>
            </a:r>
            <a:r>
              <a:rPr lang="en-US" altLang="ko-KR" dirty="0" err="1"/>
              <a:t>stopwords</a:t>
            </a:r>
            <a:r>
              <a:rPr lang="en-US" altLang="ko-KR" dirty="0"/>
              <a:t>’ </a:t>
            </a:r>
            <a:r>
              <a:rPr lang="ko-KR" altLang="en-US" dirty="0"/>
              <a:t>사전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80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FCA170-31CF-1270-CCC6-BBDBD138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57" y="1840990"/>
            <a:ext cx="6176086" cy="447355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E2F6A-3BC5-FEFA-C719-EE92624ACF03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23C9-22A4-7382-DAA0-76E34609A7EF}"/>
              </a:ext>
            </a:extLst>
          </p:cNvPr>
          <p:cNvSpPr txBox="1"/>
          <p:nvPr/>
        </p:nvSpPr>
        <p:spPr>
          <a:xfrm>
            <a:off x="3632441" y="1177954"/>
            <a:ext cx="4927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BERT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모델에 적용하기 위한 문장 데이터</a:t>
            </a:r>
          </a:p>
        </p:txBody>
      </p:sp>
    </p:spTree>
    <p:extLst>
      <p:ext uri="{BB962C8B-B14F-4D97-AF65-F5344CB8AC3E}">
        <p14:creationId xmlns:p14="http://schemas.microsoft.com/office/powerpoint/2010/main" val="13225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5C606-EFDE-CB9A-16A8-A7A0A1D11593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2901-04E8-A0B7-3469-BEFCC24F961F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문장 데이터를 입력으로 넣어 단어 토큰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7B17-99B0-8B56-90EE-7D280DB9538D}"/>
              </a:ext>
            </a:extLst>
          </p:cNvPr>
          <p:cNvSpPr txBox="1"/>
          <p:nvPr/>
        </p:nvSpPr>
        <p:spPr>
          <a:xfrm>
            <a:off x="606103" y="1539028"/>
            <a:ext cx="1059319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BERT </a:t>
            </a:r>
            <a:r>
              <a:rPr lang="ko-KR" altLang="en-US" dirty="0"/>
              <a:t>의 사전학습 모델에서 등록된 단어를 찾는다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사전에 포함된 단어가 아니라면 사전에 포함된 단어까지 인식한 다음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뒤에 추가로 붙는 단어를 ‘</a:t>
            </a:r>
            <a:r>
              <a:rPr lang="en-US" altLang="ko-KR" dirty="0">
                <a:solidFill>
                  <a:srgbClr val="FF0000"/>
                </a:solidFill>
              </a:rPr>
              <a:t>##</a:t>
            </a:r>
            <a:r>
              <a:rPr lang="en-US" altLang="ko-KR" dirty="0"/>
              <a:t>’</a:t>
            </a:r>
            <a:r>
              <a:rPr lang="ko-KR" altLang="en-US" dirty="0"/>
              <a:t>으로 구분해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50265D-6641-0DA1-C250-EB634212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39" r="580" b="1118"/>
          <a:stretch/>
        </p:blipFill>
        <p:spPr>
          <a:xfrm>
            <a:off x="3220672" y="3429000"/>
            <a:ext cx="5750656" cy="284386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73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ADB2F-7FF8-3447-24A9-3C8D379B73C9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5AF10-A99A-7602-0955-F7EBC2F92037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추출된 단어 토큰에 고유한 번호를 </a:t>
            </a:r>
            <a:r>
              <a:rPr lang="en-US" altLang="ko-KR" dirty="0"/>
              <a:t>Mapping.  -&gt; </a:t>
            </a:r>
            <a:r>
              <a:rPr lang="ko-KR" altLang="en-US" dirty="0"/>
              <a:t>단어 자체를 학습하는 것보다 대응하는 수치로 학습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DA65E-C213-1D98-B79B-4A6F3B909161}"/>
              </a:ext>
            </a:extLst>
          </p:cNvPr>
          <p:cNvSpPr txBox="1"/>
          <p:nvPr/>
        </p:nvSpPr>
        <p:spPr>
          <a:xfrm>
            <a:off x="606103" y="1421526"/>
            <a:ext cx="1059319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단어가 같은 토큰은 모두 같은 번호를 가진다</a:t>
            </a:r>
            <a:r>
              <a:rPr lang="en-US" altLang="ko-KR" dirty="0"/>
              <a:t>. </a:t>
            </a:r>
            <a:r>
              <a:rPr lang="ko-KR" altLang="en-US" dirty="0"/>
              <a:t>서로 다른 단어는 무조건 다른 번호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ko-KR" altLang="en-US" dirty="0"/>
              <a:t>토큰은 </a:t>
            </a:r>
            <a:r>
              <a:rPr lang="en-US" altLang="ko-KR" dirty="0">
                <a:solidFill>
                  <a:srgbClr val="FF0000"/>
                </a:solidFill>
              </a:rPr>
              <a:t>101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[SEP]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102</a:t>
            </a:r>
            <a:r>
              <a:rPr lang="ko-KR" altLang="en-US" dirty="0"/>
              <a:t>의 고정된 번호로 </a:t>
            </a:r>
            <a:r>
              <a:rPr lang="en-US" altLang="ko-KR" dirty="0"/>
              <a:t>Mapping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31E5-BE41-C3BF-1B1B-8CCF534417F8}"/>
              </a:ext>
            </a:extLst>
          </p:cNvPr>
          <p:cNvSpPr txBox="1"/>
          <p:nvPr/>
        </p:nvSpPr>
        <p:spPr>
          <a:xfrm>
            <a:off x="416377" y="2712595"/>
            <a:ext cx="1127787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학습에 필요한 하나의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구성하기 위해 고정된 길이의 배열에 담는다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BERT </a:t>
            </a:r>
            <a:r>
              <a:rPr lang="ko-KR" altLang="en-US" dirty="0"/>
              <a:t>모델은 최대 </a:t>
            </a:r>
            <a:r>
              <a:rPr lang="en-US" altLang="ko-KR" dirty="0">
                <a:solidFill>
                  <a:srgbClr val="FF0000"/>
                </a:solidFill>
              </a:rPr>
              <a:t>512 </a:t>
            </a:r>
            <a:r>
              <a:rPr lang="ko-KR" altLang="en-US" dirty="0">
                <a:solidFill>
                  <a:srgbClr val="FF0000"/>
                </a:solidFill>
              </a:rPr>
              <a:t>크기</a:t>
            </a:r>
            <a:r>
              <a:rPr lang="ko-KR" altLang="en-US" dirty="0"/>
              <a:t>의 배열을 학습에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단어 토큰의 개수가 </a:t>
            </a:r>
            <a:r>
              <a:rPr lang="en-US" altLang="ko-KR" dirty="0"/>
              <a:t>512</a:t>
            </a:r>
            <a:r>
              <a:rPr lang="ko-KR" altLang="en-US" dirty="0"/>
              <a:t>만큼 있지 않다면 값의 공백이 발생한다</a:t>
            </a:r>
            <a:r>
              <a:rPr lang="en-US" altLang="ko-KR" dirty="0"/>
              <a:t>.  -&gt;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Padding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E806-9567-1A72-A688-355300D35F66}"/>
              </a:ext>
            </a:extLst>
          </p:cNvPr>
          <p:cNvSpPr txBox="1"/>
          <p:nvPr/>
        </p:nvSpPr>
        <p:spPr>
          <a:xfrm>
            <a:off x="416376" y="4542794"/>
            <a:ext cx="1127787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/>
              <a:t>Padding</a:t>
            </a:r>
            <a:r>
              <a:rPr lang="ko-KR" altLang="en-US" dirty="0"/>
              <a:t> 값은 공간을 채워주는 목적이지 학습에 직접 사용할 필요가 없는 값이다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en-US" altLang="ko-KR" dirty="0">
                <a:solidFill>
                  <a:srgbClr val="FF0000"/>
                </a:solidFill>
              </a:rPr>
              <a:t>Attention Masking</a:t>
            </a:r>
            <a:r>
              <a:rPr lang="ko-KR" altLang="en-US" dirty="0"/>
              <a:t>으로 실제 학습에 필요한 데이터 구간을 직접 명시하는 방법이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같은 크기</a:t>
            </a:r>
            <a:r>
              <a:rPr lang="en-US" altLang="ko-KR" dirty="0"/>
              <a:t>(512)</a:t>
            </a:r>
            <a:r>
              <a:rPr lang="ko-KR" altLang="en-US" dirty="0"/>
              <a:t>의 배열이며 </a:t>
            </a:r>
            <a:r>
              <a:rPr lang="en-US" altLang="ko-KR" dirty="0"/>
              <a:t>Padding</a:t>
            </a:r>
            <a:r>
              <a:rPr lang="ko-KR" altLang="en-US" dirty="0"/>
              <a:t>이 있는 구간은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실제 데이터가 있는 구간은 </a:t>
            </a:r>
            <a:r>
              <a:rPr lang="en-US" altLang="ko-KR" dirty="0"/>
              <a:t>1</a:t>
            </a:r>
            <a:r>
              <a:rPr lang="ko-KR" altLang="en-US" dirty="0"/>
              <a:t>로 값을 넣어둔다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80658E-34F6-BA2F-D855-2E31C6A6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76" y="1311928"/>
            <a:ext cx="6160970" cy="306811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80E75-F6B8-B4CE-8AE8-E46BA70C9BEA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87EA0-7EBD-2ED6-8449-72E73AE19FB1}"/>
              </a:ext>
            </a:extLst>
          </p:cNvPr>
          <p:cNvSpPr txBox="1"/>
          <p:nvPr/>
        </p:nvSpPr>
        <p:spPr>
          <a:xfrm>
            <a:off x="3632441" y="812209"/>
            <a:ext cx="476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학습에 사용될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512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크기의 배열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33DF4-807D-755A-7509-CBA9DFD5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36" y="5395071"/>
            <a:ext cx="4972050" cy="10477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D9DD3-D09D-4560-E4B5-60050001DDE8}"/>
              </a:ext>
            </a:extLst>
          </p:cNvPr>
          <p:cNvSpPr txBox="1"/>
          <p:nvPr/>
        </p:nvSpPr>
        <p:spPr>
          <a:xfrm>
            <a:off x="3598297" y="4781600"/>
            <a:ext cx="499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배열 데이터에 대응하는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Attention Mask</a:t>
            </a:r>
            <a:endParaRPr lang="ko-KR" altLang="en-US" sz="2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54DB4EF-3C9C-A867-DE93-41F6F469F978}"/>
                  </a:ext>
                </a:extLst>
              </p14:cNvPr>
              <p14:cNvContentPartPr/>
              <p14:nvPr/>
            </p14:nvContentPartPr>
            <p14:xfrm>
              <a:off x="8173042" y="3739042"/>
              <a:ext cx="177840" cy="68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54DB4EF-3C9C-A867-DE93-41F6F469F9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9402" y="3631402"/>
                <a:ext cx="285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9C90E7C-3B41-132A-304B-7112265B6E9E}"/>
                  </a:ext>
                </a:extLst>
              </p14:cNvPr>
              <p14:cNvContentPartPr/>
              <p14:nvPr/>
            </p14:nvContentPartPr>
            <p14:xfrm>
              <a:off x="5774722" y="4266082"/>
              <a:ext cx="208080" cy="9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9C90E7C-3B41-132A-304B-7112265B6E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21082" y="4158442"/>
                <a:ext cx="31572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7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6241E-7EAC-7590-F836-E3797757F3AE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30D46-2988-2848-82A1-1878A5D2D3E9}"/>
              </a:ext>
            </a:extLst>
          </p:cNvPr>
          <p:cNvSpPr txBox="1"/>
          <p:nvPr/>
        </p:nvSpPr>
        <p:spPr>
          <a:xfrm>
            <a:off x="416379" y="840452"/>
            <a:ext cx="737206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☆ 학습</a:t>
            </a:r>
            <a:r>
              <a:rPr lang="en-US" altLang="ko-KR" b="1" dirty="0"/>
              <a:t>/</a:t>
            </a:r>
            <a:r>
              <a:rPr lang="ko-KR" altLang="en-US" b="1" dirty="0"/>
              <a:t>검증에 사용할 언어모델</a:t>
            </a:r>
            <a:r>
              <a:rPr lang="en-US" altLang="ko-KR" b="1" dirty="0"/>
              <a:t>, Library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자연어 </a:t>
            </a:r>
            <a:r>
              <a:rPr lang="en-US" altLang="ko-KR" dirty="0"/>
              <a:t>(</a:t>
            </a:r>
            <a:r>
              <a:rPr lang="ko-KR" altLang="en-US" dirty="0"/>
              <a:t>사전</a:t>
            </a:r>
            <a:r>
              <a:rPr lang="en-US" altLang="ko-KR" dirty="0"/>
              <a:t>)</a:t>
            </a:r>
            <a:r>
              <a:rPr lang="ko-KR" altLang="en-US" dirty="0"/>
              <a:t>학습 모델</a:t>
            </a:r>
            <a:r>
              <a:rPr lang="en-US" altLang="ko-KR" b="1" dirty="0"/>
              <a:t>: BERT (</a:t>
            </a:r>
            <a:r>
              <a:rPr lang="en-US" altLang="ko-KR" b="1" dirty="0" err="1"/>
              <a:t>bert</a:t>
            </a:r>
            <a:r>
              <a:rPr lang="en-US" altLang="ko-KR" b="1" dirty="0"/>
              <a:t>-base-multilingual-cased)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딥러닝 연산 보조 </a:t>
            </a:r>
            <a:r>
              <a:rPr lang="en-US" altLang="ko-KR" dirty="0"/>
              <a:t>Library</a:t>
            </a:r>
            <a:r>
              <a:rPr lang="en-US" altLang="ko-KR" b="1" dirty="0"/>
              <a:t>: </a:t>
            </a:r>
            <a:r>
              <a:rPr lang="en-US" altLang="ko-KR" b="1" dirty="0" err="1"/>
              <a:t>Pytorch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F29966-B1AD-857C-820E-4109DFD2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8" y="5052314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8F10D-730A-020B-80EE-8AE5A1286ACD}"/>
              </a:ext>
            </a:extLst>
          </p:cNvPr>
          <p:cNvSpPr txBox="1"/>
          <p:nvPr/>
        </p:nvSpPr>
        <p:spPr>
          <a:xfrm>
            <a:off x="2121332" y="5139888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Pytorch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대표적인 </a:t>
            </a:r>
            <a:r>
              <a:rPr lang="ko-KR" altLang="en-US" dirty="0" err="1"/>
              <a:t>머신러닝</a:t>
            </a:r>
            <a:r>
              <a:rPr lang="ko-KR" altLang="en-US" dirty="0"/>
              <a:t> 프레임워크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0AA2F-36EC-C0B9-37AD-2179F27888E7}"/>
              </a:ext>
            </a:extLst>
          </p:cNvPr>
          <p:cNvSpPr txBox="1"/>
          <p:nvPr/>
        </p:nvSpPr>
        <p:spPr>
          <a:xfrm>
            <a:off x="2121333" y="5623870"/>
            <a:ext cx="7752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BERT</a:t>
            </a:r>
            <a:r>
              <a:rPr lang="ko-KR" altLang="en-US" dirty="0"/>
              <a:t> 모델의 </a:t>
            </a:r>
            <a:r>
              <a:rPr lang="en-US" altLang="ko-KR" dirty="0"/>
              <a:t>Fine-Tuning </a:t>
            </a:r>
            <a:r>
              <a:rPr lang="ko-KR" altLang="en-US" dirty="0"/>
              <a:t>또는 </a:t>
            </a:r>
            <a:r>
              <a:rPr lang="en-US" altLang="ko-KR" dirty="0"/>
              <a:t>Validation </a:t>
            </a:r>
            <a:r>
              <a:rPr lang="ko-KR" altLang="en-US" dirty="0"/>
              <a:t>용도의 </a:t>
            </a:r>
            <a:r>
              <a:rPr lang="en-US" altLang="ko-KR" dirty="0"/>
              <a:t>Input Data</a:t>
            </a:r>
            <a:r>
              <a:rPr lang="ko-KR" altLang="en-US" dirty="0"/>
              <a:t> 생성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7837-2E08-A7E1-09AE-19C09946811D}"/>
              </a:ext>
            </a:extLst>
          </p:cNvPr>
          <p:cNvSpPr txBox="1"/>
          <p:nvPr/>
        </p:nvSpPr>
        <p:spPr>
          <a:xfrm>
            <a:off x="2121333" y="6107852"/>
            <a:ext cx="6525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Tensor</a:t>
            </a:r>
            <a:r>
              <a:rPr lang="ko-KR" altLang="en-US" dirty="0"/>
              <a:t> 자료구조를 사용하며 복잡한 연산 처리 과정에 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5F7D76-854D-4EA4-E2F2-2C124755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8" y="2793871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92B009-F146-6992-032A-0226E9AFACF0}"/>
              </a:ext>
            </a:extLst>
          </p:cNvPr>
          <p:cNvSpPr txBox="1"/>
          <p:nvPr/>
        </p:nvSpPr>
        <p:spPr>
          <a:xfrm>
            <a:off x="416378" y="2278553"/>
            <a:ext cx="875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BERT (Bidirectional Encoding Representations from Transformers)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16D28-107B-1321-0954-39E07A0961AA}"/>
              </a:ext>
            </a:extLst>
          </p:cNvPr>
          <p:cNvSpPr txBox="1"/>
          <p:nvPr/>
        </p:nvSpPr>
        <p:spPr>
          <a:xfrm>
            <a:off x="2121333" y="2888857"/>
            <a:ext cx="8514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대표적인 자연어 처리 모델</a:t>
            </a:r>
            <a:r>
              <a:rPr lang="en-US" altLang="ko-KR" dirty="0"/>
              <a:t>. (</a:t>
            </a:r>
            <a:r>
              <a:rPr lang="ko-KR" altLang="en-US" dirty="0"/>
              <a:t>미국 만화의 동명 캐릭터가 있으며 실제로 사용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4947C-7888-5A4A-58F1-69302430B54B}"/>
              </a:ext>
            </a:extLst>
          </p:cNvPr>
          <p:cNvSpPr txBox="1"/>
          <p:nvPr/>
        </p:nvSpPr>
        <p:spPr>
          <a:xfrm>
            <a:off x="2121332" y="3343667"/>
            <a:ext cx="865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모델로 </a:t>
            </a:r>
            <a:r>
              <a:rPr lang="en-US" altLang="ko-KR" dirty="0"/>
              <a:t>Input Data</a:t>
            </a:r>
            <a:r>
              <a:rPr lang="ko-KR" altLang="en-US" dirty="0"/>
              <a:t>를 만들기 전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토큰화에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DDB8-4F44-17E1-AAB8-2CA21AAA470E}"/>
              </a:ext>
            </a:extLst>
          </p:cNvPr>
          <p:cNvSpPr txBox="1"/>
          <p:nvPr/>
        </p:nvSpPr>
        <p:spPr>
          <a:xfrm>
            <a:off x="2121333" y="3798477"/>
            <a:ext cx="830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모델에 </a:t>
            </a:r>
            <a:r>
              <a:rPr lang="en-US" altLang="ko-KR" dirty="0"/>
              <a:t>Fine-Tuning</a:t>
            </a:r>
            <a:r>
              <a:rPr lang="ko-KR" altLang="en-US" dirty="0"/>
              <a:t>하면서 목적에 맞는 모델을 개발할 수 있는 특장점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4F5D6-0F57-7A2A-384E-2A55805AE655}"/>
              </a:ext>
            </a:extLst>
          </p:cNvPr>
          <p:cNvSpPr txBox="1"/>
          <p:nvPr/>
        </p:nvSpPr>
        <p:spPr>
          <a:xfrm>
            <a:off x="416378" y="4563604"/>
            <a:ext cx="170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Pytorch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9E17D-27B5-6314-2943-B6A8DA9B80CD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AF2E2-243F-D078-D5C2-2D44AEE9F0C2}"/>
              </a:ext>
            </a:extLst>
          </p:cNvPr>
          <p:cNvSpPr txBox="1"/>
          <p:nvPr/>
        </p:nvSpPr>
        <p:spPr>
          <a:xfrm>
            <a:off x="416378" y="742455"/>
            <a:ext cx="11458309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r>
              <a:rPr lang="en-US" altLang="ko-KR" b="1" dirty="0" err="1"/>
              <a:t>DataLoader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구조를 </a:t>
            </a:r>
            <a:r>
              <a:rPr lang="en-US" altLang="ko-KR" dirty="0"/>
              <a:t>Tensor</a:t>
            </a:r>
            <a:r>
              <a:rPr lang="ko-KR" altLang="en-US" dirty="0"/>
              <a:t>로 변환하고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Tensor</a:t>
            </a:r>
            <a:r>
              <a:rPr lang="ko-KR" altLang="en-US" dirty="0"/>
              <a:t>를 묶어 하나의 </a:t>
            </a:r>
            <a:r>
              <a:rPr lang="en-US" altLang="ko-KR" dirty="0"/>
              <a:t>Set</a:t>
            </a:r>
            <a:r>
              <a:rPr lang="ko-KR" altLang="en-US" dirty="0"/>
              <a:t>로 만든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사용될 </a:t>
            </a:r>
            <a:r>
              <a:rPr lang="en-US" altLang="ko-KR" sz="1600" dirty="0"/>
              <a:t>512 </a:t>
            </a:r>
            <a:r>
              <a:rPr lang="ko-KR" altLang="en-US" sz="1600" dirty="0"/>
              <a:t>사이즈의 배열 데이터가 하나의 </a:t>
            </a:r>
            <a:r>
              <a:rPr lang="en-US" altLang="ko-KR" sz="1600" dirty="0"/>
              <a:t>Tensor</a:t>
            </a:r>
            <a:r>
              <a:rPr lang="ko-KR" altLang="en-US" sz="1600" dirty="0"/>
              <a:t>가 되는 것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필요한 </a:t>
            </a:r>
            <a:r>
              <a:rPr lang="en-US" altLang="ko-KR" sz="1600" dirty="0"/>
              <a:t>Attention Mask </a:t>
            </a:r>
            <a:r>
              <a:rPr lang="ko-KR" altLang="en-US" sz="1600" dirty="0"/>
              <a:t>배열과</a:t>
            </a:r>
            <a:r>
              <a:rPr lang="en-US" altLang="ko-KR" sz="1600" dirty="0"/>
              <a:t>, </a:t>
            </a:r>
            <a:r>
              <a:rPr lang="ko-KR" altLang="en-US" sz="1600" dirty="0"/>
              <a:t>정답지인 </a:t>
            </a:r>
            <a:r>
              <a:rPr lang="en-US" altLang="ko-KR" sz="1600" dirty="0"/>
              <a:t>label </a:t>
            </a:r>
            <a:r>
              <a:rPr lang="ko-KR" altLang="en-US" sz="1600" dirty="0"/>
              <a:t>데이터를 함께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>
                <a:sym typeface="Wingdings" panose="05000000000000000000" pitchFamily="2" charset="2"/>
              </a:rPr>
              <a:t>그래서 총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sym typeface="Wingdings" panose="05000000000000000000" pitchFamily="2" charset="2"/>
              </a:rPr>
              <a:t>Tensor</a:t>
            </a:r>
            <a:r>
              <a:rPr lang="ko-KR" altLang="en-US" sz="1600" dirty="0">
                <a:sym typeface="Wingdings" panose="05000000000000000000" pitchFamily="2" charset="2"/>
              </a:rPr>
              <a:t>로 구성된 하나의 </a:t>
            </a:r>
            <a:r>
              <a:rPr lang="en-US" altLang="ko-KR" sz="1600" dirty="0" err="1">
                <a:sym typeface="Wingdings" panose="05000000000000000000" pitchFamily="2" charset="2"/>
              </a:rPr>
              <a:t>DataLoader</a:t>
            </a:r>
            <a:r>
              <a:rPr lang="ko-KR" altLang="en-US" sz="1600" dirty="0">
                <a:sym typeface="Wingdings" panose="05000000000000000000" pitchFamily="2" charset="2"/>
              </a:rPr>
              <a:t>가 만들어진다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4FDCF-C41C-6239-8188-836DD1F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52" y="2763075"/>
            <a:ext cx="7349790" cy="356510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D952F-A157-5ED9-6CBD-68AE270EAAFE}"/>
              </a:ext>
            </a:extLst>
          </p:cNvPr>
          <p:cNvSpPr txBox="1"/>
          <p:nvPr/>
        </p:nvSpPr>
        <p:spPr>
          <a:xfrm>
            <a:off x="7755641" y="3300053"/>
            <a:ext cx="145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Input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Data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B6E30-F5C1-D3B3-B6D7-6AB336293C95}"/>
              </a:ext>
            </a:extLst>
          </p:cNvPr>
          <p:cNvSpPr txBox="1"/>
          <p:nvPr/>
        </p:nvSpPr>
        <p:spPr>
          <a:xfrm>
            <a:off x="5566855" y="4960411"/>
            <a:ext cx="241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Attention Mask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BD385-33E9-F709-6138-93CA9DD0A622}"/>
              </a:ext>
            </a:extLst>
          </p:cNvPr>
          <p:cNvSpPr txBox="1"/>
          <p:nvPr/>
        </p:nvSpPr>
        <p:spPr>
          <a:xfrm>
            <a:off x="8817442" y="5465229"/>
            <a:ext cx="78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Label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279E7-F36E-F9CF-50A3-88A552C31137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EB6A-046B-19EC-354C-B684D7E4E87B}"/>
              </a:ext>
            </a:extLst>
          </p:cNvPr>
          <p:cNvSpPr txBox="1"/>
          <p:nvPr/>
        </p:nvSpPr>
        <p:spPr>
          <a:xfrm>
            <a:off x="416378" y="742455"/>
            <a:ext cx="114583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BERT </a:t>
            </a:r>
            <a:r>
              <a:rPr lang="ko-KR" altLang="en-US" b="1" dirty="0"/>
              <a:t>처리 과정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00AF5-22DC-33CD-CBE1-2ABBBA93FCBE}"/>
              </a:ext>
            </a:extLst>
          </p:cNvPr>
          <p:cNvSpPr txBox="1"/>
          <p:nvPr/>
        </p:nvSpPr>
        <p:spPr>
          <a:xfrm>
            <a:off x="416379" y="1310492"/>
            <a:ext cx="9032422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Data = ‘[CLS] DCU is the University located in </a:t>
            </a:r>
            <a:r>
              <a:rPr lang="en-US" altLang="ko-KR" sz="1500" dirty="0" err="1"/>
              <a:t>Gyeongsan</a:t>
            </a:r>
            <a:r>
              <a:rPr lang="en-US" altLang="ko-KR" sz="1500" dirty="0"/>
              <a:t>. [SEP] Do you want to come in? [SEP]’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04F10-33B6-77E9-36C5-8EA9170D4261}"/>
              </a:ext>
            </a:extLst>
          </p:cNvPr>
          <p:cNvSpPr txBox="1"/>
          <p:nvPr/>
        </p:nvSpPr>
        <p:spPr>
          <a:xfrm>
            <a:off x="416378" y="1704446"/>
            <a:ext cx="82944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Input Data = ‘0 0 0 0 … 101 289 120 230 217 330 516 920 ... 102’   - 512 size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8A82B-5F57-7CD5-2B90-D6CB619E89C6}"/>
              </a:ext>
            </a:extLst>
          </p:cNvPr>
          <p:cNvSpPr txBox="1"/>
          <p:nvPr/>
        </p:nvSpPr>
        <p:spPr>
          <a:xfrm>
            <a:off x="416378" y="2098400"/>
            <a:ext cx="49416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Attention Mask = ‘0 0 0 0 … 1 1 1 1 1 1’   - 512 size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7EACD-B4C8-6A60-52C9-A5EF4B99AB26}"/>
              </a:ext>
            </a:extLst>
          </p:cNvPr>
          <p:cNvSpPr/>
          <p:nvPr/>
        </p:nvSpPr>
        <p:spPr>
          <a:xfrm>
            <a:off x="2121332" y="2875126"/>
            <a:ext cx="8779042" cy="8094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BERT </a:t>
            </a:r>
            <a:r>
              <a:rPr lang="ko-KR" altLang="en-US" b="1" dirty="0">
                <a:solidFill>
                  <a:schemeClr val="bg1"/>
                </a:solidFill>
              </a:rPr>
              <a:t>신경 층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5BA298-6E22-CBC1-7D06-8D291FBA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76667"/>
              </p:ext>
            </p:extLst>
          </p:nvPr>
        </p:nvGraphicFramePr>
        <p:xfrm>
          <a:off x="2121331" y="563869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[CLS]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DCU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Loca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Gye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[SEP]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021494-39DA-B49E-408E-B56A185022DA}"/>
              </a:ext>
            </a:extLst>
          </p:cNvPr>
          <p:cNvSpPr txBox="1"/>
          <p:nvPr/>
        </p:nvSpPr>
        <p:spPr>
          <a:xfrm>
            <a:off x="610179" y="5638691"/>
            <a:ext cx="122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입력 토큰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F8B8F-E653-7E30-8E7E-EA8D9285DC78}"/>
              </a:ext>
            </a:extLst>
          </p:cNvPr>
          <p:cNvSpPr txBox="1"/>
          <p:nvPr/>
        </p:nvSpPr>
        <p:spPr>
          <a:xfrm>
            <a:off x="345138" y="4690739"/>
            <a:ext cx="17082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위치 </a:t>
            </a:r>
            <a:r>
              <a:rPr lang="en-US" altLang="ko-KR" sz="1500" dirty="0" err="1"/>
              <a:t>idx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여기 최대가 </a:t>
            </a:r>
            <a:r>
              <a:rPr lang="en-US" altLang="ko-KR" sz="1500" dirty="0"/>
              <a:t>512)</a:t>
            </a:r>
            <a:endParaRPr lang="ko-KR" altLang="en-US" sz="150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FA0D1175-EC0B-96A1-C1B0-5C7E99CB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18395"/>
              </p:ext>
            </p:extLst>
          </p:nvPr>
        </p:nvGraphicFramePr>
        <p:xfrm>
          <a:off x="2121330" y="4850783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8D26F17-4675-F3EC-16DE-7CCB48D7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71424"/>
              </p:ext>
            </p:extLst>
          </p:nvPr>
        </p:nvGraphicFramePr>
        <p:xfrm>
          <a:off x="2121329" y="4085989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4FAA24-54A6-D859-B6B0-6358785E548A}"/>
              </a:ext>
            </a:extLst>
          </p:cNvPr>
          <p:cNvSpPr txBox="1"/>
          <p:nvPr/>
        </p:nvSpPr>
        <p:spPr>
          <a:xfrm>
            <a:off x="345138" y="4085989"/>
            <a:ext cx="17082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문장 구분 </a:t>
            </a:r>
            <a:r>
              <a:rPr lang="en-US" altLang="ko-KR" sz="1500" dirty="0" err="1"/>
              <a:t>idx</a:t>
            </a:r>
            <a:endParaRPr lang="ko-KR" altLang="en-US" sz="15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79504F-3558-68A8-10BF-4DA23BF5C652}"/>
              </a:ext>
            </a:extLst>
          </p:cNvPr>
          <p:cNvCxnSpPr>
            <a:endCxn id="10" idx="2"/>
          </p:cNvCxnSpPr>
          <p:nvPr/>
        </p:nvCxnSpPr>
        <p:spPr>
          <a:xfrm flipV="1">
            <a:off x="6510851" y="3684588"/>
            <a:ext cx="2" cy="401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14ED61-69F4-7E2D-11C0-7A8F1DA67FBE}"/>
              </a:ext>
            </a:extLst>
          </p:cNvPr>
          <p:cNvSpPr txBox="1"/>
          <p:nvPr/>
        </p:nvSpPr>
        <p:spPr>
          <a:xfrm>
            <a:off x="6324182" y="4278862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7AF48-B496-8DC6-9062-3F80B29A9079}"/>
              </a:ext>
            </a:extLst>
          </p:cNvPr>
          <p:cNvSpPr txBox="1"/>
          <p:nvPr/>
        </p:nvSpPr>
        <p:spPr>
          <a:xfrm>
            <a:off x="6324182" y="5065919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3129A-2328-F2B8-3540-FAA0AA45B2D4}"/>
              </a:ext>
            </a:extLst>
          </p:cNvPr>
          <p:cNvSpPr txBox="1"/>
          <p:nvPr/>
        </p:nvSpPr>
        <p:spPr>
          <a:xfrm>
            <a:off x="324846" y="6292573"/>
            <a:ext cx="179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Attention Mask</a:t>
            </a:r>
            <a:endParaRPr lang="ko-KR" altLang="en-US" dirty="0"/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55256C78-7EDC-0AC6-7F6B-76A2AD7A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1880"/>
              </p:ext>
            </p:extLst>
          </p:nvPr>
        </p:nvGraphicFramePr>
        <p:xfrm>
          <a:off x="2121329" y="634798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AD35F49-FA95-D30D-CE21-859997705584}"/>
              </a:ext>
            </a:extLst>
          </p:cNvPr>
          <p:cNvSpPr txBox="1"/>
          <p:nvPr/>
        </p:nvSpPr>
        <p:spPr>
          <a:xfrm>
            <a:off x="6324182" y="5808450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E5CFC-D2E5-2FF0-29C6-8F520E81DBA4}"/>
              </a:ext>
            </a:extLst>
          </p:cNvPr>
          <p:cNvSpPr txBox="1"/>
          <p:nvPr/>
        </p:nvSpPr>
        <p:spPr>
          <a:xfrm>
            <a:off x="487819" y="261257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주관 기관에서 제공한 데이터를 바탕으로 모델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5F1F4-D827-E949-BD29-8FA17D76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" b="-1"/>
          <a:stretch/>
        </p:blipFill>
        <p:spPr>
          <a:xfrm>
            <a:off x="285749" y="918482"/>
            <a:ext cx="5984422" cy="567826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EA699-1A88-36AB-F47B-E133746A62EA}"/>
              </a:ext>
            </a:extLst>
          </p:cNvPr>
          <p:cNvSpPr txBox="1"/>
          <p:nvPr/>
        </p:nvSpPr>
        <p:spPr>
          <a:xfrm>
            <a:off x="6368546" y="927030"/>
            <a:ext cx="45223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급성 허혈성 뇌졸중 </a:t>
            </a:r>
            <a:r>
              <a:rPr lang="ko-KR" altLang="en-US" b="1" dirty="0" err="1"/>
              <a:t>판독문</a:t>
            </a:r>
            <a:r>
              <a:rPr lang="ko-KR" altLang="en-US" b="1" dirty="0"/>
              <a:t> </a:t>
            </a:r>
            <a:r>
              <a:rPr lang="en-US" altLang="ko-KR" b="1" dirty="0"/>
              <a:t>(= 8843)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1</a:t>
            </a:r>
            <a:r>
              <a:rPr lang="ko-KR" altLang="en-US" b="1" dirty="0"/>
              <a:t>차 제출용으로 제공된 데이터 </a:t>
            </a:r>
            <a:r>
              <a:rPr lang="en-US" altLang="ko-KR" b="1" dirty="0"/>
              <a:t>= 6190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8BA57-612F-9824-2C38-EAAFE8A7CB22}"/>
              </a:ext>
            </a:extLst>
          </p:cNvPr>
          <p:cNvSpPr txBox="1"/>
          <p:nvPr/>
        </p:nvSpPr>
        <p:spPr>
          <a:xfrm>
            <a:off x="6368546" y="2005334"/>
            <a:ext cx="4700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한글</a:t>
            </a:r>
            <a:r>
              <a:rPr lang="en-US" altLang="ko-KR" b="1" dirty="0"/>
              <a:t> + </a:t>
            </a:r>
            <a:r>
              <a:rPr lang="ko-KR" altLang="en-US" b="1" dirty="0"/>
              <a:t>영어 혼용 자연어 문장 데이터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카테고리 형 분류 </a:t>
            </a:r>
            <a:r>
              <a:rPr lang="en-US" altLang="ko-KR" b="1" dirty="0"/>
              <a:t>(</a:t>
            </a:r>
            <a:r>
              <a:rPr lang="ko-KR" altLang="en-US" b="1" dirty="0"/>
              <a:t>뇌졸중 여부 </a:t>
            </a:r>
            <a:r>
              <a:rPr lang="en-US" altLang="ko-KR" b="1" dirty="0"/>
              <a:t>= [1, 0])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C0B7-3C00-995C-FFB0-D2C18B7B548A}"/>
              </a:ext>
            </a:extLst>
          </p:cNvPr>
          <p:cNvSpPr txBox="1"/>
          <p:nvPr/>
        </p:nvSpPr>
        <p:spPr>
          <a:xfrm>
            <a:off x="6368546" y="3647283"/>
            <a:ext cx="442864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Findings : </a:t>
            </a:r>
            <a:r>
              <a:rPr lang="ko-KR" altLang="en-US" b="1" dirty="0"/>
              <a:t>영상 소견 </a:t>
            </a:r>
            <a:r>
              <a:rPr lang="en-US" altLang="ko-KR" b="1" dirty="0"/>
              <a:t>(MRA,</a:t>
            </a:r>
            <a:r>
              <a:rPr lang="ko-KR" altLang="en-US" b="1" dirty="0"/>
              <a:t> </a:t>
            </a:r>
            <a:r>
              <a:rPr lang="en-US" altLang="ko-KR" b="1" dirty="0"/>
              <a:t>MRI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6AD83-4979-06B0-9A22-2D7FEDFBCCF7}"/>
              </a:ext>
            </a:extLst>
          </p:cNvPr>
          <p:cNvSpPr txBox="1"/>
          <p:nvPr/>
        </p:nvSpPr>
        <p:spPr>
          <a:xfrm>
            <a:off x="6368546" y="4218396"/>
            <a:ext cx="35557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Conclusion : </a:t>
            </a:r>
            <a:r>
              <a:rPr lang="ko-KR" altLang="en-US" b="1" dirty="0"/>
              <a:t>진단 소견 요약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FE4F-AA73-821A-F20C-B02D398DC076}"/>
              </a:ext>
            </a:extLst>
          </p:cNvPr>
          <p:cNvSpPr txBox="1"/>
          <p:nvPr/>
        </p:nvSpPr>
        <p:spPr>
          <a:xfrm>
            <a:off x="6368546" y="4789509"/>
            <a:ext cx="582345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Acute Infarction : </a:t>
            </a:r>
            <a:r>
              <a:rPr lang="ko-KR" altLang="en-US" b="1" dirty="0"/>
              <a:t>여부 판단 </a:t>
            </a:r>
            <a:r>
              <a:rPr lang="en-US" altLang="ko-KR" b="1" dirty="0"/>
              <a:t>(1 = </a:t>
            </a:r>
            <a:r>
              <a:rPr lang="ko-KR" altLang="en-US" b="1" dirty="0"/>
              <a:t>존재</a:t>
            </a:r>
            <a:r>
              <a:rPr lang="en-US" altLang="ko-KR" b="1" dirty="0"/>
              <a:t>, 0 = </a:t>
            </a:r>
            <a:r>
              <a:rPr lang="ko-KR" altLang="en-US" b="1" dirty="0"/>
              <a:t>없음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6173E-4BE4-5642-2932-AE90822A3113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8A4A0-CC8E-FF7C-BA65-3FC9D8D9A426}"/>
              </a:ext>
            </a:extLst>
          </p:cNvPr>
          <p:cNvSpPr txBox="1"/>
          <p:nvPr/>
        </p:nvSpPr>
        <p:spPr>
          <a:xfrm>
            <a:off x="416378" y="808265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원본 데이터 내용 확인 및 처리에 문제가 발생할 수 있는 요소 확인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1964D-03C0-AE87-1F0A-70B4C996342A}"/>
              </a:ext>
            </a:extLst>
          </p:cNvPr>
          <p:cNvSpPr txBox="1"/>
          <p:nvPr/>
        </p:nvSpPr>
        <p:spPr>
          <a:xfrm>
            <a:off x="4728142" y="1572987"/>
            <a:ext cx="69333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여러 의학용어들이 축약된 표현으로 사용 </a:t>
            </a:r>
            <a:r>
              <a:rPr lang="en-US" altLang="ko-KR" sz="1600" dirty="0"/>
              <a:t>(CI, s/p, f/u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en-US" altLang="ko-KR" sz="1600" dirty="0">
                <a:solidFill>
                  <a:srgbClr val="0070C0"/>
                </a:solidFill>
              </a:rPr>
              <a:t>follow-up</a:t>
            </a:r>
            <a:r>
              <a:rPr lang="ko-KR" altLang="en-US" sz="1600" dirty="0"/>
              <a:t>과 </a:t>
            </a:r>
            <a:r>
              <a:rPr lang="en-US" altLang="ko-KR" sz="1600" dirty="0">
                <a:solidFill>
                  <a:srgbClr val="0070C0"/>
                </a:solidFill>
              </a:rPr>
              <a:t>f/u</a:t>
            </a:r>
            <a:r>
              <a:rPr lang="ko-KR" altLang="en-US" sz="1600" dirty="0"/>
              <a:t>를 혼용하면 두 내용이 같음을 </a:t>
            </a:r>
            <a:r>
              <a:rPr lang="ko-KR" altLang="en-US" sz="1600" dirty="0" err="1"/>
              <a:t>판단시켜야</a:t>
            </a:r>
            <a:r>
              <a:rPr lang="ko-KR" altLang="en-US" sz="1600" dirty="0"/>
              <a:t> 하는 문제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0284F4-7F1F-302A-D1E9-D8DB2089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/>
          <a:stretch/>
        </p:blipFill>
        <p:spPr>
          <a:xfrm>
            <a:off x="473528" y="1497465"/>
            <a:ext cx="3812722" cy="4948027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14:cNvPr>
              <p14:cNvContentPartPr/>
              <p14:nvPr/>
            </p14:nvContentPartPr>
            <p14:xfrm>
              <a:off x="530550" y="1632651"/>
              <a:ext cx="7272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550" y="1525011"/>
                <a:ext cx="18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14:cNvPr>
              <p14:cNvContentPartPr/>
              <p14:nvPr/>
            </p14:nvContentPartPr>
            <p14:xfrm>
              <a:off x="2971710" y="1648851"/>
              <a:ext cx="6282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710" y="1540851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14:cNvPr>
              <p14:cNvContentPartPr/>
              <p14:nvPr/>
            </p14:nvContentPartPr>
            <p14:xfrm>
              <a:off x="3812310" y="1640571"/>
              <a:ext cx="15444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8670" y="1532931"/>
                <a:ext cx="26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14:cNvPr>
              <p14:cNvContentPartPr/>
              <p14:nvPr/>
            </p14:nvContentPartPr>
            <p14:xfrm>
              <a:off x="554670" y="3110451"/>
              <a:ext cx="55800" cy="8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030" y="3002451"/>
                <a:ext cx="163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14:cNvPr>
              <p14:cNvContentPartPr/>
              <p14:nvPr/>
            </p14:nvContentPartPr>
            <p14:xfrm>
              <a:off x="530550" y="4865451"/>
              <a:ext cx="644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550" y="4757811"/>
                <a:ext cx="17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14:cNvPr>
              <p14:cNvContentPartPr/>
              <p14:nvPr/>
            </p14:nvContentPartPr>
            <p14:xfrm>
              <a:off x="538470" y="6155331"/>
              <a:ext cx="47880" cy="86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0" y="6047691"/>
                <a:ext cx="155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14:cNvPr>
              <p14:cNvContentPartPr/>
              <p14:nvPr/>
            </p14:nvContentPartPr>
            <p14:xfrm>
              <a:off x="889470" y="3623451"/>
              <a:ext cx="1354320" cy="26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30" y="3515811"/>
                <a:ext cx="1461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14:cNvPr>
              <p14:cNvContentPartPr/>
              <p14:nvPr/>
            </p14:nvContentPartPr>
            <p14:xfrm>
              <a:off x="816030" y="3910371"/>
              <a:ext cx="1951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390" y="3802371"/>
                <a:ext cx="30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14:cNvPr>
              <p14:cNvContentPartPr/>
              <p14:nvPr/>
            </p14:nvContentPartPr>
            <p14:xfrm>
              <a:off x="579510" y="5387811"/>
              <a:ext cx="64080" cy="90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10" y="5280171"/>
                <a:ext cx="17172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EAB5AE-2AD8-3640-23E9-7A3A81E17BC6}"/>
              </a:ext>
            </a:extLst>
          </p:cNvPr>
          <p:cNvSpPr txBox="1"/>
          <p:nvPr/>
        </p:nvSpPr>
        <p:spPr>
          <a:xfrm>
            <a:off x="4728142" y="2718773"/>
            <a:ext cx="59570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다양한 종류의 항목 번호 사용 </a:t>
            </a:r>
            <a:r>
              <a:rPr lang="en-US" altLang="ko-KR" sz="1600" dirty="0"/>
              <a:t>( </a:t>
            </a:r>
            <a:r>
              <a:rPr lang="en-US" altLang="ko-KR" sz="1600" dirty="0">
                <a:solidFill>
                  <a:srgbClr val="0070C0"/>
                </a:solidFill>
              </a:rPr>
              <a:t>1.  2.  1)  2) 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항목 번호는 뇌경색 유무 판별에 중요한 역할을 하지 않음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71F88-C1D0-9055-CEA5-0CA220CE3D55}"/>
              </a:ext>
            </a:extLst>
          </p:cNvPr>
          <p:cNvSpPr txBox="1"/>
          <p:nvPr/>
        </p:nvSpPr>
        <p:spPr>
          <a:xfrm>
            <a:off x="4728142" y="3864559"/>
            <a:ext cx="670568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문장 내 특수기호 포함</a:t>
            </a:r>
            <a:r>
              <a:rPr lang="en-US" altLang="ko-KR" sz="1600" b="1" dirty="0"/>
              <a:t> </a:t>
            </a:r>
            <a:r>
              <a:rPr lang="en-US" altLang="ko-KR" sz="1600" dirty="0"/>
              <a:t>(-</a:t>
            </a:r>
            <a:r>
              <a:rPr lang="ko-KR" altLang="en-US" sz="1600" dirty="0"/>
              <a:t> </a:t>
            </a:r>
            <a:r>
              <a:rPr lang="en-US" altLang="ko-KR" sz="1600" dirty="0"/>
              <a:t>&lt;&gt; ()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내용 강조</a:t>
            </a:r>
            <a:r>
              <a:rPr lang="en-US" altLang="ko-KR" sz="1600" dirty="0"/>
              <a:t>(&lt;MRA&gt;), </a:t>
            </a:r>
            <a:r>
              <a:rPr lang="ko-KR" altLang="en-US" sz="1600" dirty="0"/>
              <a:t>항목 구분</a:t>
            </a:r>
            <a:r>
              <a:rPr lang="en-US" altLang="ko-KR" sz="1600" dirty="0"/>
              <a:t>(-, --),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/>
              <a:t>     특정 의미 함축</a:t>
            </a:r>
            <a:r>
              <a:rPr lang="en-US" altLang="ko-KR" sz="1600" dirty="0"/>
              <a:t>(24mm </a:t>
            </a:r>
            <a:r>
              <a:rPr lang="en-US" altLang="ko-KR" sz="1600" dirty="0">
                <a:sym typeface="Wingdings" panose="05000000000000000000" pitchFamily="2" charset="2"/>
              </a:rPr>
              <a:t>--&gt; 34mm : 24mm</a:t>
            </a:r>
            <a:r>
              <a:rPr lang="ko-KR" altLang="en-US" sz="1600" dirty="0"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sym typeface="Wingdings" panose="05000000000000000000" pitchFamily="2" charset="2"/>
              </a:rPr>
              <a:t>34mm</a:t>
            </a:r>
            <a:r>
              <a:rPr lang="ko-KR" altLang="en-US" sz="1600" dirty="0">
                <a:sym typeface="Wingdings" panose="05000000000000000000" pitchFamily="2" charset="2"/>
              </a:rPr>
              <a:t>로 길이 변화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     등 불특정한 역할로 사용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22FAE-6315-5E62-338B-F3A720511AFC}"/>
              </a:ext>
            </a:extLst>
          </p:cNvPr>
          <p:cNvSpPr txBox="1"/>
          <p:nvPr/>
        </p:nvSpPr>
        <p:spPr>
          <a:xfrm>
            <a:off x="4728142" y="5749947"/>
            <a:ext cx="40382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아직 발견하지 못한 잠재적 문제 존재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34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0966B-8623-26FE-DED1-EB9750B8FEFA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E7359-696D-C5B6-3E3E-5A830D381710}"/>
              </a:ext>
            </a:extLst>
          </p:cNvPr>
          <p:cNvSpPr txBox="1"/>
          <p:nvPr/>
        </p:nvSpPr>
        <p:spPr>
          <a:xfrm>
            <a:off x="416378" y="808265"/>
            <a:ext cx="9555821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학습 모델을 만들기 위한 자연어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인공지능은 자연어를 그대로 읽어서 처리하는 고도화된 능력을 가지진 않는다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자연어 문장 구성에 대해 특정 의미를 부여할 수 있도록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수치화</a:t>
            </a:r>
            <a:r>
              <a:rPr lang="en-US" altLang="ko-KR" dirty="0"/>
              <a:t>’</a:t>
            </a:r>
            <a:r>
              <a:rPr lang="ko-KR" altLang="en-US" dirty="0"/>
              <a:t>하는 과정이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1A079C-5026-C36B-310D-EC05A7151670}"/>
              </a:ext>
            </a:extLst>
          </p:cNvPr>
          <p:cNvSpPr/>
          <p:nvPr/>
        </p:nvSpPr>
        <p:spPr>
          <a:xfrm>
            <a:off x="503800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자연어 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원문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631C85-FE08-4B2E-2D11-694202F95A42}"/>
              </a:ext>
            </a:extLst>
          </p:cNvPr>
          <p:cNvSpPr/>
          <p:nvPr/>
        </p:nvSpPr>
        <p:spPr>
          <a:xfrm>
            <a:off x="3040172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Tokenizing</a:t>
            </a:r>
          </a:p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토큰화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D94A6-83B6-6CB2-87BB-E5FA41239F78}"/>
              </a:ext>
            </a:extLst>
          </p:cNvPr>
          <p:cNvSpPr txBox="1"/>
          <p:nvPr/>
        </p:nvSpPr>
        <p:spPr>
          <a:xfrm>
            <a:off x="5053887" y="2377275"/>
            <a:ext cx="208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brain</a:t>
            </a:r>
            <a:r>
              <a:rPr lang="ko-KR" altLang="en-US" dirty="0"/>
              <a:t> MRI.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60DC0A-D1AC-BB33-9B06-D0712A617DE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30880" y="2746607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78526F-32E6-0A12-3ABB-846F87A4085E}"/>
              </a:ext>
            </a:extLst>
          </p:cNvPr>
          <p:cNvCxnSpPr>
            <a:cxnSpLocks/>
          </p:cNvCxnSpPr>
          <p:nvPr/>
        </p:nvCxnSpPr>
        <p:spPr>
          <a:xfrm>
            <a:off x="7486650" y="2561941"/>
            <a:ext cx="70212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0C6-31FC-5588-BF9C-84433EF9F268}"/>
              </a:ext>
            </a:extLst>
          </p:cNvPr>
          <p:cNvSpPr txBox="1"/>
          <p:nvPr/>
        </p:nvSpPr>
        <p:spPr>
          <a:xfrm>
            <a:off x="8529939" y="2377275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CEBAA-2B76-AE0D-E10A-7BFDF148C02D}"/>
              </a:ext>
            </a:extLst>
          </p:cNvPr>
          <p:cNvSpPr txBox="1"/>
          <p:nvPr/>
        </p:nvSpPr>
        <p:spPr>
          <a:xfrm>
            <a:off x="5477043" y="2949225"/>
            <a:ext cx="55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영문의 경우 높은 확률로 띄어쓰기 기준 구분 용이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A5446-87A5-6B9B-03EB-73337D352CEC}"/>
              </a:ext>
            </a:extLst>
          </p:cNvPr>
          <p:cNvSpPr/>
          <p:nvPr/>
        </p:nvSpPr>
        <p:spPr>
          <a:xfrm>
            <a:off x="503800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토큰화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E427FE-AEEA-DE1F-2955-077C7B1372AD}"/>
              </a:ext>
            </a:extLst>
          </p:cNvPr>
          <p:cNvSpPr/>
          <p:nvPr/>
        </p:nvSpPr>
        <p:spPr>
          <a:xfrm>
            <a:off x="3040172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Word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Embedding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CEBA54-5F0B-1C51-96AF-F4DA80C53A1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130880" y="5247266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ADF68-980F-7DDF-2048-BF0E27F08111}"/>
              </a:ext>
            </a:extLst>
          </p:cNvPr>
          <p:cNvSpPr txBox="1"/>
          <p:nvPr/>
        </p:nvSpPr>
        <p:spPr>
          <a:xfrm>
            <a:off x="5053887" y="4736066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07D5F6-8F86-B104-AF03-A3D8D332A6B8}"/>
              </a:ext>
            </a:extLst>
          </p:cNvPr>
          <p:cNvCxnSpPr>
            <a:cxnSpLocks/>
          </p:cNvCxnSpPr>
          <p:nvPr/>
        </p:nvCxnSpPr>
        <p:spPr>
          <a:xfrm>
            <a:off x="8039100" y="4920732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FF9078-0EA5-7CB7-9ECA-09DD10C474AD}"/>
              </a:ext>
            </a:extLst>
          </p:cNvPr>
          <p:cNvSpPr txBox="1"/>
          <p:nvPr/>
        </p:nvSpPr>
        <p:spPr>
          <a:xfrm>
            <a:off x="8670711" y="4682031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Normal = [1.3, 0.2, 0.11 …]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71855-4759-C923-EA48-645C0F372E64}"/>
              </a:ext>
            </a:extLst>
          </p:cNvPr>
          <p:cNvSpPr txBox="1"/>
          <p:nvPr/>
        </p:nvSpPr>
        <p:spPr>
          <a:xfrm>
            <a:off x="8670711" y="5105398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brain  = [0.3, 0.7, 0.13 …]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0EAC-F05E-2C8D-1199-8B411B580EF4}"/>
              </a:ext>
            </a:extLst>
          </p:cNvPr>
          <p:cNvSpPr txBox="1"/>
          <p:nvPr/>
        </p:nvSpPr>
        <p:spPr>
          <a:xfrm>
            <a:off x="8670711" y="5528765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MRI  = [0.89, 1.2, 0.5 …]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38D16-8A7E-D09A-0ED0-4A40203AFBB5}"/>
              </a:ext>
            </a:extLst>
          </p:cNvPr>
          <p:cNvSpPr txBox="1"/>
          <p:nvPr/>
        </p:nvSpPr>
        <p:spPr>
          <a:xfrm>
            <a:off x="5638976" y="6095990"/>
            <a:ext cx="5781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각각의 토큰을 의미를 가지는 밀집 벡터 구조로 표현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BE08-97B6-7F8C-3D5E-71D2F4180A51}"/>
              </a:ext>
            </a:extLst>
          </p:cNvPr>
          <p:cNvSpPr txBox="1"/>
          <p:nvPr/>
        </p:nvSpPr>
        <p:spPr>
          <a:xfrm>
            <a:off x="416378" y="3831763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★ 토큰화 과정에서 의미 있는 문장</a:t>
            </a:r>
            <a:r>
              <a:rPr lang="en-US" altLang="ko-KR" dirty="0"/>
              <a:t>/</a:t>
            </a:r>
            <a:r>
              <a:rPr lang="ko-KR" altLang="en-US" dirty="0"/>
              <a:t>단어 구성을 위해 불필요한 글자나 분석 목적에 어긋나는 내용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FA938-3249-DFB0-1509-04A7EE998B2A}"/>
              </a:ext>
            </a:extLst>
          </p:cNvPr>
          <p:cNvSpPr txBox="1"/>
          <p:nvPr/>
        </p:nvSpPr>
        <p:spPr>
          <a:xfrm>
            <a:off x="6234215" y="5118625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1550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53F9E-9D46-E2F8-F7B5-7EADB77D6799}"/>
              </a:ext>
            </a:extLst>
          </p:cNvPr>
          <p:cNvSpPr txBox="1"/>
          <p:nvPr/>
        </p:nvSpPr>
        <p:spPr>
          <a:xfrm>
            <a:off x="5407804" y="5139030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2153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E60AF-2AAF-B595-F1CB-1C22A07794EC}"/>
              </a:ext>
            </a:extLst>
          </p:cNvPr>
          <p:cNvSpPr txBox="1"/>
          <p:nvPr/>
        </p:nvSpPr>
        <p:spPr>
          <a:xfrm>
            <a:off x="6998655" y="5139030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6620</a:t>
            </a:r>
          </a:p>
        </p:txBody>
      </p:sp>
    </p:spTree>
    <p:extLst>
      <p:ext uri="{BB962C8B-B14F-4D97-AF65-F5344CB8AC3E}">
        <p14:creationId xmlns:p14="http://schemas.microsoft.com/office/powerpoint/2010/main" val="19070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81D3B-F12A-C719-A51F-9F963E63687B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4272-081B-79C6-DB5A-8A44DED3C188}"/>
              </a:ext>
            </a:extLst>
          </p:cNvPr>
          <p:cNvSpPr txBox="1"/>
          <p:nvPr/>
        </p:nvSpPr>
        <p:spPr>
          <a:xfrm>
            <a:off x="416378" y="698830"/>
            <a:ext cx="6094638" cy="41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3. </a:t>
            </a:r>
            <a:r>
              <a:rPr lang="ko-KR" altLang="en-US" b="1" dirty="0" err="1"/>
              <a:t>전처리된</a:t>
            </a:r>
            <a:r>
              <a:rPr lang="ko-KR" altLang="en-US" b="1" dirty="0"/>
              <a:t> 데이터를 활용 </a:t>
            </a:r>
            <a:r>
              <a:rPr lang="en-US" altLang="ko-KR" b="1" dirty="0"/>
              <a:t>(</a:t>
            </a:r>
            <a:r>
              <a:rPr lang="ko-KR" altLang="en-US" b="1" dirty="0"/>
              <a:t>사전 모델</a:t>
            </a:r>
            <a:r>
              <a:rPr lang="en-US" altLang="ko-KR" b="1" dirty="0"/>
              <a:t>, </a:t>
            </a:r>
            <a:r>
              <a:rPr lang="ko-KR" altLang="en-US" b="1" dirty="0"/>
              <a:t>학습 모델 등</a:t>
            </a:r>
            <a:r>
              <a:rPr lang="en-US" altLang="ko-KR" b="1" dirty="0"/>
              <a:t>)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01A2C-B4F1-73CE-795A-EEE054D485B2}"/>
              </a:ext>
            </a:extLst>
          </p:cNvPr>
          <p:cNvSpPr txBox="1"/>
          <p:nvPr/>
        </p:nvSpPr>
        <p:spPr>
          <a:xfrm>
            <a:off x="417577" y="1169857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최종적으로 만들어진 </a:t>
            </a:r>
            <a:r>
              <a:rPr lang="en-US" altLang="ko-KR" dirty="0"/>
              <a:t>Embedding Vector </a:t>
            </a:r>
            <a:r>
              <a:rPr lang="ko-KR" altLang="en-US" dirty="0"/>
              <a:t>리스트를 이용해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등의 방법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0605-5F6B-6554-8880-88955ABDB059}"/>
              </a:ext>
            </a:extLst>
          </p:cNvPr>
          <p:cNvSpPr txBox="1"/>
          <p:nvPr/>
        </p:nvSpPr>
        <p:spPr>
          <a:xfrm>
            <a:off x="3527174" y="2237862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453191A-65DF-3E8C-DDD3-AB849EEE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28089"/>
              </p:ext>
            </p:extLst>
          </p:nvPr>
        </p:nvGraphicFramePr>
        <p:xfrm>
          <a:off x="3955766" y="2287932"/>
          <a:ext cx="1911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7">
                  <a:extLst>
                    <a:ext uri="{9D8B030D-6E8A-4147-A177-3AD203B41FA5}">
                      <a16:colId xmlns:a16="http://schemas.microsoft.com/office/drawing/2014/main" val="2767332904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1780596380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406745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4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2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7117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4DD1D7-702D-EBDF-58A7-5F1FF5002FAD}"/>
              </a:ext>
            </a:extLst>
          </p:cNvPr>
          <p:cNvSpPr txBox="1"/>
          <p:nvPr/>
        </p:nvSpPr>
        <p:spPr>
          <a:xfrm>
            <a:off x="3527174" y="2657264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481D-2771-9022-5647-5EB34935D1DF}"/>
              </a:ext>
            </a:extLst>
          </p:cNvPr>
          <p:cNvSpPr txBox="1"/>
          <p:nvPr/>
        </p:nvSpPr>
        <p:spPr>
          <a:xfrm>
            <a:off x="3527174" y="302659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B7EF6-E5A0-045E-5BE9-B945280AA3E6}"/>
              </a:ext>
            </a:extLst>
          </p:cNvPr>
          <p:cNvSpPr txBox="1"/>
          <p:nvPr/>
        </p:nvSpPr>
        <p:spPr>
          <a:xfrm>
            <a:off x="3521000" y="3404977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951D9-4728-7E1D-1025-A162822E531B}"/>
              </a:ext>
            </a:extLst>
          </p:cNvPr>
          <p:cNvSpPr txBox="1"/>
          <p:nvPr/>
        </p:nvSpPr>
        <p:spPr>
          <a:xfrm>
            <a:off x="3303617" y="3764321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1550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3F39B-4C2C-49A9-8B79-E59553A2AC6F}"/>
              </a:ext>
            </a:extLst>
          </p:cNvPr>
          <p:cNvSpPr txBox="1"/>
          <p:nvPr/>
        </p:nvSpPr>
        <p:spPr>
          <a:xfrm>
            <a:off x="3521000" y="411978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A29B2-513F-D215-055F-C2DB930CD02E}"/>
              </a:ext>
            </a:extLst>
          </p:cNvPr>
          <p:cNvSpPr txBox="1"/>
          <p:nvPr/>
        </p:nvSpPr>
        <p:spPr>
          <a:xfrm>
            <a:off x="1801788" y="285793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brain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EA32DA-3C3A-27C0-ABE3-78A8F7E9D26C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671320" y="3042602"/>
            <a:ext cx="632297" cy="9063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C77869-7C6B-031E-0BBD-F0C6048AE3BA}"/>
              </a:ext>
            </a:extLst>
          </p:cNvPr>
          <p:cNvSpPr txBox="1"/>
          <p:nvPr/>
        </p:nvSpPr>
        <p:spPr>
          <a:xfrm>
            <a:off x="3521000" y="1762887"/>
            <a:ext cx="2949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Embedding Vector set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FE8BD-9109-73CF-443D-61DDBF45E69E}"/>
              </a:ext>
            </a:extLst>
          </p:cNvPr>
          <p:cNvSpPr/>
          <p:nvPr/>
        </p:nvSpPr>
        <p:spPr>
          <a:xfrm>
            <a:off x="3955766" y="3764321"/>
            <a:ext cx="1911351" cy="38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다중 문서 20">
            <a:extLst>
              <a:ext uri="{FF2B5EF4-FFF2-40B4-BE49-F238E27FC236}">
                <a16:creationId xmlns:a16="http://schemas.microsoft.com/office/drawing/2014/main" id="{8B20825E-DA15-F8BC-F512-445E0D66A038}"/>
              </a:ext>
            </a:extLst>
          </p:cNvPr>
          <p:cNvSpPr/>
          <p:nvPr/>
        </p:nvSpPr>
        <p:spPr>
          <a:xfrm>
            <a:off x="7560128" y="2462730"/>
            <a:ext cx="2000250" cy="1575707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알고리즘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FC1CE4-19E3-D5CD-E16B-0DC61FF624BF}"/>
              </a:ext>
            </a:extLst>
          </p:cNvPr>
          <p:cNvCxnSpPr>
            <a:cxnSpLocks/>
          </p:cNvCxnSpPr>
          <p:nvPr/>
        </p:nvCxnSpPr>
        <p:spPr>
          <a:xfrm flipV="1">
            <a:off x="6082992" y="3589643"/>
            <a:ext cx="1261261" cy="349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5DD804-D0A5-8995-2BDE-9F8A0367B6AD}"/>
              </a:ext>
            </a:extLst>
          </p:cNvPr>
          <p:cNvSpPr txBox="1"/>
          <p:nvPr/>
        </p:nvSpPr>
        <p:spPr>
          <a:xfrm>
            <a:off x="6096000" y="4038437"/>
            <a:ext cx="160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가중치 처리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D4296-BB3A-2DA8-9A73-3942D4AF760D}"/>
              </a:ext>
            </a:extLst>
          </p:cNvPr>
          <p:cNvSpPr txBox="1"/>
          <p:nvPr/>
        </p:nvSpPr>
        <p:spPr>
          <a:xfrm>
            <a:off x="1361678" y="4944745"/>
            <a:ext cx="9010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토큰으로 분리된 단어</a:t>
            </a:r>
            <a:r>
              <a:rPr lang="en-US" altLang="ko-KR" dirty="0"/>
              <a:t>/</a:t>
            </a:r>
            <a:r>
              <a:rPr lang="ko-KR" altLang="en-US" dirty="0"/>
              <a:t>문자는 특정한 정수 인덱스를 가지며 고유해야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(brain</a:t>
            </a:r>
            <a:r>
              <a:rPr lang="ko-KR" altLang="en-US" dirty="0"/>
              <a:t>은 </a:t>
            </a:r>
            <a:r>
              <a:rPr lang="en-US" altLang="ko-KR" dirty="0"/>
              <a:t>1550</a:t>
            </a:r>
            <a:r>
              <a:rPr lang="ko-KR" altLang="en-US" dirty="0"/>
              <a:t>과 같으며 </a:t>
            </a:r>
            <a:r>
              <a:rPr lang="en-US" altLang="ko-KR" dirty="0"/>
              <a:t>1</a:t>
            </a:r>
            <a:r>
              <a:rPr lang="ko-KR" altLang="en-US" dirty="0"/>
              <a:t>개만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Word Embedding </a:t>
            </a:r>
            <a:r>
              <a:rPr lang="ko-KR" altLang="en-US" dirty="0"/>
              <a:t>과정에서 정수 </a:t>
            </a:r>
            <a:r>
              <a:rPr lang="en-US" altLang="ko-KR" b="1" dirty="0"/>
              <a:t>1550</a:t>
            </a:r>
            <a:r>
              <a:rPr lang="ko-KR" altLang="en-US" dirty="0"/>
              <a:t>에 대한 실수형 </a:t>
            </a:r>
            <a:r>
              <a:rPr lang="en-US" altLang="ko-KR" dirty="0"/>
              <a:t>Vector </a:t>
            </a:r>
            <a:r>
              <a:rPr lang="ko-KR" altLang="en-US" dirty="0"/>
              <a:t>리스트를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88976-2D3A-7EF2-989E-79604F901328}"/>
              </a:ext>
            </a:extLst>
          </p:cNvPr>
          <p:cNvSpPr txBox="1"/>
          <p:nvPr/>
        </p:nvSpPr>
        <p:spPr>
          <a:xfrm>
            <a:off x="328953" y="717219"/>
            <a:ext cx="11534094" cy="20313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CI,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, </a:t>
            </a:r>
            <a:r>
              <a:rPr lang="ko-KR" altLang="en-US" dirty="0" err="1"/>
              <a:t>s</a:t>
            </a:r>
            <a:r>
              <a:rPr lang="ko-KR" altLang="en-US" dirty="0"/>
              <a:t>/</a:t>
            </a:r>
            <a:r>
              <a:rPr lang="ko-KR" altLang="en-US" dirty="0" err="1"/>
              <a:t>p</a:t>
            </a:r>
            <a:r>
              <a:rPr lang="ko-KR" altLang="en-US" dirty="0"/>
              <a:t> GKRS. </a:t>
            </a:r>
            <a:r>
              <a:rPr lang="ko-KR" altLang="en-US" dirty="0" err="1"/>
              <a:t>Axial</a:t>
            </a:r>
            <a:r>
              <a:rPr lang="ko-KR" altLang="en-US" dirty="0"/>
              <a:t> T1WI, </a:t>
            </a:r>
            <a:r>
              <a:rPr lang="ko-KR" altLang="en-US" dirty="0" err="1"/>
              <a:t>sagittal</a:t>
            </a:r>
            <a:r>
              <a:rPr lang="ko-KR" altLang="en-US" dirty="0"/>
              <a:t> T1WI, </a:t>
            </a:r>
            <a:r>
              <a:rPr lang="ko-KR" altLang="en-US" dirty="0" err="1"/>
              <a:t>axial</a:t>
            </a:r>
            <a:r>
              <a:rPr lang="ko-KR" altLang="en-US" dirty="0"/>
              <a:t> T2WI, </a:t>
            </a:r>
            <a:r>
              <a:rPr lang="ko-KR" altLang="en-US" dirty="0" err="1"/>
              <a:t>axial</a:t>
            </a:r>
            <a:r>
              <a:rPr lang="ko-KR" altLang="en-US" dirty="0"/>
              <a:t> FLAIR, </a:t>
            </a:r>
            <a:r>
              <a:rPr lang="ko-KR" altLang="en-US" dirty="0" err="1"/>
              <a:t>axial</a:t>
            </a:r>
            <a:r>
              <a:rPr lang="ko-KR" altLang="en-US" dirty="0"/>
              <a:t> T2* GRE </a:t>
            </a:r>
            <a:r>
              <a:rPr lang="ko-KR" altLang="en-US" dirty="0" err="1"/>
              <a:t>image</a:t>
            </a:r>
            <a:r>
              <a:rPr lang="ko-KR" altLang="en-US" dirty="0"/>
              <a:t> 획득하였으며 조영증강을 시행함.  </a:t>
            </a:r>
            <a:r>
              <a:rPr lang="ko-KR" altLang="en-US" dirty="0" err="1"/>
              <a:t>Brain</a:t>
            </a:r>
            <a:r>
              <a:rPr lang="ko-KR" altLang="en-US" dirty="0"/>
              <a:t>, CSF </a:t>
            </a:r>
            <a:r>
              <a:rPr lang="ko-KR" altLang="en-US" dirty="0" err="1"/>
              <a:t>space</a:t>
            </a:r>
            <a:r>
              <a:rPr lang="ko-KR" altLang="en-US" dirty="0"/>
              <a:t>, and 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findings</a:t>
            </a:r>
            <a:r>
              <a:rPr lang="ko-KR" altLang="en-US" dirty="0"/>
              <a:t>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6 </a:t>
            </a:r>
            <a:r>
              <a:rPr lang="ko-KR" altLang="en-US" dirty="0" err="1"/>
              <a:t>lesions</a:t>
            </a:r>
            <a:r>
              <a:rPr lang="ko-KR" altLang="en-US" dirty="0"/>
              <a:t>     </a:t>
            </a:r>
            <a:r>
              <a:rPr lang="ko-KR" altLang="en-US" dirty="0" err="1"/>
              <a:t>A</a:t>
            </a:r>
            <a:r>
              <a:rPr lang="ko-KR" altLang="en-US" dirty="0"/>
              <a:t>. </a:t>
            </a:r>
            <a:r>
              <a:rPr lang="ko-KR" altLang="en-US" dirty="0" err="1"/>
              <a:t>Middle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gyrus</a:t>
            </a:r>
            <a:r>
              <a:rPr lang="ko-KR" altLang="en-US" dirty="0"/>
              <a:t> 9 </a:t>
            </a:r>
            <a:r>
              <a:rPr lang="ko-KR" altLang="en-US" dirty="0" err="1"/>
              <a:t>mm</a:t>
            </a:r>
            <a:r>
              <a:rPr lang="ko-KR" altLang="en-US" dirty="0"/>
              <a:t>  8mm.     </a:t>
            </a:r>
            <a:r>
              <a:rPr lang="ko-KR" altLang="en-US" dirty="0" err="1"/>
              <a:t>B</a:t>
            </a:r>
            <a:r>
              <a:rPr lang="ko-KR" altLang="en-US" dirty="0"/>
              <a:t>.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smaller</a:t>
            </a:r>
            <a:r>
              <a:rPr lang="ko-KR" altLang="en-US" dirty="0"/>
              <a:t> </a:t>
            </a:r>
            <a:r>
              <a:rPr lang="ko-KR" altLang="en-US" dirty="0" err="1"/>
              <a:t>lesions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occipital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parietal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Lt</a:t>
            </a:r>
            <a:r>
              <a:rPr lang="ko-KR" altLang="en-US" dirty="0"/>
              <a:t> </a:t>
            </a:r>
            <a:r>
              <a:rPr lang="ko-KR" altLang="en-US" dirty="0" err="1"/>
              <a:t>cerebellum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extent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subinsular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.    </a:t>
            </a:r>
            <a:r>
              <a:rPr lang="ko-KR" altLang="en-US" dirty="0" err="1"/>
              <a:t>Rec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exclude</a:t>
            </a:r>
            <a:r>
              <a:rPr lang="ko-KR" altLang="en-US" dirty="0"/>
              <a:t> </a:t>
            </a:r>
            <a:r>
              <a:rPr lang="ko-KR" altLang="en-US" dirty="0" err="1"/>
              <a:t>metastasis</a:t>
            </a:r>
            <a:r>
              <a:rPr lang="ko-KR" altLang="en-US" dirty="0"/>
              <a:t>.  New </a:t>
            </a:r>
            <a:r>
              <a:rPr lang="ko-KR" altLang="en-US" dirty="0" err="1"/>
              <a:t>appearance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enhancing</a:t>
            </a:r>
            <a:r>
              <a:rPr lang="ko-KR" altLang="en-US" dirty="0"/>
              <a:t> </a:t>
            </a:r>
            <a:r>
              <a:rPr lang="ko-KR" altLang="en-US" dirty="0" err="1"/>
              <a:t>lesion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right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</a:t>
            </a:r>
            <a:r>
              <a:rPr lang="ko-KR" altLang="en-US" dirty="0" err="1"/>
              <a:t>Skull</a:t>
            </a:r>
            <a:r>
              <a:rPr lang="ko-KR" altLang="en-US" dirty="0"/>
              <a:t>, PNS, </a:t>
            </a:r>
            <a:r>
              <a:rPr lang="ko-KR" altLang="en-US" dirty="0" err="1"/>
              <a:t>orbits</a:t>
            </a:r>
            <a:r>
              <a:rPr lang="ko-KR" altLang="en-US" dirty="0"/>
              <a:t>, and </a:t>
            </a:r>
            <a:r>
              <a:rPr lang="ko-KR" altLang="en-US" dirty="0" err="1"/>
              <a:t>temporal</a:t>
            </a:r>
            <a:r>
              <a:rPr lang="ko-KR" altLang="en-US" dirty="0"/>
              <a:t> </a:t>
            </a:r>
            <a:r>
              <a:rPr lang="ko-KR" altLang="en-US" dirty="0" err="1"/>
              <a:t>Unremarkable</a:t>
            </a:r>
            <a:r>
              <a:rPr lang="ko-KR" alt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2E0A-3BBC-3C26-AC5B-07EBCB8E7C30}"/>
              </a:ext>
            </a:extLst>
          </p:cNvPr>
          <p:cNvSpPr txBox="1"/>
          <p:nvPr/>
        </p:nvSpPr>
        <p:spPr>
          <a:xfrm>
            <a:off x="416378" y="22860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토큰화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F9D39-7525-9C3B-7E6C-7AEA19C5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3482069"/>
            <a:ext cx="5464629" cy="2939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2ADD8-F3F5-F6BC-D499-7A070C43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6" y="3298372"/>
            <a:ext cx="6030686" cy="3306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53903-8950-3134-47E5-55E0509799E4}"/>
              </a:ext>
            </a:extLst>
          </p:cNvPr>
          <p:cNvSpPr txBox="1"/>
          <p:nvPr/>
        </p:nvSpPr>
        <p:spPr>
          <a:xfrm>
            <a:off x="2026670" y="3059668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17F8C-8BA0-893F-C917-25F61DE5C0EF}"/>
              </a:ext>
            </a:extLst>
          </p:cNvPr>
          <p:cNvSpPr txBox="1"/>
          <p:nvPr/>
        </p:nvSpPr>
        <p:spPr>
          <a:xfrm>
            <a:off x="8019257" y="2875002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BERT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5628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91C7A8-4FF2-1071-CABB-0EE84EB9A61B}"/>
              </a:ext>
            </a:extLst>
          </p:cNvPr>
          <p:cNvSpPr/>
          <p:nvPr/>
        </p:nvSpPr>
        <p:spPr>
          <a:xfrm>
            <a:off x="1188440" y="1361113"/>
            <a:ext cx="9815119" cy="4135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2">
                    <a:lumMod val="25000"/>
                  </a:schemeClr>
                </a:solidFill>
              </a:rPr>
              <a:t>개발 과정 정리</a:t>
            </a:r>
          </a:p>
        </p:txBody>
      </p:sp>
    </p:spTree>
    <p:extLst>
      <p:ext uri="{BB962C8B-B14F-4D97-AF65-F5344CB8AC3E}">
        <p14:creationId xmlns:p14="http://schemas.microsoft.com/office/powerpoint/2010/main" val="14771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27D41-BB9C-4313-D094-649F9DC83012}"/>
              </a:ext>
            </a:extLst>
          </p:cNvPr>
          <p:cNvSpPr txBox="1"/>
          <p:nvPr/>
        </p:nvSpPr>
        <p:spPr>
          <a:xfrm>
            <a:off x="416378" y="228600"/>
            <a:ext cx="649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1.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원본 데이터를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Pandas </a:t>
            </a:r>
            <a:r>
              <a:rPr lang="en-US" altLang="ko-KR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DataFrame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으로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BFD43E-DE0F-6283-4E46-CC38F303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8" y="4349689"/>
            <a:ext cx="3671643" cy="223647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41DE2-6C4E-E792-BFFB-D1D7FD798259}"/>
              </a:ext>
            </a:extLst>
          </p:cNvPr>
          <p:cNvSpPr txBox="1"/>
          <p:nvPr/>
        </p:nvSpPr>
        <p:spPr>
          <a:xfrm>
            <a:off x="628588" y="2398237"/>
            <a:ext cx="5368954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 err="1"/>
              <a:t>kiumSet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pd.read_csv</a:t>
            </a:r>
            <a:r>
              <a:rPr lang="en-US" altLang="ko-KR" dirty="0"/>
              <a:t>(‘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절대파일 경로</a:t>
            </a:r>
            <a:r>
              <a:rPr lang="en-US" altLang="ko-KR" dirty="0"/>
              <a:t>.csv’)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kiumSet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A640-344D-5B9F-73AB-99B4689DE01A}"/>
              </a:ext>
            </a:extLst>
          </p:cNvPr>
          <p:cNvSpPr txBox="1"/>
          <p:nvPr/>
        </p:nvSpPr>
        <p:spPr>
          <a:xfrm>
            <a:off x="416378" y="824726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에서 데이터 파일</a:t>
            </a:r>
            <a:r>
              <a:rPr lang="en-US" altLang="ko-KR" dirty="0"/>
              <a:t>(csv, excel, table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에서 분석할 목적으로 변환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3CFC1-25DF-C5BE-012F-5EFB045E343E}"/>
              </a:ext>
            </a:extLst>
          </p:cNvPr>
          <p:cNvSpPr txBox="1"/>
          <p:nvPr/>
        </p:nvSpPr>
        <p:spPr>
          <a:xfrm>
            <a:off x="416378" y="1390074"/>
            <a:ext cx="10910658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{Index : value} 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ko-KR" altLang="en-US" dirty="0"/>
              <a:t> 같은</a:t>
            </a:r>
            <a:r>
              <a:rPr lang="en-US" altLang="ko-KR" dirty="0"/>
              <a:t>) </a:t>
            </a:r>
            <a:r>
              <a:rPr lang="ko-KR" altLang="en-US" dirty="0"/>
              <a:t>구조의 </a:t>
            </a:r>
            <a:r>
              <a:rPr lang="en-US" altLang="ko-KR" dirty="0">
                <a:solidFill>
                  <a:srgbClr val="FF0000"/>
                </a:solidFill>
              </a:rPr>
              <a:t>Series</a:t>
            </a:r>
            <a:r>
              <a:rPr lang="en-US" altLang="ko-KR" dirty="0"/>
              <a:t> </a:t>
            </a:r>
            <a:r>
              <a:rPr lang="ko-KR" altLang="en-US" dirty="0"/>
              <a:t>자료구조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b="1" dirty="0"/>
              <a:t>Row,</a:t>
            </a:r>
            <a:r>
              <a:rPr lang="en-US" altLang="ko-KR" dirty="0"/>
              <a:t> </a:t>
            </a:r>
            <a:r>
              <a:rPr lang="en-US" altLang="ko-KR" b="1" dirty="0"/>
              <a:t>Column</a:t>
            </a:r>
            <a:r>
              <a:rPr lang="en-US" altLang="ko-KR" dirty="0"/>
              <a:t> </a:t>
            </a:r>
            <a:r>
              <a:rPr lang="ko-KR" altLang="en-US" dirty="0"/>
              <a:t>기반의 </a:t>
            </a:r>
            <a:r>
              <a:rPr lang="en-US" altLang="ko-KR" dirty="0"/>
              <a:t>2</a:t>
            </a:r>
            <a:r>
              <a:rPr lang="ko-KR" altLang="en-US" dirty="0"/>
              <a:t>차원 데이터 구조인 </a:t>
            </a:r>
            <a:r>
              <a:rPr lang="en-US" altLang="ko-KR" dirty="0" err="1">
                <a:solidFill>
                  <a:srgbClr val="FF0000"/>
                </a:solidFill>
              </a:rPr>
              <a:t>DataFrame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29D05-B6FA-2CF4-7E99-092D9EB401C5}"/>
              </a:ext>
            </a:extLst>
          </p:cNvPr>
          <p:cNvSpPr txBox="1"/>
          <p:nvPr/>
        </p:nvSpPr>
        <p:spPr>
          <a:xfrm>
            <a:off x="545776" y="3875439"/>
            <a:ext cx="229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kiumSet</a:t>
            </a:r>
            <a:r>
              <a:rPr lang="ko-KR" altLang="en-US" sz="2000" dirty="0" err="1">
                <a:solidFill>
                  <a:srgbClr val="FF0000"/>
                </a:solidFill>
              </a:rPr>
              <a:t>.info</a:t>
            </a:r>
            <a:r>
              <a:rPr lang="ko-KR" altLang="en-US" sz="2000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14:cNvPr>
              <p14:cNvContentPartPr/>
              <p14:nvPr/>
            </p14:nvContentPartPr>
            <p14:xfrm>
              <a:off x="2775188" y="4502936"/>
              <a:ext cx="662040" cy="27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188" y="4394936"/>
                <a:ext cx="76968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9A6A55-C41E-AAB5-64CF-EA5D8D4478AE}"/>
              </a:ext>
            </a:extLst>
          </p:cNvPr>
          <p:cNvSpPr txBox="1"/>
          <p:nvPr/>
        </p:nvSpPr>
        <p:spPr>
          <a:xfrm>
            <a:off x="4723345" y="4336527"/>
            <a:ext cx="670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있으며 행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 수</a:t>
            </a:r>
            <a:r>
              <a:rPr lang="en-US" altLang="ko-KR" sz="2000" dirty="0"/>
              <a:t>)</a:t>
            </a:r>
            <a:r>
              <a:rPr lang="ko-KR" altLang="en-US" sz="2000" dirty="0"/>
              <a:t>는 총 </a:t>
            </a:r>
            <a:r>
              <a:rPr lang="en-US" altLang="ko-KR" sz="2000" dirty="0"/>
              <a:t>6190</a:t>
            </a:r>
            <a:r>
              <a:rPr lang="ko-KR" altLang="en-US" sz="2000" dirty="0"/>
              <a:t>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CEB5B-72E1-24B5-5CF1-2B9CCE07D047}"/>
              </a:ext>
            </a:extLst>
          </p:cNvPr>
          <p:cNvSpPr txBox="1"/>
          <p:nvPr/>
        </p:nvSpPr>
        <p:spPr>
          <a:xfrm>
            <a:off x="4723345" y="4954257"/>
            <a:ext cx="670246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‘Findings’ Column</a:t>
            </a:r>
            <a:r>
              <a:rPr lang="ko-KR" altLang="en-US" sz="2000" dirty="0"/>
              <a:t>에서 발견된 </a:t>
            </a:r>
            <a:r>
              <a:rPr lang="ko-KR" altLang="en-US" sz="2000" dirty="0" err="1"/>
              <a:t>결측값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NaN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1376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‘Conclusion’</a:t>
            </a:r>
            <a:r>
              <a:rPr lang="ko-KR" altLang="en-US" sz="2000" dirty="0"/>
              <a:t>은 </a:t>
            </a:r>
            <a:r>
              <a:rPr lang="en-US" altLang="ko-KR" sz="2000" dirty="0"/>
              <a:t>34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</a:t>
            </a:r>
            <a:r>
              <a:rPr lang="en-US" altLang="ko-KR" sz="2000" dirty="0" err="1"/>
              <a:t>AcuteInfarction</a:t>
            </a:r>
            <a:r>
              <a:rPr lang="en-US" altLang="ko-KR" sz="2000" dirty="0"/>
              <a:t>’</a:t>
            </a:r>
            <a:r>
              <a:rPr lang="ko-KR" altLang="en-US" sz="2000" dirty="0"/>
              <a:t>은 </a:t>
            </a:r>
            <a:r>
              <a:rPr lang="en-US" altLang="ko-KR" sz="2000" dirty="0"/>
              <a:t>0</a:t>
            </a:r>
            <a:r>
              <a:rPr lang="ko-KR" altLang="en-US" sz="20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337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75DF7-90FC-90B1-ED8C-B197ADCA03C8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7E2B-6613-219E-702E-7CBE168F47FD}"/>
              </a:ext>
            </a:extLst>
          </p:cNvPr>
          <p:cNvSpPr txBox="1"/>
          <p:nvPr/>
        </p:nvSpPr>
        <p:spPr>
          <a:xfrm>
            <a:off x="416377" y="824726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데이터 처리에 있어서 문제를 발생시키거나</a:t>
            </a:r>
            <a:r>
              <a:rPr lang="en-US" altLang="ko-KR" dirty="0"/>
              <a:t> </a:t>
            </a:r>
            <a:r>
              <a:rPr lang="ko-KR" altLang="en-US" dirty="0"/>
              <a:t>인공지능 학습에 반드시 필요하지 않은 요소를 제거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F7CC-50AB-1200-D8F7-F65DF250AAE0}"/>
              </a:ext>
            </a:extLst>
          </p:cNvPr>
          <p:cNvSpPr txBox="1"/>
          <p:nvPr/>
        </p:nvSpPr>
        <p:spPr>
          <a:xfrm>
            <a:off x="687564" y="2309870"/>
            <a:ext cx="810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 </a:t>
            </a:r>
            <a:r>
              <a:rPr lang="ko-KR" altLang="en-US" b="1" dirty="0" err="1"/>
              <a:t>df.fillna</a:t>
            </a:r>
            <a:r>
              <a:rPr lang="ko-KR" altLang="en-US" b="1" dirty="0"/>
              <a:t>('', </a:t>
            </a:r>
            <a:r>
              <a:rPr lang="ko-KR" altLang="en-US" b="1" dirty="0" err="1"/>
              <a:t>inplace</a:t>
            </a:r>
            <a:r>
              <a:rPr lang="ko-KR" altLang="en-US" b="1" dirty="0"/>
              <a:t>=</a:t>
            </a:r>
            <a:r>
              <a:rPr lang="ko-KR" altLang="en-US" b="1" dirty="0" err="1"/>
              <a:t>True</a:t>
            </a:r>
            <a:r>
              <a:rPr lang="ko-KR" altLang="en-US" b="1" dirty="0"/>
              <a:t>)   </a:t>
            </a:r>
            <a:r>
              <a:rPr lang="en-US" altLang="ko-KR" dirty="0"/>
              <a:t># </a:t>
            </a:r>
            <a:r>
              <a:rPr lang="ko-KR" altLang="en-US" dirty="0" err="1"/>
              <a:t>결측값</a:t>
            </a:r>
            <a:r>
              <a:rPr lang="en-US" altLang="ko-KR" dirty="0"/>
              <a:t>(</a:t>
            </a:r>
            <a:r>
              <a:rPr lang="en-US" altLang="ko-KR" dirty="0" err="1"/>
              <a:t>NaN</a:t>
            </a:r>
            <a:r>
              <a:rPr lang="en-US" altLang="ko-KR" dirty="0"/>
              <a:t>)</a:t>
            </a:r>
            <a:r>
              <a:rPr lang="ko-KR" altLang="en-US" dirty="0"/>
              <a:t>을 빈 문자열</a:t>
            </a:r>
            <a:r>
              <a:rPr lang="en-US" altLang="ko-KR" dirty="0"/>
              <a:t>(‘’)</a:t>
            </a:r>
            <a:r>
              <a:rPr lang="ko-KR" altLang="en-US" dirty="0"/>
              <a:t>로 변환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A1BA0-35B6-F472-104F-E6CB14A07850}"/>
              </a:ext>
            </a:extLst>
          </p:cNvPr>
          <p:cNvSpPr txBox="1"/>
          <p:nvPr/>
        </p:nvSpPr>
        <p:spPr>
          <a:xfrm>
            <a:off x="545008" y="131706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에서 </a:t>
            </a:r>
            <a:r>
              <a:rPr lang="ko-KR" altLang="en-US" dirty="0" err="1"/>
              <a:t>결측값이</a:t>
            </a:r>
            <a:r>
              <a:rPr lang="ko-KR" altLang="en-US" dirty="0"/>
              <a:t> 존재하는 데이터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b="1" dirty="0" err="1"/>
              <a:t>df</a:t>
            </a:r>
            <a:r>
              <a:rPr lang="en-US" altLang="ko-KR" b="1" dirty="0"/>
              <a:t>[‘</a:t>
            </a:r>
            <a:r>
              <a:rPr lang="en-US" altLang="ko-KR" b="1" dirty="0">
                <a:solidFill>
                  <a:srgbClr val="0070C0"/>
                </a:solidFill>
              </a:rPr>
              <a:t>Column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  <a:r>
              <a:rPr lang="en-US" altLang="ko-KR" b="1" dirty="0"/>
              <a:t>‘].</a:t>
            </a:r>
            <a:r>
              <a:rPr lang="en-US" altLang="ko-KR" b="1" dirty="0" err="1"/>
              <a:t>isnull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CFF340-A16F-8A51-3417-BE046E55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4" y="2802213"/>
            <a:ext cx="6406854" cy="214579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1C1DB-DB31-D38B-5124-1E976BAC4A7B}"/>
              </a:ext>
            </a:extLst>
          </p:cNvPr>
          <p:cNvSpPr/>
          <p:nvPr/>
        </p:nvSpPr>
        <p:spPr>
          <a:xfrm>
            <a:off x="4521666" y="3221372"/>
            <a:ext cx="511728" cy="1635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935F4-08B0-09C9-0C67-C4BBC3F8D79E}"/>
              </a:ext>
            </a:extLst>
          </p:cNvPr>
          <p:cNvSpPr txBox="1"/>
          <p:nvPr/>
        </p:nvSpPr>
        <p:spPr>
          <a:xfrm>
            <a:off x="545008" y="553253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결측값이</a:t>
            </a:r>
            <a:r>
              <a:rPr lang="ko-KR" altLang="en-US" dirty="0"/>
              <a:t> 존재하는 위치에 적절한 데이터를 대체할 수 있다면 값의 변경을 시도할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예측하는 값을 두기 때문에 값의 변경의 경우 신중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1680</Words>
  <Application>Microsoft Office PowerPoint</Application>
  <PresentationFormat>와이드스크린</PresentationFormat>
  <Paragraphs>206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ParkCheonBok</dc:creator>
  <cp:lastModifiedBy>ParkCheonBok</cp:lastModifiedBy>
  <cp:revision>214</cp:revision>
  <dcterms:created xsi:type="dcterms:W3CDTF">2022-10-06T22:36:01Z</dcterms:created>
  <dcterms:modified xsi:type="dcterms:W3CDTF">2022-11-18T01:33:43Z</dcterms:modified>
</cp:coreProperties>
</file>