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29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0,4 0,2 0,3 0,0 0,0 0,1 0,0 0,-5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35.4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0,'1724'0,"-1704"0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36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1,'409'0,"-390"0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6.19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0,'4'0,"5"0,1 4,3 1,2 0,4-1,1-1,2-2,1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7.90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0,4 0,2 0,3 0,0 0,0 0,1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3:59.38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1,'4'0,"5"0,5 0,0 4,2 1,1 0,3-1,1-1,-3-1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30.68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27,'133'-3,"143"6,-209 8,-46-7,0 0,28 0,814-5,-842 0,0-1,27-7,-27 5,1 1,25-1,-24 2,-1 0,23-6,-23 4,1 0,24 0,39 3,146 4,-165 8,-47-7,0 0,31 0,948-4,-972 1,48 9,-47-5,46 2,-41-7,-5-1,-1 2,0 1,48 9,-58-8,0 0,30 0,-28-2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37.89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0,'522'0,"-503"0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06T23:14:40.98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1,'4'0,"5"0,1 4,3 1,2 0,4-1,1-1,2-1,1-1,0-1,-3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FBD778-2023-459D-855F-4AAEF816E872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D4779-2A17-469E-AF01-988EEDF9D8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558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4779-2A17-469E-AF01-988EEDF9D87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3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9F018-2A53-7FD7-BA7F-D0EC3A1FE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A383E-7EB7-362C-A1C4-B5CC38CAD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EADAE-4BB3-DC7F-668E-5B6327F1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FF727-1987-4E61-ED3D-F082BDDE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90FB8-00F5-B644-F363-9348B4B2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85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E548-5982-52AB-F1E4-C96E32C6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56AE41-69DF-A4FA-51C6-31714631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3B485-67B3-C109-5912-66E557D7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F5704-2ABA-77EA-714F-D2DF3923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E6DF7-D394-803E-D1E9-86B8DA20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3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C8C03-29D1-DAEB-4A58-A6E3BDB0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617D1-609D-FCD3-1687-8366F56C5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8BD67-4CA1-1E83-A0A9-5F6783A0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DE3B0-06E1-426B-55B0-DE3B75DD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E80CB-A353-2C9C-6013-FC0FE536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18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71FB5-480D-5CC0-2EAD-E0836F60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4545F-BA2F-6209-01A5-036E436D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806E9-EDEA-7EC5-6CB7-05309BAB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5B2E6-BC09-41CF-8808-8BAD1647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00464-00AB-C07F-8837-2C74F578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5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A4E6A-7647-3AA8-02CF-84E14EB7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AF4DC-8DA3-FEB1-D3AE-9118E751C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19990-6FFB-1689-CCF0-38CD894C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16329-CE4D-0287-34FE-422264FF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52B1C-75D5-626F-374A-235D59A0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60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B72F7-810D-D0C2-311B-53A77D55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109BD-9FA6-92DF-D9A6-52F58966B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49FFE9-E61F-F6F2-2B53-81E47287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AB26F-E38D-988A-A981-D93BA9E9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F8916-F996-98BD-0349-C4FB43E9F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87BB1A-1A81-9C86-70BB-B937AA19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47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8787E-E57E-573D-110D-18DE19EF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DED6F-6C57-72A9-8BF0-DDA79EDDB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E5A1D-FF20-4C92-DCF8-33C07800B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513DE9-D765-ADFC-A0B7-66881F37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58CAD2-1365-4A05-068E-BE31A824E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438FA8-5783-A637-4389-243D0C9A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3D2ACD-BC03-7D7F-FA07-E17FF315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5921AA-AEFD-1A4F-946C-1E00293B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2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9CD44-3710-4C43-36AA-8CAAC80E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EAB5AE-715D-CE3C-A17F-53CE926A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491A0-AC20-570F-6E85-CE6B53E1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ABDBB0-2039-8549-E61F-25E45779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4F2544-D7B0-7F74-87F3-E6512DE0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67681-BF60-045C-F5D4-AD40DB99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6230ED-B4C1-1E69-EA19-1D92A1C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4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74B9E-8FA6-E62B-9946-FF710E30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16261-3E91-24AC-7732-A9E56EB49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FAD242-2EF2-AA14-6AEB-B2F65B10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48E06-A631-1545-95DF-15570626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8B8C2E-E290-755B-047A-D7743F74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407C4-B78F-5AA7-3571-1CE8CF37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3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BAC6D-907E-29F9-4076-189A77E1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027B34-B959-1BE9-2C8F-7B252B7A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EDAAB-5F46-0218-A8AE-11A37B365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BFA99-C3FB-6ED0-CEBA-9EFE9920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DD8505-58BA-4610-9F7C-467C68D27D77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94867-1A61-AE45-7366-A34A7929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FCE8FB-CCBA-147C-2E9D-8DA02C4E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EE5EE0-3DCC-4D5C-8CD9-B39BC15A8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97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">
              <a:schemeClr val="accent6">
                <a:lumMod val="20000"/>
                <a:lumOff val="80000"/>
              </a:schemeClr>
            </a:gs>
            <a:gs pos="51000">
              <a:schemeClr val="accent6">
                <a:lumMod val="40000"/>
                <a:lumOff val="60000"/>
              </a:schemeClr>
            </a:gs>
            <a:gs pos="100000">
              <a:schemeClr val="accent6">
                <a:alpha val="60000"/>
                <a:lumMod val="58000"/>
                <a:lumOff val="42000"/>
              </a:schemeClr>
            </a:gs>
            <a:gs pos="9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3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57D91-FAD7-95BD-6BBD-9C21E098F26C}"/>
              </a:ext>
            </a:extLst>
          </p:cNvPr>
          <p:cNvSpPr txBox="1"/>
          <p:nvPr/>
        </p:nvSpPr>
        <p:spPr>
          <a:xfrm>
            <a:off x="4684939" y="523100"/>
            <a:ext cx="7264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atin typeface="+mj-lt"/>
              </a:rPr>
              <a:t>2022 K-</a:t>
            </a:r>
            <a:r>
              <a:rPr lang="en-US" altLang="ko-KR" sz="3000" b="1" dirty="0" err="1">
                <a:latin typeface="+mj-lt"/>
              </a:rPr>
              <a:t>ium</a:t>
            </a:r>
            <a:r>
              <a:rPr lang="en-US" altLang="ko-KR" sz="3000" b="1" dirty="0">
                <a:latin typeface="+mj-lt"/>
              </a:rPr>
              <a:t> </a:t>
            </a:r>
            <a:r>
              <a:rPr lang="ko-KR" altLang="en-US" sz="3000" b="1" dirty="0">
                <a:latin typeface="+mj-lt"/>
              </a:rPr>
              <a:t>의료 인공지능 경진대회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D612486-E84B-827D-2F34-3366DD129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" y="89476"/>
            <a:ext cx="4723040" cy="66790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DA151F-6B44-2DCB-BD3B-12CFFA734A75}"/>
              </a:ext>
            </a:extLst>
          </p:cNvPr>
          <p:cNvSpPr txBox="1"/>
          <p:nvPr/>
        </p:nvSpPr>
        <p:spPr>
          <a:xfrm>
            <a:off x="4808764" y="1495409"/>
            <a:ext cx="72648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+mj-lt"/>
              </a:rPr>
              <a:t>급성 허혈성 뇌졸중 </a:t>
            </a:r>
            <a:r>
              <a:rPr lang="ko-KR" altLang="en-US" sz="2500" b="1" dirty="0" err="1">
                <a:latin typeface="+mj-lt"/>
              </a:rPr>
              <a:t>판독문</a:t>
            </a:r>
            <a:r>
              <a:rPr lang="ko-KR" altLang="en-US" sz="2500" b="1" dirty="0">
                <a:latin typeface="+mj-lt"/>
              </a:rPr>
              <a:t> 분류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E2AA4D-6D2C-0B10-71B6-713BAF468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418" y="2390775"/>
            <a:ext cx="6810375" cy="20764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1287EB-B280-806C-ECCD-4C3148ED2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494" y="4461899"/>
            <a:ext cx="4581525" cy="207645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9170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E5CFC-D2E5-2FF0-29C6-8F520E81DBA4}"/>
              </a:ext>
            </a:extLst>
          </p:cNvPr>
          <p:cNvSpPr txBox="1"/>
          <p:nvPr/>
        </p:nvSpPr>
        <p:spPr>
          <a:xfrm>
            <a:off x="487819" y="261257"/>
            <a:ext cx="578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주관 기관에서 제공한 데이터를 바탕으로 모델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A5F1F4-D827-E949-BD29-8FA17D768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8" b="-1"/>
          <a:stretch/>
        </p:blipFill>
        <p:spPr>
          <a:xfrm>
            <a:off x="285749" y="918482"/>
            <a:ext cx="5984422" cy="567826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FEA699-1A88-36AB-F47B-E133746A62EA}"/>
              </a:ext>
            </a:extLst>
          </p:cNvPr>
          <p:cNvSpPr txBox="1"/>
          <p:nvPr/>
        </p:nvSpPr>
        <p:spPr>
          <a:xfrm>
            <a:off x="6368546" y="927030"/>
            <a:ext cx="452239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급성 허혈성 뇌졸중 </a:t>
            </a:r>
            <a:r>
              <a:rPr lang="ko-KR" altLang="en-US" b="1" dirty="0" err="1"/>
              <a:t>판독문</a:t>
            </a:r>
            <a:r>
              <a:rPr lang="ko-KR" altLang="en-US" b="1" dirty="0"/>
              <a:t> </a:t>
            </a:r>
            <a:r>
              <a:rPr lang="en-US" altLang="ko-KR" b="1" dirty="0"/>
              <a:t>(= 8843)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1</a:t>
            </a:r>
            <a:r>
              <a:rPr lang="ko-KR" altLang="en-US" b="1" dirty="0"/>
              <a:t>차 제출용으로 제공된 데이터 </a:t>
            </a:r>
            <a:r>
              <a:rPr lang="en-US" altLang="ko-KR" b="1" dirty="0"/>
              <a:t>= 6190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8BA57-612F-9824-2C38-EAAFE8A7CB22}"/>
              </a:ext>
            </a:extLst>
          </p:cNvPr>
          <p:cNvSpPr txBox="1"/>
          <p:nvPr/>
        </p:nvSpPr>
        <p:spPr>
          <a:xfrm>
            <a:off x="6368546" y="2005334"/>
            <a:ext cx="4700326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한글</a:t>
            </a:r>
            <a:r>
              <a:rPr lang="en-US" altLang="ko-KR" b="1" dirty="0"/>
              <a:t> + </a:t>
            </a:r>
            <a:r>
              <a:rPr lang="ko-KR" altLang="en-US" b="1" dirty="0"/>
              <a:t>영어 혼용 자연어 문장 데이터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카테고리 형 분류 </a:t>
            </a:r>
            <a:r>
              <a:rPr lang="en-US" altLang="ko-KR" b="1" dirty="0"/>
              <a:t>(</a:t>
            </a:r>
            <a:r>
              <a:rPr lang="ko-KR" altLang="en-US" b="1" dirty="0"/>
              <a:t>뇌졸중 여부 </a:t>
            </a:r>
            <a:r>
              <a:rPr lang="en-US" altLang="ko-KR" b="1" dirty="0"/>
              <a:t>= [1, 0])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AC0B7-3C00-995C-FFB0-D2C18B7B548A}"/>
              </a:ext>
            </a:extLst>
          </p:cNvPr>
          <p:cNvSpPr txBox="1"/>
          <p:nvPr/>
        </p:nvSpPr>
        <p:spPr>
          <a:xfrm>
            <a:off x="6368546" y="3647283"/>
            <a:ext cx="442864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Findings : </a:t>
            </a:r>
            <a:r>
              <a:rPr lang="ko-KR" altLang="en-US" b="1" dirty="0"/>
              <a:t>영상 소견 </a:t>
            </a:r>
            <a:r>
              <a:rPr lang="en-US" altLang="ko-KR" b="1" dirty="0"/>
              <a:t>(MRA,</a:t>
            </a:r>
            <a:r>
              <a:rPr lang="ko-KR" altLang="en-US" b="1" dirty="0"/>
              <a:t> </a:t>
            </a:r>
            <a:r>
              <a:rPr lang="en-US" altLang="ko-KR" b="1" dirty="0"/>
              <a:t>MRI</a:t>
            </a:r>
            <a:r>
              <a:rPr lang="ko-KR" altLang="en-US" b="1" dirty="0"/>
              <a:t> 등</a:t>
            </a:r>
            <a:r>
              <a:rPr lang="en-US" altLang="ko-KR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6AD83-4979-06B0-9A22-2D7FEDFBCCF7}"/>
              </a:ext>
            </a:extLst>
          </p:cNvPr>
          <p:cNvSpPr txBox="1"/>
          <p:nvPr/>
        </p:nvSpPr>
        <p:spPr>
          <a:xfrm>
            <a:off x="6368546" y="4218396"/>
            <a:ext cx="355578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Conclusion : </a:t>
            </a:r>
            <a:r>
              <a:rPr lang="ko-KR" altLang="en-US" b="1" dirty="0"/>
              <a:t>진단 소견 요약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71FE4F-AA73-821A-F20C-B02D398DC076}"/>
              </a:ext>
            </a:extLst>
          </p:cNvPr>
          <p:cNvSpPr txBox="1"/>
          <p:nvPr/>
        </p:nvSpPr>
        <p:spPr>
          <a:xfrm>
            <a:off x="6368546" y="4789509"/>
            <a:ext cx="582345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★ </a:t>
            </a:r>
            <a:r>
              <a:rPr lang="en-US" altLang="ko-KR" b="1" dirty="0"/>
              <a:t>Acute Infarction : </a:t>
            </a:r>
            <a:r>
              <a:rPr lang="ko-KR" altLang="en-US" b="1" dirty="0"/>
              <a:t>여부 판단 </a:t>
            </a:r>
            <a:r>
              <a:rPr lang="en-US" altLang="ko-KR" b="1" dirty="0"/>
              <a:t>(1 = </a:t>
            </a:r>
            <a:r>
              <a:rPr lang="ko-KR" altLang="en-US" b="1" dirty="0"/>
              <a:t>존재</a:t>
            </a:r>
            <a:r>
              <a:rPr lang="en-US" altLang="ko-KR" b="1" dirty="0"/>
              <a:t>, 0 = </a:t>
            </a:r>
            <a:r>
              <a:rPr lang="ko-KR" altLang="en-US" b="1" dirty="0"/>
              <a:t>없음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442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6173E-4BE4-5642-2932-AE90822A3113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8A4A0-CC8E-FF7C-BA65-3FC9D8D9A426}"/>
              </a:ext>
            </a:extLst>
          </p:cNvPr>
          <p:cNvSpPr txBox="1"/>
          <p:nvPr/>
        </p:nvSpPr>
        <p:spPr>
          <a:xfrm>
            <a:off x="416378" y="808265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원본 데이터 내용 확인 및 처리에 문제가 발생할 수 있는 요소 확인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01964D-03C0-AE87-1F0A-70B4C996342A}"/>
              </a:ext>
            </a:extLst>
          </p:cNvPr>
          <p:cNvSpPr txBox="1"/>
          <p:nvPr/>
        </p:nvSpPr>
        <p:spPr>
          <a:xfrm>
            <a:off x="4728142" y="1572987"/>
            <a:ext cx="693330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여러 의학용어들이 축약된 표현으로 사용 </a:t>
            </a:r>
            <a:r>
              <a:rPr lang="en-US" altLang="ko-KR" sz="1600" dirty="0"/>
              <a:t>(CI, s/p, f/u </a:t>
            </a:r>
            <a:r>
              <a:rPr lang="ko-KR" altLang="en-US" sz="1600" dirty="0"/>
              <a:t>등</a:t>
            </a:r>
            <a:r>
              <a:rPr lang="en-US" altLang="ko-KR" sz="1600" dirty="0"/>
              <a:t>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en-US" altLang="ko-KR" sz="1600" dirty="0">
                <a:solidFill>
                  <a:srgbClr val="0070C0"/>
                </a:solidFill>
              </a:rPr>
              <a:t>follow-up</a:t>
            </a:r>
            <a:r>
              <a:rPr lang="ko-KR" altLang="en-US" sz="1600" dirty="0"/>
              <a:t>과 </a:t>
            </a:r>
            <a:r>
              <a:rPr lang="en-US" altLang="ko-KR" sz="1600" dirty="0">
                <a:solidFill>
                  <a:srgbClr val="0070C0"/>
                </a:solidFill>
              </a:rPr>
              <a:t>f/u</a:t>
            </a:r>
            <a:r>
              <a:rPr lang="ko-KR" altLang="en-US" sz="1600" dirty="0"/>
              <a:t>를 혼용하면 두 내용이 같음을 </a:t>
            </a:r>
            <a:r>
              <a:rPr lang="ko-KR" altLang="en-US" sz="1600" dirty="0" err="1"/>
              <a:t>판단시켜야</a:t>
            </a:r>
            <a:r>
              <a:rPr lang="ko-KR" altLang="en-US" sz="1600" dirty="0"/>
              <a:t> 하는 문제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0284F4-7F1F-302A-D1E9-D8DB2089BB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"/>
          <a:stretch/>
        </p:blipFill>
        <p:spPr>
          <a:xfrm>
            <a:off x="473528" y="1497465"/>
            <a:ext cx="3812722" cy="4948027"/>
          </a:xfrm>
          <a:prstGeom prst="rect">
            <a:avLst/>
          </a:prstGeom>
          <a:ln>
            <a:solidFill>
              <a:srgbClr val="002060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241CFBF-FCAE-B98A-04BC-F9158650D57B}"/>
                  </a:ext>
                </a:extLst>
              </p14:cNvPr>
              <p14:cNvContentPartPr/>
              <p14:nvPr/>
            </p14:nvContentPartPr>
            <p14:xfrm>
              <a:off x="530550" y="1632651"/>
              <a:ext cx="7272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241CFBF-FCAE-B98A-04BC-F9158650D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550" y="1525011"/>
                <a:ext cx="18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2572A5-D195-BEC4-AA62-0DEB56D12751}"/>
                  </a:ext>
                </a:extLst>
              </p14:cNvPr>
              <p14:cNvContentPartPr/>
              <p14:nvPr/>
            </p14:nvContentPartPr>
            <p14:xfrm>
              <a:off x="2971710" y="1648851"/>
              <a:ext cx="62820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2572A5-D195-BEC4-AA62-0DEB56D127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7710" y="1540851"/>
                <a:ext cx="735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1D9C067-70EE-0955-94FF-78275CBA4144}"/>
                  </a:ext>
                </a:extLst>
              </p14:cNvPr>
              <p14:cNvContentPartPr/>
              <p14:nvPr/>
            </p14:nvContentPartPr>
            <p14:xfrm>
              <a:off x="3812310" y="1640571"/>
              <a:ext cx="15444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1D9C067-70EE-0955-94FF-78275CBA41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58670" y="1532931"/>
                <a:ext cx="26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AABF301-C7E0-9301-289A-9CEBAD5DD083}"/>
                  </a:ext>
                </a:extLst>
              </p14:cNvPr>
              <p14:cNvContentPartPr/>
              <p14:nvPr/>
            </p14:nvContentPartPr>
            <p14:xfrm>
              <a:off x="554670" y="3110451"/>
              <a:ext cx="55800" cy="864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AABF301-C7E0-9301-289A-9CEBAD5DD0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1030" y="3002451"/>
                <a:ext cx="163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DAD49DE-510A-A48C-000E-4634F3E7C6CA}"/>
                  </a:ext>
                </a:extLst>
              </p14:cNvPr>
              <p14:cNvContentPartPr/>
              <p14:nvPr/>
            </p14:nvContentPartPr>
            <p14:xfrm>
              <a:off x="530550" y="4865451"/>
              <a:ext cx="6444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DAD49DE-510A-A48C-000E-4634F3E7C6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6550" y="4757811"/>
                <a:ext cx="172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67B0F5B0-41C5-723C-7E17-09F2786712ED}"/>
                  </a:ext>
                </a:extLst>
              </p14:cNvPr>
              <p14:cNvContentPartPr/>
              <p14:nvPr/>
            </p14:nvContentPartPr>
            <p14:xfrm>
              <a:off x="538470" y="6155331"/>
              <a:ext cx="47880" cy="86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67B0F5B0-41C5-723C-7E17-09F2786712E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4470" y="6047691"/>
                <a:ext cx="1555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A38F461-B8F5-BEA6-2777-719AAE924B18}"/>
                  </a:ext>
                </a:extLst>
              </p14:cNvPr>
              <p14:cNvContentPartPr/>
              <p14:nvPr/>
            </p14:nvContentPartPr>
            <p14:xfrm>
              <a:off x="889470" y="3623451"/>
              <a:ext cx="1354320" cy="262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A38F461-B8F5-BEA6-2777-719AAE924B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5830" y="3515811"/>
                <a:ext cx="146196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E3448A30-29D2-8508-B8A9-0EF318F32E23}"/>
                  </a:ext>
                </a:extLst>
              </p14:cNvPr>
              <p14:cNvContentPartPr/>
              <p14:nvPr/>
            </p14:nvContentPartPr>
            <p14:xfrm>
              <a:off x="816030" y="3910371"/>
              <a:ext cx="195120" cy="3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E3448A30-29D2-8508-B8A9-0EF318F32E2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2390" y="3802371"/>
                <a:ext cx="302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B45FF7B0-A4EB-E778-94DE-CC2CD44C4610}"/>
                  </a:ext>
                </a:extLst>
              </p14:cNvPr>
              <p14:cNvContentPartPr/>
              <p14:nvPr/>
            </p14:nvContentPartPr>
            <p14:xfrm>
              <a:off x="579510" y="5387811"/>
              <a:ext cx="64080" cy="900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B45FF7B0-A4EB-E778-94DE-CC2CD44C46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5510" y="5280171"/>
                <a:ext cx="171720" cy="2246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FAEAB5AE-2AD8-3640-23E9-7A3A81E17BC6}"/>
              </a:ext>
            </a:extLst>
          </p:cNvPr>
          <p:cNvSpPr txBox="1"/>
          <p:nvPr/>
        </p:nvSpPr>
        <p:spPr>
          <a:xfrm>
            <a:off x="4728142" y="2718773"/>
            <a:ext cx="5957080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다양한 종류의 항목 번호 사용 </a:t>
            </a:r>
            <a:r>
              <a:rPr lang="en-US" altLang="ko-KR" sz="1600" dirty="0"/>
              <a:t>( </a:t>
            </a:r>
            <a:r>
              <a:rPr lang="en-US" altLang="ko-KR" sz="1600" dirty="0">
                <a:solidFill>
                  <a:srgbClr val="0070C0"/>
                </a:solidFill>
              </a:rPr>
              <a:t>1.  2.  1)  2)  A.  B.</a:t>
            </a:r>
            <a:r>
              <a:rPr lang="en-US" altLang="ko-KR" sz="1600" dirty="0"/>
              <a:t> 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ko-KR" altLang="en-US" sz="1600" dirty="0"/>
              <a:t>항목 번호는 뇌경색 유무 판별에 중요한 역할을 하지 않음</a:t>
            </a:r>
            <a:r>
              <a:rPr lang="en-US" altLang="ko-KR" sz="1600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A71F88-C1D0-9055-CEA5-0CA220CE3D55}"/>
              </a:ext>
            </a:extLst>
          </p:cNvPr>
          <p:cNvSpPr txBox="1"/>
          <p:nvPr/>
        </p:nvSpPr>
        <p:spPr>
          <a:xfrm>
            <a:off x="4728142" y="3864559"/>
            <a:ext cx="6705682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문장 내 특수기호 포함</a:t>
            </a:r>
            <a:r>
              <a:rPr lang="en-US" altLang="ko-KR" sz="1600" b="1" dirty="0"/>
              <a:t> </a:t>
            </a:r>
            <a:r>
              <a:rPr lang="en-US" altLang="ko-KR" sz="1600" dirty="0"/>
              <a:t>(-</a:t>
            </a:r>
            <a:r>
              <a:rPr lang="ko-KR" altLang="en-US" sz="1600" dirty="0"/>
              <a:t> </a:t>
            </a:r>
            <a:r>
              <a:rPr lang="en-US" altLang="ko-KR" sz="1600" dirty="0"/>
              <a:t>&lt;&gt; () </a:t>
            </a:r>
            <a:r>
              <a:rPr lang="ko-KR" altLang="en-US" sz="1600" dirty="0"/>
              <a:t>등</a:t>
            </a:r>
            <a:r>
              <a:rPr lang="en-US" altLang="ko-KR" sz="1600" dirty="0"/>
              <a:t>).</a:t>
            </a:r>
          </a:p>
          <a:p>
            <a:pPr algn="dist">
              <a:lnSpc>
                <a:spcPct val="150000"/>
              </a:lnSpc>
            </a:pPr>
            <a:r>
              <a:rPr lang="en-US" altLang="ko-KR" sz="1600" dirty="0"/>
              <a:t>Ex.) </a:t>
            </a:r>
            <a:r>
              <a:rPr lang="ko-KR" altLang="en-US" sz="1600" dirty="0"/>
              <a:t>내용 강조</a:t>
            </a:r>
            <a:r>
              <a:rPr lang="en-US" altLang="ko-KR" sz="1600" dirty="0"/>
              <a:t>(&lt;MRA&gt;), </a:t>
            </a:r>
            <a:r>
              <a:rPr lang="ko-KR" altLang="en-US" sz="1600" dirty="0"/>
              <a:t>항목 구분</a:t>
            </a:r>
            <a:r>
              <a:rPr lang="en-US" altLang="ko-KR" sz="1600" dirty="0"/>
              <a:t>(-, --),</a:t>
            </a:r>
          </a:p>
          <a:p>
            <a:pPr algn="dist">
              <a:lnSpc>
                <a:spcPct val="150000"/>
              </a:lnSpc>
            </a:pPr>
            <a:r>
              <a:rPr lang="ko-KR" altLang="en-US" sz="1600" dirty="0"/>
              <a:t>     특정 의미 함축</a:t>
            </a:r>
            <a:r>
              <a:rPr lang="en-US" altLang="ko-KR" sz="1600" dirty="0"/>
              <a:t>(24mm </a:t>
            </a:r>
            <a:r>
              <a:rPr lang="en-US" altLang="ko-KR" sz="1600" dirty="0">
                <a:sym typeface="Wingdings" panose="05000000000000000000" pitchFamily="2" charset="2"/>
              </a:rPr>
              <a:t>--&gt; 34mm : 24mm</a:t>
            </a:r>
            <a:r>
              <a:rPr lang="ko-KR" altLang="en-US" sz="1600" dirty="0">
                <a:sym typeface="Wingdings" panose="05000000000000000000" pitchFamily="2" charset="2"/>
              </a:rPr>
              <a:t>에서 </a:t>
            </a:r>
            <a:r>
              <a:rPr lang="en-US" altLang="ko-KR" sz="1600" dirty="0">
                <a:sym typeface="Wingdings" panose="05000000000000000000" pitchFamily="2" charset="2"/>
              </a:rPr>
              <a:t>34mm</a:t>
            </a:r>
            <a:r>
              <a:rPr lang="ko-KR" altLang="en-US" sz="1600" dirty="0">
                <a:sym typeface="Wingdings" panose="05000000000000000000" pitchFamily="2" charset="2"/>
              </a:rPr>
              <a:t>로 길이 변화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</a:p>
          <a:p>
            <a:pPr algn="dist">
              <a:lnSpc>
                <a:spcPct val="150000"/>
              </a:lnSpc>
            </a:pPr>
            <a:r>
              <a:rPr lang="ko-KR" altLang="en-US" sz="1600" dirty="0">
                <a:sym typeface="Wingdings" panose="05000000000000000000" pitchFamily="2" charset="2"/>
              </a:rPr>
              <a:t>     등 불특정한 역할로 사용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endParaRPr lang="en-US" altLang="ko-KR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922FAE-6315-5E62-338B-F3A720511AFC}"/>
              </a:ext>
            </a:extLst>
          </p:cNvPr>
          <p:cNvSpPr txBox="1"/>
          <p:nvPr/>
        </p:nvSpPr>
        <p:spPr>
          <a:xfrm>
            <a:off x="4728142" y="5749947"/>
            <a:ext cx="4038285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dist">
              <a:lnSpc>
                <a:spcPct val="150000"/>
              </a:lnSpc>
              <a:buFontTx/>
              <a:buChar char="-"/>
            </a:pPr>
            <a:r>
              <a:rPr lang="ko-KR" altLang="en-US" sz="1600" b="1" dirty="0"/>
              <a:t>아직 발견하지 못한 잠재적 문제 존재</a:t>
            </a:r>
            <a:r>
              <a:rPr lang="en-US" altLang="ko-KR" sz="1600" b="1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5341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A0966B-8623-26FE-DED1-EB9750B8FEFA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E7359-696D-C5B6-3E3E-5A830D381710}"/>
              </a:ext>
            </a:extLst>
          </p:cNvPr>
          <p:cNvSpPr txBox="1"/>
          <p:nvPr/>
        </p:nvSpPr>
        <p:spPr>
          <a:xfrm>
            <a:off x="416378" y="808265"/>
            <a:ext cx="9555821" cy="11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학습 모델을 만들기 위한 자연어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과정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dirty="0"/>
              <a:t>인공지능은 자연어를 그대로 읽어서 처리하는 고도화된 능력을 가지진 않는다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ts val="2800"/>
              </a:lnSpc>
              <a:buFontTx/>
              <a:buChar char="-"/>
            </a:pPr>
            <a:r>
              <a:rPr lang="ko-KR" altLang="en-US" dirty="0"/>
              <a:t>자연어 문장 구성에 대해 특정 의미를 부여할 수 있도록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70C0"/>
                </a:solidFill>
              </a:rPr>
              <a:t>수치화</a:t>
            </a:r>
            <a:r>
              <a:rPr lang="en-US" altLang="ko-KR" dirty="0"/>
              <a:t>’</a:t>
            </a:r>
            <a:r>
              <a:rPr lang="ko-KR" altLang="en-US" dirty="0"/>
              <a:t>하는 과정이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1A079C-5026-C36B-310D-EC05A7151670}"/>
              </a:ext>
            </a:extLst>
          </p:cNvPr>
          <p:cNvSpPr/>
          <p:nvPr/>
        </p:nvSpPr>
        <p:spPr>
          <a:xfrm>
            <a:off x="503800" y="2309144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자연어 데이터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원문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631C85-FE08-4B2E-2D11-694202F95A42}"/>
              </a:ext>
            </a:extLst>
          </p:cNvPr>
          <p:cNvSpPr/>
          <p:nvPr/>
        </p:nvSpPr>
        <p:spPr>
          <a:xfrm>
            <a:off x="3040172" y="2309144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Tokenizing</a:t>
            </a:r>
          </a:p>
          <a:p>
            <a:pPr algn="ctr"/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토큰화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D94A6-83B6-6CB2-87BB-E5FA41239F78}"/>
              </a:ext>
            </a:extLst>
          </p:cNvPr>
          <p:cNvSpPr txBox="1"/>
          <p:nvPr/>
        </p:nvSpPr>
        <p:spPr>
          <a:xfrm>
            <a:off x="5053887" y="2377275"/>
            <a:ext cx="2084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Normal</a:t>
            </a:r>
            <a:r>
              <a:rPr lang="ko-KR" altLang="en-US" dirty="0"/>
              <a:t> </a:t>
            </a:r>
            <a:r>
              <a:rPr lang="ko-KR" altLang="en-US" dirty="0" err="1"/>
              <a:t>brain</a:t>
            </a:r>
            <a:r>
              <a:rPr lang="ko-KR" altLang="en-US" dirty="0"/>
              <a:t> MRI.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60DC0A-D1AC-BB33-9B06-D0712A617DE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130880" y="2746607"/>
            <a:ext cx="9092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78526F-32E6-0A12-3ABB-846F87A4085E}"/>
              </a:ext>
            </a:extLst>
          </p:cNvPr>
          <p:cNvCxnSpPr>
            <a:cxnSpLocks/>
          </p:cNvCxnSpPr>
          <p:nvPr/>
        </p:nvCxnSpPr>
        <p:spPr>
          <a:xfrm>
            <a:off x="7486650" y="2561941"/>
            <a:ext cx="70212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5930C6-31FC-5588-BF9C-84433EF9F268}"/>
              </a:ext>
            </a:extLst>
          </p:cNvPr>
          <p:cNvSpPr txBox="1"/>
          <p:nvPr/>
        </p:nvSpPr>
        <p:spPr>
          <a:xfrm>
            <a:off x="8529939" y="2377275"/>
            <a:ext cx="288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[‘</a:t>
            </a:r>
            <a:r>
              <a:rPr lang="ko-KR" altLang="en-US" dirty="0" err="1"/>
              <a:t>Normal</a:t>
            </a:r>
            <a:r>
              <a:rPr lang="en-US" altLang="ko-KR" dirty="0"/>
              <a:t>’,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brain</a:t>
            </a:r>
            <a:r>
              <a:rPr lang="en-US" altLang="ko-KR" dirty="0"/>
              <a:t>’, ‘</a:t>
            </a:r>
            <a:r>
              <a:rPr lang="ko-KR" altLang="en-US" dirty="0"/>
              <a:t>MRI</a:t>
            </a:r>
            <a:r>
              <a:rPr lang="en-US" altLang="ko-KR" dirty="0"/>
              <a:t>’, ‘</a:t>
            </a:r>
            <a:r>
              <a:rPr lang="ko-KR" altLang="en-US" dirty="0"/>
              <a:t>.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FCEBAA-2B76-AE0D-E10A-7BFDF148C02D}"/>
              </a:ext>
            </a:extLst>
          </p:cNvPr>
          <p:cNvSpPr txBox="1"/>
          <p:nvPr/>
        </p:nvSpPr>
        <p:spPr>
          <a:xfrm>
            <a:off x="5477043" y="2949225"/>
            <a:ext cx="5543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영문의 경우 높은 확률로 띄어쓰기 기준 구분 용이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8A5446-87A5-6B9B-03EB-73337D352CEC}"/>
              </a:ext>
            </a:extLst>
          </p:cNvPr>
          <p:cNvSpPr/>
          <p:nvPr/>
        </p:nvSpPr>
        <p:spPr>
          <a:xfrm>
            <a:off x="503800" y="4809803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토큰화 데이터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E427FE-AEEA-DE1F-2955-077C7B1372AD}"/>
              </a:ext>
            </a:extLst>
          </p:cNvPr>
          <p:cNvSpPr/>
          <p:nvPr/>
        </p:nvSpPr>
        <p:spPr>
          <a:xfrm>
            <a:off x="3040172" y="4809803"/>
            <a:ext cx="1627080" cy="874926"/>
          </a:xfrm>
          <a:prstGeom prst="rect">
            <a:avLst/>
          </a:pr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78000">
                <a:schemeClr val="accent4">
                  <a:lumMod val="20000"/>
                  <a:lumOff val="8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Word</a:t>
            </a:r>
            <a:r>
              <a:rPr lang="ko-KR" altLang="en-US" sz="1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</a:rPr>
              <a:t>Embedding</a:t>
            </a:r>
            <a:endParaRPr lang="ko-KR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CEBA54-5F0B-1C51-96AF-F4DA80C53A1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2130880" y="5247266"/>
            <a:ext cx="90929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BADF68-980F-7DDF-2048-BF0E27F08111}"/>
              </a:ext>
            </a:extLst>
          </p:cNvPr>
          <p:cNvSpPr txBox="1"/>
          <p:nvPr/>
        </p:nvSpPr>
        <p:spPr>
          <a:xfrm>
            <a:off x="5053887" y="4736066"/>
            <a:ext cx="2884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[‘</a:t>
            </a:r>
            <a:r>
              <a:rPr lang="ko-KR" altLang="en-US" dirty="0" err="1"/>
              <a:t>Normal</a:t>
            </a:r>
            <a:r>
              <a:rPr lang="en-US" altLang="ko-KR" dirty="0"/>
              <a:t>’,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 err="1"/>
              <a:t>brain</a:t>
            </a:r>
            <a:r>
              <a:rPr lang="en-US" altLang="ko-KR" dirty="0"/>
              <a:t>’, ‘</a:t>
            </a:r>
            <a:r>
              <a:rPr lang="ko-KR" altLang="en-US" dirty="0"/>
              <a:t>MRI</a:t>
            </a:r>
            <a:r>
              <a:rPr lang="en-US" altLang="ko-KR" dirty="0"/>
              <a:t>’, ‘</a:t>
            </a:r>
            <a:r>
              <a:rPr lang="ko-KR" altLang="en-US" dirty="0"/>
              <a:t>.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F07D5F6-8F86-B104-AF03-A3D8D332A6B8}"/>
              </a:ext>
            </a:extLst>
          </p:cNvPr>
          <p:cNvCxnSpPr>
            <a:cxnSpLocks/>
          </p:cNvCxnSpPr>
          <p:nvPr/>
        </p:nvCxnSpPr>
        <p:spPr>
          <a:xfrm>
            <a:off x="8039100" y="4920732"/>
            <a:ext cx="4191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FF9078-0EA5-7CB7-9ECA-09DD10C474AD}"/>
              </a:ext>
            </a:extLst>
          </p:cNvPr>
          <p:cNvSpPr txBox="1"/>
          <p:nvPr/>
        </p:nvSpPr>
        <p:spPr>
          <a:xfrm>
            <a:off x="8670711" y="4682031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Normal = [1.3, 0.2, 0.11 …]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171855-4759-C923-EA48-645C0F372E64}"/>
              </a:ext>
            </a:extLst>
          </p:cNvPr>
          <p:cNvSpPr txBox="1"/>
          <p:nvPr/>
        </p:nvSpPr>
        <p:spPr>
          <a:xfrm>
            <a:off x="8670711" y="5105398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brain  = [0.3, 0.7, 0.13 …]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C0EAC-F05E-2C8D-1199-8B411B580EF4}"/>
              </a:ext>
            </a:extLst>
          </p:cNvPr>
          <p:cNvSpPr txBox="1"/>
          <p:nvPr/>
        </p:nvSpPr>
        <p:spPr>
          <a:xfrm>
            <a:off x="8670711" y="5528765"/>
            <a:ext cx="310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MRI  = [0.89, 1.2, 0.5 …]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138D16-8A7E-D09A-0ED0-4A40203AFBB5}"/>
              </a:ext>
            </a:extLst>
          </p:cNvPr>
          <p:cNvSpPr txBox="1"/>
          <p:nvPr/>
        </p:nvSpPr>
        <p:spPr>
          <a:xfrm>
            <a:off x="5638976" y="6095990"/>
            <a:ext cx="5781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각각의 토큰을 의미를 가지는 밀집 벡터 구조로 표현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52BE08-97B6-7F8C-3D5E-71D2F4180A51}"/>
              </a:ext>
            </a:extLst>
          </p:cNvPr>
          <p:cNvSpPr txBox="1"/>
          <p:nvPr/>
        </p:nvSpPr>
        <p:spPr>
          <a:xfrm>
            <a:off x="416378" y="3831763"/>
            <a:ext cx="1091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★ 토큰화 과정에서 의미 있는 문장</a:t>
            </a:r>
            <a:r>
              <a:rPr lang="en-US" altLang="ko-KR" dirty="0"/>
              <a:t>/</a:t>
            </a:r>
            <a:r>
              <a:rPr lang="ko-KR" altLang="en-US" dirty="0"/>
              <a:t>단어 구성을 위해 불필요한 글자나 분석 목적에 어긋나는 내용 처리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09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81D3B-F12A-C719-A51F-9F963E63687B}"/>
              </a:ext>
            </a:extLst>
          </p:cNvPr>
          <p:cNvSpPr txBox="1"/>
          <p:nvPr/>
        </p:nvSpPr>
        <p:spPr>
          <a:xfrm>
            <a:off x="416378" y="2286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과제 수행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74272-081B-79C6-DB5A-8A44DED3C188}"/>
              </a:ext>
            </a:extLst>
          </p:cNvPr>
          <p:cNvSpPr txBox="1"/>
          <p:nvPr/>
        </p:nvSpPr>
        <p:spPr>
          <a:xfrm>
            <a:off x="416378" y="698830"/>
            <a:ext cx="6094638" cy="41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ko-KR" b="1" dirty="0"/>
              <a:t>3. </a:t>
            </a:r>
            <a:r>
              <a:rPr lang="ko-KR" altLang="en-US" b="1" dirty="0" err="1"/>
              <a:t>전처리된</a:t>
            </a:r>
            <a:r>
              <a:rPr lang="ko-KR" altLang="en-US" b="1" dirty="0"/>
              <a:t> 데이터를 활용 </a:t>
            </a:r>
            <a:r>
              <a:rPr lang="en-US" altLang="ko-KR" b="1" dirty="0"/>
              <a:t>(</a:t>
            </a:r>
            <a:r>
              <a:rPr lang="ko-KR" altLang="en-US" b="1" dirty="0"/>
              <a:t>사전 모델</a:t>
            </a:r>
            <a:r>
              <a:rPr lang="en-US" altLang="ko-KR" b="1" dirty="0"/>
              <a:t>, </a:t>
            </a:r>
            <a:r>
              <a:rPr lang="ko-KR" altLang="en-US" b="1" dirty="0"/>
              <a:t>학습 모델 등</a:t>
            </a:r>
            <a:r>
              <a:rPr lang="en-US" altLang="ko-KR" b="1" dirty="0"/>
              <a:t>)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01A2C-B4F1-73CE-795A-EEE054D485B2}"/>
              </a:ext>
            </a:extLst>
          </p:cNvPr>
          <p:cNvSpPr txBox="1"/>
          <p:nvPr/>
        </p:nvSpPr>
        <p:spPr>
          <a:xfrm>
            <a:off x="417577" y="1169857"/>
            <a:ext cx="1091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최종적으로 만들어진 </a:t>
            </a:r>
            <a:r>
              <a:rPr lang="en-US" altLang="ko-KR" dirty="0"/>
              <a:t>Embedding Vector </a:t>
            </a:r>
            <a:r>
              <a:rPr lang="ko-KR" altLang="en-US" dirty="0"/>
              <a:t>리스트를 이용해 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/>
              <a:t>딥러닝 등의 방법 적용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C0605-5F6B-6554-8880-88955ABDB059}"/>
              </a:ext>
            </a:extLst>
          </p:cNvPr>
          <p:cNvSpPr txBox="1"/>
          <p:nvPr/>
        </p:nvSpPr>
        <p:spPr>
          <a:xfrm>
            <a:off x="3527174" y="2237862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0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7453191A-65DF-3E8C-DDD3-AB849EEE2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528089"/>
              </p:ext>
            </p:extLst>
          </p:nvPr>
        </p:nvGraphicFramePr>
        <p:xfrm>
          <a:off x="3955766" y="2287932"/>
          <a:ext cx="1911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17">
                  <a:extLst>
                    <a:ext uri="{9D8B030D-6E8A-4147-A177-3AD203B41FA5}">
                      <a16:colId xmlns:a16="http://schemas.microsoft.com/office/drawing/2014/main" val="2767332904"/>
                    </a:ext>
                  </a:extLst>
                </a:gridCol>
                <a:gridCol w="637117">
                  <a:extLst>
                    <a:ext uri="{9D8B030D-6E8A-4147-A177-3AD203B41FA5}">
                      <a16:colId xmlns:a16="http://schemas.microsoft.com/office/drawing/2014/main" val="1780596380"/>
                    </a:ext>
                  </a:extLst>
                </a:gridCol>
                <a:gridCol w="637117">
                  <a:extLst>
                    <a:ext uri="{9D8B030D-6E8A-4147-A177-3AD203B41FA5}">
                      <a16:colId xmlns:a16="http://schemas.microsoft.com/office/drawing/2014/main" val="4067455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94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28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79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77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2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7117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A4DD1D7-702D-EBDF-58A7-5F1FF5002FAD}"/>
              </a:ext>
            </a:extLst>
          </p:cNvPr>
          <p:cNvSpPr txBox="1"/>
          <p:nvPr/>
        </p:nvSpPr>
        <p:spPr>
          <a:xfrm>
            <a:off x="3527174" y="2657264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4481D-2771-9022-5647-5EB34935D1DF}"/>
              </a:ext>
            </a:extLst>
          </p:cNvPr>
          <p:cNvSpPr txBox="1"/>
          <p:nvPr/>
        </p:nvSpPr>
        <p:spPr>
          <a:xfrm>
            <a:off x="3527174" y="302659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B7EF6-E5A0-045E-5BE9-B945280AA3E6}"/>
              </a:ext>
            </a:extLst>
          </p:cNvPr>
          <p:cNvSpPr txBox="1"/>
          <p:nvPr/>
        </p:nvSpPr>
        <p:spPr>
          <a:xfrm>
            <a:off x="3521000" y="3404977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951D9-4728-7E1D-1025-A162822E531B}"/>
              </a:ext>
            </a:extLst>
          </p:cNvPr>
          <p:cNvSpPr txBox="1"/>
          <p:nvPr/>
        </p:nvSpPr>
        <p:spPr>
          <a:xfrm>
            <a:off x="3303617" y="3764321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1550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D3F39B-4C2C-49A9-8B79-E59553A2AC6F}"/>
              </a:ext>
            </a:extLst>
          </p:cNvPr>
          <p:cNvSpPr txBox="1"/>
          <p:nvPr/>
        </p:nvSpPr>
        <p:spPr>
          <a:xfrm>
            <a:off x="3521000" y="411978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BA29B2-513F-D215-055F-C2DB930CD02E}"/>
              </a:ext>
            </a:extLst>
          </p:cNvPr>
          <p:cNvSpPr txBox="1"/>
          <p:nvPr/>
        </p:nvSpPr>
        <p:spPr>
          <a:xfrm>
            <a:off x="1801788" y="2857936"/>
            <a:ext cx="869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brain 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EA32DA-3C3A-27C0-ABE3-78A8F7E9D26C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2671320" y="3042602"/>
            <a:ext cx="632297" cy="90638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C77869-7C6B-031E-0BBD-F0C6048AE3BA}"/>
              </a:ext>
            </a:extLst>
          </p:cNvPr>
          <p:cNvSpPr txBox="1"/>
          <p:nvPr/>
        </p:nvSpPr>
        <p:spPr>
          <a:xfrm>
            <a:off x="3521000" y="1762887"/>
            <a:ext cx="2949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Embedding Vector set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4FE8BD-9109-73CF-443D-61DDBF45E69E}"/>
              </a:ext>
            </a:extLst>
          </p:cNvPr>
          <p:cNvSpPr/>
          <p:nvPr/>
        </p:nvSpPr>
        <p:spPr>
          <a:xfrm>
            <a:off x="3955766" y="3764321"/>
            <a:ext cx="1911351" cy="388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다중 문서 20">
            <a:extLst>
              <a:ext uri="{FF2B5EF4-FFF2-40B4-BE49-F238E27FC236}">
                <a16:creationId xmlns:a16="http://schemas.microsoft.com/office/drawing/2014/main" id="{8B20825E-DA15-F8BC-F512-445E0D66A038}"/>
              </a:ext>
            </a:extLst>
          </p:cNvPr>
          <p:cNvSpPr/>
          <p:nvPr/>
        </p:nvSpPr>
        <p:spPr>
          <a:xfrm>
            <a:off x="7560128" y="2462730"/>
            <a:ext cx="2000250" cy="1575707"/>
          </a:xfrm>
          <a:prstGeom prst="flowChartMultidocumen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모델 알고리즘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FC1CE4-19E3-D5CD-E16B-0DC61FF624BF}"/>
              </a:ext>
            </a:extLst>
          </p:cNvPr>
          <p:cNvCxnSpPr>
            <a:cxnSpLocks/>
          </p:cNvCxnSpPr>
          <p:nvPr/>
        </p:nvCxnSpPr>
        <p:spPr>
          <a:xfrm flipV="1">
            <a:off x="6082992" y="3589643"/>
            <a:ext cx="1261261" cy="3498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5DD804-D0A5-8995-2BDE-9F8A0367B6AD}"/>
              </a:ext>
            </a:extLst>
          </p:cNvPr>
          <p:cNvSpPr txBox="1"/>
          <p:nvPr/>
        </p:nvSpPr>
        <p:spPr>
          <a:xfrm>
            <a:off x="6353219" y="3925932"/>
            <a:ext cx="11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입력 값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CD4296-BB3A-2DA8-9A73-3942D4AF760D}"/>
              </a:ext>
            </a:extLst>
          </p:cNvPr>
          <p:cNvSpPr txBox="1"/>
          <p:nvPr/>
        </p:nvSpPr>
        <p:spPr>
          <a:xfrm>
            <a:off x="1361678" y="4944745"/>
            <a:ext cx="90108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토큰으로 분리된 단어</a:t>
            </a:r>
            <a:r>
              <a:rPr lang="en-US" altLang="ko-KR" dirty="0"/>
              <a:t>/</a:t>
            </a:r>
            <a:r>
              <a:rPr lang="ko-KR" altLang="en-US" dirty="0"/>
              <a:t>문자는 특정한 정수 인덱스를 가지며 고유해야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(brain</a:t>
            </a:r>
            <a:r>
              <a:rPr lang="ko-KR" altLang="en-US" dirty="0"/>
              <a:t>은 </a:t>
            </a:r>
            <a:r>
              <a:rPr lang="en-US" altLang="ko-KR" dirty="0"/>
              <a:t>1550</a:t>
            </a:r>
            <a:r>
              <a:rPr lang="ko-KR" altLang="en-US" dirty="0"/>
              <a:t>과 같으며 </a:t>
            </a:r>
            <a:r>
              <a:rPr lang="en-US" altLang="ko-KR" dirty="0"/>
              <a:t>1</a:t>
            </a:r>
            <a:r>
              <a:rPr lang="ko-KR" altLang="en-US" dirty="0"/>
              <a:t>개만 존재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 Word Embedding </a:t>
            </a:r>
            <a:r>
              <a:rPr lang="ko-KR" altLang="en-US" dirty="0"/>
              <a:t>과정에서 정수 </a:t>
            </a:r>
            <a:r>
              <a:rPr lang="en-US" altLang="ko-KR" dirty="0"/>
              <a:t>1550</a:t>
            </a:r>
            <a:r>
              <a:rPr lang="ko-KR" altLang="en-US" dirty="0"/>
              <a:t>에 대한 실수형 </a:t>
            </a:r>
            <a:r>
              <a:rPr lang="en-US" altLang="ko-KR" dirty="0"/>
              <a:t>Vector </a:t>
            </a:r>
            <a:r>
              <a:rPr lang="ko-KR" altLang="en-US" dirty="0"/>
              <a:t>리스트를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903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288976-2D3A-7EF2-989E-79604F901328}"/>
              </a:ext>
            </a:extLst>
          </p:cNvPr>
          <p:cNvSpPr txBox="1"/>
          <p:nvPr/>
        </p:nvSpPr>
        <p:spPr>
          <a:xfrm>
            <a:off x="328953" y="717219"/>
            <a:ext cx="11534094" cy="203132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CI, </a:t>
            </a:r>
            <a:r>
              <a:rPr lang="ko-KR" altLang="en-US" dirty="0" err="1"/>
              <a:t>F</a:t>
            </a:r>
            <a:r>
              <a:rPr lang="ko-KR" altLang="en-US" dirty="0"/>
              <a:t>/</a:t>
            </a:r>
            <a:r>
              <a:rPr lang="ko-KR" altLang="en-US" dirty="0" err="1"/>
              <a:t>U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cerebral</a:t>
            </a:r>
            <a:r>
              <a:rPr lang="ko-KR" altLang="en-US" dirty="0"/>
              <a:t> </a:t>
            </a:r>
            <a:r>
              <a:rPr lang="ko-KR" altLang="en-US" dirty="0" err="1"/>
              <a:t>metastases</a:t>
            </a:r>
            <a:r>
              <a:rPr lang="ko-KR" altLang="en-US" dirty="0"/>
              <a:t>, </a:t>
            </a:r>
            <a:r>
              <a:rPr lang="ko-KR" altLang="en-US" dirty="0" err="1"/>
              <a:t>s</a:t>
            </a:r>
            <a:r>
              <a:rPr lang="ko-KR" altLang="en-US" dirty="0"/>
              <a:t>/</a:t>
            </a:r>
            <a:r>
              <a:rPr lang="ko-KR" altLang="en-US" dirty="0" err="1"/>
              <a:t>p</a:t>
            </a:r>
            <a:r>
              <a:rPr lang="ko-KR" altLang="en-US" dirty="0"/>
              <a:t> GKRS. </a:t>
            </a:r>
            <a:r>
              <a:rPr lang="ko-KR" altLang="en-US" dirty="0" err="1"/>
              <a:t>Axial</a:t>
            </a:r>
            <a:r>
              <a:rPr lang="ko-KR" altLang="en-US" dirty="0"/>
              <a:t> T1WI, </a:t>
            </a:r>
            <a:r>
              <a:rPr lang="ko-KR" altLang="en-US" dirty="0" err="1"/>
              <a:t>sagittal</a:t>
            </a:r>
            <a:r>
              <a:rPr lang="ko-KR" altLang="en-US" dirty="0"/>
              <a:t> T1WI, </a:t>
            </a:r>
            <a:r>
              <a:rPr lang="ko-KR" altLang="en-US" dirty="0" err="1"/>
              <a:t>axial</a:t>
            </a:r>
            <a:r>
              <a:rPr lang="ko-KR" altLang="en-US" dirty="0"/>
              <a:t> T2WI, </a:t>
            </a:r>
            <a:r>
              <a:rPr lang="ko-KR" altLang="en-US" dirty="0" err="1"/>
              <a:t>axial</a:t>
            </a:r>
            <a:r>
              <a:rPr lang="ko-KR" altLang="en-US" dirty="0"/>
              <a:t> FLAIR, </a:t>
            </a:r>
            <a:r>
              <a:rPr lang="ko-KR" altLang="en-US" dirty="0" err="1"/>
              <a:t>axial</a:t>
            </a:r>
            <a:r>
              <a:rPr lang="ko-KR" altLang="en-US" dirty="0"/>
              <a:t> T2* GRE </a:t>
            </a:r>
            <a:r>
              <a:rPr lang="ko-KR" altLang="en-US" dirty="0" err="1"/>
              <a:t>image</a:t>
            </a:r>
            <a:r>
              <a:rPr lang="ko-KR" altLang="en-US" dirty="0"/>
              <a:t> 획득하였으며 조영증강을 시행함.  </a:t>
            </a:r>
            <a:r>
              <a:rPr lang="ko-KR" altLang="en-US" dirty="0" err="1"/>
              <a:t>Brain</a:t>
            </a:r>
            <a:r>
              <a:rPr lang="ko-KR" altLang="en-US" dirty="0"/>
              <a:t>, CSF </a:t>
            </a:r>
            <a:r>
              <a:rPr lang="ko-KR" altLang="en-US" dirty="0" err="1"/>
              <a:t>space</a:t>
            </a:r>
            <a:r>
              <a:rPr lang="ko-KR" altLang="en-US" dirty="0"/>
              <a:t>, and </a:t>
            </a:r>
            <a:r>
              <a:rPr lang="ko-KR" altLang="en-US" dirty="0" err="1"/>
              <a:t>related</a:t>
            </a:r>
            <a:r>
              <a:rPr lang="ko-KR" altLang="en-US" dirty="0"/>
              <a:t> </a:t>
            </a:r>
            <a:r>
              <a:rPr lang="ko-KR" altLang="en-US" dirty="0" err="1"/>
              <a:t>findings</a:t>
            </a:r>
            <a:r>
              <a:rPr lang="ko-KR" altLang="en-US" dirty="0"/>
              <a:t> </a:t>
            </a:r>
            <a:r>
              <a:rPr lang="ko-KR" altLang="en-US" dirty="0" err="1"/>
              <a:t>Multiple</a:t>
            </a:r>
            <a:r>
              <a:rPr lang="ko-KR" altLang="en-US" dirty="0"/>
              <a:t> </a:t>
            </a:r>
            <a:r>
              <a:rPr lang="ko-KR" altLang="en-US" dirty="0" err="1"/>
              <a:t>cerebral</a:t>
            </a:r>
            <a:r>
              <a:rPr lang="ko-KR" altLang="en-US" dirty="0"/>
              <a:t> </a:t>
            </a:r>
            <a:r>
              <a:rPr lang="ko-KR" altLang="en-US" dirty="0" err="1"/>
              <a:t>metastases</a:t>
            </a:r>
            <a:r>
              <a:rPr lang="ko-KR" altLang="en-US" dirty="0"/>
              <a:t>.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6 </a:t>
            </a:r>
            <a:r>
              <a:rPr lang="ko-KR" altLang="en-US" dirty="0" err="1"/>
              <a:t>lesions</a:t>
            </a:r>
            <a:r>
              <a:rPr lang="ko-KR" altLang="en-US" dirty="0"/>
              <a:t>     </a:t>
            </a:r>
            <a:r>
              <a:rPr lang="ko-KR" altLang="en-US" dirty="0" err="1"/>
              <a:t>A</a:t>
            </a:r>
            <a:r>
              <a:rPr lang="ko-KR" altLang="en-US" dirty="0"/>
              <a:t>. </a:t>
            </a:r>
            <a:r>
              <a:rPr lang="ko-KR" altLang="en-US" dirty="0" err="1"/>
              <a:t>Middle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gyrus</a:t>
            </a:r>
            <a:r>
              <a:rPr lang="ko-KR" altLang="en-US" dirty="0"/>
              <a:t> 9 </a:t>
            </a:r>
            <a:r>
              <a:rPr lang="ko-KR" altLang="en-US" dirty="0" err="1"/>
              <a:t>mm</a:t>
            </a:r>
            <a:r>
              <a:rPr lang="ko-KR" altLang="en-US" dirty="0"/>
              <a:t>  8mm.     </a:t>
            </a:r>
            <a:r>
              <a:rPr lang="ko-KR" altLang="en-US" dirty="0" err="1"/>
              <a:t>B</a:t>
            </a:r>
            <a:r>
              <a:rPr lang="ko-KR" altLang="en-US" dirty="0"/>
              <a:t>. </a:t>
            </a:r>
            <a:r>
              <a:rPr lang="ko-KR" altLang="en-US" dirty="0" err="1"/>
              <a:t>Other</a:t>
            </a:r>
            <a:r>
              <a:rPr lang="ko-KR" altLang="en-US" dirty="0"/>
              <a:t> </a:t>
            </a:r>
            <a:r>
              <a:rPr lang="ko-KR" altLang="en-US" dirty="0" err="1"/>
              <a:t>smaller</a:t>
            </a:r>
            <a:r>
              <a:rPr lang="ko-KR" altLang="en-US" dirty="0"/>
              <a:t> </a:t>
            </a:r>
            <a:r>
              <a:rPr lang="ko-KR" altLang="en-US" dirty="0" err="1"/>
              <a:t>lesions</a:t>
            </a:r>
            <a:r>
              <a:rPr lang="ko-KR" altLang="en-US" dirty="0"/>
              <a:t>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change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occipital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 </a:t>
            </a:r>
            <a:r>
              <a:rPr lang="ko-KR" altLang="en-US" dirty="0" err="1"/>
              <a:t>all</a:t>
            </a:r>
            <a:r>
              <a:rPr lang="ko-KR" altLang="en-US" dirty="0"/>
              <a:t>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 </a:t>
            </a:r>
            <a:r>
              <a:rPr lang="ko-KR" altLang="en-US" dirty="0" err="1"/>
              <a:t>Rt</a:t>
            </a:r>
            <a:r>
              <a:rPr lang="ko-KR" altLang="en-US" dirty="0"/>
              <a:t> </a:t>
            </a:r>
            <a:r>
              <a:rPr lang="ko-KR" altLang="en-US" dirty="0" err="1"/>
              <a:t>parietal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 </a:t>
            </a:r>
            <a:r>
              <a:rPr lang="ko-KR" altLang="en-US" dirty="0" err="1"/>
              <a:t>Lt</a:t>
            </a:r>
            <a:r>
              <a:rPr lang="ko-KR" altLang="en-US" dirty="0"/>
              <a:t> </a:t>
            </a:r>
            <a:r>
              <a:rPr lang="ko-KR" altLang="en-US" dirty="0" err="1"/>
              <a:t>cerebellum</a:t>
            </a:r>
            <a:r>
              <a:rPr lang="ko-KR" altLang="en-US" dirty="0"/>
              <a:t>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size</a:t>
            </a:r>
            <a:r>
              <a:rPr lang="ko-KR" altLang="en-US" dirty="0"/>
              <a:t>.  </a:t>
            </a:r>
            <a:r>
              <a:rPr lang="ko-KR" altLang="en-US" dirty="0" err="1"/>
              <a:t>Slightly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 </a:t>
            </a:r>
            <a:r>
              <a:rPr lang="ko-KR" altLang="en-US" dirty="0" err="1"/>
              <a:t>extent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indeterminate</a:t>
            </a:r>
            <a:r>
              <a:rPr lang="ko-KR" altLang="en-US" dirty="0"/>
              <a:t> </a:t>
            </a:r>
            <a:r>
              <a:rPr lang="ko-KR" altLang="en-US" dirty="0" err="1"/>
              <a:t>enhancement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left</a:t>
            </a:r>
            <a:r>
              <a:rPr lang="ko-KR" altLang="en-US" dirty="0"/>
              <a:t> </a:t>
            </a:r>
            <a:r>
              <a:rPr lang="ko-KR" altLang="en-US" dirty="0" err="1"/>
              <a:t>subinsular</a:t>
            </a:r>
            <a:r>
              <a:rPr lang="ko-KR" altLang="en-US" dirty="0"/>
              <a:t> </a:t>
            </a:r>
            <a:r>
              <a:rPr lang="ko-KR" altLang="en-US" dirty="0" err="1"/>
              <a:t>area</a:t>
            </a:r>
            <a:r>
              <a:rPr lang="ko-KR" altLang="en-US" dirty="0"/>
              <a:t>.    </a:t>
            </a:r>
            <a:r>
              <a:rPr lang="ko-KR" altLang="en-US" dirty="0" err="1"/>
              <a:t>Rec</a:t>
            </a:r>
            <a:r>
              <a:rPr lang="ko-KR" altLang="en-US" dirty="0"/>
              <a:t> </a:t>
            </a:r>
            <a:r>
              <a:rPr lang="ko-KR" altLang="en-US" dirty="0" err="1"/>
              <a:t>F</a:t>
            </a:r>
            <a:r>
              <a:rPr lang="ko-KR" altLang="en-US" dirty="0"/>
              <a:t>/</a:t>
            </a:r>
            <a:r>
              <a:rPr lang="ko-KR" altLang="en-US" dirty="0" err="1"/>
              <a:t>U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exclude</a:t>
            </a:r>
            <a:r>
              <a:rPr lang="ko-KR" altLang="en-US" dirty="0"/>
              <a:t> </a:t>
            </a:r>
            <a:r>
              <a:rPr lang="ko-KR" altLang="en-US" dirty="0" err="1"/>
              <a:t>metastasis</a:t>
            </a:r>
            <a:r>
              <a:rPr lang="ko-KR" altLang="en-US" dirty="0"/>
              <a:t>.  New </a:t>
            </a:r>
            <a:r>
              <a:rPr lang="ko-KR" altLang="en-US" dirty="0" err="1"/>
              <a:t>appearance</a:t>
            </a:r>
            <a:r>
              <a:rPr lang="ko-KR" altLang="en-US" dirty="0"/>
              <a:t> of </a:t>
            </a:r>
            <a:r>
              <a:rPr lang="ko-KR" altLang="en-US" dirty="0" err="1"/>
              <a:t>an</a:t>
            </a:r>
            <a:r>
              <a:rPr lang="ko-KR" altLang="en-US" dirty="0"/>
              <a:t> </a:t>
            </a:r>
            <a:r>
              <a:rPr lang="ko-KR" altLang="en-US" dirty="0" err="1"/>
              <a:t>indeterminate</a:t>
            </a:r>
            <a:r>
              <a:rPr lang="ko-KR" altLang="en-US" dirty="0"/>
              <a:t> </a:t>
            </a:r>
            <a:r>
              <a:rPr lang="ko-KR" altLang="en-US" dirty="0" err="1"/>
              <a:t>enhancing</a:t>
            </a:r>
            <a:r>
              <a:rPr lang="ko-KR" altLang="en-US" dirty="0"/>
              <a:t> </a:t>
            </a:r>
            <a:r>
              <a:rPr lang="ko-KR" altLang="en-US" dirty="0" err="1"/>
              <a:t>lesion</a:t>
            </a:r>
            <a:r>
              <a:rPr lang="ko-KR" altLang="en-US" dirty="0"/>
              <a:t> </a:t>
            </a:r>
            <a:r>
              <a:rPr lang="ko-KR" altLang="en-US" dirty="0" err="1"/>
              <a:t>at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right</a:t>
            </a:r>
            <a:r>
              <a:rPr lang="ko-KR" altLang="en-US" dirty="0"/>
              <a:t> </a:t>
            </a:r>
            <a:r>
              <a:rPr lang="ko-KR" altLang="en-US" dirty="0" err="1"/>
              <a:t>frontal</a:t>
            </a:r>
            <a:r>
              <a:rPr lang="ko-KR" altLang="en-US" dirty="0"/>
              <a:t> </a:t>
            </a:r>
            <a:r>
              <a:rPr lang="ko-KR" altLang="en-US" dirty="0" err="1"/>
              <a:t>lobe</a:t>
            </a:r>
            <a:r>
              <a:rPr lang="ko-KR" altLang="en-US" dirty="0"/>
              <a:t> </a:t>
            </a:r>
            <a:r>
              <a:rPr lang="ko-KR" altLang="en-US" dirty="0" err="1"/>
              <a:t>Skull</a:t>
            </a:r>
            <a:r>
              <a:rPr lang="ko-KR" altLang="en-US" dirty="0"/>
              <a:t>, PNS, </a:t>
            </a:r>
            <a:r>
              <a:rPr lang="ko-KR" altLang="en-US" dirty="0" err="1"/>
              <a:t>orbits</a:t>
            </a:r>
            <a:r>
              <a:rPr lang="ko-KR" altLang="en-US" dirty="0"/>
              <a:t>, and </a:t>
            </a:r>
            <a:r>
              <a:rPr lang="ko-KR" altLang="en-US" dirty="0" err="1"/>
              <a:t>temporal</a:t>
            </a:r>
            <a:r>
              <a:rPr lang="ko-KR" altLang="en-US" dirty="0"/>
              <a:t> </a:t>
            </a:r>
            <a:r>
              <a:rPr lang="ko-KR" altLang="en-US" dirty="0" err="1"/>
              <a:t>Unremarkable</a:t>
            </a:r>
            <a:r>
              <a:rPr lang="ko-KR" alt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A2E0A-3BBC-3C26-AC5B-07EBCB8E7C30}"/>
              </a:ext>
            </a:extLst>
          </p:cNvPr>
          <p:cNvSpPr txBox="1"/>
          <p:nvPr/>
        </p:nvSpPr>
        <p:spPr>
          <a:xfrm>
            <a:off x="416378" y="228600"/>
            <a:ext cx="1766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※ </a:t>
            </a:r>
            <a:r>
              <a:rPr lang="ko-KR" altLang="en-US" sz="2000" b="1" dirty="0">
                <a:latin typeface="고도 B" panose="02000503000000020004" pitchFamily="2" charset="-127"/>
                <a:ea typeface="고도 B" panose="02000503000000020004" pitchFamily="2" charset="-127"/>
              </a:rPr>
              <a:t>토큰화 예시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9F9D39-7525-9C3B-7E6C-7AEA19C5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78" y="3482069"/>
            <a:ext cx="5464629" cy="29391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12ADD8-F3F5-F6BC-D499-7A070C43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436" y="3298372"/>
            <a:ext cx="6030686" cy="33065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53903-8950-3134-47E5-55E0509799E4}"/>
              </a:ext>
            </a:extLst>
          </p:cNvPr>
          <p:cNvSpPr txBox="1"/>
          <p:nvPr/>
        </p:nvSpPr>
        <p:spPr>
          <a:xfrm>
            <a:off x="2026670" y="3059668"/>
            <a:ext cx="186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모델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117F8C-8BA0-893F-C917-25F61DE5C0EF}"/>
              </a:ext>
            </a:extLst>
          </p:cNvPr>
          <p:cNvSpPr txBox="1"/>
          <p:nvPr/>
        </p:nvSpPr>
        <p:spPr>
          <a:xfrm>
            <a:off x="8019257" y="2875002"/>
            <a:ext cx="186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BERT </a:t>
            </a:r>
            <a:r>
              <a:rPr lang="ko-KR" altLang="en-US" dirty="0"/>
              <a:t>모델 사용</a:t>
            </a:r>
          </a:p>
        </p:txBody>
      </p:sp>
    </p:spTree>
    <p:extLst>
      <p:ext uri="{BB962C8B-B14F-4D97-AF65-F5344CB8AC3E}">
        <p14:creationId xmlns:p14="http://schemas.microsoft.com/office/powerpoint/2010/main" val="25628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591</Words>
  <Application>Microsoft Office PowerPoint</Application>
  <PresentationFormat>와이드스크린</PresentationFormat>
  <Paragraphs>65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고도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ParkCheonBok</dc:creator>
  <cp:lastModifiedBy>ParkCheonBok</cp:lastModifiedBy>
  <cp:revision>57</cp:revision>
  <dcterms:created xsi:type="dcterms:W3CDTF">2022-10-06T22:36:01Z</dcterms:created>
  <dcterms:modified xsi:type="dcterms:W3CDTF">2022-10-07T06:23:36Z</dcterms:modified>
</cp:coreProperties>
</file>