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Open Sans" panose="020B0600000101010101" charset="0"/>
      <p:regular r:id="rId33"/>
      <p:bold r:id="rId34"/>
      <p:italic r:id="rId35"/>
      <p:boldItalic r:id="rId36"/>
    </p:embeddedFont>
    <p:embeddedFont>
      <p:font typeface="PT Sans Narrow" panose="020B0600000101010101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66D920-B212-443E-8858-DF0B8B35630E}">
  <a:tblStyle styleId="{9A66D920-B212-443E-8858-DF0B8B3563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ileen93.tistory.com/1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b4fb29c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b4fb29c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b4fb29c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b4fb29c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b4fb29c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b4fb29c6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9b3b8c88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9b3b8c88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0ae24da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d0ae24da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9b3b8c88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9b3b8c88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b4fb29c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b4fb29c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9b3b8c88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9b3b8c88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b4fb29c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b4fb29c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b4fb29c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b4fb29c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b3b8c88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b3b8c88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b4fb29c6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b4fb29c6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9b3b8c885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9b3b8c885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7b4fb29c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7b4fb29c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b4fb29c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b4fb29c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b4fb29c6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b4fb29c6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9b3b8c88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9b3b8c88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9b3b8c88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9b3b8c885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b4fb29c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b4fb29c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</a:rPr>
              <a:t>참고 : </a:t>
            </a:r>
            <a:r>
              <a:rPr lang="ko" u="sng">
                <a:solidFill>
                  <a:srgbClr val="CCCCCC"/>
                </a:solidFill>
                <a:hlinkClick r:id="rId3"/>
              </a:rPr>
              <a:t>http://aileen93.tistory.com/17</a:t>
            </a:r>
            <a:endParaRPr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9b3b8c88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9b3b8c88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9b3b8c88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9b3b8c88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b4fb29c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b4fb29c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b4fb29c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b4fb29c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9b3b8c88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9b3b8c88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9b3b8c88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9b3b8c88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B28359_01/server.111/b28318/datatype.htm#CNCPT01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oracle.com/cd/B19306_01/server.102/b14237/limits001.htm#i287903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SQL 기초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접속, 사용자, 테이블</a:t>
            </a:r>
            <a:br>
              <a:rPr lang="ko"/>
            </a:br>
            <a:r>
              <a:rPr lang="ko"/>
              <a:t>DDL</a:t>
            </a:r>
            <a:br>
              <a:rPr lang="ko"/>
            </a:b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비밀번호 변경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311700" y="1797350"/>
            <a:ext cx="85206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ALTER USER scott IDENTIFIED BY tiger12;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scott 사용자의 비밀번호를 tiger12 로 변경.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675" y="3145625"/>
            <a:ext cx="4808400" cy="16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1239775" y="3404050"/>
            <a:ext cx="2435100" cy="892800"/>
          </a:xfrm>
          <a:prstGeom prst="rightArrowCallout">
            <a:avLst>
              <a:gd name="adj1" fmla="val 24579"/>
              <a:gd name="adj2" fmla="val 25000"/>
              <a:gd name="adj3" fmla="val 19117"/>
              <a:gd name="adj4" fmla="val 78488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sys 와 system 계정에 대한 비밀번호도 이와 같이 변경 가능</a:t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347650" y="1152425"/>
            <a:ext cx="5723700" cy="475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ALTER USER </a:t>
            </a:r>
            <a:r>
              <a:rPr lang="ko" i="1">
                <a:solidFill>
                  <a:srgbClr val="434343"/>
                </a:solidFill>
              </a:rPr>
              <a:t>[사용자 아이디] </a:t>
            </a:r>
            <a:r>
              <a:rPr lang="ko" b="1"/>
              <a:t>IDENTIFIED BY </a:t>
            </a:r>
            <a:r>
              <a:rPr lang="ko" i="1"/>
              <a:t>[비밀번호]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삭제</a:t>
            </a: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1"/>
          </p:nvPr>
        </p:nvSpPr>
        <p:spPr>
          <a:xfrm>
            <a:off x="311700" y="2503475"/>
            <a:ext cx="8520600" cy="20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</a:rPr>
              <a:t>SQL&gt; DROP USER scott CASCADE;</a:t>
            </a:r>
            <a:endParaRPr dirty="0">
              <a:solidFill>
                <a:srgbClr val="EFEFE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>
                <a:solidFill>
                  <a:srgbClr val="FF0000"/>
                </a:solidFill>
              </a:rPr>
              <a:t>해당 사용자가 사용하던 모든 데이터베이스 객체들(table 등) 모두 삭제 되어 복구불가하니 주의!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387900" y="1380425"/>
            <a:ext cx="5723700" cy="475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DROP USER </a:t>
            </a:r>
            <a:r>
              <a:rPr lang="ko" i="1">
                <a:solidFill>
                  <a:srgbClr val="434343"/>
                </a:solidFill>
              </a:rPr>
              <a:t>[사용자 아이디] </a:t>
            </a:r>
            <a:r>
              <a:rPr lang="ko" b="1"/>
              <a:t>CASCADE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  계정으로 접속 전환 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311700" y="2168000"/>
            <a:ext cx="8520600" cy="13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CONN scott/tiger;</a:t>
            </a:r>
            <a:endParaRPr dirty="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CONN system/1234;</a:t>
            </a:r>
            <a:endParaRPr dirty="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solidFill>
                <a:srgbClr val="EFEFE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solidFill>
                <a:srgbClr val="EFEFE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3" name="Google Shape;153;p24"/>
          <p:cNvSpPr/>
          <p:nvPr/>
        </p:nvSpPr>
        <p:spPr>
          <a:xfrm>
            <a:off x="387900" y="1380425"/>
            <a:ext cx="5723700" cy="475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CONN </a:t>
            </a:r>
            <a:r>
              <a:rPr lang="ko" i="1">
                <a:solidFill>
                  <a:srgbClr val="434343"/>
                </a:solidFill>
              </a:rPr>
              <a:t>[사용자 아이디] </a:t>
            </a:r>
            <a:r>
              <a:rPr lang="ko" b="1" i="1"/>
              <a:t>/</a:t>
            </a:r>
            <a:r>
              <a:rPr lang="ko" b="1"/>
              <a:t> </a:t>
            </a:r>
            <a:r>
              <a:rPr lang="ko" i="1">
                <a:solidFill>
                  <a:srgbClr val="434343"/>
                </a:solidFill>
              </a:rPr>
              <a:t>[비밀번호]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 DBMS 내 사용자 계정목록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system 이나 sys 계정에서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username FROM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DBA_USERS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혹은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username FROM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ALL_USERS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</a:t>
            </a:r>
            <a:r>
              <a:rPr lang="ko-KR" altLang="en-US" dirty="0"/>
              <a:t> 문으로 </a:t>
            </a:r>
            <a:r>
              <a:rPr lang="en-US" altLang="ko-KR" dirty="0"/>
              <a:t>table</a:t>
            </a:r>
            <a:r>
              <a:rPr lang="ko-KR" altLang="en-US" dirty="0"/>
              <a:t>을 생성한다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생성: CREATE TABLE</a:t>
            </a: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311700" y="3576400"/>
            <a:ext cx="85206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3" name="Google Shape;183;p29"/>
          <p:cNvSpPr/>
          <p:nvPr/>
        </p:nvSpPr>
        <p:spPr>
          <a:xfrm>
            <a:off x="722000" y="1279750"/>
            <a:ext cx="4137600" cy="1878300"/>
          </a:xfrm>
          <a:prstGeom prst="roundRect">
            <a:avLst>
              <a:gd name="adj" fmla="val 7476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CREATE TABLE</a:t>
            </a:r>
            <a:r>
              <a:rPr lang="ko"/>
              <a:t> [테이블이름] </a:t>
            </a:r>
            <a:r>
              <a:rPr lang="ko" b="1"/>
              <a:t>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r>
              <a:rPr lang="ko" i="1"/>
              <a:t>[컬럼이름] [컬럼타입] {제약조건}</a:t>
            </a:r>
            <a:r>
              <a:rPr lang="ko"/>
              <a:t>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r>
              <a:rPr lang="ko" i="1"/>
              <a:t>[컬럼이름] [컬럼타입] {제약조건}</a:t>
            </a:r>
            <a:r>
              <a:rPr lang="ko"/>
              <a:t>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)</a:t>
            </a:r>
            <a:r>
              <a:rPr lang="ko"/>
              <a:t>;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5270850" y="1220975"/>
            <a:ext cx="3176700" cy="18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table 의 column (들) 을 정의한다.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즉 table schema 를 정의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테이블 생성 예제 : 필드 구조 설계</a:t>
            </a:r>
            <a:endParaRPr dirty="0"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387900" y="1113925"/>
            <a:ext cx="76902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예제) 전화번호 데이터들을 담을 테이블을 정의, 즉 ‘필드 설계’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91" name="Google Shape;191;p30"/>
          <p:cNvGraphicFramePr/>
          <p:nvPr/>
        </p:nvGraphicFramePr>
        <p:xfrm>
          <a:off x="1602950" y="1773850"/>
          <a:ext cx="6377275" cy="2909700"/>
        </p:xfrm>
        <a:graphic>
          <a:graphicData uri="http://schemas.openxmlformats.org/drawingml/2006/table">
            <a:tbl>
              <a:tblPr>
                <a:noFill/>
                <a:tableStyleId>{9A66D920-B212-443E-8858-DF0B8B35630E}</a:tableStyleId>
              </a:tblPr>
              <a:tblGrid>
                <a:gridCol w="154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내용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필드명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타입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제약조건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고유식별값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숫자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기본키 (PRIMARY KEY)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문자열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필수 (NOT NULL)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전화번호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phone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문자열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디폴트값 (DEFAULT)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메모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memo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문자열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등록일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regDate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날짜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생성: CREATE TABLE</a:t>
            </a: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body" idx="1"/>
          </p:nvPr>
        </p:nvSpPr>
        <p:spPr>
          <a:xfrm>
            <a:off x="311700" y="3105250"/>
            <a:ext cx="8832300" cy="15039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제약조건 (Constraint) 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b="1" dirty="0"/>
              <a:t>PRIMARY KEY</a:t>
            </a:r>
            <a:r>
              <a:rPr lang="ko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dirty="0"/>
              <a:t>-  고유한 키값을 같는 필드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b="1" dirty="0"/>
              <a:t>NOT NULL</a:t>
            </a:r>
            <a:r>
              <a:rPr lang="ko" dirty="0"/>
              <a:t>   - 반드시 입력되어야 하는 필드 (즉, NULL로 두어서는 안되는 </a:t>
            </a:r>
            <a:r>
              <a:rPr lang="ko" dirty="0">
                <a:solidFill>
                  <a:srgbClr val="FF0000"/>
                </a:solidFill>
              </a:rPr>
              <a:t>필수요소</a:t>
            </a:r>
            <a:r>
              <a:rPr lang="ko" dirty="0"/>
              <a:t>)</a:t>
            </a:r>
            <a:br>
              <a:rPr lang="ko" dirty="0"/>
            </a:br>
            <a:r>
              <a:rPr lang="ko" b="1" dirty="0"/>
              <a:t>DEFAULT </a:t>
            </a:r>
            <a:r>
              <a:rPr lang="ko" dirty="0"/>
              <a:t> - 입력 안되면 기본값으로 지정된 값이 필드에 저장.</a:t>
            </a:r>
            <a:endParaRPr dirty="0"/>
          </a:p>
        </p:txBody>
      </p:sp>
      <p:sp>
        <p:nvSpPr>
          <p:cNvPr id="198" name="Google Shape;198;p31"/>
          <p:cNvSpPr/>
          <p:nvPr/>
        </p:nvSpPr>
        <p:spPr>
          <a:xfrm>
            <a:off x="6710700" y="1145775"/>
            <a:ext cx="1320900" cy="1284000"/>
          </a:xfrm>
          <a:prstGeom prst="wedgeRoundRectCallout">
            <a:avLst>
              <a:gd name="adj1" fmla="val -142180"/>
              <a:gd name="adj2" fmla="val 25290"/>
              <a:gd name="adj3" fmla="val 0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컬럼과 컬럼 사이에 콤마(,)  잊지 말자!</a:t>
            </a:r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417425" y="1209825"/>
            <a:ext cx="5214300" cy="1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CREATE TABLE phonebook (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id NUMBER PRIMARY KEY,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name VARCHAR2(10) NOT NULL,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phone VARCHAR2(14) DEFAULT '010-0000-0000',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memo CLOB,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regDate DATE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구조 확인: DESC</a:t>
            </a:r>
            <a:endParaRPr/>
          </a:p>
        </p:txBody>
      </p:sp>
      <p:sp>
        <p:nvSpPr>
          <p:cNvPr id="205" name="Google Shape;205;p32"/>
          <p:cNvSpPr txBox="1"/>
          <p:nvPr/>
        </p:nvSpPr>
        <p:spPr>
          <a:xfrm>
            <a:off x="417425" y="1216875"/>
            <a:ext cx="423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DESC phonebook;</a:t>
            </a:r>
            <a:endParaRPr sz="1800"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750" y="1783625"/>
            <a:ext cx="7133675" cy="16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목표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커맨드 라인 DB 접속 / </a:t>
            </a:r>
            <a:br>
              <a:rPr lang="ko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b="1" dirty="0"/>
              <a:t>DDL </a:t>
            </a:r>
            <a:r>
              <a:rPr lang="ko" dirty="0"/>
              <a:t>: Data Definition Language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dirty="0"/>
              <a:t>사용자 생성 / 권한 부여,박탈 / 사용자 삭제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 dirty="0"/>
              <a:t>CREATE USER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 dirty="0"/>
              <a:t>GRANT, REVOKE</a:t>
            </a:r>
            <a:br>
              <a:rPr lang="ko" dirty="0"/>
            </a:b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dirty="0"/>
              <a:t>테이블 생성 / 수정 / 삭제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 dirty="0"/>
              <a:t>CREATE TABLE, ALTER TABLE, DROP, TABLE</a:t>
            </a:r>
            <a:br>
              <a:rPr lang="ko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위 생성된 사용자, 테이블 정보 열람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279175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생성: CREATE TABLE</a:t>
            </a:r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"/>
          </p:nvPr>
        </p:nvSpPr>
        <p:spPr>
          <a:xfrm>
            <a:off x="279175" y="6567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테이블명은 객체를 의미할 수 있는 적절한 이름을 사용한다. 가능한 단수형을 권고한다.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테이블 명은 다른 테이블의 이름과 중복되지 않아야 한다.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한 테이블 내에서는 컬럼명이 중복되게 지정될 수 없다.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테이블 이름을 지정하고 각 컬럼들은 괄호 "( )" 로 묶어 지정한다.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각 컬럼들은 콤마 ","로 구분되고, 테이블 생성문의 끝은 항상 세미콜론 ";"로 끝난다.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컬럼에 대해서는 다른 테이블까지 고려하여 데이터베이스 내에서는 일관성 있게 사용하는 것이 좋다.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컬럼 뒤에 데이터 유형은 꼭 지정되어야 한다.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테이블명과 컬럼명은 반드시 문자로 시작해야 하고, 벤더별로 길이에 대한 한계가 있다.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벤더에서 사전에 정의한 예약어(Reserved word)는 쓸 수 없다.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A-Z, a-z, 0-9, _, $, # 문자만 허용된다.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테이블 생성시 대/소문자 구분은 하지 않는다. (기본적으로 테이블이나 컬럼명은 대문자로 만들어진다.)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DATE 유형은 별도로 크기를 지정하지 않는다.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문자 데이터 유형은 반드시 가질 수 있는 최대 길이를 표시해야 한다.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컬럼과 컬럼의 구분은 콤마로 하되, 마지막 컬럼은 콤마를 찍지 않는다.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컬럼에 대한 제약조건이 있으면 CONSTRAINT를 이용하여 추가할 수 있다.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오라클에서 사용하는 필드 데이터 타입 </a:t>
            </a:r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1"/>
          </p:nvPr>
        </p:nvSpPr>
        <p:spPr>
          <a:xfrm>
            <a:off x="311700" y="809125"/>
            <a:ext cx="8520600" cy="11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타입 :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https://docs.oracle.com/cd/B28359_01/server.111/b28318/datatype.htm#CNCPT012</a:t>
            </a:r>
            <a:br>
              <a:rPr lang="ko"/>
            </a:br>
            <a:r>
              <a:rPr lang="ko"/>
              <a:t>데이터 타입 Limit </a:t>
            </a:r>
            <a:r>
              <a:rPr lang="ko" sz="1200" u="sng">
                <a:solidFill>
                  <a:schemeClr val="hlink"/>
                </a:solidFill>
                <a:hlinkClick r:id="rId4"/>
              </a:rPr>
              <a:t>https://docs.oracle.com/cd/B19306_01/server.102/b14237/limits001.htm#i287903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입문단계에서 꼭 기억해야할(비교적 많이 다룰) 데이터 타입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ko"/>
            </a:br>
            <a:endParaRPr/>
          </a:p>
        </p:txBody>
      </p:sp>
      <p:graphicFrame>
        <p:nvGraphicFramePr>
          <p:cNvPr id="219" name="Google Shape;219;p34"/>
          <p:cNvGraphicFramePr/>
          <p:nvPr/>
        </p:nvGraphicFramePr>
        <p:xfrm>
          <a:off x="593300" y="2075775"/>
          <a:ext cx="7239000" cy="2986830"/>
        </p:xfrm>
        <a:graphic>
          <a:graphicData uri="http://schemas.openxmlformats.org/drawingml/2006/table">
            <a:tbl>
              <a:tblPr>
                <a:noFill/>
                <a:tableStyleId>{9A66D920-B212-443E-8858-DF0B8B35630E}</a:tableStyleId>
              </a:tblPr>
              <a:tblGrid>
                <a:gridCol w="143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데이터 타입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정의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문자형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0000FF"/>
                          </a:solidFill>
                        </a:rPr>
                        <a:t>VARCHAR2(n)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가변길이 문자열 데이터 (최대 4K)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0000FF"/>
                          </a:solidFill>
                        </a:rPr>
                        <a:t>CHAR(n)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고정길이 문자열 데이터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0000FF"/>
                          </a:solidFill>
                        </a:rPr>
                        <a:t>CLOB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대용량 텍스트  (최대 4G)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숫자형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0000FF"/>
                          </a:solidFill>
                        </a:rPr>
                        <a:t>NUMBER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0000FF"/>
                          </a:solidFill>
                        </a:rPr>
                        <a:t>NUMBER(p,s)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 : 1 ~ 38    (precision : 유효자리)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 : -84 ~ 127  (scale : 소수점 유효자리)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날짜형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0000FF"/>
                          </a:solidFill>
                        </a:rPr>
                        <a:t>DATE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고정길이 날짜  (시간 데이터도 포함)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이진데이터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rgbClr val="0000FF"/>
                          </a:solidFill>
                        </a:rPr>
                        <a:t>BLOB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대용량 이진데이터 (최대 4G)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테이블 구조 변경(컬럼 수정): ALTER ~ MODIFY</a:t>
            </a:r>
            <a:endParaRPr sz="3000"/>
          </a:p>
        </p:txBody>
      </p:sp>
      <p:pic>
        <p:nvPicPr>
          <p:cNvPr id="226" name="Google Shape;226;p35"/>
          <p:cNvPicPr preferRelativeResize="0"/>
          <p:nvPr/>
        </p:nvPicPr>
        <p:blipFill rotWithShape="1">
          <a:blip r:embed="rId3">
            <a:alphaModFix/>
          </a:blip>
          <a:srcRect t="72394" r="57995"/>
          <a:stretch/>
        </p:blipFill>
        <p:spPr>
          <a:xfrm>
            <a:off x="4723225" y="3342050"/>
            <a:ext cx="2093225" cy="3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/>
          <p:nvPr/>
        </p:nvSpPr>
        <p:spPr>
          <a:xfrm>
            <a:off x="461100" y="1098100"/>
            <a:ext cx="4137600" cy="1944000"/>
          </a:xfrm>
          <a:prstGeom prst="roundRect">
            <a:avLst>
              <a:gd name="adj" fmla="val 7476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ALTER TABLE</a:t>
            </a:r>
            <a:r>
              <a:rPr lang="ko"/>
              <a:t> </a:t>
            </a:r>
            <a:r>
              <a:rPr lang="ko">
                <a:solidFill>
                  <a:srgbClr val="434343"/>
                </a:solidFill>
              </a:rPr>
              <a:t>[테이블이름]</a:t>
            </a:r>
            <a:r>
              <a:rPr lang="ko"/>
              <a:t> </a:t>
            </a:r>
            <a:br>
              <a:rPr lang="ko"/>
            </a:br>
            <a:r>
              <a:rPr lang="ko"/>
              <a:t> </a:t>
            </a:r>
            <a:r>
              <a:rPr lang="ko" b="1"/>
              <a:t>MODIFY</a:t>
            </a:r>
            <a:r>
              <a:rPr lang="ko"/>
              <a:t>  </a:t>
            </a:r>
            <a:r>
              <a:rPr lang="ko" b="1"/>
              <a:t>(</a:t>
            </a:r>
            <a:endParaRPr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i="1">
                <a:solidFill>
                  <a:srgbClr val="434343"/>
                </a:solidFill>
              </a:rPr>
              <a:t>[컬럼이름] [컬럼타입]</a:t>
            </a:r>
            <a:endParaRPr i="1">
              <a:solidFill>
                <a:srgbClr val="434343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i="1">
                <a:solidFill>
                  <a:srgbClr val="434343"/>
                </a:solidFill>
              </a:rPr>
              <a:t>[컬럼이름] [컬럼타입]</a:t>
            </a:r>
            <a:endParaRPr i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4723225" y="1774738"/>
            <a:ext cx="43569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ALTER TABLE phonebook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MODIFY (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name VARCHAR2(15),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phone VARCHAR2(20)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테이블 구조 변경(컬럼 추가): ALTER ~ ADD</a:t>
            </a:r>
            <a:endParaRPr/>
          </a:p>
        </p:txBody>
      </p:sp>
      <p:sp>
        <p:nvSpPr>
          <p:cNvPr id="234" name="Google Shape;234;p36"/>
          <p:cNvSpPr txBox="1">
            <a:spLocks noGrp="1"/>
          </p:cNvSpPr>
          <p:nvPr>
            <p:ph type="body" idx="1"/>
          </p:nvPr>
        </p:nvSpPr>
        <p:spPr>
          <a:xfrm>
            <a:off x="219325" y="3827925"/>
            <a:ext cx="7074900" cy="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오라클에서는 새로 추가되는 컬럼은 </a:t>
            </a:r>
            <a:r>
              <a:rPr lang="ko" b="1"/>
              <a:t>항상 맨 뒤에 위치</a:t>
            </a:r>
            <a:r>
              <a:rPr lang="ko"/>
              <a:t>한다</a:t>
            </a:r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304800" y="1210075"/>
            <a:ext cx="4137600" cy="1527000"/>
          </a:xfrm>
          <a:prstGeom prst="roundRect">
            <a:avLst>
              <a:gd name="adj" fmla="val 7476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ALTER TABLE</a:t>
            </a:r>
            <a:r>
              <a:rPr lang="ko"/>
              <a:t> [테이블이름] </a:t>
            </a:r>
            <a:br>
              <a:rPr lang="ko"/>
            </a:br>
            <a:r>
              <a:rPr lang="ko"/>
              <a:t> </a:t>
            </a:r>
            <a:r>
              <a:rPr lang="ko" b="1"/>
              <a:t>ADD</a:t>
            </a:r>
            <a:r>
              <a:rPr lang="ko"/>
              <a:t>  </a:t>
            </a:r>
            <a:r>
              <a:rPr lang="ko" b="1"/>
              <a:t>(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i="1"/>
              <a:t>    [컬럼이름] [컬럼타입]{제약조건},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    </a:t>
            </a:r>
            <a:r>
              <a:rPr lang="ko"/>
              <a:t>..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    </a:t>
            </a:r>
            <a:r>
              <a:rPr lang="ko"/>
              <a:t>..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4762025" y="1210075"/>
            <a:ext cx="41376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ALTER TABLE phonebook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ADD (   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email VARCHAR2(20),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addr VARCHAR2(100),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age NUMBER DEFAULT 21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36"/>
          <p:cNvSpPr/>
          <p:nvPr/>
        </p:nvSpPr>
        <p:spPr>
          <a:xfrm>
            <a:off x="5295325" y="3303225"/>
            <a:ext cx="2971500" cy="481200"/>
          </a:xfrm>
          <a:prstGeom prst="wedgeRoundRectCallout">
            <a:avLst>
              <a:gd name="adj1" fmla="val -20952"/>
              <a:gd name="adj2" fmla="val -95579"/>
              <a:gd name="adj3" fmla="val 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3개의 필드 추가</a:t>
            </a:r>
            <a:br>
              <a:rPr lang="ko" dirty="0"/>
            </a:br>
            <a:r>
              <a:rPr lang="ko" dirty="0"/>
              <a:t>DESC 로 확인.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테이블 구조 변경(컬럼 삭제): ALTER ~ DROP</a:t>
            </a:r>
            <a:endParaRPr/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464100" y="2578475"/>
            <a:ext cx="85206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DESC로 확인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.</a:t>
            </a:r>
            <a:endParaRPr dirty="0"/>
          </a:p>
        </p:txBody>
      </p:sp>
      <p:sp>
        <p:nvSpPr>
          <p:cNvPr id="244" name="Google Shape;244;p37"/>
          <p:cNvSpPr txBox="1">
            <a:spLocks noGrp="1"/>
          </p:cNvSpPr>
          <p:nvPr>
            <p:ph type="body" idx="1"/>
          </p:nvPr>
        </p:nvSpPr>
        <p:spPr>
          <a:xfrm>
            <a:off x="235500" y="3492875"/>
            <a:ext cx="8520600" cy="1216800"/>
          </a:xfrm>
          <a:prstGeom prst="rect">
            <a:avLst/>
          </a:prstGeom>
          <a:ln w="9525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참고]</a:t>
            </a:r>
            <a:br>
              <a:rPr lang="ko"/>
            </a:br>
            <a:r>
              <a:rPr lang="ko"/>
              <a:t>기존에 할당된 primary key 해제도 위와 같이 한다</a:t>
            </a:r>
            <a:br>
              <a:rPr lang="ko"/>
            </a:br>
            <a:r>
              <a:rPr lang="ko" b="1">
                <a:solidFill>
                  <a:srgbClr val="FF00FF"/>
                </a:solidFill>
              </a:rPr>
              <a:t>ALTER TABLE</a:t>
            </a:r>
            <a:r>
              <a:rPr lang="ko" b="1"/>
              <a:t> test_member </a:t>
            </a:r>
            <a:r>
              <a:rPr lang="ko" b="1">
                <a:solidFill>
                  <a:srgbClr val="FF00FF"/>
                </a:solidFill>
              </a:rPr>
              <a:t>DROP </a:t>
            </a:r>
            <a:r>
              <a:rPr lang="ko" b="1"/>
              <a:t>primary key;</a:t>
            </a:r>
            <a:endParaRPr b="1"/>
          </a:p>
        </p:txBody>
      </p:sp>
      <p:sp>
        <p:nvSpPr>
          <p:cNvPr id="245" name="Google Shape;245;p37"/>
          <p:cNvSpPr/>
          <p:nvPr/>
        </p:nvSpPr>
        <p:spPr>
          <a:xfrm>
            <a:off x="391975" y="1084400"/>
            <a:ext cx="4109400" cy="849300"/>
          </a:xfrm>
          <a:prstGeom prst="roundRect">
            <a:avLst>
              <a:gd name="adj" fmla="val 7476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ALTER TABLE</a:t>
            </a:r>
            <a:r>
              <a:rPr lang="ko"/>
              <a:t> </a:t>
            </a:r>
            <a:r>
              <a:rPr lang="ko">
                <a:solidFill>
                  <a:srgbClr val="434343"/>
                </a:solidFill>
              </a:rPr>
              <a:t>[테이블이름]</a:t>
            </a:r>
            <a:r>
              <a:rPr lang="ko"/>
              <a:t> </a:t>
            </a:r>
            <a:br>
              <a:rPr lang="ko"/>
            </a:br>
            <a:r>
              <a:rPr lang="ko"/>
              <a:t> </a:t>
            </a:r>
            <a:r>
              <a:rPr lang="ko" b="1"/>
              <a:t>DROP</a:t>
            </a:r>
            <a:r>
              <a:rPr lang="ko"/>
              <a:t>  </a:t>
            </a:r>
            <a:r>
              <a:rPr lang="ko" b="1"/>
              <a:t>(</a:t>
            </a:r>
            <a:r>
              <a:rPr lang="ko" i="1">
                <a:solidFill>
                  <a:srgbClr val="434343"/>
                </a:solidFill>
              </a:rPr>
              <a:t>[컬럼이름], ... [컬럼타입]</a:t>
            </a:r>
            <a:r>
              <a:rPr lang="ko" b="1"/>
              <a:t>)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246" name="Google Shape;246;p37"/>
          <p:cNvSpPr txBox="1"/>
          <p:nvPr/>
        </p:nvSpPr>
        <p:spPr>
          <a:xfrm>
            <a:off x="381000" y="2133600"/>
            <a:ext cx="65868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ALTER TABLE phonebook DROP (addr, age);</a:t>
            </a:r>
            <a:endParaRPr sz="18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계정이 소유한 테이블 목록 확인</a:t>
            </a:r>
            <a:endParaRPr/>
          </a:p>
        </p:txBody>
      </p:sp>
      <p:sp>
        <p:nvSpPr>
          <p:cNvPr id="252" name="Google Shape;252;p38"/>
          <p:cNvSpPr txBox="1">
            <a:spLocks noGrp="1"/>
          </p:cNvSpPr>
          <p:nvPr>
            <p:ph type="body" idx="1"/>
          </p:nvPr>
        </p:nvSpPr>
        <p:spPr>
          <a:xfrm>
            <a:off x="159300" y="1266325"/>
            <a:ext cx="85206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tname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38"/>
          <p:cNvSpPr txBox="1">
            <a:spLocks noGrp="1"/>
          </p:cNvSpPr>
          <p:nvPr>
            <p:ph type="body" idx="1"/>
          </p:nvPr>
        </p:nvSpPr>
        <p:spPr>
          <a:xfrm>
            <a:off x="132625" y="2184525"/>
            <a:ext cx="89550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all_tables </a:t>
            </a:r>
            <a:r>
              <a:rPr lang="ko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WHERE owner='사용자명(대문자)';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삭제 - DROP TABLE</a:t>
            </a:r>
            <a:endParaRPr/>
          </a:p>
        </p:txBody>
      </p:sp>
      <p:sp>
        <p:nvSpPr>
          <p:cNvPr id="267" name="Google Shape;267;p40"/>
          <p:cNvSpPr/>
          <p:nvPr/>
        </p:nvSpPr>
        <p:spPr>
          <a:xfrm>
            <a:off x="388875" y="1244600"/>
            <a:ext cx="7940700" cy="475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DROP TABLE</a:t>
            </a:r>
            <a:r>
              <a:rPr lang="ko"/>
              <a:t> </a:t>
            </a:r>
            <a:r>
              <a:rPr lang="ko" i="1">
                <a:solidFill>
                  <a:srgbClr val="434343"/>
                </a:solidFill>
              </a:rPr>
              <a:t>[테이블 명]  </a:t>
            </a:r>
            <a:r>
              <a:rPr lang="ko" b="1"/>
              <a:t>CASCADE CONSTRAINT PURGE</a:t>
            </a:r>
            <a:r>
              <a:rPr lang="ko">
                <a:solidFill>
                  <a:srgbClr val="434343"/>
                </a:solidFill>
              </a:rPr>
              <a:t>;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68" name="Google Shape;268;p40"/>
          <p:cNvSpPr/>
          <p:nvPr/>
        </p:nvSpPr>
        <p:spPr>
          <a:xfrm>
            <a:off x="2573075" y="1920575"/>
            <a:ext cx="1954800" cy="353700"/>
          </a:xfrm>
          <a:prstGeom prst="wedgeRoundRectCallout">
            <a:avLst>
              <a:gd name="adj1" fmla="val -14777"/>
              <a:gd name="adj2" fmla="val -126011"/>
              <a:gd name="adj3" fmla="val 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제약조건도 함께 삭제</a:t>
            </a:r>
            <a:endParaRPr/>
          </a:p>
        </p:txBody>
      </p:sp>
      <p:sp>
        <p:nvSpPr>
          <p:cNvPr id="269" name="Google Shape;269;p40"/>
          <p:cNvSpPr/>
          <p:nvPr/>
        </p:nvSpPr>
        <p:spPr>
          <a:xfrm>
            <a:off x="4706675" y="1920575"/>
            <a:ext cx="3022500" cy="353700"/>
          </a:xfrm>
          <a:prstGeom prst="wedgeRoundRectCallout">
            <a:avLst>
              <a:gd name="adj1" fmla="val -35088"/>
              <a:gd name="adj2" fmla="val -122929"/>
              <a:gd name="adj3" fmla="val 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휴지통을 거치지 않고 완전 삭제!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DBA(Database Administrator) 계정으로 로그인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732925"/>
            <a:ext cx="8520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>
                <a:solidFill>
                  <a:srgbClr val="695D46"/>
                </a:solidFill>
              </a:rPr>
              <a:t>커맨드라인에서.</a:t>
            </a:r>
            <a:br>
              <a:rPr lang="ko" sz="2400">
                <a:solidFill>
                  <a:srgbClr val="695D46"/>
                </a:solidFill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 sqlplus system/1234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28025" y="1928650"/>
            <a:ext cx="8309400" cy="70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참고 : 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434343"/>
                </a:solidFill>
              </a:rPr>
              <a:t>sys </a:t>
            </a:r>
            <a:r>
              <a:rPr lang="ko">
                <a:solidFill>
                  <a:srgbClr val="434343"/>
                </a:solidFill>
              </a:rPr>
              <a:t>계정 :  최상위 계정, 만능 권한!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434343"/>
                </a:solidFill>
              </a:rPr>
              <a:t>system</a:t>
            </a:r>
            <a:r>
              <a:rPr lang="ko">
                <a:solidFill>
                  <a:srgbClr val="434343"/>
                </a:solidFill>
              </a:rPr>
              <a:t> 계정 : 관리자 계정,  (하나의 관리자)  .   sys는 system 과 같은 계정을 여럿 만들수도 있다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28025" y="3873625"/>
            <a:ext cx="8309400" cy="108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참고 : 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434343"/>
                </a:solidFill>
              </a:rPr>
              <a:t>normal </a:t>
            </a:r>
            <a:r>
              <a:rPr lang="ko">
                <a:solidFill>
                  <a:srgbClr val="434343"/>
                </a:solidFill>
              </a:rPr>
              <a:t>접속 : 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b="1">
                <a:solidFill>
                  <a:srgbClr val="434343"/>
                </a:solidFill>
              </a:rPr>
              <a:t>sysoper</a:t>
            </a:r>
            <a:r>
              <a:rPr lang="ko">
                <a:solidFill>
                  <a:srgbClr val="434343"/>
                </a:solidFill>
              </a:rPr>
              <a:t> 접속 : DB open, close에 관하여 open및 mount,momount명령을 내릴수 있는 권한과 </a:t>
            </a:r>
            <a:br>
              <a:rPr lang="ko">
                <a:solidFill>
                  <a:srgbClr val="434343"/>
                </a:solidFill>
              </a:rPr>
            </a:br>
            <a:r>
              <a:rPr lang="ko">
                <a:solidFill>
                  <a:srgbClr val="434343"/>
                </a:solidFill>
              </a:rPr>
              <a:t>DB shutdown, backup, archive에 대한 권한 ( </a:t>
            </a:r>
            <a:r>
              <a:rPr lang="ko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 sysoper</a:t>
            </a:r>
            <a:r>
              <a:rPr lang="ko">
                <a:solidFill>
                  <a:srgbClr val="434343"/>
                </a:solidFill>
              </a:rPr>
              <a:t> 붙임)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434343"/>
                </a:solidFill>
              </a:rPr>
              <a:t>sysdba </a:t>
            </a:r>
            <a:r>
              <a:rPr lang="ko">
                <a:solidFill>
                  <a:srgbClr val="434343"/>
                </a:solidFill>
              </a:rPr>
              <a:t>접속 :  sysoper에 대한 모든 권한 + create database 권한  (   </a:t>
            </a:r>
            <a:r>
              <a:rPr lang="ko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 sysdba</a:t>
            </a:r>
            <a:r>
              <a:rPr lang="ko">
                <a:solidFill>
                  <a:srgbClr val="434343"/>
                </a:solidFill>
              </a:rPr>
              <a:t>  붙임 )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04800" y="3039900"/>
            <a:ext cx="56799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 sqlplus 아이디/패스워드  </a:t>
            </a:r>
            <a:r>
              <a:rPr lang="ko" sz="1800" dirty="0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  sysdba</a:t>
            </a:r>
            <a:br>
              <a:rPr lang="ko" sz="1800" dirty="0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800" dirty="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 sqlplus / as sysdba</a:t>
            </a:r>
            <a:endParaRPr sz="18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접속 사용자 확인하기 &gt; SHOW user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t="41396" b="11016"/>
          <a:stretch/>
        </p:blipFill>
        <p:spPr>
          <a:xfrm>
            <a:off x="369000" y="1772825"/>
            <a:ext cx="3116441" cy="4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304800" y="1219200"/>
            <a:ext cx="21714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show user;</a:t>
            </a:r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0B4C69-62D7-4321-B4E1-752C371E0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접속종료  quit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11700" y="3158300"/>
            <a:ext cx="8520600" cy="8010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DB 로의 접속이 종료된거 뿐이지, DB가 </a:t>
            </a:r>
            <a:r>
              <a:rPr lang="ko-KR" altLang="en-US" dirty="0" err="1"/>
              <a:t>종료된것이</a:t>
            </a:r>
            <a:r>
              <a:rPr lang="ko-KR" altLang="en-US" dirty="0"/>
              <a:t> 아님</a:t>
            </a:r>
            <a:endParaRPr dirty="0"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t="47481"/>
          <a:stretch/>
        </p:blipFill>
        <p:spPr>
          <a:xfrm>
            <a:off x="146025" y="1761925"/>
            <a:ext cx="8851950" cy="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304800" y="1219200"/>
            <a:ext cx="21714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quit;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새로운 사용자 생성: CREATE USER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11700" y="2171850"/>
            <a:ext cx="85206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CREATE USER scott IDENTIFIED BY tiger;</a:t>
            </a:r>
            <a:endParaRPr sz="24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413575" y="1288125"/>
            <a:ext cx="5723700" cy="475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CREATE USER </a:t>
            </a:r>
            <a:r>
              <a:rPr lang="ko" i="1"/>
              <a:t>[아이디]</a:t>
            </a:r>
            <a:r>
              <a:rPr lang="ko"/>
              <a:t> </a:t>
            </a:r>
            <a:r>
              <a:rPr lang="ko" b="1"/>
              <a:t> IDENTIFIED BY </a:t>
            </a:r>
            <a:r>
              <a:rPr lang="ko" i="1">
                <a:solidFill>
                  <a:srgbClr val="434343"/>
                </a:solidFill>
              </a:rPr>
              <a:t>[비밀번호] </a:t>
            </a:r>
            <a:r>
              <a:rPr lang="ko">
                <a:solidFill>
                  <a:srgbClr val="434343"/>
                </a:solidFill>
              </a:rPr>
              <a:t>;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생성된 사용자에게 권한 부여: GRANT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6900" y="2001775"/>
            <a:ext cx="9041400" cy="23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GRANT connect, resource, create view, create procedure TO scott;</a:t>
            </a:r>
            <a:br>
              <a:rPr lang="ko" dirty="0"/>
            </a:br>
            <a:br>
              <a:rPr lang="ko" dirty="0"/>
            </a:br>
            <a:r>
              <a:rPr lang="ko" b="1" dirty="0"/>
              <a:t>connect</a:t>
            </a:r>
            <a:r>
              <a:rPr lang="ko" dirty="0"/>
              <a:t> - DB 접속을 위한 권한</a:t>
            </a:r>
            <a:br>
              <a:rPr lang="ko" dirty="0"/>
            </a:br>
            <a:r>
              <a:rPr lang="ko" b="1" dirty="0"/>
              <a:t>resource</a:t>
            </a:r>
            <a:r>
              <a:rPr lang="ko" dirty="0"/>
              <a:t> - 테이블 (등) 생성 권한</a:t>
            </a:r>
            <a:br>
              <a:rPr lang="ko" dirty="0"/>
            </a:br>
            <a:r>
              <a:rPr lang="ko" b="1" dirty="0"/>
              <a:t>create view</a:t>
            </a:r>
            <a:r>
              <a:rPr lang="ko" dirty="0"/>
              <a:t> - 뷰(view) 를 생성할수 있는 권한</a:t>
            </a:r>
            <a:br>
              <a:rPr lang="ko" dirty="0"/>
            </a:br>
            <a:r>
              <a:rPr lang="ko" b="1" dirty="0"/>
              <a:t>create procedure</a:t>
            </a:r>
            <a:r>
              <a:rPr lang="ko" dirty="0"/>
              <a:t> - 프로시져(procedure) 를 생성할수 있는 권한</a:t>
            </a:r>
            <a:br>
              <a:rPr lang="ko" dirty="0"/>
            </a:br>
            <a:endParaRPr dirty="0"/>
          </a:p>
        </p:txBody>
      </p:sp>
      <p:sp>
        <p:nvSpPr>
          <p:cNvPr id="112" name="Google Shape;112;p19"/>
          <p:cNvSpPr/>
          <p:nvPr/>
        </p:nvSpPr>
        <p:spPr>
          <a:xfrm>
            <a:off x="540300" y="1304225"/>
            <a:ext cx="5723700" cy="475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GRANT </a:t>
            </a:r>
            <a:r>
              <a:rPr lang="ko" i="1"/>
              <a:t>[권한들]</a:t>
            </a:r>
            <a:r>
              <a:rPr lang="ko"/>
              <a:t> </a:t>
            </a:r>
            <a:r>
              <a:rPr lang="ko" b="1"/>
              <a:t> TO </a:t>
            </a:r>
            <a:r>
              <a:rPr lang="ko" i="1">
                <a:solidFill>
                  <a:srgbClr val="434343"/>
                </a:solidFill>
              </a:rPr>
              <a:t>[사용자 아이디] </a:t>
            </a:r>
            <a:r>
              <a:rPr lang="ko">
                <a:solidFill>
                  <a:srgbClr val="434343"/>
                </a:solidFill>
              </a:rPr>
              <a:t>;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사용자에게 부여된 권한 확인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10325" y="885325"/>
            <a:ext cx="57204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GRANTED_ROLE FROM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DBA_ROLE_PRIVS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WHERE GRANTEE ='아이디(대문자)';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PRIVILEGE FROM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DBA_SYS_PRIVS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WHERE GRANTEE ='아이디(대문자)';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t="30323" r="75868"/>
          <a:stretch/>
        </p:blipFill>
        <p:spPr>
          <a:xfrm>
            <a:off x="6032600" y="885325"/>
            <a:ext cx="2270075" cy="11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t="24625" r="66584"/>
          <a:stretch/>
        </p:blipFill>
        <p:spPr>
          <a:xfrm>
            <a:off x="6086350" y="2681050"/>
            <a:ext cx="2320875" cy="11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5476025" y="1546425"/>
            <a:ext cx="481200" cy="26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5476025" y="3146625"/>
            <a:ext cx="481200" cy="26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권한 제가 - REVOKE</a:t>
            </a: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11700" y="2240350"/>
            <a:ext cx="8520600" cy="15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ex)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REVOKE CREATE PROCEDURE FROM scott;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scott 에게 부여된 ‘CREATE PROCEDURE 권한’ 이 제거됨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387900" y="1380425"/>
            <a:ext cx="5723700" cy="475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REVOKE </a:t>
            </a:r>
            <a:r>
              <a:rPr lang="ko" i="1"/>
              <a:t>[권한들]</a:t>
            </a:r>
            <a:r>
              <a:rPr lang="ko"/>
              <a:t> </a:t>
            </a:r>
            <a:r>
              <a:rPr lang="ko" b="1"/>
              <a:t> FROM </a:t>
            </a:r>
            <a:r>
              <a:rPr lang="ko" i="1">
                <a:solidFill>
                  <a:srgbClr val="434343"/>
                </a:solidFill>
              </a:rPr>
              <a:t>[사용자 아이디] </a:t>
            </a:r>
            <a:r>
              <a:rPr lang="ko">
                <a:solidFill>
                  <a:srgbClr val="434343"/>
                </a:solidFill>
              </a:rPr>
              <a:t>;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1294</Words>
  <Application>Microsoft Office PowerPoint</Application>
  <PresentationFormat>화면 슬라이드 쇼(16:9)</PresentationFormat>
  <Paragraphs>194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Open Sans</vt:lpstr>
      <vt:lpstr>Arial</vt:lpstr>
      <vt:lpstr>Consolas</vt:lpstr>
      <vt:lpstr>PT Sans Narrow</vt:lpstr>
      <vt:lpstr>Tropic</vt:lpstr>
      <vt:lpstr>ORACLE SQL 기초</vt:lpstr>
      <vt:lpstr>목표</vt:lpstr>
      <vt:lpstr>DBA(Database Administrator) 계정으로 로그인</vt:lpstr>
      <vt:lpstr>현재 접속 사용자 확인하기 &gt; SHOW user</vt:lpstr>
      <vt:lpstr>접속종료  quit</vt:lpstr>
      <vt:lpstr>새로운 사용자 생성: CREATE USER</vt:lpstr>
      <vt:lpstr>생성된 사용자에게 권한 부여: GRANT</vt:lpstr>
      <vt:lpstr>사용자에게 부여된 권한 확인</vt:lpstr>
      <vt:lpstr>사용자 권한 제가 - REVOKE</vt:lpstr>
      <vt:lpstr>사용자 비밀번호 변경</vt:lpstr>
      <vt:lpstr>사용자 삭제</vt:lpstr>
      <vt:lpstr>타  계정으로 접속 전환 </vt:lpstr>
      <vt:lpstr>오라클 DBMS 내 사용자 계정목록</vt:lpstr>
      <vt:lpstr>테이블 생성</vt:lpstr>
      <vt:lpstr>테이블 생성</vt:lpstr>
      <vt:lpstr>테이블 생성: CREATE TABLE</vt:lpstr>
      <vt:lpstr>테이블 생성 예제 : 필드 구조 설계</vt:lpstr>
      <vt:lpstr>테이블 생성: CREATE TABLE</vt:lpstr>
      <vt:lpstr>테이블 구조 확인: DESC</vt:lpstr>
      <vt:lpstr>테이블 생성: CREATE TABLE</vt:lpstr>
      <vt:lpstr>오라클에서 사용하는 필드 데이터 타입 </vt:lpstr>
      <vt:lpstr>테이블 구조 변경(컬럼 수정): ALTER ~ MODIFY</vt:lpstr>
      <vt:lpstr>테이블 구조 변경(컬럼 추가): ALTER ~ ADD</vt:lpstr>
      <vt:lpstr>테이블 구조 변경(컬럼 삭제): ALTER ~ DROP</vt:lpstr>
      <vt:lpstr>현재 계정이 소유한 테이블 목록 확인</vt:lpstr>
      <vt:lpstr>테이블 삭제 - DROP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SQL 기초</dc:title>
  <cp:lastModifiedBy>phantom5820@naver.com</cp:lastModifiedBy>
  <cp:revision>4</cp:revision>
  <dcterms:modified xsi:type="dcterms:W3CDTF">2021-04-06T14:56:43Z</dcterms:modified>
</cp:coreProperties>
</file>