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Open Sans" panose="020B0600000101010101" charset="0"/>
      <p:regular r:id="rId24"/>
      <p:bold r:id="rId25"/>
      <p:italic r:id="rId26"/>
      <p:boldItalic r:id="rId27"/>
    </p:embeddedFont>
    <p:embeddedFont>
      <p:font typeface="PT Sans Narrow" panose="020B0600000101010101" charset="0"/>
      <p:regular r:id="rId28"/>
      <p:bold r:id="rId29"/>
    </p:embeddedFont>
    <p:embeddedFont>
      <p:font typeface="Verdana" panose="020B060403050404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D160D9-0B84-4F85-96E1-A454F4B2388E}">
  <a:tblStyle styleId="{44D160D9-0B84-4F85-96E1-A454F4B238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7080E23-3680-4DF4-B667-1A8A0B818B6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nes.com/oracle/insert_empty_string_to_numeric_column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d09ded17e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d09ded17e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a395bcd4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a395bcd4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a395bcd4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a395bcd4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 linesize 120;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id for 99;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name for a10;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phone for a20;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email for a20;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regdate for a15;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addr for a15;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a395bcd4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a395bcd4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INSERT INTO phonebook</a:t>
            </a:r>
            <a:br>
              <a:rPr lang="ko"/>
            </a:br>
            <a:r>
              <a:rPr lang="ko"/>
              <a:t>         VALUES(4, 'jesse', '02-1234-9876', 'jesse@test.net', SYSDATE, 'USA, LA');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a395bcd4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a395bcd4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http://www.sqlines.com/oracle/insert_empty_string_to_numeric_column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a395bcd4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a395bcd4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a395bcd4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a395bcd4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a395bcd4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a395bcd4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a395bc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a395bc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19386d6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19386d6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a395bcd4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a395bcd4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9386d6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9386d6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a395bcd41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a395bcd41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a395bcd41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a395bcd41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SET LINESIZE 120;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SET PAGESIZE 100;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COL id FOR 999; 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COL name FOR a8;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COL phone FOR a13;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COL email FOR a20;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COL age FOR 99;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COL memo FOR a10;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COL regdate FOR a10;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a395bcd41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a395bcd41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a395bcd4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a395bcd4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ff@test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Oracle SQL 기초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DML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INSERT, UPDATE, DELETE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seq 테이블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 rotWithShape="1">
          <a:blip r:embed="rId3">
            <a:alphaModFix/>
          </a:blip>
          <a:srcRect t="21771"/>
          <a:stretch/>
        </p:blipFill>
        <p:spPr>
          <a:xfrm>
            <a:off x="332650" y="1552625"/>
            <a:ext cx="5354101" cy="20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/>
          <p:nvPr/>
        </p:nvSpPr>
        <p:spPr>
          <a:xfrm>
            <a:off x="6182075" y="1462500"/>
            <a:ext cx="2412600" cy="988500"/>
          </a:xfrm>
          <a:prstGeom prst="wedgeRoundRectCallout">
            <a:avLst>
              <a:gd name="adj1" fmla="val -106471"/>
              <a:gd name="adj2" fmla="val -14479"/>
              <a:gd name="adj3" fmla="val 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시퀀스 객체는 생성되면 seq 테이블에 정보가 저장된다.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생성된 시퀀스 Sequence 확인 </a:t>
            </a: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412513" y="3500950"/>
            <a:ext cx="85206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b="1"/>
              <a:t>seq</a:t>
            </a:r>
            <a:r>
              <a:rPr lang="ko"/>
              <a:t> 테이블 에 담겨 있다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t="25628"/>
          <a:stretch/>
        </p:blipFill>
        <p:spPr>
          <a:xfrm>
            <a:off x="412525" y="1970750"/>
            <a:ext cx="8239125" cy="15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/>
          <p:nvPr/>
        </p:nvSpPr>
        <p:spPr>
          <a:xfrm>
            <a:off x="6610075" y="903063"/>
            <a:ext cx="1443300" cy="383700"/>
          </a:xfrm>
          <a:prstGeom prst="wedgeRoundRectCallout">
            <a:avLst>
              <a:gd name="adj1" fmla="val -41560"/>
              <a:gd name="adj2" fmla="val 75835"/>
              <a:gd name="adj3" fmla="val 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대문자..</a:t>
            </a:r>
            <a:endParaRPr dirty="0"/>
          </a:p>
        </p:txBody>
      </p:sp>
      <p:sp>
        <p:nvSpPr>
          <p:cNvPr id="151" name="Google Shape;151;p24"/>
          <p:cNvSpPr txBox="1"/>
          <p:nvPr/>
        </p:nvSpPr>
        <p:spPr>
          <a:xfrm>
            <a:off x="92175" y="1371600"/>
            <a:ext cx="84528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EFEFEF"/>
                </a:solidFill>
                <a:highlight>
                  <a:srgbClr val="000000"/>
                </a:highlight>
              </a:rPr>
              <a:t>SQL&gt; SELECT * FROM seq WHERE sequence_name = 'PHONEBOOK_SEQ';</a:t>
            </a:r>
            <a:endParaRPr sz="1800" dirty="0">
              <a:solidFill>
                <a:srgbClr val="EFEFE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시퀀스 사용한  INSERT :  시퀀스.nextval 사용</a:t>
            </a:r>
            <a:endParaRPr/>
          </a:p>
        </p:txBody>
      </p:sp>
      <p:graphicFrame>
        <p:nvGraphicFramePr>
          <p:cNvPr id="157" name="Google Shape;157;p25"/>
          <p:cNvGraphicFramePr/>
          <p:nvPr/>
        </p:nvGraphicFramePr>
        <p:xfrm>
          <a:off x="152400" y="-15773400"/>
          <a:ext cx="8737725" cy="797179"/>
        </p:xfrm>
        <a:graphic>
          <a:graphicData uri="http://schemas.openxmlformats.org/drawingml/2006/table">
            <a:tbl>
              <a:tblPr>
                <a:solidFill>
                  <a:srgbClr val="FAFAFA"/>
                </a:solidFill>
                <a:tableStyleId>{67080E23-3680-4DF4-B667-1A8A0B818B65}</a:tableStyleId>
              </a:tblPr>
              <a:tblGrid>
                <a:gridCol w="54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666666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solidFill>
                          <a:srgbClr val="666666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666666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solidFill>
                          <a:srgbClr val="666666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57150" marR="57150" marT="57150" marB="57150">
                    <a:lnR w="19050" cap="flat" cmpd="sng">
                      <a:solidFill>
                        <a:srgbClr val="E5E5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FF339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</a:t>
                      </a:r>
                      <a:r>
                        <a:rPr lang="ko" sz="1800">
                          <a:solidFill>
                            <a:srgbClr val="0101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ko" sz="1800">
                          <a:solidFill>
                            <a:srgbClr val="FF339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INTO</a:t>
                      </a:r>
                      <a:r>
                        <a:rPr lang="ko" sz="1800">
                          <a:solidFill>
                            <a:srgbClr val="0101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[테이블이름] (컬럼명, ...)</a:t>
                      </a:r>
                      <a:endParaRPr sz="1800">
                        <a:solidFill>
                          <a:srgbClr val="010101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63500" marR="6350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FF339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</a:t>
                      </a:r>
                      <a:r>
                        <a:rPr lang="ko" sz="1800">
                          <a:solidFill>
                            <a:srgbClr val="0101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(데이터, ...);</a:t>
                      </a:r>
                      <a:endParaRPr sz="1800">
                        <a:solidFill>
                          <a:srgbClr val="010101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57150" marB="57150">
                    <a:lnL w="19050" cap="flat" cmpd="sng">
                      <a:solidFill>
                        <a:srgbClr val="E5E5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8" name="Google Shape;158;p25"/>
          <p:cNvSpPr txBox="1"/>
          <p:nvPr/>
        </p:nvSpPr>
        <p:spPr>
          <a:xfrm>
            <a:off x="88400" y="940850"/>
            <a:ext cx="8594700" cy="170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SQL&gt;INSERT INTO phonebook (id, name, phone, email, regDate)</a:t>
            </a:r>
            <a:br>
              <a:rPr lang="ko" sz="18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8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VALUES (</a:t>
            </a:r>
            <a:r>
              <a:rPr lang="ko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phonebook_seq.nextval</a:t>
            </a:r>
            <a:r>
              <a:rPr lang="ko" sz="18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, '김철수', '010-1111-2222', 'ssamsung@test.com',  SYSDATE);</a:t>
            </a:r>
            <a:br>
              <a:rPr lang="ko" sz="18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ko" sz="18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8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1 row created.</a:t>
            </a:r>
            <a:endParaRPr sz="18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2286000" y="2770250"/>
            <a:ext cx="5304300" cy="663600"/>
          </a:xfrm>
          <a:prstGeom prst="wedgeRoundRectCallout">
            <a:avLst>
              <a:gd name="adj1" fmla="val -19589"/>
              <a:gd name="adj2" fmla="val -116490"/>
              <a:gd name="adj3" fmla="val 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여러번 반복해도 시퀀스 객체에 의해 id 에는 동일한 값이 INSERT 되지 않으므로 정상 수행된다.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시퀀스 사용 주의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540300" y="1342525"/>
            <a:ext cx="7687500" cy="7074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INSERT INTO phonebook</a:t>
            </a:r>
            <a:br>
              <a:rPr lang="ko" sz="14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VALUES(4, 'jesse', '02-1234-9876', 'jesse@test.net', SYSDATE, 'USA, LA');</a:t>
            </a:r>
            <a:endParaRPr sz="14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311700" y="2349975"/>
            <a:ext cx="86178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시퀀스 없이도 INSERT 가능하긴 하나..  나중에 다시 시퀀스 사용하여 INSERT 할시 중복되는 값 충돌되면 에러나오니 주의</a:t>
            </a:r>
            <a:r>
              <a:rPr lang="en-US" altLang="ko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!!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t="63060" r="33448"/>
          <a:stretch/>
        </p:blipFill>
        <p:spPr>
          <a:xfrm>
            <a:off x="407425" y="2987027"/>
            <a:ext cx="8012975" cy="6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 에서 빈 문자열 주의</a:t>
            </a: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6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인위적으로 null 허용 필드에 null 을 넣기</a:t>
            </a:r>
            <a:br>
              <a:rPr lang="ko"/>
            </a:br>
            <a:r>
              <a:rPr lang="ko" b="1"/>
              <a:t>빈문자열 (empty string) ‘’</a:t>
            </a:r>
            <a:r>
              <a:rPr lang="ko"/>
              <a:t> 을 value 값으로 INSERT 하면 된다</a:t>
            </a:r>
            <a:br>
              <a:rPr lang="ko"/>
            </a:br>
            <a:r>
              <a:rPr lang="ko"/>
              <a:t>ORACLE 에서는 </a:t>
            </a:r>
            <a:r>
              <a:rPr lang="ko">
                <a:solidFill>
                  <a:srgbClr val="FF0000"/>
                </a:solidFill>
              </a:rPr>
              <a:t>빈문자열이 null 로 동작할수 있슴</a:t>
            </a:r>
            <a:r>
              <a:rPr lang="ko"/>
              <a:t>에 유의!!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단 숫자 타입의 경우 빈문자열 (‘’ ) 입력하면.. 타입에 따라 결과는 다음과 같다.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74" name="Google Shape;174;p27"/>
          <p:cNvGraphicFramePr/>
          <p:nvPr/>
        </p:nvGraphicFramePr>
        <p:xfrm>
          <a:off x="1371600" y="3200400"/>
          <a:ext cx="5888975" cy="40005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{67080E23-3680-4DF4-B667-1A8A0B818B65}</a:tableStyleId>
              </a:tblPr>
              <a:tblGrid>
                <a:gridCol w="181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ko" sz="900" b="1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Oracle </a:t>
                      </a:r>
                      <a:r>
                        <a:rPr lang="ko" sz="900" b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NUMBER </a:t>
                      </a:r>
                      <a:r>
                        <a:rPr lang="ko" sz="900" b="1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Column</a:t>
                      </a:r>
                      <a:endParaRPr sz="900" b="1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ko" sz="900" b="1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SQL Server </a:t>
                      </a:r>
                      <a:r>
                        <a:rPr lang="ko" sz="900" b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 </a:t>
                      </a:r>
                      <a:r>
                        <a:rPr lang="ko" sz="900" b="1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Column</a:t>
                      </a:r>
                      <a:endParaRPr sz="900" b="1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ko" sz="900" b="1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SQL Server </a:t>
                      </a:r>
                      <a:r>
                        <a:rPr lang="ko" sz="900" b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DECIMAL </a:t>
                      </a:r>
                      <a:r>
                        <a:rPr lang="ko" sz="900" b="1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Column</a:t>
                      </a:r>
                      <a:endParaRPr sz="900" b="1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ko" sz="9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ko" sz="900" b="1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 </a:t>
                      </a:r>
                      <a:r>
                        <a:rPr lang="ko" sz="9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Inserted</a:t>
                      </a:r>
                      <a:endParaRPr sz="9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ko" sz="9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ko" sz="900" b="1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r>
                        <a:rPr lang="ko" sz="9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Inserted</a:t>
                      </a:r>
                      <a:endParaRPr sz="9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ko" sz="9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Fails</a:t>
                      </a:r>
                      <a:endParaRPr sz="9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TCL 명령 : COMMIT,  ROLLBACK</a:t>
            </a:r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INSERT, UPDATE, DELETE 등의 </a:t>
            </a:r>
            <a:r>
              <a:rPr lang="ko" b="1"/>
              <a:t>DML </a:t>
            </a:r>
            <a:r>
              <a:rPr lang="ko"/>
              <a:t>명령은</a:t>
            </a:r>
            <a:br>
              <a:rPr lang="ko"/>
            </a:br>
            <a:r>
              <a:rPr lang="ko"/>
              <a:t>메모리상의 데이터에만 적용된 상태.</a:t>
            </a:r>
            <a:br>
              <a:rPr lang="ko"/>
            </a:br>
            <a:r>
              <a:rPr lang="ko"/>
              <a:t>이를 Database 에 저장하려면 반드시 </a:t>
            </a:r>
            <a:r>
              <a:rPr lang="ko" b="1"/>
              <a:t>COMMIT; </a:t>
            </a:r>
            <a:r>
              <a:rPr lang="ko"/>
              <a:t>을 해야 한다.</a:t>
            </a:r>
            <a:br>
              <a:rPr lang="ko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SQL&gt;COMMIT;</a:t>
            </a:r>
            <a:r>
              <a:rPr lang="ko"/>
              <a:t>  파일로 데이터 저장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SQL&gt;ROLLBACK;</a:t>
            </a:r>
            <a:r>
              <a:rPr lang="ko"/>
              <a:t>   가장 최근에 COMMIT; 한 이후 적용된 DML 명령 취소하고 원위치 됨.</a:t>
            </a:r>
            <a:br>
              <a:rPr lang="ko"/>
            </a:b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(데이터) 수정 -  UPDATE</a:t>
            </a:r>
            <a:endParaRPr dirty="0"/>
          </a:p>
        </p:txBody>
      </p:sp>
      <p:sp>
        <p:nvSpPr>
          <p:cNvPr id="186" name="Google Shape;186;p29"/>
          <p:cNvSpPr txBox="1">
            <a:spLocks noGrp="1"/>
          </p:cNvSpPr>
          <p:nvPr>
            <p:ph type="body" idx="1"/>
          </p:nvPr>
        </p:nvSpPr>
        <p:spPr>
          <a:xfrm>
            <a:off x="311700" y="2210675"/>
            <a:ext cx="8520600" cy="26094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SQL&gt; UPDATE phonebook SET name = 'jesse' WHERE id = 4;</a:t>
            </a:r>
            <a:b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SQL&gt; UPDATE phonebook SET email = 'jesse@mail.com' WHERE id = 4;</a:t>
            </a:r>
            <a:b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SQL&gt; UPDATE phonebook </a:t>
            </a:r>
            <a:b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SET email = 'jake@mail.com', addr = 'Seoul, Korea' </a:t>
            </a:r>
            <a:b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WHERE id = 3;</a:t>
            </a:r>
            <a:b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554475" y="920400"/>
            <a:ext cx="5022300" cy="1077000"/>
          </a:xfrm>
          <a:prstGeom prst="roundRect">
            <a:avLst>
              <a:gd name="adj" fmla="val 7476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UPDATE</a:t>
            </a:r>
            <a:r>
              <a:rPr lang="ko"/>
              <a:t> </a:t>
            </a:r>
            <a:r>
              <a:rPr lang="ko">
                <a:solidFill>
                  <a:srgbClr val="434343"/>
                </a:solidFill>
              </a:rPr>
              <a:t>[테이블이름]</a:t>
            </a:r>
            <a:r>
              <a:rPr lang="ko"/>
              <a:t> </a:t>
            </a:r>
            <a:br>
              <a:rPr lang="ko"/>
            </a:br>
            <a:r>
              <a:rPr lang="ko" b="1"/>
              <a:t>SET</a:t>
            </a:r>
            <a:r>
              <a:rPr lang="ko"/>
              <a:t> </a:t>
            </a:r>
            <a:r>
              <a:rPr lang="ko" i="1">
                <a:solidFill>
                  <a:srgbClr val="434343"/>
                </a:solidFill>
              </a:rPr>
              <a:t>[컬럼이름]=[데이터], ...</a:t>
            </a:r>
            <a:br>
              <a:rPr lang="ko" b="1"/>
            </a:br>
            <a:r>
              <a:rPr lang="ko" b="1"/>
              <a:t>WHERE</a:t>
            </a:r>
            <a:r>
              <a:rPr lang="ko"/>
              <a:t>  </a:t>
            </a:r>
            <a:r>
              <a:rPr lang="ko">
                <a:solidFill>
                  <a:srgbClr val="434343"/>
                </a:solidFill>
              </a:rPr>
              <a:t>[조건식]</a:t>
            </a:r>
            <a:endParaRPr i="1">
              <a:solidFill>
                <a:srgbClr val="434343"/>
              </a:solidFill>
            </a:endParaRPr>
          </a:p>
        </p:txBody>
      </p:sp>
      <p:sp>
        <p:nvSpPr>
          <p:cNvPr id="188" name="Google Shape;188;p29"/>
          <p:cNvSpPr/>
          <p:nvPr/>
        </p:nvSpPr>
        <p:spPr>
          <a:xfrm>
            <a:off x="6060975" y="1041600"/>
            <a:ext cx="2654700" cy="875700"/>
          </a:xfrm>
          <a:prstGeom prst="wedgeRoundRectCallout">
            <a:avLst>
              <a:gd name="adj1" fmla="val -71223"/>
              <a:gd name="adj2" fmla="val -5790"/>
              <a:gd name="adj3" fmla="val 0"/>
            </a:avLst>
          </a:prstGeom>
          <a:solidFill>
            <a:srgbClr val="FFFF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WHERE 조건식이 없으면 모든 레코드에 UPDATE 가 적용되니 주의!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(데이터) 삭제 -  DELETE</a:t>
            </a:r>
            <a:endParaRPr dirty="0"/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311700" y="1925850"/>
            <a:ext cx="8520600" cy="17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DELETE FROM phonebook WHERE id = 3;</a:t>
            </a:r>
            <a:br>
              <a:rPr lang="ko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0000"/>
                </a:solidFill>
                <a:highlight>
                  <a:srgbClr val="FFFF00"/>
                </a:highlight>
              </a:rPr>
              <a:t>주의 WHERE 조건식이 없을 경우, 테이블의 모든 레코드가 삭제됨!!</a:t>
            </a:r>
            <a:endParaRPr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460425" y="1033038"/>
            <a:ext cx="5022300" cy="707400"/>
          </a:xfrm>
          <a:prstGeom prst="roundRect">
            <a:avLst>
              <a:gd name="adj" fmla="val 7476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DELETE </a:t>
            </a:r>
            <a:r>
              <a:rPr lang="ko" b="1" i="1"/>
              <a:t>(FROM)</a:t>
            </a:r>
            <a:r>
              <a:rPr lang="ko"/>
              <a:t> </a:t>
            </a:r>
            <a:r>
              <a:rPr lang="ko">
                <a:solidFill>
                  <a:srgbClr val="434343"/>
                </a:solidFill>
              </a:rPr>
              <a:t>[테이블이름]</a:t>
            </a:r>
            <a:r>
              <a:rPr lang="ko"/>
              <a:t> </a:t>
            </a:r>
            <a:br>
              <a:rPr lang="ko" b="1"/>
            </a:br>
            <a:r>
              <a:rPr lang="ko" b="1"/>
              <a:t>WHERE</a:t>
            </a:r>
            <a:r>
              <a:rPr lang="ko"/>
              <a:t>  </a:t>
            </a:r>
            <a:r>
              <a:rPr lang="ko">
                <a:solidFill>
                  <a:srgbClr val="434343"/>
                </a:solidFill>
              </a:rPr>
              <a:t>[조건식]</a:t>
            </a:r>
            <a:endParaRPr i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다룰때 사이클 기본 : CRUD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233800" cy="516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처리 =  생성(</a:t>
            </a:r>
            <a:r>
              <a:rPr lang="ko" b="1">
                <a:solidFill>
                  <a:srgbClr val="0000FF"/>
                </a:solidFill>
              </a:rPr>
              <a:t>C</a:t>
            </a:r>
            <a:r>
              <a:rPr lang="ko"/>
              <a:t>reate) + 읽기(</a:t>
            </a:r>
            <a:r>
              <a:rPr lang="ko" b="1">
                <a:solidFill>
                  <a:srgbClr val="0000FF"/>
                </a:solidFill>
              </a:rPr>
              <a:t>R</a:t>
            </a:r>
            <a:r>
              <a:rPr lang="ko"/>
              <a:t>ead) + 수정(</a:t>
            </a:r>
            <a:r>
              <a:rPr lang="ko" b="1">
                <a:solidFill>
                  <a:srgbClr val="0000FF"/>
                </a:solidFill>
              </a:rPr>
              <a:t>U</a:t>
            </a:r>
            <a:r>
              <a:rPr lang="ko"/>
              <a:t>pdate) + 삭제(</a:t>
            </a:r>
            <a:r>
              <a:rPr lang="ko" b="1">
                <a:solidFill>
                  <a:srgbClr val="0000FF"/>
                </a:solidFill>
              </a:rPr>
              <a:t>D</a:t>
            </a:r>
            <a:r>
              <a:rPr lang="ko"/>
              <a:t>elete)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74" name="Google Shape;74;p14"/>
          <p:cNvGraphicFramePr/>
          <p:nvPr/>
        </p:nvGraphicFramePr>
        <p:xfrm>
          <a:off x="649775" y="2239125"/>
          <a:ext cx="7239000" cy="1981050"/>
        </p:xfrm>
        <a:graphic>
          <a:graphicData uri="http://schemas.openxmlformats.org/drawingml/2006/table">
            <a:tbl>
              <a:tblPr>
                <a:noFill/>
                <a:tableStyleId>{44D160D9-0B84-4F85-96E1-A454F4B2388E}</a:tableStyleId>
              </a:tblPr>
              <a:tblGrid>
                <a:gridCol w="122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테이블</a:t>
                      </a:r>
                      <a:r>
                        <a:rPr lang="ko"/>
                        <a:t>, </a:t>
                      </a:r>
                      <a:r>
                        <a:rPr lang="ko" b="1"/>
                        <a:t>사용자 </a:t>
                      </a:r>
                      <a:r>
                        <a:rPr lang="ko"/>
                        <a:t>… →  </a:t>
                      </a:r>
                      <a:r>
                        <a:rPr lang="ko" b="1">
                          <a:solidFill>
                            <a:srgbClr val="9900FF"/>
                          </a:solidFill>
                        </a:rPr>
                        <a:t>DDL </a:t>
                      </a:r>
                      <a:r>
                        <a:rPr lang="ko"/>
                        <a:t>명령어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레코드 → </a:t>
                      </a:r>
                      <a:r>
                        <a:rPr lang="ko"/>
                        <a:t> </a:t>
                      </a:r>
                      <a:r>
                        <a:rPr lang="ko" b="1">
                          <a:solidFill>
                            <a:srgbClr val="9900FF"/>
                          </a:solidFill>
                        </a:rPr>
                        <a:t>DML </a:t>
                      </a:r>
                      <a:r>
                        <a:rPr lang="ko"/>
                        <a:t>명령어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생성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CREATE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INSERT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읽기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SELECT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SELECT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수정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ALTER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UPDATE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삭제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DROP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DELETE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SQL 명령문과 키워드 들은 대소문자 가리지 않</a:t>
            </a:r>
            <a:r>
              <a:rPr lang="ko-KR" altLang="en-US" dirty="0"/>
              <a:t>는다</a:t>
            </a:r>
            <a:r>
              <a:rPr lang="en-US" altLang="ko-KR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문자열 은 홀따옴표 </a:t>
            </a:r>
            <a:r>
              <a:rPr lang="ko" b="1" dirty="0">
                <a:solidFill>
                  <a:srgbClr val="0000FF"/>
                </a:solidFill>
              </a:rPr>
              <a:t>‘</a:t>
            </a:r>
            <a:r>
              <a:rPr lang="ko" b="1" dirty="0"/>
              <a:t> ~ </a:t>
            </a:r>
            <a:r>
              <a:rPr lang="ko" b="1" dirty="0">
                <a:solidFill>
                  <a:srgbClr val="0000FF"/>
                </a:solidFill>
              </a:rPr>
              <a:t>‘</a:t>
            </a:r>
            <a:r>
              <a:rPr lang="ko" dirty="0"/>
              <a:t> 로 감쌈,  문자열 내의 내용은 대소문자 가</a:t>
            </a:r>
            <a:r>
              <a:rPr lang="ko-KR" altLang="en-US" dirty="0"/>
              <a:t>린다</a:t>
            </a:r>
            <a:r>
              <a:rPr lang="en-US" altLang="ko-KR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여러줄에 걸쳐 명령문 입력 가능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명령문입력이 끝나면 반드시   ;   ←  입력 (단독 명령의 경우 ; 없이도 실행됨)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DML 은 </a:t>
            </a:r>
            <a:r>
              <a:rPr lang="ko" b="1" dirty="0"/>
              <a:t>COMMIT</a:t>
            </a:r>
            <a:r>
              <a:rPr lang="ko" dirty="0"/>
              <a:t> 명령을 실행하기 전까지는 임시저장만 되는 것임,  COMMIT; 을 해야만 데이터베이스로 내용이 업데이트 됨.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phonebook 테이블 DDL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CREATE TABLE phonebook(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id NUMBER PRIMARY KEY,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name VARCHAR2(50) NOT NULL,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phone VARCHAR2(100),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email VARCHAR2(100),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age NUMBER DEFAULT 21,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memo CLOB,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regdate DATE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228600" y="1981200"/>
            <a:ext cx="8361900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INSERT INTO phonebook (id, name, phone, email) 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VALUES (12, '오형돈', '010-1111-2222', '</a:t>
            </a:r>
            <a:r>
              <a:rPr lang="ko" u="sng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jff@test.com</a:t>
            </a: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');</a:t>
            </a:r>
            <a:br>
              <a:rPr lang="ko">
                <a:latin typeface="Consolas"/>
                <a:ea typeface="Consolas"/>
                <a:cs typeface="Consolas"/>
                <a:sym typeface="Consolas"/>
              </a:rPr>
            </a:br>
            <a:br>
              <a:rPr lang="ko"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INSERT INTO phonebook 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VALUES (23, 'jake', '010-1234-5678', 'test@test.com', 38, '', '2018-08-02');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17"/>
          <p:cNvSpPr/>
          <p:nvPr/>
        </p:nvSpPr>
        <p:spPr>
          <a:xfrm flipH="1">
            <a:off x="5970650" y="1885200"/>
            <a:ext cx="2842500" cy="918000"/>
          </a:xfrm>
          <a:prstGeom prst="wedgeRoundRectCallout">
            <a:avLst>
              <a:gd name="adj1" fmla="val 136259"/>
              <a:gd name="adj2" fmla="val 58045"/>
              <a:gd name="adj3" fmla="val 0"/>
            </a:avLst>
          </a:prstGeom>
          <a:solidFill>
            <a:srgbClr val="CFE2F3">
              <a:alpha val="4884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컬럼이름이 생략된 경우 테이블이 정의된 컬럼 순서와 같은 순서로 입력 컬럼이름을 생략할 경우, 모든 컬렴의 값을 VALUES 다음에 넣어줘야 함.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 - 테이블에 레코드 추가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201025" y="3487200"/>
            <a:ext cx="49425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INSERT 결과 메세지 주목!   (</a:t>
            </a:r>
            <a:r>
              <a:rPr lang="ko" sz="1400">
                <a:solidFill>
                  <a:srgbClr val="FF0000"/>
                </a:solidFill>
              </a:rPr>
              <a:t>정수 값</a:t>
            </a:r>
            <a:r>
              <a:rPr lang="ko" sz="1400"/>
              <a:t>으로 결과 표현)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/>
              <a:t>INSERT 후에  </a:t>
            </a:r>
            <a:r>
              <a:rPr lang="ko" sz="14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* FROM phonebook;</a:t>
            </a:r>
            <a:r>
              <a:rPr lang="ko" sz="1400"/>
              <a:t>  로 확인</a:t>
            </a:r>
            <a:endParaRPr sz="14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650" y="3518275"/>
            <a:ext cx="1525800" cy="31849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413750" y="925925"/>
            <a:ext cx="6503700" cy="671400"/>
          </a:xfrm>
          <a:prstGeom prst="roundRect">
            <a:avLst>
              <a:gd name="adj" fmla="val 7476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INSERT INTO</a:t>
            </a:r>
            <a:r>
              <a:rPr lang="ko"/>
              <a:t> </a:t>
            </a:r>
            <a:r>
              <a:rPr lang="ko">
                <a:solidFill>
                  <a:srgbClr val="434343"/>
                </a:solidFill>
              </a:rPr>
              <a:t>[테이블이름]</a:t>
            </a:r>
            <a:r>
              <a:rPr lang="ko"/>
              <a:t> </a:t>
            </a:r>
            <a:r>
              <a:rPr lang="ko" b="1"/>
              <a:t>VALUES</a:t>
            </a:r>
            <a:r>
              <a:rPr lang="ko"/>
              <a:t>  </a:t>
            </a:r>
            <a:r>
              <a:rPr lang="ko" b="1"/>
              <a:t>(</a:t>
            </a:r>
            <a:r>
              <a:rPr lang="ko" i="1">
                <a:solidFill>
                  <a:srgbClr val="434343"/>
                </a:solidFill>
              </a:rPr>
              <a:t>값1, 값2... </a:t>
            </a:r>
            <a:r>
              <a:rPr lang="ko" b="1"/>
              <a:t>)</a:t>
            </a:r>
            <a:br>
              <a:rPr lang="ko" b="1"/>
            </a:br>
            <a:r>
              <a:rPr lang="ko" b="1"/>
              <a:t>INSERT INTO</a:t>
            </a:r>
            <a:r>
              <a:rPr lang="ko"/>
              <a:t> </a:t>
            </a:r>
            <a:r>
              <a:rPr lang="ko">
                <a:solidFill>
                  <a:srgbClr val="434343"/>
                </a:solidFill>
              </a:rPr>
              <a:t>[테이블이름] </a:t>
            </a:r>
            <a:r>
              <a:rPr lang="ko" b="1"/>
              <a:t>(</a:t>
            </a:r>
            <a:r>
              <a:rPr lang="ko" i="1">
                <a:solidFill>
                  <a:srgbClr val="434343"/>
                </a:solidFill>
              </a:rPr>
              <a:t>컬럼1, 컬럼2... </a:t>
            </a:r>
            <a:r>
              <a:rPr lang="ko" b="1"/>
              <a:t>)</a:t>
            </a:r>
            <a:r>
              <a:rPr lang="ko"/>
              <a:t> </a:t>
            </a:r>
            <a:r>
              <a:rPr lang="ko" b="1"/>
              <a:t>VALUES</a:t>
            </a:r>
            <a:r>
              <a:rPr lang="ko"/>
              <a:t>  </a:t>
            </a:r>
            <a:r>
              <a:rPr lang="ko" b="1"/>
              <a:t>(</a:t>
            </a:r>
            <a:r>
              <a:rPr lang="ko" i="1">
                <a:solidFill>
                  <a:srgbClr val="434343"/>
                </a:solidFill>
              </a:rPr>
              <a:t>값1, 값2... </a:t>
            </a:r>
            <a:r>
              <a:rPr lang="ko" b="1"/>
              <a:t>)</a:t>
            </a:r>
            <a:endParaRPr i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: 테이블 내용 레코드 보기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1799725"/>
            <a:ext cx="5495400" cy="17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* FROM phonebook;</a:t>
            </a:r>
            <a:r>
              <a:rPr lang="ko">
                <a:solidFill>
                  <a:srgbClr val="695D4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1400"/>
              <a:t>↑  phonebook 테이블의 모든 레코드의 모든 컬럼(*) 출력</a:t>
            </a:r>
            <a:br>
              <a:rPr lang="ko" sz="1400"/>
            </a:br>
            <a:br>
              <a:rPr lang="ko"/>
            </a:br>
            <a:r>
              <a:rPr lang="ko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id, name FROM phonebook;</a:t>
            </a:r>
            <a:r>
              <a:rPr lang="ko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ko">
                <a:latin typeface="Arial"/>
                <a:ea typeface="Arial"/>
                <a:cs typeface="Arial"/>
                <a:sym typeface="Arial"/>
              </a:rPr>
            </a:br>
            <a:r>
              <a:rPr lang="ko" sz="1400"/>
              <a:t>↑  phonebook 테이블의 모든 레코드의 id, name 컬럼만 출력</a:t>
            </a:r>
            <a:br>
              <a:rPr lang="ko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1049" y="417775"/>
            <a:ext cx="1529625" cy="431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>
            <a:off x="3379650" y="3650000"/>
            <a:ext cx="2892900" cy="959400"/>
          </a:xfrm>
          <a:prstGeom prst="wedgeRoundRectCallout">
            <a:avLst>
              <a:gd name="adj1" fmla="val 61985"/>
              <a:gd name="adj2" fmla="val -114611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알아보기 힘들게 나온다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463275" y="1078325"/>
            <a:ext cx="6038700" cy="671400"/>
          </a:xfrm>
          <a:prstGeom prst="roundRect">
            <a:avLst>
              <a:gd name="adj" fmla="val 7476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SELECT </a:t>
            </a:r>
            <a:r>
              <a:rPr lang="ko">
                <a:solidFill>
                  <a:srgbClr val="434343"/>
                </a:solidFill>
              </a:rPr>
              <a:t> </a:t>
            </a:r>
            <a:r>
              <a:rPr lang="ko" i="1">
                <a:solidFill>
                  <a:srgbClr val="434343"/>
                </a:solidFill>
              </a:rPr>
              <a:t>컬럼1, 컬럼2... </a:t>
            </a:r>
            <a:r>
              <a:rPr lang="ko"/>
              <a:t> </a:t>
            </a:r>
            <a:r>
              <a:rPr lang="ko" b="1"/>
              <a:t> FROM </a:t>
            </a:r>
            <a:r>
              <a:rPr lang="ko"/>
              <a:t> </a:t>
            </a:r>
            <a:r>
              <a:rPr lang="ko">
                <a:solidFill>
                  <a:srgbClr val="434343"/>
                </a:solidFill>
              </a:rPr>
              <a:t>[테이블이름]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SELECT </a:t>
            </a:r>
            <a:r>
              <a:rPr lang="ko">
                <a:solidFill>
                  <a:srgbClr val="434343"/>
                </a:solidFill>
              </a:rPr>
              <a:t> </a:t>
            </a:r>
            <a:r>
              <a:rPr lang="ko" b="1" i="1">
                <a:solidFill>
                  <a:srgbClr val="434343"/>
                </a:solidFill>
              </a:rPr>
              <a:t>*</a:t>
            </a:r>
            <a:r>
              <a:rPr lang="ko" i="1">
                <a:solidFill>
                  <a:srgbClr val="434343"/>
                </a:solidFill>
              </a:rPr>
              <a:t> </a:t>
            </a:r>
            <a:r>
              <a:rPr lang="ko" b="1"/>
              <a:t> FROM </a:t>
            </a:r>
            <a:r>
              <a:rPr lang="ko"/>
              <a:t> </a:t>
            </a:r>
            <a:r>
              <a:rPr lang="ko">
                <a:solidFill>
                  <a:srgbClr val="434343"/>
                </a:solidFill>
              </a:rPr>
              <a:t>[테이블이름]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컬럼, 페이지 조정 : SET, COL</a:t>
            </a:r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358150" y="1221300"/>
            <a:ext cx="2772900" cy="27009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 LINESIZE 120;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 PAGESIZE 100;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COL id FOR 999;  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COL name FOR a8; 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COL phone FOR a13;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COL email FOR a20;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COL age FOR 99;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COL memo FOR a10;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COL regdate FOR a10;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3207300" y="1266325"/>
            <a:ext cx="3323700" cy="27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하나의 라인에 120문자 출력     </a:t>
            </a:r>
            <a:br>
              <a:rPr lang="ko">
                <a:solidFill>
                  <a:srgbClr val="434343"/>
                </a:solidFill>
              </a:rPr>
            </a:br>
            <a:r>
              <a:rPr lang="ko">
                <a:solidFill>
                  <a:srgbClr val="434343"/>
                </a:solidFill>
              </a:rPr>
              <a:t>한 페이지에 100라인 출력        </a:t>
            </a:r>
            <a:br>
              <a:rPr lang="ko">
                <a:solidFill>
                  <a:srgbClr val="434343"/>
                </a:solidFill>
              </a:rPr>
            </a:br>
            <a:r>
              <a:rPr lang="ko">
                <a:solidFill>
                  <a:srgbClr val="434343"/>
                </a:solidFill>
              </a:rPr>
              <a:t>id 컬럼은 숫자 3자리              </a:t>
            </a:r>
            <a:br>
              <a:rPr lang="ko">
                <a:solidFill>
                  <a:srgbClr val="434343"/>
                </a:solidFill>
              </a:rPr>
            </a:br>
            <a:r>
              <a:rPr lang="ko">
                <a:solidFill>
                  <a:srgbClr val="434343"/>
                </a:solidFill>
              </a:rPr>
              <a:t>name 컬럼은 문자 8자리       </a:t>
            </a:r>
            <a:br>
              <a:rPr lang="ko">
                <a:solidFill>
                  <a:srgbClr val="434343"/>
                </a:solidFill>
              </a:rPr>
            </a:br>
            <a:r>
              <a:rPr lang="ko">
                <a:solidFill>
                  <a:srgbClr val="434343"/>
                </a:solidFill>
              </a:rPr>
              <a:t>phone 컬럼은 문자 13자리    </a:t>
            </a:r>
            <a:br>
              <a:rPr lang="ko">
                <a:solidFill>
                  <a:srgbClr val="434343"/>
                </a:solidFill>
              </a:rPr>
            </a:br>
            <a:r>
              <a:rPr lang="ko">
                <a:solidFill>
                  <a:srgbClr val="434343"/>
                </a:solidFill>
              </a:rPr>
              <a:t>email 컬럼은 문자 20자리      </a:t>
            </a:r>
            <a:br>
              <a:rPr lang="ko">
                <a:solidFill>
                  <a:srgbClr val="434343"/>
                </a:solidFill>
              </a:rPr>
            </a:br>
            <a:r>
              <a:rPr lang="ko">
                <a:solidFill>
                  <a:srgbClr val="434343"/>
                </a:solidFill>
              </a:rPr>
              <a:t>age 컬럼은 숫자 2자리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memo 컬럼은 문자 10자리    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regdate 컬럼은 문자 10자리</a:t>
            </a:r>
            <a:br>
              <a:rPr lang="ko">
                <a:solidFill>
                  <a:srgbClr val="434343"/>
                </a:solidFill>
              </a:rPr>
            </a:br>
            <a:br>
              <a:rPr lang="ko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시퀀스 (Sequence) 객체 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오라클은 내부적으로 다양한 객체들을 제공</a:t>
            </a:r>
            <a:r>
              <a:rPr lang="ko-KR" altLang="en-US" dirty="0"/>
              <a:t>한다</a:t>
            </a:r>
            <a:r>
              <a:rPr lang="ko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b="1" dirty="0"/>
              <a:t>Sequence 객체</a:t>
            </a:r>
            <a:r>
              <a:rPr lang="ko-KR" altLang="en-US" b="1" dirty="0"/>
              <a:t>가</a:t>
            </a:r>
            <a:r>
              <a:rPr lang="en-US" altLang="ko" b="1" dirty="0"/>
              <a:t> </a:t>
            </a:r>
            <a:r>
              <a:rPr lang="ko" altLang="ko-KR" dirty="0"/>
              <a:t>그중에 하나</a:t>
            </a:r>
            <a:r>
              <a:rPr lang="ko-KR" altLang="en-US" dirty="0"/>
              <a:t>이다</a:t>
            </a:r>
            <a:r>
              <a:rPr lang="ko" dirty="0"/>
              <a:t>!   </a:t>
            </a:r>
            <a:br>
              <a:rPr lang="ko" dirty="0"/>
            </a:br>
            <a:r>
              <a:rPr lang="ko-KR" altLang="en-US" dirty="0" err="1"/>
              <a:t>씨퀀스는</a:t>
            </a:r>
            <a:r>
              <a:rPr lang="ko" dirty="0"/>
              <a:t> 사용될때마다 내부적으로 일정량씩 증가하는 객체</a:t>
            </a:r>
            <a:r>
              <a:rPr lang="ko-KR" altLang="en-US" dirty="0"/>
              <a:t>이다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숫자 타입 + PK 로 정한 필드는 일반적으로 Sequence 객체와 연동하여 운용하여, INSERT 될때마다 항상 새로운 값 (중복되지 않는 값) 이 부여될수 있게 한다.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시퀀스 Sequence 생성 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311700" y="1843000"/>
            <a:ext cx="8520600" cy="7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일정한 규칙에 의해 값이 연속적으로 자동 증가/감소할 때 사용하는 오라클 객체</a:t>
            </a:r>
            <a:br>
              <a:rPr lang="ko" dirty="0"/>
            </a:br>
            <a:r>
              <a:rPr lang="ko" dirty="0"/>
              <a:t>일반적으로 테이블의 id 컬럼 등 primary key 의 역할을 하는 컬럼에 적용됨.</a:t>
            </a:r>
            <a:endParaRPr dirty="0"/>
          </a:p>
        </p:txBody>
      </p:sp>
      <p:sp>
        <p:nvSpPr>
          <p:cNvPr id="133" name="Google Shape;133;p22"/>
          <p:cNvSpPr/>
          <p:nvPr/>
        </p:nvSpPr>
        <p:spPr>
          <a:xfrm>
            <a:off x="463275" y="1154525"/>
            <a:ext cx="6038700" cy="671400"/>
          </a:xfrm>
          <a:prstGeom prst="roundRect">
            <a:avLst>
              <a:gd name="adj" fmla="val 7476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CREATE SEQUENCE </a:t>
            </a:r>
            <a:r>
              <a:rPr lang="ko">
                <a:solidFill>
                  <a:srgbClr val="434343"/>
                </a:solidFill>
              </a:rPr>
              <a:t>[시퀀스 이름]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104050" y="2595050"/>
            <a:ext cx="59469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CREATE SEQUENCE phonebook_seq;</a:t>
            </a:r>
            <a:r>
              <a:rPr lang="ko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75" y="2996075"/>
            <a:ext cx="236220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1144</Words>
  <Application>Microsoft Office PowerPoint</Application>
  <PresentationFormat>화면 슬라이드 쇼(16:9)</PresentationFormat>
  <Paragraphs>115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Consolas</vt:lpstr>
      <vt:lpstr>Verdana</vt:lpstr>
      <vt:lpstr>PT Sans Narrow</vt:lpstr>
      <vt:lpstr>Open Sans</vt:lpstr>
      <vt:lpstr>Tropic</vt:lpstr>
      <vt:lpstr>2. Oracle SQL 기초</vt:lpstr>
      <vt:lpstr>데이터 다룰때 사이클 기본 : CRUD</vt:lpstr>
      <vt:lpstr>PowerPoint 프레젠테이션</vt:lpstr>
      <vt:lpstr>phonebook 테이블 DDL</vt:lpstr>
      <vt:lpstr>INSERT - 테이블에 레코드 추가</vt:lpstr>
      <vt:lpstr>SELECT : 테이블 내용 레코드 보기</vt:lpstr>
      <vt:lpstr>컬럼, 페이지 조정 : SET, COL</vt:lpstr>
      <vt:lpstr>시퀀스 (Sequence) 객체 </vt:lpstr>
      <vt:lpstr>시퀀스 Sequence 생성 </vt:lpstr>
      <vt:lpstr>seq 테이블</vt:lpstr>
      <vt:lpstr>생성된 시퀀스 Sequence 확인 </vt:lpstr>
      <vt:lpstr>시퀀스 사용한  INSERT :  시퀀스.nextval 사용</vt:lpstr>
      <vt:lpstr>시퀀스 사용 주의</vt:lpstr>
      <vt:lpstr>INSERT 에서 빈 문자열 주의</vt:lpstr>
      <vt:lpstr>TCL 명령 : COMMIT,  ROLLBACK</vt:lpstr>
      <vt:lpstr>(데이터) 수정 -  UPDATE</vt:lpstr>
      <vt:lpstr>(데이터) 삭제 -  DELETE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Oracle SQL 기초</dc:title>
  <cp:lastModifiedBy>phantom5820@naver.com</cp:lastModifiedBy>
  <cp:revision>2</cp:revision>
  <dcterms:modified xsi:type="dcterms:W3CDTF">2021-04-06T15:03:09Z</dcterms:modified>
</cp:coreProperties>
</file>