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8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Open Sans" panose="020B0600000101010101" charset="0"/>
      <p:regular r:id="rId22"/>
      <p:bold r:id="rId23"/>
      <p:italic r:id="rId24"/>
      <p:boldItalic r:id="rId25"/>
    </p:embeddedFont>
    <p:embeddedFont>
      <p:font typeface="PT Sans Narrow" panose="020B0600000101010101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8FB9E-9156-4485-A7BC-BD96AB432C0B}">
  <a:tblStyle styleId="{7A88FB9E-9156-4485-A7BC-BD96AB432C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3a535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3a535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83d01f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83d01f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3a535e8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3a535e8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83d01f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083d01f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83d01f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083d01f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195bcf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195bcf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6b63f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6b63f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083d01f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083d01f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083d01f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083d01f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83d01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83d01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83d01f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83d01f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fddce45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fddce45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83d01f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83d01f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083d01f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083d01f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3. Oracle - SELECT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가장 많이 사용할 SQL문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검색 조건:  WHERE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‘조건’에 맞는 데이터를 보여줌 : </a:t>
            </a:r>
            <a:r>
              <a:rPr lang="ko" b="1">
                <a:solidFill>
                  <a:srgbClr val="0000FF"/>
                </a:solidFill>
              </a:rPr>
              <a:t>WHERE</a:t>
            </a:r>
            <a:r>
              <a:rPr lang="ko">
                <a:solidFill>
                  <a:srgbClr val="0000FF"/>
                </a:solidFill>
              </a:rPr>
              <a:t> </a:t>
            </a:r>
            <a:r>
              <a:rPr lang="ko"/>
              <a:t>절 추가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br>
              <a:rPr lang="ko"/>
            </a:br>
            <a:r>
              <a:rPr lang="ko"/>
              <a:t>직원 테이블(t_emp  ) 에서 직책이 salesman 인 사람만 조회 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t_emp WHERE job = 'SALESMAN';</a:t>
            </a:r>
            <a:br>
              <a:rPr lang="ko"/>
            </a:b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413575" y="1897725"/>
            <a:ext cx="7940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SELECT </a:t>
            </a:r>
            <a:r>
              <a:rPr lang="ko" i="1"/>
              <a:t>[컬럼명 또는 표현식]</a:t>
            </a:r>
            <a:r>
              <a:rPr lang="ko"/>
              <a:t> </a:t>
            </a:r>
            <a:r>
              <a:rPr lang="ko" b="1"/>
              <a:t>FROM </a:t>
            </a:r>
            <a:r>
              <a:rPr lang="ko" i="1">
                <a:solidFill>
                  <a:srgbClr val="434343"/>
                </a:solidFill>
              </a:rPr>
              <a:t>[테이블명, 뷰명]  </a:t>
            </a:r>
            <a:r>
              <a:rPr lang="ko" b="1">
                <a:solidFill>
                  <a:srgbClr val="434343"/>
                </a:solidFill>
              </a:rPr>
              <a:t>WHERE </a:t>
            </a:r>
            <a:r>
              <a:rPr lang="ko" i="1">
                <a:solidFill>
                  <a:srgbClr val="434343"/>
                </a:solidFill>
              </a:rPr>
              <a:t>[조건절]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: 원하는 조건만 검색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885325"/>
            <a:ext cx="8689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직원 테이블(t_emp) 에서 10번 부서(deptno)에 근무하는 직원의 </a:t>
            </a:r>
            <a:br>
              <a:rPr lang="ko"/>
            </a:br>
            <a:r>
              <a:rPr lang="ko"/>
              <a:t>이름(ename)과 급여(sal)와 부서번호(deptno)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sal, deptno FROM t_emp WHERE deptno = 10;</a:t>
            </a:r>
            <a:br>
              <a:rPr lang="ko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직원 테이블(t_emp) 에서 급여(sal) 가 2000보다 큰 사람의 </a:t>
            </a:r>
            <a:br>
              <a:rPr lang="ko"/>
            </a:br>
            <a:r>
              <a:rPr lang="ko"/>
              <a:t>이름(ename)과 급여(sal)를 출력하세요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sal FROM t_emp WHERE sal &gt; 2000;</a:t>
            </a:r>
            <a:br>
              <a:rPr lang="ko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직원 테이블(t_emp) 에서 이름이 SCOTT인 사람의 </a:t>
            </a:r>
            <a:br>
              <a:rPr lang="ko"/>
            </a:br>
            <a:r>
              <a:rPr lang="ko"/>
              <a:t>이름(ename)과 사원번호(empno), 급여(sal)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empno, sal FROM t_emp WHERE ename = ‘SCOTT’;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검색 조건:  WHERE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695225"/>
            <a:ext cx="8520600" cy="40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특정 범위의 값을 검색 : </a:t>
            </a:r>
            <a:r>
              <a:rPr lang="ko" b="1">
                <a:solidFill>
                  <a:srgbClr val="0000FF"/>
                </a:solidFill>
              </a:rPr>
              <a:t>BETWEEN </a:t>
            </a:r>
            <a:r>
              <a:rPr lang="ko">
                <a:solidFill>
                  <a:srgbClr val="9900FF"/>
                </a:solidFill>
              </a:rPr>
              <a:t>a</a:t>
            </a:r>
            <a:r>
              <a:rPr lang="ko" b="1">
                <a:solidFill>
                  <a:srgbClr val="0000FF"/>
                </a:solidFill>
              </a:rPr>
              <a:t> AND </a:t>
            </a:r>
            <a:r>
              <a:rPr lang="ko">
                <a:solidFill>
                  <a:srgbClr val="9900FF"/>
                </a:solidFill>
              </a:rPr>
              <a:t>b</a:t>
            </a:r>
            <a:br>
              <a:rPr lang="ko">
                <a:solidFill>
                  <a:srgbClr val="9900FF"/>
                </a:solidFill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sal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WHERE sal BETWEEN 2000 AND 3000;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hiredate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WHERE hiredate BETWEEN '1992/01/01' AND '2000/1/1';</a:t>
            </a: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br>
              <a:rPr lang="ko"/>
            </a:br>
            <a:r>
              <a:rPr lang="ko"/>
              <a:t>여러개의 값을 동시에 비교 :  </a:t>
            </a:r>
            <a:r>
              <a:rPr lang="ko" b="1">
                <a:solidFill>
                  <a:srgbClr val="0000FF"/>
                </a:solidFill>
              </a:rPr>
              <a:t>IN ( </a:t>
            </a:r>
            <a:r>
              <a:rPr lang="ko">
                <a:solidFill>
                  <a:srgbClr val="9900FF"/>
                </a:solidFill>
              </a:rPr>
              <a:t>a</a:t>
            </a:r>
            <a:r>
              <a:rPr lang="ko" b="1">
                <a:solidFill>
                  <a:srgbClr val="0000FF"/>
                </a:solidFill>
              </a:rPr>
              <a:t>, </a:t>
            </a:r>
            <a:r>
              <a:rPr lang="ko">
                <a:solidFill>
                  <a:srgbClr val="9900FF"/>
                </a:solidFill>
              </a:rPr>
              <a:t>b</a:t>
            </a:r>
            <a:r>
              <a:rPr lang="ko" b="1">
                <a:solidFill>
                  <a:srgbClr val="0000FF"/>
                </a:solidFill>
              </a:rPr>
              <a:t>, </a:t>
            </a:r>
            <a:r>
              <a:rPr lang="ko">
                <a:solidFill>
                  <a:srgbClr val="9900FF"/>
                </a:solidFill>
              </a:rPr>
              <a:t>c</a:t>
            </a:r>
            <a:r>
              <a:rPr lang="ko" b="1">
                <a:solidFill>
                  <a:srgbClr val="0000FF"/>
                </a:solidFill>
              </a:rPr>
              <a:t>, </a:t>
            </a:r>
            <a:r>
              <a:rPr lang="ko">
                <a:solidFill>
                  <a:srgbClr val="9900FF"/>
                </a:solidFill>
              </a:rPr>
              <a:t>...</a:t>
            </a:r>
            <a:r>
              <a:rPr lang="ko" b="1">
                <a:solidFill>
                  <a:srgbClr val="0000FF"/>
                </a:solidFill>
              </a:rPr>
              <a:t> ) 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job FROM t_emp 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job IN ('CLERK', 'ANALYST');</a:t>
            </a:r>
            <a:br>
              <a:rPr lang="ko"/>
            </a:br>
            <a:br>
              <a:rPr lang="ko"/>
            </a:br>
            <a:r>
              <a:rPr lang="ko"/>
              <a:t>포함한 문자 찾기 :  </a:t>
            </a:r>
            <a:r>
              <a:rPr lang="ko" b="1">
                <a:solidFill>
                  <a:srgbClr val="0000FF"/>
                </a:solidFill>
              </a:rPr>
              <a:t>LIKE</a:t>
            </a:r>
            <a:r>
              <a:rPr lang="ko"/>
              <a:t>  + wildcard: </a:t>
            </a:r>
            <a:br>
              <a:rPr lang="ko"/>
            </a:br>
            <a:r>
              <a:rPr lang="ko"/>
              <a:t>                     </a:t>
            </a:r>
            <a:r>
              <a:rPr lang="ko" b="1">
                <a:solidFill>
                  <a:srgbClr val="0000FF"/>
                </a:solidFill>
              </a:rPr>
              <a:t>%</a:t>
            </a:r>
            <a:r>
              <a:rPr lang="ko"/>
              <a:t> (없거나 여러개의 문자 대체),  </a:t>
            </a:r>
            <a:r>
              <a:rPr lang="ko" b="1">
                <a:solidFill>
                  <a:srgbClr val="0000FF"/>
                </a:solidFill>
              </a:rPr>
              <a:t>_</a:t>
            </a:r>
            <a:r>
              <a:rPr lang="ko" b="1"/>
              <a:t> </a:t>
            </a:r>
            <a:r>
              <a:rPr lang="ko"/>
              <a:t>(한 문자 대체)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 FROM t_emp WHERE ename LIKE 'A%';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32325" y="4635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Like 와 같이 쓰는 와일드 카드  % ,  _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</a:rPr>
              <a:t>%</a:t>
            </a:r>
            <a:r>
              <a:rPr lang="ko"/>
              <a:t> : 글자수 제한 없고 어떤 글자가 와도 됨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_</a:t>
            </a:r>
            <a:r>
              <a:rPr lang="ko" b="1"/>
              <a:t> </a:t>
            </a:r>
            <a:r>
              <a:rPr lang="ko"/>
              <a:t>: 글자수는 한글자만 와도 되고 어떤 글자 와도 좋음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ex)  </a:t>
            </a:r>
            <a:r>
              <a:rPr lang="ko" b="1"/>
              <a:t>LIKE </a:t>
            </a:r>
            <a:r>
              <a:rPr lang="ko"/>
              <a:t>‘%SAW_%’     &lt;-  중간에 SAW 있어야 하고 그 뒤에 한문자는 와야 된다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32325" y="63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조건절에 다양한 연산자 활용</a:t>
            </a:r>
            <a:endParaRPr/>
          </a:p>
        </p:txBody>
      </p:sp>
      <p:graphicFrame>
        <p:nvGraphicFramePr>
          <p:cNvPr id="171" name="Google Shape;171;p28"/>
          <p:cNvGraphicFramePr/>
          <p:nvPr/>
        </p:nvGraphicFramePr>
        <p:xfrm>
          <a:off x="190500" y="1281300"/>
          <a:ext cx="3573850" cy="2743020"/>
        </p:xfrm>
        <a:graphic>
          <a:graphicData uri="http://schemas.openxmlformats.org/drawingml/2006/table">
            <a:tbl>
              <a:tblPr>
                <a:noFill/>
                <a:tableStyleId>{7A88FB9E-9156-4485-A7BC-BD96AB432C0B}</a:tableStyleId>
              </a:tblPr>
              <a:tblGrid>
                <a:gridCol w="23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=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!=, &lt;&gt;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&gt;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&gt;=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&lt;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&lt;=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2" name="Google Shape;172;p28"/>
          <p:cNvGraphicFramePr/>
          <p:nvPr/>
        </p:nvGraphicFramePr>
        <p:xfrm>
          <a:off x="4060900" y="1281300"/>
          <a:ext cx="5036025" cy="3200190"/>
        </p:xfrm>
        <a:graphic>
          <a:graphicData uri="http://schemas.openxmlformats.org/drawingml/2006/table">
            <a:tbl>
              <a:tblPr>
                <a:noFill/>
                <a:tableStyleId>{7A88FB9E-9156-4485-A7BC-BD96AB432C0B}</a:tableStyleId>
              </a:tblPr>
              <a:tblGrid>
                <a:gridCol w="277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BETWEEN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 AND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 와 B 범위 사이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IN(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,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r>
                        <a:rPr lang="ko" sz="1800"/>
                        <a:t>,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c</a:t>
                      </a:r>
                      <a:r>
                        <a:rPr lang="ko" sz="1800"/>
                        <a:t>)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 , b, c 중에 하나라도 있으면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LIKE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특정패턴 검색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IS NULL / IS NOT NULL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NULL 값 여부 검색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 AND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endParaRPr sz="1800" b="1" i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a, b 조건 둘다 만족하면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 OR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 혹은 n 조건 만족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NOT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 가 아닌 조건 검색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ORDER BY : 정렬하여 출력하기  </a:t>
            </a:r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311700" y="656725"/>
            <a:ext cx="8520600" cy="4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>
                <a:solidFill>
                  <a:srgbClr val="0000FF"/>
                </a:solidFill>
              </a:rPr>
              <a:t>ORDER BY</a:t>
            </a:r>
            <a:r>
              <a:rPr lang="ko"/>
              <a:t> , 오름차순(</a:t>
            </a:r>
            <a:r>
              <a:rPr lang="ko" b="1">
                <a:solidFill>
                  <a:srgbClr val="0000FF"/>
                </a:solidFill>
              </a:rPr>
              <a:t>ASC</a:t>
            </a:r>
            <a:r>
              <a:rPr lang="ko"/>
              <a:t>), 내림차순(</a:t>
            </a:r>
            <a:r>
              <a:rPr lang="ko" b="1">
                <a:solidFill>
                  <a:srgbClr val="0000FF"/>
                </a:solidFill>
              </a:rPr>
              <a:t>DESC</a:t>
            </a:r>
            <a:r>
              <a:rPr lang="ko"/>
              <a:t>) 정렬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직원중 이름에 L 이 들어간 사람의 이름을 </a:t>
            </a:r>
            <a:r>
              <a:rPr lang="ko" b="1"/>
              <a:t>사전오름차순</a:t>
            </a:r>
            <a:r>
              <a:rPr lang="ko"/>
              <a:t>으로 출력하기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WHERE ename LIKE '%L%'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ORDER BY ename ASC;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-"/>
            </a:pPr>
            <a:r>
              <a:rPr lang="ko"/>
              <a:t>직원의 이름,직책, 급여를 출력하되 우선은 직책(job) 사전 내림차순으로, 그리고 급여(sal) 오름차순으로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job, sal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ORDER BY job DESC, sal ASC;</a:t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514100" y="670500"/>
            <a:ext cx="7940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SELECT </a:t>
            </a:r>
            <a:r>
              <a:rPr lang="ko" i="1"/>
              <a:t>[컬럼명 또는 표현식]</a:t>
            </a:r>
            <a:r>
              <a:rPr lang="ko"/>
              <a:t> </a:t>
            </a:r>
            <a:r>
              <a:rPr lang="ko" b="1"/>
              <a:t>FROM </a:t>
            </a:r>
            <a:r>
              <a:rPr lang="ko" i="1">
                <a:solidFill>
                  <a:srgbClr val="434343"/>
                </a:solidFill>
              </a:rPr>
              <a:t>[테이블명, 뷰명]  </a:t>
            </a:r>
            <a:r>
              <a:rPr lang="ko" b="1">
                <a:solidFill>
                  <a:srgbClr val="434343"/>
                </a:solidFill>
              </a:rPr>
              <a:t>WHERE </a:t>
            </a:r>
            <a:r>
              <a:rPr lang="ko" i="1">
                <a:solidFill>
                  <a:srgbClr val="434343"/>
                </a:solidFill>
              </a:rPr>
              <a:t>[조건절]  </a:t>
            </a:r>
            <a:endParaRPr i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ORDER BY</a:t>
            </a:r>
            <a:r>
              <a:rPr lang="ko">
                <a:solidFill>
                  <a:srgbClr val="434343"/>
                </a:solidFill>
              </a:rPr>
              <a:t> </a:t>
            </a:r>
            <a:r>
              <a:rPr lang="ko" i="1">
                <a:solidFill>
                  <a:srgbClr val="434343"/>
                </a:solidFill>
              </a:rPr>
              <a:t>[정렬열] [ASC/DESC]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52225" y="107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DESC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84325" y="885325"/>
            <a:ext cx="85206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테이블 스키마 (구조) 조회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42175" y="1440525"/>
            <a:ext cx="7940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DESC </a:t>
            </a:r>
            <a:r>
              <a:rPr lang="ko" i="1">
                <a:solidFill>
                  <a:srgbClr val="434343"/>
                </a:solidFill>
              </a:rPr>
              <a:t>[테이블명]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25" y="1992225"/>
            <a:ext cx="7974550" cy="280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- 데이터 조회/질의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‘모든 컬럼’ 조회  :  </a:t>
            </a:r>
            <a:r>
              <a:rPr lang="ko">
                <a:solidFill>
                  <a:srgbClr val="0000FF"/>
                </a:solidFill>
              </a:rPr>
              <a:t>*</a:t>
            </a:r>
            <a:r>
              <a:rPr lang="ko"/>
              <a:t> 사용 </a:t>
            </a:r>
            <a:br>
              <a:rPr lang="ko"/>
            </a:br>
            <a:r>
              <a:rPr lang="ko"/>
              <a:t>t_emp 테이블의 모든 컬럼 출력</a:t>
            </a:r>
            <a:br>
              <a:rPr lang="ko"/>
            </a:br>
            <a:r>
              <a:rPr lang="ko">
                <a:latin typeface="Consolas"/>
                <a:ea typeface="Consolas"/>
                <a:cs typeface="Consolas"/>
                <a:sym typeface="Consolas"/>
              </a:rPr>
              <a:t>예)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SQL&gt;SELECT * FROM t_emp;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원하는 컬럼만 조회,  </a:t>
            </a:r>
            <a:r>
              <a:rPr lang="ko" b="1">
                <a:solidFill>
                  <a:srgbClr val="0000FF"/>
                </a:solidFill>
              </a:rPr>
              <a:t>콤마(‘,’ ) </a:t>
            </a:r>
            <a:r>
              <a:rPr lang="ko"/>
              <a:t>로 컬럼 나열</a:t>
            </a:r>
            <a:br>
              <a:rPr lang="ko"/>
            </a:br>
            <a:r>
              <a:rPr lang="ko"/>
              <a:t>예) t_emp 테이블에서 직원번호(empno) 와 직원이름(ename) 만 출력   </a:t>
            </a:r>
            <a:br>
              <a:rPr lang="ko"/>
            </a:br>
            <a:r>
              <a:rPr lang="ko"/>
              <a:t>     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SQL&gt;SELECT empno, ename FROM t_emp;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65975" y="907125"/>
            <a:ext cx="7940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SELECT </a:t>
            </a:r>
            <a:r>
              <a:rPr lang="ko" i="1"/>
              <a:t>[컬럼명 또는 표현식]</a:t>
            </a:r>
            <a:r>
              <a:rPr lang="ko"/>
              <a:t> </a:t>
            </a:r>
            <a:r>
              <a:rPr lang="ko" b="1"/>
              <a:t>FROM </a:t>
            </a:r>
            <a:r>
              <a:rPr lang="ko" i="1">
                <a:solidFill>
                  <a:srgbClr val="434343"/>
                </a:solidFill>
              </a:rPr>
              <a:t>[테이블명, 뷰명]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SELECT - 데이터 조회/질의</a:t>
            </a:r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표현식 사용하여 출력</a:t>
            </a:r>
            <a:br>
              <a:rPr lang="ko" dirty="0"/>
            </a:b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name, ‘</a:t>
            </a:r>
            <a:r>
              <a:rPr lang="ko-KR" altLang="en-US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안녕하세요</a:t>
            </a:r>
            <a:r>
              <a:rPr lang="en-US" alt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FROM t_professor;</a:t>
            </a:r>
            <a:br>
              <a:rPr lang="ko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컬럼 </a:t>
            </a:r>
            <a:r>
              <a:rPr lang="ko" b="1" dirty="0"/>
              <a:t>별칭(alias)</a:t>
            </a:r>
            <a:r>
              <a:rPr lang="ko" dirty="0"/>
              <a:t> 사용하여 출력</a:t>
            </a:r>
            <a:br>
              <a:rPr lang="ko" dirty="0"/>
            </a:b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studno 학번, name 이름 FROM t_student;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별칭(alias) 에 띄어쓰기가 있으면 </a:t>
            </a:r>
            <a:r>
              <a:rPr lang="ko" b="1" dirty="0">
                <a:solidFill>
                  <a:srgbClr val="0000FF"/>
                </a:solidFill>
              </a:rPr>
              <a:t>쌍따옴표”~”</a:t>
            </a:r>
            <a:r>
              <a:rPr lang="ko" dirty="0"/>
              <a:t>로 묶어주기.     </a:t>
            </a:r>
            <a:r>
              <a:rPr lang="ko" b="1" dirty="0">
                <a:solidFill>
                  <a:srgbClr val="0000FF"/>
                </a:solidFill>
              </a:rPr>
              <a:t>AS </a:t>
            </a:r>
            <a:r>
              <a:rPr lang="ko" dirty="0"/>
              <a:t>도 사용 가능</a:t>
            </a:r>
            <a:endParaRPr dirty="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studno “학번”, name AS 이름 FROM t_student;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43200" cy="7074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141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t_emp 테이블에서  empno 를 사원번호,  ename을 사원명,  job을 직업으로 별명을 설정하여 출력</a:t>
            </a:r>
            <a:br>
              <a:rPr lang="ko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t_dept 테이블을 사용하여 deptno를 ‘부서#’, dname을 ‘부서명’, loc를 ‘위치’ 로 별명을 설정하여 출력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925" y="85625"/>
            <a:ext cx="2628825" cy="29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650" y="3117200"/>
            <a:ext cx="3385800" cy="153819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5361650" y="1750025"/>
            <a:ext cx="505200" cy="26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361650" y="3807425"/>
            <a:ext cx="505200" cy="26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DISTINCT - 중복값 제거하고 출력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비교해보기</a:t>
            </a:r>
            <a:br>
              <a:rPr lang="ko"/>
            </a:b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deptno FROM t_emp;</a:t>
            </a: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DISTINCT deptno FROM t_emp;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565975" y="1364325"/>
            <a:ext cx="7940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 DISTINCT </a:t>
            </a:r>
            <a:r>
              <a:rPr lang="ko" i="1"/>
              <a:t>[컬럼명 또는 표현식]</a:t>
            </a:r>
            <a:r>
              <a:rPr lang="ko"/>
              <a:t> FROM </a:t>
            </a:r>
            <a:r>
              <a:rPr lang="ko" i="1">
                <a:solidFill>
                  <a:srgbClr val="434343"/>
                </a:solidFill>
              </a:rPr>
              <a:t>[테이블명, 뷰명]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20800" cy="7074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DISTINCT 연습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809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1.학생테이블(t_student) 에서 제1전공 (deptno1) 을 중복값을 제거하여 출력해보기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 직원(t_emp) 들의 직책(job) 을 중복값 제거하여 </a:t>
            </a:r>
            <a:br>
              <a:rPr lang="ko"/>
            </a:br>
            <a:r>
              <a:rPr lang="ko"/>
              <a:t>출력해보기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301" y="124901"/>
            <a:ext cx="1049150" cy="228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124" y="2810700"/>
            <a:ext cx="1372475" cy="20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|| :  필드,문자열 연결 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ex)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name || '-' || position FROM t_professor;</a:t>
            </a:r>
            <a:br>
              <a:rPr lang="ko"/>
            </a:br>
            <a:br>
              <a:rPr lang="ko"/>
            </a:b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186" y="1463025"/>
            <a:ext cx="1779917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산술연산자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sal, sal+100 FROM t_emp;</a:t>
            </a:r>
            <a:br>
              <a:rPr lang="ko"/>
            </a:b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sal, sal+100/2, (sal+100)/2 FROM t_emp;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565975" y="1364325"/>
            <a:ext cx="7940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Consolas"/>
                <a:ea typeface="Consolas"/>
                <a:cs typeface="Consolas"/>
                <a:sym typeface="Consolas"/>
              </a:rPr>
              <a:t>+, - , *, /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Office PowerPoint</Application>
  <PresentationFormat>화면 슬라이드 쇼(16:9)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Consolas</vt:lpstr>
      <vt:lpstr>PT Sans Narrow</vt:lpstr>
      <vt:lpstr>Open Sans</vt:lpstr>
      <vt:lpstr>Tropic</vt:lpstr>
      <vt:lpstr>3. Oracle - SELECT</vt:lpstr>
      <vt:lpstr>DESC</vt:lpstr>
      <vt:lpstr>SELECT - 데이터 조회/질의</vt:lpstr>
      <vt:lpstr>SELECT - 데이터 조회/질의</vt:lpstr>
      <vt:lpstr>연습</vt:lpstr>
      <vt:lpstr>DISTINCT - 중복값 제거하고 출력</vt:lpstr>
      <vt:lpstr>DISTINCT 연습</vt:lpstr>
      <vt:lpstr>|| :  필드,문자열 연결 </vt:lpstr>
      <vt:lpstr>산술연산자</vt:lpstr>
      <vt:lpstr>데이터 검색 조건:  WHERE</vt:lpstr>
      <vt:lpstr>WHERE : 원하는 조건만 검색</vt:lpstr>
      <vt:lpstr>데이터 검색 조건:  WHERE</vt:lpstr>
      <vt:lpstr>Like 와 같이 쓰는 와일드 카드  % ,  _</vt:lpstr>
      <vt:lpstr>WHERE 조건절에 다양한 연산자 활용</vt:lpstr>
      <vt:lpstr>ORDER BY : 정렬하여 출력하기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Oracle - SELECT</dc:title>
  <cp:lastModifiedBy>phantom5820@naver.com</cp:lastModifiedBy>
  <cp:revision>1</cp:revision>
  <dcterms:modified xsi:type="dcterms:W3CDTF">2021-04-06T15:06:55Z</dcterms:modified>
</cp:coreProperties>
</file>