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embeddedFontLst>
    <p:embeddedFont>
      <p:font typeface="Garamond" panose="02020404030301010803" pitchFamily="18" charset="0"/>
      <p:regular r:id="rId30"/>
      <p:bold r:id="rId31"/>
      <p:italic r:id="rId32"/>
    </p:embeddedFont>
    <p:embeddedFont>
      <p:font typeface="Open Sans" panose="020B0600000101010101" charset="0"/>
      <p:regular r:id="rId33"/>
      <p:bold r:id="rId34"/>
      <p:italic r:id="rId35"/>
      <p:boldItalic r:id="rId3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57BC05-DA7B-444C-8095-A4DA18B513A5}">
  <a:tblStyle styleId="{F357BC05-DA7B-444C-8095-A4DA18B513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8370777-F404-48CD-A7D7-E7F73A5F55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e1c04bdbf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e1c04bdbf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e1c04bdbf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e1c04bdbf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e1c04bdbf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e1c04bdbf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e1c04bdbf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e1c04bdbf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e1c04bdb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e1c04bdb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e1c04bdb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e1c04bdb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e20641b0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e20641b0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e20641b0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e20641b0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e20641b0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e20641b0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e20641b0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e20641b0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e20641b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e20641b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e20641b0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e20641b0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e20641b0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e20641b0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e20641b0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e20641b0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e1c04bdbf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e1c04bdbf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e20641b0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e20641b0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e20641b0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e20641b0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e20641b02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e20641b02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e20641b02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e20641b02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e1c04bdb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e1c04bdb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e1c04bdb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e1c04bdb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e1c04bdbf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e1c04bdbf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e1c04bdb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e1c04bdb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e1c04bdbf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e1c04bdbf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e1c04bdbf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e1c04bdbf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e1c04bdbf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e1c04bdbf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11005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37784741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95503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95620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49112591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31305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00810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18862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24971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1585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883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49489206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66778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01314566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03227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24546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68945921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9035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87232024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191485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sldNum="0" hdr="0" ftr="0" dt="0"/>
  <p:txStyles>
    <p:titleStyle>
      <a:lvl1pPr algn="ctr" defTabSz="342900" rtl="0" eaLnBrk="1" latinLnBrk="1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정규화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Anomaly, Funtional Dependency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(이상, 함수적 종속)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갱신이상 (Update Anomaly)</a:t>
            </a:r>
            <a:endParaRPr dirty="0"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680295" y="1259237"/>
            <a:ext cx="7974607" cy="3546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/>
              <a:t>갱신이상 은 테이블에서 튜플에 있는 속성 값을 갱신할때 일부 튜플의 정보만 갱신되어 정보에 불일치성(inconsistency) 이 생기는 증상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17263" y="552720"/>
            <a:ext cx="32418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갱신이상 (예)</a:t>
            </a:r>
            <a:endParaRPr dirty="0"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634800" y="1336590"/>
            <a:ext cx="2832300" cy="1822200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>
                <a:solidFill>
                  <a:srgbClr val="000000"/>
                </a:solidFill>
              </a:rPr>
              <a:t>B111 과목을 수강하던 400번 학생이 학년을 한학년 올라</a:t>
            </a:r>
            <a:r>
              <a:rPr lang="ko-KR" altLang="en-US" dirty="0">
                <a:solidFill>
                  <a:srgbClr val="000000"/>
                </a:solidFill>
              </a:rPr>
              <a:t>간다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  <a:endParaRPr dirty="0">
              <a:solidFill>
                <a:srgbClr val="000000"/>
              </a:solidFill>
            </a:endParaRPr>
          </a:p>
        </p:txBody>
      </p:sp>
      <p:graphicFrame>
        <p:nvGraphicFramePr>
          <p:cNvPr id="130" name="Google Shape;130;p23"/>
          <p:cNvGraphicFramePr/>
          <p:nvPr>
            <p:extLst>
              <p:ext uri="{D42A27DB-BD31-4B8C-83A1-F6EECF244321}">
                <p14:modId xmlns:p14="http://schemas.microsoft.com/office/powerpoint/2010/main" val="3637004310"/>
              </p:ext>
            </p:extLst>
          </p:nvPr>
        </p:nvGraphicFramePr>
        <p:xfrm>
          <a:off x="3467100" y="476250"/>
          <a:ext cx="5159636" cy="4114530"/>
        </p:xfrm>
        <a:graphic>
          <a:graphicData uri="http://schemas.openxmlformats.org/drawingml/2006/table">
            <a:tbl>
              <a:tblPr>
                <a:noFill/>
                <a:tableStyleId>{F357BC05-DA7B-444C-8095-A4DA18B513A5}</a:tableStyleId>
              </a:tblPr>
              <a:tblGrid>
                <a:gridCol w="1289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9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9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 u="sng"/>
                        <a:t>학번</a:t>
                      </a:r>
                      <a:endParaRPr sz="1800" b="1" u="sng"/>
                    </a:p>
                  </a:txBody>
                  <a:tcPr marL="91425" marR="91425" marT="91425" marB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 u="sng"/>
                        <a:t>과목</a:t>
                      </a:r>
                      <a:endParaRPr sz="1800" b="1" u="sng"/>
                    </a:p>
                  </a:txBody>
                  <a:tcPr marL="91425" marR="91425" marT="91425" marB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성적</a:t>
                      </a:r>
                      <a:endParaRPr sz="1800"/>
                    </a:p>
                  </a:txBody>
                  <a:tcPr marL="91425" marR="91425" marT="91425" marB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학년</a:t>
                      </a:r>
                      <a:endParaRPr sz="1800"/>
                    </a:p>
                  </a:txBody>
                  <a:tcPr marL="91425" marR="91425" marT="91425" marB="91425" anchor="ctr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100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A111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100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A222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100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dirty="0"/>
                        <a:t>B111</a:t>
                      </a:r>
                      <a:endParaRPr sz="18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200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B222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C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200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C111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C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300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C222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dirty="0"/>
                        <a:t>3</a:t>
                      </a:r>
                      <a:endParaRPr sz="18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dirty="0"/>
                        <a:t>400</a:t>
                      </a:r>
                      <a:endParaRPr sz="18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dirty="0"/>
                        <a:t>B111</a:t>
                      </a:r>
                      <a:endParaRPr sz="18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dirty="0"/>
                        <a:t>2</a:t>
                      </a:r>
                      <a:endParaRPr sz="18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400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A111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dirty="0"/>
                        <a:t>2</a:t>
                      </a:r>
                      <a:endParaRPr sz="18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474733" y="477487"/>
            <a:ext cx="8165993" cy="598738"/>
          </a:xfrm>
          <a:prstGeom prst="rect">
            <a:avLst/>
          </a:prstGeom>
          <a:solidFill>
            <a:srgbClr val="00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연습 문제 </a:t>
            </a:r>
            <a:r>
              <a:rPr lang="ko" sz="1800" b="0" dirty="0">
                <a:solidFill>
                  <a:srgbClr val="434343"/>
                </a:solidFill>
              </a:rPr>
              <a:t>(기사 15’.4 12’10, 10’7, 06’7, ..  )</a:t>
            </a:r>
            <a:r>
              <a:rPr lang="ko" dirty="0"/>
              <a:t>  </a:t>
            </a:r>
            <a:endParaRPr dirty="0"/>
          </a:p>
        </p:txBody>
      </p:sp>
      <p:graphicFrame>
        <p:nvGraphicFramePr>
          <p:cNvPr id="136" name="Google Shape;136;p24"/>
          <p:cNvGraphicFramePr/>
          <p:nvPr/>
        </p:nvGraphicFramePr>
        <p:xfrm>
          <a:off x="2739275" y="1076225"/>
          <a:ext cx="5232250" cy="3657300"/>
        </p:xfrm>
        <a:graphic>
          <a:graphicData uri="http://schemas.openxmlformats.org/drawingml/2006/table">
            <a:tbl>
              <a:tblPr>
                <a:noFill/>
                <a:tableStyleId>{F357BC05-DA7B-444C-8095-A4DA18B513A5}</a:tableStyleId>
              </a:tblPr>
              <a:tblGrid>
                <a:gridCol w="104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6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u="sng"/>
                        <a:t>주문번호</a:t>
                      </a:r>
                      <a:endParaRPr sz="1200" b="1" u="sng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u="sng"/>
                        <a:t>부품번호</a:t>
                      </a:r>
                      <a:endParaRPr sz="1200" b="1" u="sng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부품가격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주문수량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주문날짜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1518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16/05/18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/>
                        <a:t>1518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/>
                        <a:t>200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500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16/05/18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/>
                        <a:t>1521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300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500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18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16/05/19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1607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16/05/20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1607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400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28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16/05/20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1607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500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5000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16/05/20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1729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400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16/05/22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1729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500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16/05/22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1729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/>
                        <a:t>16/05/22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7" name="Google Shape;137;p24"/>
          <p:cNvSpPr txBox="1"/>
          <p:nvPr/>
        </p:nvSpPr>
        <p:spPr>
          <a:xfrm>
            <a:off x="528775" y="1177725"/>
            <a:ext cx="1886700" cy="25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오늘쪽 &lt;주문&gt;  테이블 분석결과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이상(Anomaly) 가 발생되었다.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분석결과에 대한 이상증상은 무엇인가?  예를 들어 보면?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311700" y="3048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발생되는 이상 증상</a:t>
            </a:r>
            <a:endParaRPr dirty="0"/>
          </a:p>
        </p:txBody>
      </p:sp>
      <p:graphicFrame>
        <p:nvGraphicFramePr>
          <p:cNvPr id="143" name="Google Shape;143;p25"/>
          <p:cNvGraphicFramePr/>
          <p:nvPr>
            <p:extLst>
              <p:ext uri="{D42A27DB-BD31-4B8C-83A1-F6EECF244321}">
                <p14:modId xmlns:p14="http://schemas.microsoft.com/office/powerpoint/2010/main" val="3801763047"/>
              </p:ext>
            </p:extLst>
          </p:nvPr>
        </p:nvGraphicFramePr>
        <p:xfrm>
          <a:off x="391000" y="877613"/>
          <a:ext cx="8362000" cy="3833450"/>
        </p:xfrm>
        <a:graphic>
          <a:graphicData uri="http://schemas.openxmlformats.org/drawingml/2006/table">
            <a:tbl>
              <a:tblPr>
                <a:noFill/>
                <a:tableStyleId>{F357BC05-DA7B-444C-8095-A4DA18B513A5}</a:tableStyleId>
              </a:tblPr>
              <a:tblGrid>
                <a:gridCol w="417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/>
                        <a:t>이상증상 발생예</a:t>
                      </a:r>
                      <a:endParaRPr sz="12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어떤 이상 증상인가?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5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/>
                        <a:t>부품번호 600인 새로운 부품을 입력하려면??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dirty="0"/>
                        <a:t>-</a:t>
                      </a:r>
                      <a:r>
                        <a:rPr lang="ko" dirty="0"/>
                        <a:t>삽입이상</a:t>
                      </a:r>
                      <a:r>
                        <a:rPr lang="en-US" altLang="ko" dirty="0"/>
                        <a:t>-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dirty="0"/>
                        <a:t>&lt;</a:t>
                      </a:r>
                      <a:r>
                        <a:rPr lang="ko-KR" altLang="en-US" dirty="0"/>
                        <a:t>주문</a:t>
                      </a:r>
                      <a:r>
                        <a:rPr lang="en-US" altLang="ko" dirty="0"/>
                        <a:t>&gt; </a:t>
                      </a:r>
                      <a:r>
                        <a:rPr lang="ko-KR" altLang="en-US" dirty="0"/>
                        <a:t>테이블의 기본키가</a:t>
                      </a:r>
                      <a:endParaRPr lang="en-US" altLang="ko-KR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‘</a:t>
                      </a:r>
                      <a:r>
                        <a:rPr lang="ko-KR" altLang="en-US" dirty="0"/>
                        <a:t>주문번호</a:t>
                      </a:r>
                      <a:r>
                        <a:rPr lang="en-US" altLang="ko-KR" dirty="0"/>
                        <a:t>’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+ ‘</a:t>
                      </a:r>
                      <a:r>
                        <a:rPr lang="ko-KR" altLang="en-US" dirty="0"/>
                        <a:t>부품번호</a:t>
                      </a:r>
                      <a:r>
                        <a:rPr lang="en-US" altLang="ko-KR" dirty="0"/>
                        <a:t>’ </a:t>
                      </a:r>
                      <a:r>
                        <a:rPr lang="ko-KR" altLang="en-US" dirty="0"/>
                        <a:t>였기 때문에 부품번호를</a:t>
                      </a:r>
                      <a:endParaRPr lang="en-US" altLang="ko-KR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삽입 할 때도 반드시 </a:t>
                      </a:r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주문번호</a:t>
                      </a:r>
                      <a:r>
                        <a:rPr lang="en-US" altLang="ko-KR" dirty="0"/>
                        <a:t>’</a:t>
                      </a:r>
                      <a:r>
                        <a:rPr lang="ko-KR" altLang="en-US" dirty="0"/>
                        <a:t>가 있어야 가능</a:t>
                      </a:r>
                      <a:r>
                        <a:rPr lang="en-US" altLang="ko-KR" dirty="0"/>
                        <a:t>!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5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/>
                        <a:t>주문번호 1521번을 삭제하려면?</a:t>
                      </a:r>
                      <a:endParaRPr sz="12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/>
                        <a:t>→ 부품번호 300과 그 부품가격까지도 모두 삭제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dirty="0"/>
                        <a:t>-</a:t>
                      </a:r>
                      <a:r>
                        <a:rPr lang="ko" dirty="0"/>
                        <a:t>삭제이상</a:t>
                      </a:r>
                      <a:r>
                        <a:rPr lang="en-US" altLang="ko" dirty="0"/>
                        <a:t>-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어느 한 부품에 대한 주문을 삭제할 때</a:t>
                      </a:r>
                      <a:endParaRPr lang="en-US" altLang="ko-KR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부품 정보까지 함께 삭제된다</a:t>
                      </a:r>
                      <a:r>
                        <a:rPr lang="en-US" altLang="ko-KR" dirty="0"/>
                        <a:t>!</a:t>
                      </a:r>
                      <a:endParaRPr lang="en-US" altLang="ko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5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/>
                        <a:t>주문번호 1518번의 부품번호 100의 부품가격을 변경하려면?</a:t>
                      </a:r>
                      <a:r>
                        <a:rPr lang="en-US" altLang="ko" sz="1200" b="1" dirty="0"/>
                        <a:t> 1000</a:t>
                      </a:r>
                      <a:r>
                        <a:rPr lang="ko-KR" altLang="en-US" sz="1200" b="1" dirty="0"/>
                        <a:t>원</a:t>
                      </a:r>
                      <a:r>
                        <a:rPr lang="en-US" altLang="ko-KR" sz="1200" b="1" dirty="0"/>
                        <a:t>-&gt;1500</a:t>
                      </a:r>
                      <a:r>
                        <a:rPr lang="ko-KR" altLang="en-US" sz="1200" b="1" dirty="0"/>
                        <a:t>원으로 수정해야한다</a:t>
                      </a:r>
                      <a:r>
                        <a:rPr lang="en-US" altLang="ko-KR" sz="1200" b="1" dirty="0"/>
                        <a:t>.</a:t>
                      </a:r>
                      <a:endParaRPr sz="12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dirty="0"/>
                        <a:t>-</a:t>
                      </a:r>
                      <a:r>
                        <a:rPr lang="ko" dirty="0"/>
                        <a:t>갱신이상</a:t>
                      </a:r>
                      <a:r>
                        <a:rPr lang="en-US" altLang="ko" dirty="0"/>
                        <a:t>-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부품번호 </a:t>
                      </a:r>
                      <a:r>
                        <a:rPr lang="en-US" altLang="ko-KR" dirty="0"/>
                        <a:t>100</a:t>
                      </a:r>
                      <a:r>
                        <a:rPr lang="ko-KR" altLang="en-US" dirty="0"/>
                        <a:t>번의 가격을 변경하려고 하면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그 부품 번호가 포함된 모든 가격들 마저</a:t>
                      </a:r>
                      <a:endParaRPr lang="en-US" altLang="ko-KR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변경 </a:t>
                      </a:r>
                      <a:r>
                        <a:rPr lang="ko-KR" altLang="en-US" dirty="0" err="1"/>
                        <a:t>해야한다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만약 실수로 못하면 데이터 불일치가 발생된다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함수적 종속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(Functional Dependency)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정규화 를 이해하려면...</a:t>
            </a:r>
            <a:endParaRPr dirty="0"/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1"/>
          </p:nvPr>
        </p:nvSpPr>
        <p:spPr>
          <a:xfrm>
            <a:off x="1048891" y="1395775"/>
            <a:ext cx="7067295" cy="30131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 b="1" dirty="0">
                <a:solidFill>
                  <a:srgbClr val="0000FF"/>
                </a:solidFill>
              </a:rPr>
              <a:t>‘함수적 종속’</a:t>
            </a:r>
            <a:r>
              <a:rPr lang="ko" sz="2400" dirty="0"/>
              <a:t> 의 의미를 꼭 알아야 </a:t>
            </a:r>
            <a:r>
              <a:rPr lang="ko-KR" altLang="en-US" sz="2400" dirty="0"/>
              <a:t>한다</a:t>
            </a:r>
            <a:r>
              <a:rPr lang="en-US" altLang="ko-KR" sz="2400" dirty="0"/>
              <a:t>.</a:t>
            </a:r>
            <a:endParaRPr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함수적 종속 (Functional Dependency)</a:t>
            </a:r>
            <a:endParaRPr dirty="0"/>
          </a:p>
        </p:txBody>
      </p:sp>
      <p:sp>
        <p:nvSpPr>
          <p:cNvPr id="160" name="Google Shape;160;p28"/>
          <p:cNvSpPr txBox="1">
            <a:spLocks noGrp="1"/>
          </p:cNvSpPr>
          <p:nvPr>
            <p:ph type="body" idx="1"/>
          </p:nvPr>
        </p:nvSpPr>
        <p:spPr>
          <a:xfrm>
            <a:off x="311700" y="119697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 dirty="0"/>
              <a:t>어떤 테이블 R </a:t>
            </a:r>
            <a:br>
              <a:rPr lang="ko" sz="2400" dirty="0"/>
            </a:br>
            <a:r>
              <a:rPr lang="ko" sz="2400" dirty="0"/>
              <a:t>X, Y 는 각각 R의 속성(컬럼)집합의 부분집합</a:t>
            </a:r>
            <a:br>
              <a:rPr lang="ko" sz="2400" dirty="0"/>
            </a:br>
            <a:r>
              <a:rPr lang="ko" sz="2400" b="1" dirty="0">
                <a:solidFill>
                  <a:srgbClr val="0000FF"/>
                </a:solidFill>
              </a:rPr>
              <a:t>속성 X 각 값에 대해</a:t>
            </a:r>
            <a:r>
              <a:rPr lang="ko" sz="2400" dirty="0"/>
              <a:t> 속성 </a:t>
            </a:r>
            <a:r>
              <a:rPr lang="ko" sz="2400" b="1" dirty="0">
                <a:solidFill>
                  <a:srgbClr val="0000FF"/>
                </a:solidFill>
              </a:rPr>
              <a:t>Y 의 값은 오직 하나만</a:t>
            </a:r>
            <a:r>
              <a:rPr lang="ko" sz="2400" dirty="0"/>
              <a:t> 대응될때</a:t>
            </a:r>
            <a:br>
              <a:rPr lang="ko" sz="2400" dirty="0"/>
            </a:br>
            <a:r>
              <a:rPr lang="ko" sz="2400" dirty="0"/>
              <a:t>Y 는 X 에 함수적 종속 관계에 있다</a:t>
            </a:r>
            <a:r>
              <a:rPr lang="ko-KR" altLang="en-US" sz="2400" dirty="0"/>
              <a:t>고 한다</a:t>
            </a:r>
            <a:r>
              <a:rPr lang="ko" sz="2400" dirty="0"/>
              <a:t>.</a:t>
            </a:r>
            <a:endParaRPr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545804" y="586792"/>
            <a:ext cx="9441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예)</a:t>
            </a:r>
            <a:endParaRPr dirty="0"/>
          </a:p>
        </p:txBody>
      </p:sp>
      <p:graphicFrame>
        <p:nvGraphicFramePr>
          <p:cNvPr id="166" name="Google Shape;166;p29"/>
          <p:cNvGraphicFramePr/>
          <p:nvPr>
            <p:extLst>
              <p:ext uri="{D42A27DB-BD31-4B8C-83A1-F6EECF244321}">
                <p14:modId xmlns:p14="http://schemas.microsoft.com/office/powerpoint/2010/main" val="2582146803"/>
              </p:ext>
            </p:extLst>
          </p:nvPr>
        </p:nvGraphicFramePr>
        <p:xfrm>
          <a:off x="3610426" y="111801"/>
          <a:ext cx="4987770" cy="4585607"/>
        </p:xfrm>
        <a:graphic>
          <a:graphicData uri="http://schemas.openxmlformats.org/drawingml/2006/table">
            <a:tbl>
              <a:tblPr>
                <a:noFill/>
                <a:tableStyleId>{48370777-F404-48CD-A7D7-E7F73A5F5572}</a:tableStyleId>
              </a:tblPr>
              <a:tblGrid>
                <a:gridCol w="850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3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06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21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 u="sng"/>
                        <a:t>학번</a:t>
                      </a:r>
                      <a:endParaRPr sz="1800" b="1" u="sng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이름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학년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학과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83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9411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서진수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4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컴퓨터공학과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83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9711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이윤나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컴퓨터공학과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83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9611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일지매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컴퓨터공학과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83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9511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김신영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컴퓨터공학과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83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9412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서재수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4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멀티미디어공학과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83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9714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김주현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멀티미디어공학과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83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9612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김진욱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멀티미디어공학과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83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9512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신은경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멀티미디어공학과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83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9413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이미경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4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dirty="0"/>
                        <a:t>소프트웨어공학</a:t>
                      </a:r>
                      <a:endParaRPr sz="1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67" name="Google Shape;167;p29"/>
          <p:cNvSpPr txBox="1"/>
          <p:nvPr/>
        </p:nvSpPr>
        <p:spPr>
          <a:xfrm>
            <a:off x="344425" y="1366250"/>
            <a:ext cx="3065400" cy="10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Open Sans"/>
                <a:ea typeface="Open Sans"/>
                <a:cs typeface="Open Sans"/>
                <a:sym typeface="Open Sans"/>
              </a:rPr>
              <a:t>오른쪽 &lt;학생&gt; 테이블을 살펴보자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Google Shape;172;p30"/>
          <p:cNvGraphicFramePr/>
          <p:nvPr>
            <p:extLst>
              <p:ext uri="{D42A27DB-BD31-4B8C-83A1-F6EECF244321}">
                <p14:modId xmlns:p14="http://schemas.microsoft.com/office/powerpoint/2010/main" val="3924156708"/>
              </p:ext>
            </p:extLst>
          </p:nvPr>
        </p:nvGraphicFramePr>
        <p:xfrm>
          <a:off x="3610426" y="111801"/>
          <a:ext cx="5021753" cy="4585607"/>
        </p:xfrm>
        <a:graphic>
          <a:graphicData uri="http://schemas.openxmlformats.org/drawingml/2006/table">
            <a:tbl>
              <a:tblPr>
                <a:noFill/>
                <a:tableStyleId>{48370777-F404-48CD-A7D7-E7F73A5F5572}</a:tableStyleId>
              </a:tblPr>
              <a:tblGrid>
                <a:gridCol w="85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4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139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 u="sng"/>
                        <a:t>학번</a:t>
                      </a:r>
                      <a:endParaRPr sz="1800" b="1" u="sng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이름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학년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학과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9411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서진수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4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컴퓨터공학과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9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9711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이윤나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컴퓨터공학과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9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9611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일지매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컴퓨터공학과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9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9511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김신영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컴퓨터공학과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9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9412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서재수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4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멀티미디어공학과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9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9714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김주현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멀티미디어공학과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9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9612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김진욱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멀티미디어공학과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9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9512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신은경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dirty="0"/>
                        <a:t>멀티미디어공학과</a:t>
                      </a:r>
                      <a:endParaRPr sz="1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89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9413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이미경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4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dirty="0"/>
                        <a:t>소프트웨어공학</a:t>
                      </a:r>
                      <a:endParaRPr sz="1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73" name="Google Shape;173;p30"/>
          <p:cNvSpPr txBox="1"/>
          <p:nvPr/>
        </p:nvSpPr>
        <p:spPr>
          <a:xfrm>
            <a:off x="511823" y="494572"/>
            <a:ext cx="2922600" cy="30498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/>
              <a:t>‘학번’, ‘이름’, ‘학년’, ‘학과’ 는 </a:t>
            </a:r>
            <a:r>
              <a:rPr lang="ko" sz="1800" b="1" dirty="0"/>
              <a:t>‘학번’</a:t>
            </a:r>
            <a:r>
              <a:rPr lang="ko" sz="1800" dirty="0"/>
              <a:t> 속성에  함수적 종속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rgbClr val="9900FF"/>
                </a:solidFill>
              </a:rPr>
              <a:t>학번 → 이름</a:t>
            </a:r>
            <a:endParaRPr sz="1800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rgbClr val="9900FF"/>
                </a:solidFill>
              </a:rPr>
              <a:t>학번 → 학년</a:t>
            </a:r>
            <a:endParaRPr sz="1800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rgbClr val="9900FF"/>
                </a:solidFill>
              </a:rPr>
              <a:t>학번 → 학과</a:t>
            </a:r>
            <a:endParaRPr sz="1800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/>
              <a:t>혹은 아래와 같이 표현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rgbClr val="9900FF"/>
                </a:solidFill>
              </a:rPr>
              <a:t>학번 → 이름, 학년, 학과</a:t>
            </a:r>
            <a:endParaRPr sz="1800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74" name="Google Shape;174;p30"/>
          <p:cNvSpPr/>
          <p:nvPr/>
        </p:nvSpPr>
        <p:spPr>
          <a:xfrm>
            <a:off x="463498" y="3655028"/>
            <a:ext cx="894600" cy="993900"/>
          </a:xfrm>
          <a:prstGeom prst="wedgeRoundRectCallout">
            <a:avLst>
              <a:gd name="adj1" fmla="val -2529"/>
              <a:gd name="adj2" fmla="val -75455"/>
              <a:gd name="adj3" fmla="val 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X</a:t>
            </a:r>
            <a:endParaRPr/>
          </a:p>
        </p:txBody>
      </p:sp>
      <p:sp>
        <p:nvSpPr>
          <p:cNvPr id="175" name="Google Shape;175;p30"/>
          <p:cNvSpPr/>
          <p:nvPr/>
        </p:nvSpPr>
        <p:spPr>
          <a:xfrm>
            <a:off x="1893399" y="3655028"/>
            <a:ext cx="894600" cy="993900"/>
          </a:xfrm>
          <a:prstGeom prst="wedgeRoundRectCallout">
            <a:avLst>
              <a:gd name="adj1" fmla="val -2529"/>
              <a:gd name="adj2" fmla="val -75455"/>
              <a:gd name="adj3" fmla="val 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>
            <a:spLocks noGrp="1"/>
          </p:cNvSpPr>
          <p:nvPr>
            <p:ph type="title"/>
          </p:nvPr>
        </p:nvSpPr>
        <p:spPr>
          <a:xfrm>
            <a:off x="514725" y="428200"/>
            <a:ext cx="3095700" cy="13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함수적 종속의 의미와 그렇지 않은 예(의미)</a:t>
            </a:r>
            <a:endParaRPr dirty="0"/>
          </a:p>
        </p:txBody>
      </p:sp>
      <p:graphicFrame>
        <p:nvGraphicFramePr>
          <p:cNvPr id="181" name="Google Shape;181;p31"/>
          <p:cNvGraphicFramePr/>
          <p:nvPr>
            <p:extLst>
              <p:ext uri="{D42A27DB-BD31-4B8C-83A1-F6EECF244321}">
                <p14:modId xmlns:p14="http://schemas.microsoft.com/office/powerpoint/2010/main" val="3428185878"/>
              </p:ext>
            </p:extLst>
          </p:nvPr>
        </p:nvGraphicFramePr>
        <p:xfrm>
          <a:off x="3610426" y="111800"/>
          <a:ext cx="5094096" cy="4603501"/>
        </p:xfrm>
        <a:graphic>
          <a:graphicData uri="http://schemas.openxmlformats.org/drawingml/2006/table">
            <a:tbl>
              <a:tblPr>
                <a:noFill/>
                <a:tableStyleId>{48370777-F404-48CD-A7D7-E7F73A5F5572}</a:tableStyleId>
              </a:tblPr>
              <a:tblGrid>
                <a:gridCol w="868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8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52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291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 u="sng"/>
                        <a:t>학번</a:t>
                      </a:r>
                      <a:endParaRPr sz="1800" b="1" u="sng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이름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학년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학과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9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9411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서진수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4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컴퓨터공학과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9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9711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이윤나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컴퓨터공학과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9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9611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일지매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컴퓨터공학과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9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9411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서진수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미용학과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9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9511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김신영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컴퓨터공학과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9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9412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서재수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4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멀티미디어공학과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9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9714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김주현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멀티미디어공학과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89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9612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김진욱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멀티미디어공학과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89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9512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신은경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dirty="0"/>
                        <a:t>멀티미디어공학과</a:t>
                      </a:r>
                      <a:endParaRPr sz="1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82" name="Google Shape;182;p31"/>
          <p:cNvSpPr txBox="1"/>
          <p:nvPr/>
        </p:nvSpPr>
        <p:spPr>
          <a:xfrm>
            <a:off x="609225" y="2309300"/>
            <a:ext cx="3001200" cy="2004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latin typeface="Open Sans"/>
                <a:ea typeface="Open Sans"/>
                <a:cs typeface="Open Sans"/>
                <a:sym typeface="Open Sans"/>
              </a:rPr>
              <a:t>‘학번’ 에 종속적이다 의미?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latin typeface="Open Sans"/>
                <a:ea typeface="Open Sans"/>
                <a:cs typeface="Open Sans"/>
                <a:sym typeface="Open Sans"/>
              </a:rPr>
              <a:t>‘학번’ 이 결정되면 다른 값은 올수 없다는 뜻!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>
                <a:latin typeface="Open Sans"/>
                <a:ea typeface="Open Sans"/>
                <a:cs typeface="Open Sans"/>
                <a:sym typeface="Open Sans"/>
              </a:rPr>
              <a:t>학번 9411</a:t>
            </a:r>
            <a:r>
              <a:rPr lang="ko" sz="1800" dirty="0">
                <a:latin typeface="Open Sans"/>
                <a:ea typeface="Open Sans"/>
                <a:cs typeface="Open Sans"/>
                <a:sym typeface="Open Sans"/>
              </a:rPr>
              <a:t> 에 대해서는 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latin typeface="Open Sans"/>
                <a:ea typeface="Open Sans"/>
                <a:cs typeface="Open Sans"/>
                <a:sym typeface="Open Sans"/>
              </a:rPr>
              <a:t>(서진수, 4, 컴공) 외에는 다른 어떤 값도 존재할수 없다는 뜻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3" name="Google Shape;183;p31"/>
          <p:cNvCxnSpPr/>
          <p:nvPr/>
        </p:nvCxnSpPr>
        <p:spPr>
          <a:xfrm flipH="1">
            <a:off x="2855175" y="2309300"/>
            <a:ext cx="975900" cy="1237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이상 (Anomaly)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결정자, 종속자</a:t>
            </a:r>
            <a:endParaRPr dirty="0"/>
          </a:p>
        </p:txBody>
      </p:sp>
      <p:sp>
        <p:nvSpPr>
          <p:cNvPr id="189" name="Google Shape;189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X </a:t>
            </a:r>
            <a:r>
              <a:rPr lang="ko" dirty="0">
                <a:solidFill>
                  <a:srgbClr val="000000"/>
                </a:solidFill>
              </a:rPr>
              <a:t> → Y 의 관계를 갖는 속성 X, Y 에서 </a:t>
            </a:r>
            <a:br>
              <a:rPr lang="ko" dirty="0">
                <a:solidFill>
                  <a:srgbClr val="000000"/>
                </a:solidFill>
              </a:rPr>
            </a:br>
            <a:r>
              <a:rPr lang="ko" b="1" dirty="0">
                <a:solidFill>
                  <a:srgbClr val="000000"/>
                </a:solidFill>
              </a:rPr>
              <a:t>X 를 결정자 (Determinant)</a:t>
            </a:r>
            <a:r>
              <a:rPr lang="ko" dirty="0">
                <a:solidFill>
                  <a:srgbClr val="000000"/>
                </a:solidFill>
              </a:rPr>
              <a:t> ,  </a:t>
            </a:r>
            <a:r>
              <a:rPr lang="ko" b="1" dirty="0">
                <a:solidFill>
                  <a:srgbClr val="000000"/>
                </a:solidFill>
              </a:rPr>
              <a:t>Y 를 종속자 (Dependent) </a:t>
            </a:r>
            <a:r>
              <a:rPr lang="ko" dirty="0">
                <a:solidFill>
                  <a:srgbClr val="000000"/>
                </a:solidFill>
              </a:rPr>
              <a:t>라고 한다.</a:t>
            </a:r>
            <a:endParaRPr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000000"/>
                </a:solidFill>
              </a:rPr>
              <a:t>아래의 경우  ‘학번’ 이 결정자,  ‘이름’ 이 종속자</a:t>
            </a:r>
            <a:endParaRPr dirty="0">
              <a:solidFill>
                <a:srgbClr val="000000"/>
              </a:solidFill>
            </a:endParaRPr>
          </a:p>
          <a:p>
            <a:pPr marL="0" lvl="0" indent="457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9900FF"/>
                </a:solidFill>
              </a:rPr>
              <a:t>학번 → 이름</a:t>
            </a:r>
            <a:endParaRPr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title"/>
          </p:nvPr>
        </p:nvSpPr>
        <p:spPr>
          <a:xfrm>
            <a:off x="2022450" y="450341"/>
            <a:ext cx="50991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함수적 종속 다이어그램</a:t>
            </a:r>
            <a:endParaRPr dirty="0"/>
          </a:p>
        </p:txBody>
      </p:sp>
      <p:sp>
        <p:nvSpPr>
          <p:cNvPr id="195" name="Google Shape;195;p33"/>
          <p:cNvSpPr txBox="1">
            <a:spLocks noGrp="1"/>
          </p:cNvSpPr>
          <p:nvPr>
            <p:ph type="body" idx="1"/>
          </p:nvPr>
        </p:nvSpPr>
        <p:spPr>
          <a:xfrm>
            <a:off x="694472" y="1360576"/>
            <a:ext cx="8520600" cy="3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/>
              <a:t>한 테이블에 존재하는 ‘속성’ 간의 함수적 종속관계를 그림으로 표현한것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>
            <a:spLocks noGrp="1"/>
          </p:cNvSpPr>
          <p:nvPr>
            <p:ph type="title"/>
          </p:nvPr>
        </p:nvSpPr>
        <p:spPr>
          <a:xfrm>
            <a:off x="471775" y="437937"/>
            <a:ext cx="2536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예)</a:t>
            </a:r>
            <a:endParaRPr dirty="0"/>
          </a:p>
        </p:txBody>
      </p:sp>
      <p:sp>
        <p:nvSpPr>
          <p:cNvPr id="201" name="Google Shape;201;p34"/>
          <p:cNvSpPr txBox="1">
            <a:spLocks noGrp="1"/>
          </p:cNvSpPr>
          <p:nvPr>
            <p:ph type="body" idx="1"/>
          </p:nvPr>
        </p:nvSpPr>
        <p:spPr>
          <a:xfrm>
            <a:off x="471775" y="1081164"/>
            <a:ext cx="3218700" cy="15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/>
              <a:t>오른쪽 &lt;수강&gt; 테이블에서 함수적 종속 관계를 표현해보세요</a:t>
            </a:r>
            <a:endParaRPr dirty="0"/>
          </a:p>
        </p:txBody>
      </p:sp>
      <p:graphicFrame>
        <p:nvGraphicFramePr>
          <p:cNvPr id="202" name="Google Shape;202;p34"/>
          <p:cNvGraphicFramePr/>
          <p:nvPr>
            <p:extLst>
              <p:ext uri="{D42A27DB-BD31-4B8C-83A1-F6EECF244321}">
                <p14:modId xmlns:p14="http://schemas.microsoft.com/office/powerpoint/2010/main" val="699179894"/>
              </p:ext>
            </p:extLst>
          </p:nvPr>
        </p:nvGraphicFramePr>
        <p:xfrm>
          <a:off x="3611427" y="507531"/>
          <a:ext cx="5048600" cy="4128437"/>
        </p:xfrm>
        <a:graphic>
          <a:graphicData uri="http://schemas.openxmlformats.org/drawingml/2006/table">
            <a:tbl>
              <a:tblPr>
                <a:noFill/>
                <a:tableStyleId>{48370777-F404-48CD-A7D7-E7F73A5F5572}</a:tableStyleId>
              </a:tblPr>
              <a:tblGrid>
                <a:gridCol w="118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2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2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 u="sng"/>
                        <a:t>학번</a:t>
                      </a:r>
                      <a:endParaRPr sz="1800" b="1" u="sng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 u="sng"/>
                        <a:t>과목번호</a:t>
                      </a:r>
                      <a:endParaRPr sz="1800" b="1" u="sng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성적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학년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dirty="0"/>
                        <a:t>9411</a:t>
                      </a:r>
                      <a:endParaRPr sz="1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dirty="0"/>
                        <a:t>101</a:t>
                      </a:r>
                      <a:endParaRPr sz="1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A+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4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9515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201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A0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9511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101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A0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9711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101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A0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9611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101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B+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9712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201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B+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9415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202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B+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4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9512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102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B+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dirty="0"/>
                        <a:t>3</a:t>
                      </a:r>
                      <a:endParaRPr sz="1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3" name="Google Shape;203;p34"/>
          <p:cNvSpPr txBox="1"/>
          <p:nvPr/>
        </p:nvSpPr>
        <p:spPr>
          <a:xfrm>
            <a:off x="793375" y="2257716"/>
            <a:ext cx="2575500" cy="8979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학번, 과목번호 → 성적</a:t>
            </a:r>
            <a:endParaRPr sz="1800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학번 → 학년</a:t>
            </a:r>
            <a:endParaRPr sz="1800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/>
        </p:nvSpPr>
        <p:spPr>
          <a:xfrm>
            <a:off x="1936325" y="1588585"/>
            <a:ext cx="1915500" cy="2123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" name="Google Shape;209;p35"/>
          <p:cNvSpPr txBox="1">
            <a:spLocks noGrp="1"/>
          </p:cNvSpPr>
          <p:nvPr>
            <p:ph type="title"/>
          </p:nvPr>
        </p:nvSpPr>
        <p:spPr>
          <a:xfrm>
            <a:off x="929675" y="466503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함수적 종속관계 다이어그램으로 표현</a:t>
            </a:r>
            <a:endParaRPr dirty="0"/>
          </a:p>
        </p:txBody>
      </p:sp>
      <p:graphicFrame>
        <p:nvGraphicFramePr>
          <p:cNvPr id="210" name="Google Shape;210;p35"/>
          <p:cNvGraphicFramePr/>
          <p:nvPr>
            <p:extLst>
              <p:ext uri="{D42A27DB-BD31-4B8C-83A1-F6EECF244321}">
                <p14:modId xmlns:p14="http://schemas.microsoft.com/office/powerpoint/2010/main" val="1445782158"/>
              </p:ext>
            </p:extLst>
          </p:nvPr>
        </p:nvGraphicFramePr>
        <p:xfrm>
          <a:off x="5189975" y="1169273"/>
          <a:ext cx="3488000" cy="3507724"/>
        </p:xfrm>
        <a:graphic>
          <a:graphicData uri="http://schemas.openxmlformats.org/drawingml/2006/table">
            <a:tbl>
              <a:tblPr>
                <a:noFill/>
                <a:tableStyleId>{48370777-F404-48CD-A7D7-E7F73A5F5572}</a:tableStyleId>
              </a:tblPr>
              <a:tblGrid>
                <a:gridCol w="81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2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u="sng"/>
                        <a:t>학번</a:t>
                      </a:r>
                      <a:endParaRPr b="1" u="sng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u="sng"/>
                        <a:t>과목번호</a:t>
                      </a:r>
                      <a:endParaRPr b="1" u="sng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성적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학년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9411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9515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9511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9711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9611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9712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9415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9512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3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11" name="Google Shape;211;p35"/>
          <p:cNvSpPr/>
          <p:nvPr/>
        </p:nvSpPr>
        <p:spPr>
          <a:xfrm>
            <a:off x="2140845" y="1864585"/>
            <a:ext cx="1450500" cy="545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u="sng"/>
              <a:t>학번</a:t>
            </a:r>
            <a:endParaRPr sz="1800" u="sng"/>
          </a:p>
        </p:txBody>
      </p:sp>
      <p:sp>
        <p:nvSpPr>
          <p:cNvPr id="212" name="Google Shape;212;p35"/>
          <p:cNvSpPr/>
          <p:nvPr/>
        </p:nvSpPr>
        <p:spPr>
          <a:xfrm>
            <a:off x="2140845" y="2702785"/>
            <a:ext cx="1450500" cy="545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u="sng"/>
              <a:t>과목번호</a:t>
            </a:r>
            <a:endParaRPr sz="1800" u="sng"/>
          </a:p>
        </p:txBody>
      </p:sp>
      <p:sp>
        <p:nvSpPr>
          <p:cNvPr id="213" name="Google Shape;213;p35"/>
          <p:cNvSpPr/>
          <p:nvPr/>
        </p:nvSpPr>
        <p:spPr>
          <a:xfrm>
            <a:off x="658175" y="1864585"/>
            <a:ext cx="981000" cy="545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학년</a:t>
            </a:r>
            <a:endParaRPr sz="1800"/>
          </a:p>
        </p:txBody>
      </p:sp>
      <p:cxnSp>
        <p:nvCxnSpPr>
          <p:cNvPr id="214" name="Google Shape;214;p35"/>
          <p:cNvCxnSpPr>
            <a:stCxn id="211" idx="1"/>
            <a:endCxn id="213" idx="3"/>
          </p:cNvCxnSpPr>
          <p:nvPr/>
        </p:nvCxnSpPr>
        <p:spPr>
          <a:xfrm rot="10800000">
            <a:off x="1639245" y="2137435"/>
            <a:ext cx="5016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5" name="Google Shape;215;p35"/>
          <p:cNvSpPr/>
          <p:nvPr/>
        </p:nvSpPr>
        <p:spPr>
          <a:xfrm>
            <a:off x="4081500" y="2650285"/>
            <a:ext cx="981000" cy="545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성적</a:t>
            </a:r>
            <a:endParaRPr sz="1800"/>
          </a:p>
        </p:txBody>
      </p:sp>
      <p:cxnSp>
        <p:nvCxnSpPr>
          <p:cNvPr id="216" name="Google Shape;216;p35"/>
          <p:cNvCxnSpPr>
            <a:stCxn id="208" idx="3"/>
            <a:endCxn id="215" idx="1"/>
          </p:cNvCxnSpPr>
          <p:nvPr/>
        </p:nvCxnSpPr>
        <p:spPr>
          <a:xfrm>
            <a:off x="3851825" y="2650285"/>
            <a:ext cx="229675" cy="27285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>
            <a:spLocks noGrp="1"/>
          </p:cNvSpPr>
          <p:nvPr>
            <p:ph type="title"/>
          </p:nvPr>
        </p:nvSpPr>
        <p:spPr>
          <a:xfrm>
            <a:off x="441900" y="395200"/>
            <a:ext cx="8078323" cy="704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완전 함수 종속,  부분함수 종속</a:t>
            </a:r>
            <a:endParaRPr dirty="0"/>
          </a:p>
        </p:txBody>
      </p:sp>
      <p:sp>
        <p:nvSpPr>
          <p:cNvPr id="222" name="Google Shape;222;p36"/>
          <p:cNvSpPr txBox="1">
            <a:spLocks noGrp="1"/>
          </p:cNvSpPr>
          <p:nvPr>
            <p:ph type="body" idx="1"/>
          </p:nvPr>
        </p:nvSpPr>
        <p:spPr>
          <a:xfrm>
            <a:off x="722826" y="1132956"/>
            <a:ext cx="8520600" cy="18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위 &lt;수강&gt; 테이블 속성중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‘성적’ 은 (학번, 과목번호) 에   </a:t>
            </a:r>
            <a:r>
              <a:rPr lang="ko" b="1" dirty="0"/>
              <a:t>완전 함수적 종속 (Full Functional Dependency)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dirty="0"/>
              <a:t>‘학년’ 은 (학번, 과목번호) 에 대해 완전 함수적 종속은 아니고</a:t>
            </a:r>
            <a:br>
              <a:rPr lang="ko" dirty="0"/>
            </a:br>
            <a:r>
              <a:rPr lang="ko" dirty="0"/>
              <a:t>     </a:t>
            </a:r>
            <a:r>
              <a:rPr lang="ko" b="1" dirty="0"/>
              <a:t>부분 함수적 종속 (Partial Functional Dependency)</a:t>
            </a:r>
            <a:r>
              <a:rPr lang="ko" dirty="0"/>
              <a:t> 라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223" name="Google Shape;223;p36"/>
          <p:cNvSpPr txBox="1"/>
          <p:nvPr/>
        </p:nvSpPr>
        <p:spPr>
          <a:xfrm>
            <a:off x="3335242" y="2792837"/>
            <a:ext cx="1605353" cy="165865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4" name="Google Shape;224;p36"/>
          <p:cNvSpPr/>
          <p:nvPr/>
        </p:nvSpPr>
        <p:spPr>
          <a:xfrm>
            <a:off x="3539762" y="2944059"/>
            <a:ext cx="1215643" cy="502541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u="sng"/>
              <a:t>학번</a:t>
            </a:r>
            <a:endParaRPr sz="1800" u="sng"/>
          </a:p>
        </p:txBody>
      </p:sp>
      <p:sp>
        <p:nvSpPr>
          <p:cNvPr id="225" name="Google Shape;225;p36"/>
          <p:cNvSpPr/>
          <p:nvPr/>
        </p:nvSpPr>
        <p:spPr>
          <a:xfrm>
            <a:off x="3539762" y="3782259"/>
            <a:ext cx="1215643" cy="502541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u="sng"/>
              <a:t>과목번호</a:t>
            </a:r>
            <a:endParaRPr sz="1800" u="sng"/>
          </a:p>
        </p:txBody>
      </p:sp>
      <p:sp>
        <p:nvSpPr>
          <p:cNvPr id="226" name="Google Shape;226;p36"/>
          <p:cNvSpPr/>
          <p:nvPr/>
        </p:nvSpPr>
        <p:spPr>
          <a:xfrm>
            <a:off x="2057092" y="2944059"/>
            <a:ext cx="822162" cy="502541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학년</a:t>
            </a:r>
            <a:endParaRPr sz="1800"/>
          </a:p>
        </p:txBody>
      </p:sp>
      <p:cxnSp>
        <p:nvCxnSpPr>
          <p:cNvPr id="227" name="Google Shape;227;p36"/>
          <p:cNvCxnSpPr>
            <a:stCxn id="224" idx="1"/>
            <a:endCxn id="226" idx="3"/>
          </p:cNvCxnSpPr>
          <p:nvPr/>
        </p:nvCxnSpPr>
        <p:spPr>
          <a:xfrm flipH="1">
            <a:off x="2879254" y="3195330"/>
            <a:ext cx="660508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8" name="Google Shape;228;p36"/>
          <p:cNvSpPr/>
          <p:nvPr/>
        </p:nvSpPr>
        <p:spPr>
          <a:xfrm>
            <a:off x="5652042" y="3406634"/>
            <a:ext cx="822162" cy="502541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성적</a:t>
            </a:r>
            <a:endParaRPr sz="1800"/>
          </a:p>
        </p:txBody>
      </p:sp>
      <p:cxnSp>
        <p:nvCxnSpPr>
          <p:cNvPr id="229" name="Google Shape;229;p36"/>
          <p:cNvCxnSpPr>
            <a:cxnSpLocks/>
            <a:stCxn id="223" idx="3"/>
            <a:endCxn id="228" idx="1"/>
          </p:cNvCxnSpPr>
          <p:nvPr/>
        </p:nvCxnSpPr>
        <p:spPr>
          <a:xfrm>
            <a:off x="4940595" y="3622165"/>
            <a:ext cx="711447" cy="3574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>
            <a:spLocks noGrp="1"/>
          </p:cNvSpPr>
          <p:nvPr>
            <p:ph type="title"/>
          </p:nvPr>
        </p:nvSpPr>
        <p:spPr>
          <a:xfrm>
            <a:off x="1056850" y="4760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완전 함수 종속,  부분함수 종속</a:t>
            </a:r>
            <a:endParaRPr dirty="0"/>
          </a:p>
        </p:txBody>
      </p:sp>
      <p:sp>
        <p:nvSpPr>
          <p:cNvPr id="235" name="Google Shape;235;p37"/>
          <p:cNvSpPr txBox="1">
            <a:spLocks noGrp="1"/>
          </p:cNvSpPr>
          <p:nvPr>
            <p:ph type="body" idx="1"/>
          </p:nvPr>
        </p:nvSpPr>
        <p:spPr>
          <a:xfrm>
            <a:off x="616501" y="1399586"/>
            <a:ext cx="4586364" cy="3129884"/>
          </a:xfrm>
          <a:prstGeom prst="rect">
            <a:avLst/>
          </a:prstGeom>
          <a:solidFill>
            <a:srgbClr val="00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&lt;수강&gt; 테이블의 기본키는 (</a:t>
            </a:r>
            <a:r>
              <a:rPr lang="ko" b="1" dirty="0"/>
              <a:t>학번</a:t>
            </a:r>
            <a:r>
              <a:rPr lang="ko" dirty="0"/>
              <a:t>, </a:t>
            </a:r>
            <a:r>
              <a:rPr lang="ko" b="1" dirty="0"/>
              <a:t>과목번호</a:t>
            </a:r>
            <a:r>
              <a:rPr lang="ko" dirty="0"/>
              <a:t>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dirty="0"/>
              <a:t>성적은 (학번, 과목번호) 가 같을 경우 1개 대응</a:t>
            </a:r>
            <a:br>
              <a:rPr lang="ko" dirty="0"/>
            </a:br>
            <a:r>
              <a:rPr lang="ko" dirty="0"/>
              <a:t>(즉 함수적 종속)</a:t>
            </a:r>
            <a:br>
              <a:rPr lang="ko" dirty="0"/>
            </a:br>
            <a:r>
              <a:rPr lang="ko" dirty="0"/>
              <a:t>그러나, 학년의 경우. 굳이 과목번호 아니더</a:t>
            </a:r>
            <a:r>
              <a:rPr lang="ko-KR" altLang="en-US" dirty="0"/>
              <a:t>라</a:t>
            </a:r>
            <a:r>
              <a:rPr lang="ko" dirty="0"/>
              <a:t>도 ‘학번’ 만으로도 1개 대응됨</a:t>
            </a:r>
            <a:br>
              <a:rPr lang="ko" dirty="0"/>
            </a:br>
            <a:r>
              <a:rPr lang="ko" dirty="0">
                <a:solidFill>
                  <a:srgbClr val="FF0000"/>
                </a:solidFill>
              </a:rPr>
              <a:t>즉! 기본키의 일부만으로도 결정되므로</a:t>
            </a:r>
            <a:br>
              <a:rPr lang="ko" dirty="0">
                <a:solidFill>
                  <a:srgbClr val="FF0000"/>
                </a:solidFill>
              </a:rPr>
            </a:br>
            <a:r>
              <a:rPr lang="ko" dirty="0">
                <a:solidFill>
                  <a:srgbClr val="FF0000"/>
                </a:solidFill>
              </a:rPr>
              <a:t>학년은 부분적 종속이라 함</a:t>
            </a:r>
            <a:r>
              <a:rPr lang="ko" dirty="0"/>
              <a:t> </a:t>
            </a:r>
            <a:endParaRPr dirty="0"/>
          </a:p>
        </p:txBody>
      </p:sp>
      <p:graphicFrame>
        <p:nvGraphicFramePr>
          <p:cNvPr id="236" name="Google Shape;236;p37"/>
          <p:cNvGraphicFramePr/>
          <p:nvPr>
            <p:extLst>
              <p:ext uri="{D42A27DB-BD31-4B8C-83A1-F6EECF244321}">
                <p14:modId xmlns:p14="http://schemas.microsoft.com/office/powerpoint/2010/main" val="1223780393"/>
              </p:ext>
            </p:extLst>
          </p:nvPr>
        </p:nvGraphicFramePr>
        <p:xfrm>
          <a:off x="5202865" y="1049791"/>
          <a:ext cx="3488000" cy="3507724"/>
        </p:xfrm>
        <a:graphic>
          <a:graphicData uri="http://schemas.openxmlformats.org/drawingml/2006/table">
            <a:tbl>
              <a:tblPr>
                <a:noFill/>
                <a:tableStyleId>{48370777-F404-48CD-A7D7-E7F73A5F5572}</a:tableStyleId>
              </a:tblPr>
              <a:tblGrid>
                <a:gridCol w="81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2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u="sng"/>
                        <a:t>학번</a:t>
                      </a:r>
                      <a:endParaRPr b="1" u="sng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u="sng"/>
                        <a:t>과목번호</a:t>
                      </a:r>
                      <a:endParaRPr b="1" u="sng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/>
                        <a:t>성적</a:t>
                      </a:r>
                      <a:endParaRPr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/>
                        <a:t>학년</a:t>
                      </a:r>
                      <a:endParaRPr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9411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4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9515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9511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9711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9611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9712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9415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9512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3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>
            <a:spLocks noGrp="1"/>
          </p:cNvSpPr>
          <p:nvPr>
            <p:ph type="title"/>
          </p:nvPr>
        </p:nvSpPr>
        <p:spPr>
          <a:xfrm>
            <a:off x="609600" y="264149"/>
            <a:ext cx="2077081" cy="707400"/>
          </a:xfrm>
          <a:prstGeom prst="rect">
            <a:avLst/>
          </a:prstGeom>
          <a:solidFill>
            <a:srgbClr val="00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연습 문제 </a:t>
            </a:r>
            <a:endParaRPr dirty="0"/>
          </a:p>
        </p:txBody>
      </p:sp>
      <p:sp>
        <p:nvSpPr>
          <p:cNvPr id="242" name="Google Shape;242;p38"/>
          <p:cNvSpPr txBox="1">
            <a:spLocks noGrp="1"/>
          </p:cNvSpPr>
          <p:nvPr>
            <p:ph type="body" idx="1"/>
          </p:nvPr>
        </p:nvSpPr>
        <p:spPr>
          <a:xfrm>
            <a:off x="2686681" y="505049"/>
            <a:ext cx="4802400" cy="4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600" dirty="0"/>
              <a:t>&lt;주문&gt;테이블의 함수적 종속 관계</a:t>
            </a:r>
            <a:r>
              <a:rPr lang="en-US" altLang="ko" sz="1600" dirty="0"/>
              <a:t> </a:t>
            </a:r>
            <a:r>
              <a:rPr lang="ko-KR" altLang="en-US" sz="1600" dirty="0"/>
              <a:t>채우기</a:t>
            </a:r>
            <a:r>
              <a:rPr lang="en-US" altLang="ko-KR" sz="1600" dirty="0"/>
              <a:t>.</a:t>
            </a:r>
            <a:endParaRPr sz="1600" dirty="0"/>
          </a:p>
        </p:txBody>
      </p:sp>
      <p:graphicFrame>
        <p:nvGraphicFramePr>
          <p:cNvPr id="243" name="Google Shape;243;p38"/>
          <p:cNvGraphicFramePr/>
          <p:nvPr>
            <p:extLst>
              <p:ext uri="{D42A27DB-BD31-4B8C-83A1-F6EECF244321}">
                <p14:modId xmlns:p14="http://schemas.microsoft.com/office/powerpoint/2010/main" val="1799998072"/>
              </p:ext>
            </p:extLst>
          </p:nvPr>
        </p:nvGraphicFramePr>
        <p:xfrm>
          <a:off x="609600" y="971549"/>
          <a:ext cx="7811384" cy="4297380"/>
        </p:xfrm>
        <a:graphic>
          <a:graphicData uri="http://schemas.openxmlformats.org/drawingml/2006/table">
            <a:tbl>
              <a:tblPr>
                <a:noFill/>
                <a:tableStyleId>{F357BC05-DA7B-444C-8095-A4DA18B513A5}</a:tableStyleId>
              </a:tblPr>
              <a:tblGrid>
                <a:gridCol w="153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5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9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59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59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926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u="sng"/>
                        <a:t>주문번호</a:t>
                      </a:r>
                      <a:endParaRPr b="1" u="sng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u="sng" dirty="0"/>
                        <a:t>부품번호</a:t>
                      </a:r>
                      <a:endParaRPr b="1" u="sng" dirty="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거래처코드</a:t>
                      </a:r>
                      <a:r>
                        <a:rPr lang="en-US" altLang="ko" dirty="0"/>
                        <a:t>(</a:t>
                      </a:r>
                      <a:r>
                        <a:rPr lang="ko-KR" altLang="en-US" dirty="0"/>
                        <a:t>완</a:t>
                      </a:r>
                      <a:r>
                        <a:rPr lang="en-US" altLang="ko" dirty="0"/>
                        <a:t>)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거래처지역</a:t>
                      </a:r>
                      <a:endParaRPr lang="en-US" altLang="ko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(</a:t>
                      </a:r>
                      <a:r>
                        <a:rPr lang="ko-KR" altLang="en-US" dirty="0"/>
                        <a:t>부분</a:t>
                      </a:r>
                      <a:r>
                        <a:rPr lang="en-US" dirty="0"/>
                        <a:t>)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부품가격</a:t>
                      </a:r>
                      <a:endParaRPr lang="en-US" altLang="ko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(</a:t>
                      </a:r>
                      <a:r>
                        <a:rPr lang="ko-KR" altLang="en-US" dirty="0"/>
                        <a:t>부품번호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부분</a:t>
                      </a:r>
                      <a:r>
                        <a:rPr lang="en-US" altLang="ko-KR" dirty="0"/>
                        <a:t>-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주문물량</a:t>
                      </a:r>
                      <a:endParaRPr lang="en-US" altLang="ko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(</a:t>
                      </a:r>
                      <a:r>
                        <a:rPr lang="ko-KR" altLang="en-US" dirty="0"/>
                        <a:t>완</a:t>
                      </a:r>
                      <a:r>
                        <a:rPr lang="en-US" dirty="0"/>
                        <a:t>)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주문날짜</a:t>
                      </a:r>
                      <a:endParaRPr lang="en-US" altLang="ko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(</a:t>
                      </a:r>
                      <a:r>
                        <a:rPr lang="ko-KR" altLang="en-US" dirty="0"/>
                        <a:t>완</a:t>
                      </a:r>
                      <a:r>
                        <a:rPr lang="en-US" dirty="0"/>
                        <a:t>)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9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1518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100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서울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1000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16/10/8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9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1518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A04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부산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16/10/8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9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1521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A04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부산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600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16/10/15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9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1607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A08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인천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16/10/22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9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1607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A07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광주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16/10/22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9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1607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A09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대구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16/10/22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9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1729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A07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광주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16/11/03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9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1729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A04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부산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16/11/03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49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1729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A01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서울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16/11/03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>
            <a:spLocks noGrp="1"/>
          </p:cNvSpPr>
          <p:nvPr>
            <p:ph type="body" idx="1"/>
          </p:nvPr>
        </p:nvSpPr>
        <p:spPr>
          <a:xfrm>
            <a:off x="311700" y="640776"/>
            <a:ext cx="85206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함수적 종속관계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aphicFrame>
        <p:nvGraphicFramePr>
          <p:cNvPr id="249" name="Google Shape;249;p39"/>
          <p:cNvGraphicFramePr/>
          <p:nvPr>
            <p:extLst>
              <p:ext uri="{D42A27DB-BD31-4B8C-83A1-F6EECF244321}">
                <p14:modId xmlns:p14="http://schemas.microsoft.com/office/powerpoint/2010/main" val="3076187463"/>
              </p:ext>
            </p:extLst>
          </p:nvPr>
        </p:nvGraphicFramePr>
        <p:xfrm>
          <a:off x="564650" y="1075225"/>
          <a:ext cx="7811525" cy="1828680"/>
        </p:xfrm>
        <a:graphic>
          <a:graphicData uri="http://schemas.openxmlformats.org/drawingml/2006/table">
            <a:tbl>
              <a:tblPr>
                <a:noFill/>
                <a:tableStyleId>{F357BC05-DA7B-444C-8095-A4DA18B513A5}</a:tableStyleId>
              </a:tblPr>
              <a:tblGrid>
                <a:gridCol w="260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6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주문번호, 부품번호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 dirty="0"/>
                        <a:t>→</a:t>
                      </a:r>
                      <a:endParaRPr sz="18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거래처코드, 거래처지역, 부품가격, 주문물량, 주문날짜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주문번호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→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주문날짜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(       </a:t>
                      </a:r>
                      <a:r>
                        <a:rPr lang="ko" b="1">
                          <a:solidFill>
                            <a:srgbClr val="0000FF"/>
                          </a:solidFill>
                        </a:rPr>
                        <a:t>부품번호</a:t>
                      </a:r>
                      <a:r>
                        <a:rPr lang="ko"/>
                        <a:t>    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→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부품가격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거래처 코드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→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( </a:t>
                      </a:r>
                      <a:r>
                        <a:rPr lang="ko" b="1" dirty="0">
                          <a:solidFill>
                            <a:srgbClr val="0000FF"/>
                          </a:solidFill>
                        </a:rPr>
                        <a:t>  거래처 지역 </a:t>
                      </a:r>
                      <a:r>
                        <a:rPr lang="en-US" altLang="ko" b="1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ko" dirty="0"/>
                        <a:t>)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이상 (Anomaly)</a:t>
            </a:r>
            <a:endParaRPr dirty="0"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481821" y="1266325"/>
            <a:ext cx="8286495" cy="3432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테이블에서 일부 속성증의 종속으로 인하여 데이터의 </a:t>
            </a:r>
            <a:r>
              <a:rPr lang="ko" b="1" dirty="0"/>
              <a:t>‘중복(Redundancy)</a:t>
            </a:r>
            <a:r>
              <a:rPr lang="ko" dirty="0"/>
              <a:t> 이 </a:t>
            </a:r>
            <a:endParaRPr lang="en-US" altLang="k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발생하고 이러한 중복으로 인해 테이블 </a:t>
            </a:r>
            <a:r>
              <a:rPr lang="ko" b="1" dirty="0"/>
              <a:t>조작(manipulation) </a:t>
            </a:r>
            <a:r>
              <a:rPr lang="ko" dirty="0"/>
              <a:t>시 문제가 발생하는 현상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이상(Anomaly) 의 종류는 3가지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>
                <a:solidFill>
                  <a:srgbClr val="0000FF"/>
                </a:solidFill>
              </a:rPr>
              <a:t>삽입 이상</a:t>
            </a:r>
            <a:r>
              <a:rPr lang="ko" dirty="0"/>
              <a:t> (Insertion Anomaly)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>
                <a:solidFill>
                  <a:srgbClr val="0000FF"/>
                </a:solidFill>
              </a:rPr>
              <a:t>삭제 이상</a:t>
            </a:r>
            <a:r>
              <a:rPr lang="ko" dirty="0"/>
              <a:t>(Deletion Anomaly)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>
                <a:solidFill>
                  <a:srgbClr val="0000FF"/>
                </a:solidFill>
              </a:rPr>
              <a:t>갱신 이상</a:t>
            </a:r>
            <a:r>
              <a:rPr lang="ko" dirty="0"/>
              <a:t>(Update Anomaly)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446379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 dirty="0"/>
              <a:t>예:다음 과 같은 요구사항을  테이블로 설계</a:t>
            </a:r>
            <a:endParaRPr sz="3400" dirty="0"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623400" y="165618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대학교 학생에 대한 테이블 설계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b="1" dirty="0"/>
              <a:t>학번 </a:t>
            </a:r>
            <a:r>
              <a:rPr lang="ko" dirty="0"/>
              <a:t>/ </a:t>
            </a:r>
            <a:r>
              <a:rPr lang="ko" b="1" dirty="0"/>
              <a:t>그 학생이 수강한 과목번호</a:t>
            </a:r>
            <a:r>
              <a:rPr lang="ko" dirty="0"/>
              <a:t> / </a:t>
            </a:r>
            <a:r>
              <a:rPr lang="ko" b="1" dirty="0"/>
              <a:t>그 과목의 성적</a:t>
            </a:r>
            <a:r>
              <a:rPr lang="ko" dirty="0"/>
              <a:t> /  </a:t>
            </a:r>
            <a:r>
              <a:rPr lang="ko" b="1" dirty="0"/>
              <a:t>그 학생의 학년</a:t>
            </a:r>
            <a:r>
              <a:rPr lang="ko" dirty="0"/>
              <a:t>  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507300" y="513850"/>
            <a:ext cx="2628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테이블 작성</a:t>
            </a:r>
            <a:endParaRPr dirty="0"/>
          </a:p>
        </p:txBody>
      </p:sp>
      <p:graphicFrame>
        <p:nvGraphicFramePr>
          <p:cNvPr id="90" name="Google Shape;90;p17"/>
          <p:cNvGraphicFramePr/>
          <p:nvPr>
            <p:extLst>
              <p:ext uri="{D42A27DB-BD31-4B8C-83A1-F6EECF244321}">
                <p14:modId xmlns:p14="http://schemas.microsoft.com/office/powerpoint/2010/main" val="2780303369"/>
              </p:ext>
            </p:extLst>
          </p:nvPr>
        </p:nvGraphicFramePr>
        <p:xfrm>
          <a:off x="3136200" y="513850"/>
          <a:ext cx="5497920" cy="4114530"/>
        </p:xfrm>
        <a:graphic>
          <a:graphicData uri="http://schemas.openxmlformats.org/drawingml/2006/table">
            <a:tbl>
              <a:tblPr>
                <a:noFill/>
                <a:tableStyleId>{F357BC05-DA7B-444C-8095-A4DA18B513A5}</a:tableStyleId>
              </a:tblPr>
              <a:tblGrid>
                <a:gridCol w="137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4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4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4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60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 u="sng"/>
                        <a:t>학번</a:t>
                      </a:r>
                      <a:endParaRPr sz="1800" b="1" u="sng"/>
                    </a:p>
                  </a:txBody>
                  <a:tcPr marL="91425" marR="91425" marT="91425" marB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 u="sng"/>
                        <a:t>과목</a:t>
                      </a:r>
                      <a:endParaRPr sz="1800" b="1" u="sng"/>
                    </a:p>
                  </a:txBody>
                  <a:tcPr marL="91425" marR="91425" marT="91425" marB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성적</a:t>
                      </a:r>
                      <a:endParaRPr sz="1800"/>
                    </a:p>
                  </a:txBody>
                  <a:tcPr marL="91425" marR="91425" marT="91425" marB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학년</a:t>
                      </a:r>
                      <a:endParaRPr sz="1800"/>
                    </a:p>
                  </a:txBody>
                  <a:tcPr marL="91425" marR="91425" marT="91425" marB="91425" anchor="ctr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0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100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A111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0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100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A222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0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100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B111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0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200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B222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C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0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200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C111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C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60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300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C222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</a:t>
                      </a:r>
                      <a:endParaRPr sz="1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60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400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B111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dirty="0"/>
                        <a:t>B</a:t>
                      </a:r>
                      <a:endParaRPr sz="18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60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400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A111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dirty="0"/>
                        <a:t>2</a:t>
                      </a:r>
                      <a:endParaRPr sz="18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1" name="Google Shape;91;p17"/>
          <p:cNvSpPr/>
          <p:nvPr/>
        </p:nvSpPr>
        <p:spPr>
          <a:xfrm>
            <a:off x="657972" y="1533357"/>
            <a:ext cx="1951500" cy="983700"/>
          </a:xfrm>
          <a:prstGeom prst="wedgeRectCallout">
            <a:avLst>
              <a:gd name="adj1" fmla="val 82759"/>
              <a:gd name="adj2" fmla="val -125660"/>
            </a:avLst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/>
              <a:t>‘학번’ + ‘과목’ 이 복합키</a:t>
            </a:r>
            <a:endParaRPr sz="18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삽입이상 (Insertion Anomaly)</a:t>
            </a:r>
            <a:endParaRPr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535078" y="1230883"/>
            <a:ext cx="8073844" cy="3539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/>
              <a:t>테이블에 데이터를 삽입할때 의도와는 다른 상관없이 원하지 않는 값들로 인해 삽입할수 없게 되는 현상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467644" y="476250"/>
            <a:ext cx="32418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삽입이상 (예)</a:t>
            </a:r>
            <a:endParaRPr dirty="0"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467644" y="1259237"/>
            <a:ext cx="2832300" cy="1810500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000000"/>
                </a:solidFill>
              </a:rPr>
              <a:t>“새로운 학생이 전학</a:t>
            </a:r>
            <a:r>
              <a:rPr lang="en-US" altLang="ko" dirty="0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왔다</a:t>
            </a:r>
            <a:r>
              <a:rPr lang="ko" dirty="0">
                <a:solidFill>
                  <a:srgbClr val="000000"/>
                </a:solidFill>
              </a:rPr>
              <a:t>”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b="1" dirty="0">
                <a:solidFill>
                  <a:srgbClr val="000000"/>
                </a:solidFill>
              </a:rPr>
              <a:t>학번: 500</a:t>
            </a:r>
            <a:br>
              <a:rPr lang="ko" b="1" dirty="0">
                <a:solidFill>
                  <a:srgbClr val="000000"/>
                </a:solidFill>
              </a:rPr>
            </a:br>
            <a:r>
              <a:rPr lang="ko" b="1" dirty="0">
                <a:solidFill>
                  <a:srgbClr val="000000"/>
                </a:solidFill>
              </a:rPr>
              <a:t>학년: 4</a:t>
            </a:r>
            <a:endParaRPr b="1" dirty="0">
              <a:solidFill>
                <a:srgbClr val="000000"/>
              </a:solidFill>
            </a:endParaRPr>
          </a:p>
        </p:txBody>
      </p:sp>
      <p:graphicFrame>
        <p:nvGraphicFramePr>
          <p:cNvPr id="104" name="Google Shape;104;p19"/>
          <p:cNvGraphicFramePr/>
          <p:nvPr/>
        </p:nvGraphicFramePr>
        <p:xfrm>
          <a:off x="3467100" y="476250"/>
          <a:ext cx="5550600" cy="4114530"/>
        </p:xfrm>
        <a:graphic>
          <a:graphicData uri="http://schemas.openxmlformats.org/drawingml/2006/table">
            <a:tbl>
              <a:tblPr>
                <a:noFill/>
                <a:tableStyleId>{F357BC05-DA7B-444C-8095-A4DA18B513A5}</a:tableStyleId>
              </a:tblPr>
              <a:tblGrid>
                <a:gridCol w="138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 u="sng"/>
                        <a:t>학번</a:t>
                      </a:r>
                      <a:endParaRPr sz="1800" b="1" u="sng"/>
                    </a:p>
                  </a:txBody>
                  <a:tcPr marL="91425" marR="91425" marT="91425" marB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 u="sng"/>
                        <a:t>과목</a:t>
                      </a:r>
                      <a:endParaRPr sz="1800" b="1" u="sng"/>
                    </a:p>
                  </a:txBody>
                  <a:tcPr marL="91425" marR="91425" marT="91425" marB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성적</a:t>
                      </a:r>
                      <a:endParaRPr sz="1800"/>
                    </a:p>
                  </a:txBody>
                  <a:tcPr marL="91425" marR="91425" marT="91425" marB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학년</a:t>
                      </a:r>
                      <a:endParaRPr sz="1800"/>
                    </a:p>
                  </a:txBody>
                  <a:tcPr marL="91425" marR="91425" marT="91425" marB="91425" anchor="ctr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100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A111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100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A222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100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B111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200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B222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C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200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C111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C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300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C222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</a:t>
                      </a:r>
                      <a:endParaRPr sz="1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400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B111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400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A111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삭제 이상 (Deletion Anomaly)</a:t>
            </a:r>
            <a:endParaRPr dirty="0"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1112686" y="1266324"/>
            <a:ext cx="7471333" cy="34321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/>
              <a:t>삭제 이상 은 테이블에서 한 튜플을 삭제할때 의도와는 상관없는 값들도 함께 삭제되는, 즉 연쇄삭제가 발생하는 현상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495997" y="552720"/>
            <a:ext cx="32418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삭제이상 (예)</a:t>
            </a:r>
            <a:endParaRPr dirty="0"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581058" y="1422269"/>
            <a:ext cx="2832300" cy="1810500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>
                <a:solidFill>
                  <a:srgbClr val="000000"/>
                </a:solidFill>
              </a:rPr>
              <a:t>“300번 학생이 C222 과목 등록을 취소하겠다고 </a:t>
            </a:r>
            <a:r>
              <a:rPr lang="ko-KR" altLang="en-US" dirty="0">
                <a:solidFill>
                  <a:srgbClr val="000000"/>
                </a:solidFill>
              </a:rPr>
              <a:t>한다면</a:t>
            </a:r>
            <a:r>
              <a:rPr lang="en-US" altLang="ko-KR" dirty="0">
                <a:solidFill>
                  <a:srgbClr val="000000"/>
                </a:solidFill>
              </a:rPr>
              <a:t>?</a:t>
            </a:r>
            <a:r>
              <a:rPr lang="ko" dirty="0">
                <a:solidFill>
                  <a:srgbClr val="000000"/>
                </a:solidFill>
              </a:rPr>
              <a:t>”</a:t>
            </a:r>
            <a:endParaRPr dirty="0">
              <a:solidFill>
                <a:srgbClr val="000000"/>
              </a:solidFill>
            </a:endParaRPr>
          </a:p>
        </p:txBody>
      </p:sp>
      <p:graphicFrame>
        <p:nvGraphicFramePr>
          <p:cNvPr id="117" name="Google Shape;117;p21"/>
          <p:cNvGraphicFramePr/>
          <p:nvPr/>
        </p:nvGraphicFramePr>
        <p:xfrm>
          <a:off x="3467100" y="476250"/>
          <a:ext cx="5550600" cy="4114530"/>
        </p:xfrm>
        <a:graphic>
          <a:graphicData uri="http://schemas.openxmlformats.org/drawingml/2006/table">
            <a:tbl>
              <a:tblPr>
                <a:noFill/>
                <a:tableStyleId>{F357BC05-DA7B-444C-8095-A4DA18B513A5}</a:tableStyleId>
              </a:tblPr>
              <a:tblGrid>
                <a:gridCol w="138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 u="sng"/>
                        <a:t>학번</a:t>
                      </a:r>
                      <a:endParaRPr sz="1800" b="1" u="sng"/>
                    </a:p>
                  </a:txBody>
                  <a:tcPr marL="91425" marR="91425" marT="91425" marB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 u="sng"/>
                        <a:t>과목</a:t>
                      </a:r>
                      <a:endParaRPr sz="1800" b="1" u="sng"/>
                    </a:p>
                  </a:txBody>
                  <a:tcPr marL="91425" marR="91425" marT="91425" marB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성적</a:t>
                      </a:r>
                      <a:endParaRPr sz="1800"/>
                    </a:p>
                  </a:txBody>
                  <a:tcPr marL="91425" marR="91425" marT="91425" marB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학년</a:t>
                      </a:r>
                      <a:endParaRPr sz="1800"/>
                    </a:p>
                  </a:txBody>
                  <a:tcPr marL="91425" marR="91425" marT="91425" marB="91425" anchor="ctr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100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A111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100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A222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100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B111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200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B222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C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200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C111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C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dirty="0"/>
                        <a:t>300</a:t>
                      </a:r>
                      <a:endParaRPr sz="18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dirty="0"/>
                        <a:t>C222</a:t>
                      </a:r>
                      <a:endParaRPr sz="18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dirty="0"/>
                        <a:t>A</a:t>
                      </a:r>
                      <a:endParaRPr sz="18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</a:t>
                      </a:r>
                      <a:endParaRPr sz="1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400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B111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400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A111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dirty="0"/>
                        <a:t>2</a:t>
                      </a:r>
                      <a:endParaRPr sz="18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65</TotalTime>
  <Words>1317</Words>
  <Application>Microsoft Office PowerPoint</Application>
  <PresentationFormat>화면 슬라이드 쇼(16:9)</PresentationFormat>
  <Paragraphs>614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Arial</vt:lpstr>
      <vt:lpstr>Garamond</vt:lpstr>
      <vt:lpstr>Open Sans</vt:lpstr>
      <vt:lpstr>자연주의</vt:lpstr>
      <vt:lpstr>정규화</vt:lpstr>
      <vt:lpstr>이상 (Anomaly)</vt:lpstr>
      <vt:lpstr>이상 (Anomaly)</vt:lpstr>
      <vt:lpstr>예:다음 과 같은 요구사항을  테이블로 설계</vt:lpstr>
      <vt:lpstr>테이블 작성</vt:lpstr>
      <vt:lpstr>삽입이상 (Insertion Anomaly)</vt:lpstr>
      <vt:lpstr>삽입이상 (예)</vt:lpstr>
      <vt:lpstr>삭제 이상 (Deletion Anomaly)</vt:lpstr>
      <vt:lpstr>삭제이상 (예)</vt:lpstr>
      <vt:lpstr>갱신이상 (Update Anomaly)</vt:lpstr>
      <vt:lpstr>갱신이상 (예)</vt:lpstr>
      <vt:lpstr>연습 문제 (기사 15’.4 12’10, 10’7, 06’7, ..  )  </vt:lpstr>
      <vt:lpstr>발생되는 이상 증상</vt:lpstr>
      <vt:lpstr>함수적 종속 (Functional Dependency)</vt:lpstr>
      <vt:lpstr>정규화 를 이해하려면...</vt:lpstr>
      <vt:lpstr>함수적 종속 (Functional Dependency)</vt:lpstr>
      <vt:lpstr>예)</vt:lpstr>
      <vt:lpstr>PowerPoint 프레젠테이션</vt:lpstr>
      <vt:lpstr>함수적 종속의 의미와 그렇지 않은 예(의미)</vt:lpstr>
      <vt:lpstr>결정자, 종속자</vt:lpstr>
      <vt:lpstr>함수적 종속 다이어그램</vt:lpstr>
      <vt:lpstr>예)</vt:lpstr>
      <vt:lpstr>함수적 종속관계 다이어그램으로 표현</vt:lpstr>
      <vt:lpstr>완전 함수 종속,  부분함수 종속</vt:lpstr>
      <vt:lpstr>완전 함수 종속,  부분함수 종속</vt:lpstr>
      <vt:lpstr>연습 문제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정규화</dc:title>
  <cp:lastModifiedBy>phantom5820@naver.com</cp:lastModifiedBy>
  <cp:revision>7</cp:revision>
  <dcterms:modified xsi:type="dcterms:W3CDTF">2021-04-14T12:51:31Z</dcterms:modified>
</cp:coreProperties>
</file>