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4" r:id="rId28"/>
    <p:sldId id="285" r:id="rId29"/>
    <p:sldId id="286" r:id="rId30"/>
  </p:sldIdLst>
  <p:sldSz cx="9144000" cy="5143500" type="screen16x9"/>
  <p:notesSz cx="6858000" cy="9144000"/>
  <p:embeddedFontLst>
    <p:embeddedFont>
      <p:font typeface="Garamond" panose="02020404030301010803" pitchFamily="18" charset="0"/>
      <p:regular r:id="rId32"/>
      <p:bold r:id="rId33"/>
      <p:italic r:id="rId34"/>
    </p:embeddedFont>
    <p:embeddedFont>
      <p:font typeface="Georgia" panose="02040502050405020303" pitchFamily="18" charset="0"/>
      <p:regular r:id="rId35"/>
      <p:bold r:id="rId36"/>
      <p:italic r:id="rId37"/>
      <p:boldItalic r:id="rId38"/>
    </p:embeddedFont>
    <p:embeddedFont>
      <p:font typeface="Open Sans" panose="020B0600000101010101" charset="0"/>
      <p:regular r:id="rId39"/>
      <p:bold r:id="rId40"/>
      <p:italic r:id="rId41"/>
      <p:boldItalic r:id="rId42"/>
    </p:embeddedFont>
    <p:embeddedFont>
      <p:font typeface="PT Sans Narrow" panose="020B0600000101010101" charset="0"/>
      <p:regular r:id="rId43"/>
      <p:bold r:id="rId4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98AFEC-7064-4151-8C21-392F043DB764}">
  <a:tblStyle styleId="{7298AFEC-7064-4151-8C21-392F043DB7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803B99F-B228-4716-8420-561AD2F5F64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e26f8eaa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e26f8eaa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e26f8eaa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e26f8eaa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e26f8ea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e26f8ea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e26f8eaa4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e26f8eaa4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e245ad10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e245ad10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e26f8eaa4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e26f8eaa4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e26f8eaa4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e26f8eaa4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e26f8eaa4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e26f8eaa4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e26f8eaa4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e26f8eaa4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e26f8eaa4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e26f8eaa4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e245ad10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e245ad10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e26f8eaa4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e26f8eaa4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e26f8eaa4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e26f8eaa4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e26f8eaa4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e26f8eaa4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e26f8eaa4_1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e26f8eaa4_1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e26f8eaa4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e26f8eaa4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e26f8eaa4_1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e26f8eaa4_1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4a900d64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4a900d64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4a900d64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64a900d64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4a900d645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64a900d645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4a900d645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64a900d645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e26f8eaa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e26f8eaa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e26f8eaa4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e26f8eaa4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e26f8eaa4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e26f8eaa4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e245ad103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e245ad103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e245ad10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e245ad103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4a900d64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4a900d64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e245ad10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e245ad103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46556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8717468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9544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7410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5791395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540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09741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32037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55402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2079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110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65062714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09903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23205045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3720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38462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09895929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69530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18145090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72426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ftr="0" dt="0"/>
  <p:txStyles>
    <p:titleStyle>
      <a:lvl1pPr algn="ctr" defTabSz="342900" rtl="0" eaLnBrk="1" latinLnBrk="1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정규화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Normalization, Normal Form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474920" y="445025"/>
            <a:ext cx="8165805" cy="7074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제 1 정규형</a:t>
            </a:r>
            <a:endParaRPr dirty="0"/>
          </a:p>
        </p:txBody>
      </p:sp>
      <p:sp>
        <p:nvSpPr>
          <p:cNvPr id="154" name="Google Shape;154;p22"/>
          <p:cNvSpPr txBox="1">
            <a:spLocks noGrp="1"/>
          </p:cNvSpPr>
          <p:nvPr>
            <p:ph type="body" idx="1"/>
          </p:nvPr>
        </p:nvSpPr>
        <p:spPr>
          <a:xfrm>
            <a:off x="687384" y="1266325"/>
            <a:ext cx="7606012" cy="3284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 dirty="0"/>
              <a:t>테이블 R 에 속한 모든 속성의 </a:t>
            </a:r>
            <a:r>
              <a:rPr lang="ko" sz="2400" b="1" dirty="0">
                <a:solidFill>
                  <a:srgbClr val="0000FF"/>
                </a:solidFill>
              </a:rPr>
              <a:t>도메인(Domain)이 </a:t>
            </a:r>
            <a:endParaRPr lang="en-US" altLang="ko" sz="24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 b="1" dirty="0">
                <a:solidFill>
                  <a:srgbClr val="0000FF"/>
                </a:solidFill>
              </a:rPr>
              <a:t>원자값(Atomic Value) 로만 구성된</a:t>
            </a:r>
            <a:r>
              <a:rPr lang="ko" sz="2400" dirty="0"/>
              <a:t> 정규형이다.   </a:t>
            </a:r>
            <a:endParaRPr lang="en-US" altLang="ko" sz="24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 dirty="0"/>
              <a:t>즉</a:t>
            </a:r>
            <a:r>
              <a:rPr lang="en-US" altLang="ko" sz="2400" dirty="0"/>
              <a:t>,</a:t>
            </a:r>
            <a:r>
              <a:rPr lang="ko" sz="2400" dirty="0"/>
              <a:t> 테이블의 속성값이 원자 값만으로 되어 있는 정규형</a:t>
            </a:r>
            <a:endParaRPr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797800" y="4037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왜 &lt;주문목록&gt; 은 제1 정규형이 아닌가?</a:t>
            </a:r>
            <a:endParaRPr dirty="0"/>
          </a:p>
        </p:txBody>
      </p:sp>
      <p:graphicFrame>
        <p:nvGraphicFramePr>
          <p:cNvPr id="160" name="Google Shape;160;p23"/>
          <p:cNvGraphicFramePr/>
          <p:nvPr/>
        </p:nvGraphicFramePr>
        <p:xfrm>
          <a:off x="797800" y="2035650"/>
          <a:ext cx="7239050" cy="265576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103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u="sng"/>
                        <a:t>제품번호</a:t>
                      </a:r>
                      <a:endParaRPr b="1" u="sng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제품명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제고수량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주문번호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고객번호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주소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주문수량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에어컨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4000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K100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H200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부산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천안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세탁기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7000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F400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K100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A900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300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서울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부산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천안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60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40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3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3030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냉장고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H200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천안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1" name="Google Shape;161;p23"/>
          <p:cNvSpPr txBox="1"/>
          <p:nvPr/>
        </p:nvSpPr>
        <p:spPr>
          <a:xfrm>
            <a:off x="797800" y="1144767"/>
            <a:ext cx="7239051" cy="720425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하나의 제품에 대해 여러개의 주문관련 정보들</a:t>
            </a:r>
            <a:br>
              <a:rPr lang="ko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(주문번호, 고객번호, 주소, 주문수량) 이 발생하고 있</a:t>
            </a:r>
            <a:r>
              <a:rPr lang="ko-KR" altLang="en-US" dirty="0" err="1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기때문</a:t>
            </a:r>
            <a:r>
              <a:rPr lang="ko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제1정규형으로 만들기</a:t>
            </a:r>
            <a:endParaRPr dirty="0"/>
          </a:p>
        </p:txBody>
      </p:sp>
      <p:sp>
        <p:nvSpPr>
          <p:cNvPr id="167" name="Google Shape;167;p24"/>
          <p:cNvSpPr txBox="1">
            <a:spLocks noGrp="1"/>
          </p:cNvSpPr>
          <p:nvPr>
            <p:ph type="body" idx="1"/>
          </p:nvPr>
        </p:nvSpPr>
        <p:spPr>
          <a:xfrm>
            <a:off x="623400" y="1301766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반복되는 주문관련 정보인 주문번호, 고객번호, 주소, 주문수량을 분리하여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b="1" dirty="0"/>
              <a:t>&lt;제품&gt; </a:t>
            </a:r>
            <a:r>
              <a:rPr lang="ko" dirty="0"/>
              <a:t> 테이블과 </a:t>
            </a:r>
            <a:r>
              <a:rPr lang="ko" b="1" dirty="0"/>
              <a:t>&lt;제품주문&gt;</a:t>
            </a:r>
            <a:r>
              <a:rPr lang="ko" dirty="0"/>
              <a:t> 테이블로 만들어진다.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Google Shape;172;p25"/>
          <p:cNvGraphicFramePr/>
          <p:nvPr/>
        </p:nvGraphicFramePr>
        <p:xfrm>
          <a:off x="1029950" y="11350"/>
          <a:ext cx="7050400" cy="201156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100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4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u="sng" dirty="0"/>
                        <a:t>제품번호</a:t>
                      </a:r>
                      <a:endParaRPr sz="1200" b="1" u="sng" dirty="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제품명</a:t>
                      </a:r>
                      <a:endParaRPr sz="1200" dirty="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제고수량</a:t>
                      </a:r>
                      <a:endParaRPr sz="1200" dirty="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주문번호</a:t>
                      </a:r>
                      <a:endParaRPr sz="1200" dirty="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고객번호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주소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주문수량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1010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에어컨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4000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K100</a:t>
                      </a: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H200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</a:t>
                      </a: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부산</a:t>
                      </a: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천안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15</a:t>
                      </a: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2010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세탁기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7000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F400</a:t>
                      </a: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K100</a:t>
                      </a: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A900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300</a:t>
                      </a: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</a:t>
                      </a: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서울</a:t>
                      </a: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부산</a:t>
                      </a: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천안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60</a:t>
                      </a: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40</a:t>
                      </a: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50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3030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냉장고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H200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천안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10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3" name="Google Shape;173;p25"/>
          <p:cNvGraphicFramePr/>
          <p:nvPr/>
        </p:nvGraphicFramePr>
        <p:xfrm>
          <a:off x="365650" y="2724150"/>
          <a:ext cx="3021600" cy="1717785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100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4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u="sng"/>
                        <a:t>제품번호</a:t>
                      </a:r>
                      <a:endParaRPr sz="1200" b="1" u="sng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제품명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제고수량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1010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에어컨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4000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2010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세탁기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7000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3030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냉장고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1000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74" name="Google Shape;174;p25"/>
          <p:cNvCxnSpPr/>
          <p:nvPr/>
        </p:nvCxnSpPr>
        <p:spPr>
          <a:xfrm flipH="1">
            <a:off x="2287850" y="2100350"/>
            <a:ext cx="1948200" cy="504600"/>
          </a:xfrm>
          <a:prstGeom prst="straightConnector1">
            <a:avLst/>
          </a:prstGeom>
          <a:noFill/>
          <a:ln w="28575" cap="flat" cmpd="sng">
            <a:solidFill>
              <a:srgbClr val="695D4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5" name="Google Shape;175;p25"/>
          <p:cNvSpPr txBox="1"/>
          <p:nvPr/>
        </p:nvSpPr>
        <p:spPr>
          <a:xfrm>
            <a:off x="419300" y="2326125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Open Sans"/>
                <a:ea typeface="Open Sans"/>
                <a:cs typeface="Open Sans"/>
                <a:sym typeface="Open Sans"/>
              </a:rPr>
              <a:t>&lt;제품&gt;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76" name="Google Shape;176;p25"/>
          <p:cNvGraphicFramePr/>
          <p:nvPr>
            <p:extLst>
              <p:ext uri="{D42A27DB-BD31-4B8C-83A1-F6EECF244321}">
                <p14:modId xmlns:p14="http://schemas.microsoft.com/office/powerpoint/2010/main" val="1575455714"/>
              </p:ext>
            </p:extLst>
          </p:nvPr>
        </p:nvGraphicFramePr>
        <p:xfrm>
          <a:off x="4051501" y="2460150"/>
          <a:ext cx="4589225" cy="256011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917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7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7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39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u="sng"/>
                        <a:t>주문번호</a:t>
                      </a:r>
                      <a:endParaRPr sz="1200" b="1" u="sng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u="sng"/>
                        <a:t>제품번호</a:t>
                      </a:r>
                      <a:endParaRPr sz="1200" b="1" u="sng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고객번호</a:t>
                      </a:r>
                      <a:endParaRPr sz="1200" b="1" u="sng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주소</a:t>
                      </a:r>
                      <a:endParaRPr sz="1200" b="1" u="sng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주문수량</a:t>
                      </a:r>
                      <a:endParaRPr sz="1200" b="1" u="sng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9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K100</a:t>
                      </a:r>
                      <a:endParaRPr sz="12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1010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부산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15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9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H200</a:t>
                      </a:r>
                      <a:endParaRPr sz="12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1010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천안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9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F400</a:t>
                      </a:r>
                      <a:endParaRPr sz="12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2010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300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서울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60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9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K100</a:t>
                      </a:r>
                      <a:endParaRPr sz="12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2010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부산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40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9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A900</a:t>
                      </a:r>
                      <a:endParaRPr sz="12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2010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천안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50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9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H200</a:t>
                      </a:r>
                      <a:endParaRPr sz="12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3030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천안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10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77" name="Google Shape;177;p25"/>
          <p:cNvCxnSpPr/>
          <p:nvPr/>
        </p:nvCxnSpPr>
        <p:spPr>
          <a:xfrm>
            <a:off x="4236050" y="2100350"/>
            <a:ext cx="2222400" cy="387900"/>
          </a:xfrm>
          <a:prstGeom prst="straightConnector1">
            <a:avLst/>
          </a:prstGeom>
          <a:noFill/>
          <a:ln w="28575" cap="flat" cmpd="sng">
            <a:solidFill>
              <a:srgbClr val="695D4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8" name="Google Shape;178;p25"/>
          <p:cNvSpPr txBox="1"/>
          <p:nvPr/>
        </p:nvSpPr>
        <p:spPr>
          <a:xfrm>
            <a:off x="6515300" y="2097525"/>
            <a:ext cx="189135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Open Sans"/>
                <a:ea typeface="Open Sans"/>
                <a:cs typeface="Open Sans"/>
                <a:sym typeface="Open Sans"/>
              </a:rPr>
              <a:t>&lt;제품주문2&gt;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>
            <a:spLocks noGrp="1"/>
          </p:cNvSpPr>
          <p:nvPr>
            <p:ph type="title"/>
          </p:nvPr>
        </p:nvSpPr>
        <p:spPr>
          <a:xfrm>
            <a:off x="1552165" y="4261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분리된 &lt;제품주문2&gt; 테이블은</a:t>
            </a:r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body" idx="1"/>
          </p:nvPr>
        </p:nvSpPr>
        <p:spPr>
          <a:xfrm>
            <a:off x="1190658" y="1041700"/>
            <a:ext cx="8520600" cy="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기본키는 (주문번호, 제품번호) 이고 여기에는 </a:t>
            </a:r>
            <a:r>
              <a:rPr lang="ko" b="1" dirty="0"/>
              <a:t>함수 종속</a:t>
            </a:r>
            <a:r>
              <a:rPr lang="ko" dirty="0"/>
              <a:t>이 있다.</a:t>
            </a:r>
            <a:endParaRPr dirty="0"/>
          </a:p>
        </p:txBody>
      </p:sp>
      <p:graphicFrame>
        <p:nvGraphicFramePr>
          <p:cNvPr id="185" name="Google Shape;185;p26"/>
          <p:cNvGraphicFramePr/>
          <p:nvPr>
            <p:extLst>
              <p:ext uri="{D42A27DB-BD31-4B8C-83A1-F6EECF244321}">
                <p14:modId xmlns:p14="http://schemas.microsoft.com/office/powerpoint/2010/main" val="362477862"/>
              </p:ext>
            </p:extLst>
          </p:nvPr>
        </p:nvGraphicFramePr>
        <p:xfrm>
          <a:off x="1770175" y="1763950"/>
          <a:ext cx="5700000" cy="272013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11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3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u="sng" dirty="0"/>
                        <a:t>주문번호</a:t>
                      </a:r>
                      <a:endParaRPr b="1" u="sng" dirty="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u="sng" dirty="0"/>
                        <a:t>제품번호</a:t>
                      </a:r>
                      <a:endParaRPr b="1" u="sng" dirty="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고객번호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주소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주문수량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K100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1010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100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부산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H200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천안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F400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서울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60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K100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부산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A900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천안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H200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3030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천안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10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6" name="Google Shape;186;p26"/>
          <p:cNvSpPr txBox="1"/>
          <p:nvPr/>
        </p:nvSpPr>
        <p:spPr>
          <a:xfrm>
            <a:off x="1770175" y="1383700"/>
            <a:ext cx="1639332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Open Sans"/>
                <a:ea typeface="Open Sans"/>
                <a:cs typeface="Open Sans"/>
                <a:sym typeface="Open Sans"/>
              </a:rPr>
              <a:t>&lt;제품주문2&gt;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311700" y="4582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&lt;제품주문2&gt; 의 함수 종속</a:t>
            </a:r>
            <a:endParaRPr dirty="0"/>
          </a:p>
        </p:txBody>
      </p:sp>
      <p:graphicFrame>
        <p:nvGraphicFramePr>
          <p:cNvPr id="192" name="Google Shape;192;p27"/>
          <p:cNvGraphicFramePr/>
          <p:nvPr>
            <p:extLst>
              <p:ext uri="{D42A27DB-BD31-4B8C-83A1-F6EECF244321}">
                <p14:modId xmlns:p14="http://schemas.microsoft.com/office/powerpoint/2010/main" val="2712978946"/>
              </p:ext>
            </p:extLst>
          </p:nvPr>
        </p:nvGraphicFramePr>
        <p:xfrm>
          <a:off x="4727027" y="1886844"/>
          <a:ext cx="4296471" cy="1955052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1691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4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20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주문번호, 제품번호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→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고객번호, 주소, 주문수량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9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주문번호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→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고객번호, 주소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9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고</a:t>
                      </a:r>
                      <a:r>
                        <a:rPr lang="ko-KR" altLang="en-US" dirty="0"/>
                        <a:t>객</a:t>
                      </a:r>
                      <a:r>
                        <a:rPr lang="ko" dirty="0"/>
                        <a:t>번호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→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주소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3" name="Google Shape;193;p27"/>
          <p:cNvSpPr txBox="1"/>
          <p:nvPr/>
        </p:nvSpPr>
        <p:spPr>
          <a:xfrm>
            <a:off x="458246" y="1026275"/>
            <a:ext cx="2242424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Open Sans"/>
                <a:ea typeface="Open Sans"/>
                <a:cs typeface="Open Sans"/>
                <a:sym typeface="Open Sans"/>
              </a:rPr>
              <a:t>&lt;제품주문2&gt;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94" name="Google Shape;194;p27"/>
          <p:cNvGraphicFramePr/>
          <p:nvPr>
            <p:extLst>
              <p:ext uri="{D42A27DB-BD31-4B8C-83A1-F6EECF244321}">
                <p14:modId xmlns:p14="http://schemas.microsoft.com/office/powerpoint/2010/main" val="168472275"/>
              </p:ext>
            </p:extLst>
          </p:nvPr>
        </p:nvGraphicFramePr>
        <p:xfrm>
          <a:off x="876380" y="1488941"/>
          <a:ext cx="3648580" cy="292587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729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9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9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858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u="sng" dirty="0"/>
                        <a:t>주문</a:t>
                      </a:r>
                      <a:br>
                        <a:rPr lang="ko" b="1" u="sng" dirty="0"/>
                      </a:br>
                      <a:r>
                        <a:rPr lang="ko" b="1" u="sng" dirty="0"/>
                        <a:t>번호</a:t>
                      </a:r>
                      <a:endParaRPr b="1" u="sng" dirty="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u="sng"/>
                        <a:t>제품</a:t>
                      </a:r>
                      <a:br>
                        <a:rPr lang="ko" b="1" u="sng"/>
                      </a:br>
                      <a:r>
                        <a:rPr lang="ko" b="1" u="sng"/>
                        <a:t>번호</a:t>
                      </a:r>
                      <a:endParaRPr b="1" u="sng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고객</a:t>
                      </a:r>
                      <a:br>
                        <a:rPr lang="ko" dirty="0"/>
                      </a:br>
                      <a:r>
                        <a:rPr lang="ko" dirty="0"/>
                        <a:t>번호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주소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주문</a:t>
                      </a:r>
                      <a:br>
                        <a:rPr lang="ko"/>
                      </a:br>
                      <a:r>
                        <a:rPr lang="ko"/>
                        <a:t>수량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K100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1010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부산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H200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1010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천안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2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F400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서울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60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2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K100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부산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2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A900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천안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2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H200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3030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천안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10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>
            <a:spLocks noGrp="1"/>
          </p:cNvSpPr>
          <p:nvPr>
            <p:ph type="title"/>
          </p:nvPr>
        </p:nvSpPr>
        <p:spPr>
          <a:xfrm>
            <a:off x="467644" y="445025"/>
            <a:ext cx="8208523" cy="7074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 2 정규형</a:t>
            </a:r>
            <a:endParaRPr/>
          </a:p>
        </p:txBody>
      </p:sp>
      <p:sp>
        <p:nvSpPr>
          <p:cNvPr id="200" name="Google Shape;200;p28"/>
          <p:cNvSpPr txBox="1">
            <a:spLocks noGrp="1"/>
          </p:cNvSpPr>
          <p:nvPr>
            <p:ph type="body" idx="1"/>
          </p:nvPr>
        </p:nvSpPr>
        <p:spPr>
          <a:xfrm>
            <a:off x="467644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테이블 R 이 제 1 정규형이고,  기본키가 아닌 모든 속성이 기본키에 대해 </a:t>
            </a:r>
            <a:endParaRPr lang="en-US" altLang="ko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b="1" dirty="0">
                <a:solidFill>
                  <a:srgbClr val="0000FF"/>
                </a:solidFill>
              </a:rPr>
              <a:t>완전 함수적 종속을 만족</a:t>
            </a:r>
            <a:r>
              <a:rPr lang="ko" dirty="0"/>
              <a:t>하는 정규형   ( 즉 </a:t>
            </a:r>
            <a:r>
              <a:rPr lang="ko" b="1" dirty="0">
                <a:solidFill>
                  <a:srgbClr val="0000FF"/>
                </a:solidFill>
              </a:rPr>
              <a:t>부분적 함수 종속 을 제거</a:t>
            </a:r>
            <a:r>
              <a:rPr lang="ko" dirty="0"/>
              <a:t> )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&lt;제품주문2&gt; 는 왜 제2정규형이 아닌가?</a:t>
            </a:r>
            <a:endParaRPr dirty="0"/>
          </a:p>
        </p:txBody>
      </p:sp>
      <p:sp>
        <p:nvSpPr>
          <p:cNvPr id="206" name="Google Shape;206;p29"/>
          <p:cNvSpPr txBox="1">
            <a:spLocks noGrp="1"/>
          </p:cNvSpPr>
          <p:nvPr>
            <p:ph type="body" idx="1"/>
          </p:nvPr>
        </p:nvSpPr>
        <p:spPr>
          <a:xfrm>
            <a:off x="559980" y="1190125"/>
            <a:ext cx="8272319" cy="1794080"/>
          </a:xfrm>
          <a:prstGeom prst="rect">
            <a:avLst/>
          </a:prstGeom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&lt;제품주문2&gt;</a:t>
            </a:r>
            <a:r>
              <a:rPr lang="ko" dirty="0"/>
              <a:t> 테이블에는 기본키(주문번호, 제품번호) 에 대해 완전 함수적 종속이 되지 않은 속성이 보인</a:t>
            </a:r>
            <a:r>
              <a:rPr lang="ko-KR" altLang="en-US" dirty="0"/>
              <a:t>다</a:t>
            </a:r>
            <a:r>
              <a:rPr lang="en-US" altLang="ko-KR" dirty="0"/>
              <a:t>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dirty="0"/>
              <a:t>즉 ‘주문수량’ 은 기본키</a:t>
            </a:r>
            <a:r>
              <a:rPr lang="ko" b="1" dirty="0"/>
              <a:t>(주문번호, 제품번호)</a:t>
            </a:r>
            <a:r>
              <a:rPr lang="ko" dirty="0"/>
              <a:t> 에 완전 함수적 종속이지만,</a:t>
            </a:r>
            <a:br>
              <a:rPr lang="ko" dirty="0"/>
            </a:br>
            <a:r>
              <a:rPr lang="ko" dirty="0"/>
              <a:t>‘고객번호’ 와 ‘주소’ 는 </a:t>
            </a:r>
            <a:r>
              <a:rPr lang="ko" b="1" dirty="0"/>
              <a:t> (주문번호) </a:t>
            </a:r>
            <a:r>
              <a:rPr lang="ko" dirty="0"/>
              <a:t>에 의해서도 결정될수 있으므로 기본키에 대해 완전 종속은 아니다.   따라서 </a:t>
            </a:r>
            <a:r>
              <a:rPr lang="ko" b="1" dirty="0"/>
              <a:t>&lt;제품주문2&gt;</a:t>
            </a:r>
            <a:r>
              <a:rPr lang="ko" dirty="0"/>
              <a:t> 는 완전 함수적 종속이 아니다.</a:t>
            </a:r>
            <a:endParaRPr dirty="0"/>
          </a:p>
        </p:txBody>
      </p:sp>
      <p:graphicFrame>
        <p:nvGraphicFramePr>
          <p:cNvPr id="207" name="Google Shape;207;p29"/>
          <p:cNvGraphicFramePr/>
          <p:nvPr/>
        </p:nvGraphicFramePr>
        <p:xfrm>
          <a:off x="1928675" y="3110325"/>
          <a:ext cx="4798275" cy="137151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188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u="sng"/>
                        <a:t>주문번호</a:t>
                      </a:r>
                      <a:r>
                        <a:rPr lang="ko" b="1"/>
                        <a:t>, </a:t>
                      </a:r>
                      <a:r>
                        <a:rPr lang="ko" b="1" u="sng"/>
                        <a:t>제품번호</a:t>
                      </a:r>
                      <a:endParaRPr b="1" u="sng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→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고객번호, 주소, 주문수량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u="sng" dirty="0"/>
                        <a:t>주문번호</a:t>
                      </a:r>
                      <a:endParaRPr b="1" u="sng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 dirty="0"/>
                        <a:t>→</a:t>
                      </a:r>
                      <a:endParaRPr sz="18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고객번호, 주소</a:t>
                      </a:r>
                      <a:endParaRPr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고객번호</a:t>
                      </a:r>
                      <a:endParaRPr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 dirty="0"/>
                        <a:t>→</a:t>
                      </a:r>
                      <a:endParaRPr sz="18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주소</a:t>
                      </a:r>
                      <a:endParaRPr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&lt;제품주문2&gt; 를 제2정규형 분리하기.</a:t>
            </a:r>
            <a:endParaRPr dirty="0"/>
          </a:p>
        </p:txBody>
      </p:sp>
      <p:sp>
        <p:nvSpPr>
          <p:cNvPr id="213" name="Google Shape;213;p30"/>
          <p:cNvSpPr txBox="1">
            <a:spLocks noGrp="1"/>
          </p:cNvSpPr>
          <p:nvPr>
            <p:ph type="body" idx="1"/>
          </p:nvPr>
        </p:nvSpPr>
        <p:spPr>
          <a:xfrm>
            <a:off x="729914" y="1759028"/>
            <a:ext cx="8520600" cy="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‘주문번호’ 에 함수적 종속이 되는 속성들을 분리하여 제2정규형 만들기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8" name="Google Shape;218;p31"/>
          <p:cNvGraphicFramePr/>
          <p:nvPr/>
        </p:nvGraphicFramePr>
        <p:xfrm>
          <a:off x="3870338" y="96975"/>
          <a:ext cx="5123500" cy="245343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102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 u="sng"/>
                        <a:t>주문번호</a:t>
                      </a:r>
                      <a:endParaRPr sz="1100" b="1" u="sng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 u="sng"/>
                        <a:t>제품번호</a:t>
                      </a:r>
                      <a:endParaRPr sz="1100" b="1" u="sng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고객번호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주소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주문수량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K100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1010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100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부산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15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H200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1010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200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천안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30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F400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2010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300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서울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60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K100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2010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100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부산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40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A900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2010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200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천안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50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H200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3030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200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천안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10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9" name="Google Shape;219;p31"/>
          <p:cNvSpPr txBox="1"/>
          <p:nvPr/>
        </p:nvSpPr>
        <p:spPr>
          <a:xfrm>
            <a:off x="2427625" y="251888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Open Sans"/>
                <a:ea typeface="Open Sans"/>
                <a:cs typeface="Open Sans"/>
                <a:sym typeface="Open Sans"/>
              </a:rPr>
              <a:t>&lt;제품주문2&gt;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20" name="Google Shape;220;p31"/>
          <p:cNvCxnSpPr/>
          <p:nvPr/>
        </p:nvCxnSpPr>
        <p:spPr>
          <a:xfrm flipH="1">
            <a:off x="2152475" y="1411675"/>
            <a:ext cx="1733100" cy="559200"/>
          </a:xfrm>
          <a:prstGeom prst="straightConnector1">
            <a:avLst/>
          </a:prstGeom>
          <a:noFill/>
          <a:ln w="28575" cap="flat" cmpd="sng">
            <a:solidFill>
              <a:srgbClr val="695D4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" name="Google Shape;221;p31"/>
          <p:cNvCxnSpPr/>
          <p:nvPr/>
        </p:nvCxnSpPr>
        <p:spPr>
          <a:xfrm flipH="1">
            <a:off x="6622425" y="2551450"/>
            <a:ext cx="265500" cy="419400"/>
          </a:xfrm>
          <a:prstGeom prst="straightConnector1">
            <a:avLst/>
          </a:prstGeom>
          <a:noFill/>
          <a:ln w="28575" cap="flat" cmpd="sng">
            <a:solidFill>
              <a:srgbClr val="695D4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2" name="Google Shape;222;p31"/>
          <p:cNvSpPr txBox="1"/>
          <p:nvPr/>
        </p:nvSpPr>
        <p:spPr>
          <a:xfrm>
            <a:off x="141625" y="1699688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Open Sans"/>
                <a:ea typeface="Open Sans"/>
                <a:cs typeface="Open Sans"/>
                <a:sym typeface="Open Sans"/>
              </a:rPr>
              <a:t>&lt;주문목록&gt;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31"/>
          <p:cNvSpPr txBox="1"/>
          <p:nvPr/>
        </p:nvSpPr>
        <p:spPr>
          <a:xfrm>
            <a:off x="4500463" y="2781875"/>
            <a:ext cx="96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Open Sans"/>
                <a:ea typeface="Open Sans"/>
                <a:cs typeface="Open Sans"/>
                <a:sym typeface="Open Sans"/>
              </a:rPr>
              <a:t>&lt;주문&gt;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24" name="Google Shape;224;p31"/>
          <p:cNvGraphicFramePr/>
          <p:nvPr/>
        </p:nvGraphicFramePr>
        <p:xfrm>
          <a:off x="234613" y="2222775"/>
          <a:ext cx="3109275" cy="245343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103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 u="sng"/>
                        <a:t>주문번호</a:t>
                      </a:r>
                      <a:endParaRPr sz="1100" b="1" u="sng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 u="sng" dirty="0"/>
                        <a:t>제품번호</a:t>
                      </a:r>
                      <a:endParaRPr sz="1100" b="1" u="sng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/>
                        <a:t>주문수량</a:t>
                      </a:r>
                      <a:endParaRPr sz="1100" b="1" u="sng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/>
                        <a:t>K100</a:t>
                      </a:r>
                      <a:endParaRPr sz="1100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/>
                        <a:t>1010</a:t>
                      </a:r>
                      <a:endParaRPr sz="11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/>
                        <a:t>15</a:t>
                      </a:r>
                      <a:endParaRPr sz="11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/>
                        <a:t>H200</a:t>
                      </a:r>
                      <a:endParaRPr sz="1100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1010</a:t>
                      </a:r>
                      <a:endParaRPr sz="11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30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F400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2010</a:t>
                      </a:r>
                      <a:endParaRPr sz="11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60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K100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2010</a:t>
                      </a:r>
                      <a:endParaRPr sz="11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40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A900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2010</a:t>
                      </a:r>
                      <a:endParaRPr sz="11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50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H200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3030</a:t>
                      </a:r>
                      <a:endParaRPr sz="11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/>
                        <a:t>10</a:t>
                      </a:r>
                      <a:endParaRPr sz="11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25" name="Google Shape;225;p31"/>
          <p:cNvGraphicFramePr/>
          <p:nvPr/>
        </p:nvGraphicFramePr>
        <p:xfrm>
          <a:off x="5458963" y="2880175"/>
          <a:ext cx="2679300" cy="175245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89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 u="sng"/>
                        <a:t>주문번호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/>
                        <a:t>고객번호</a:t>
                      </a:r>
                      <a:endParaRPr sz="1100" dirty="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주소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K100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100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부산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H200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/>
                        <a:t>200</a:t>
                      </a:r>
                      <a:endParaRPr sz="1100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천안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F400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300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서울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A900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200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/>
                        <a:t>천안</a:t>
                      </a:r>
                      <a:endParaRPr sz="1100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정규화 (Normalization)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6234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정규화란</a:t>
            </a:r>
            <a:br>
              <a:rPr lang="ko" dirty="0"/>
            </a:br>
            <a:r>
              <a:rPr lang="ko" dirty="0"/>
              <a:t>테이블의 ‘속성’ 들이 상호 종속적인 관계를 갖는 특성을 이용하여 테이블을 </a:t>
            </a:r>
            <a:br>
              <a:rPr lang="ko" b="1" dirty="0"/>
            </a:br>
            <a:r>
              <a:rPr lang="ko" b="1" dirty="0"/>
              <a:t>‘무손실 분해’</a:t>
            </a:r>
            <a:r>
              <a:rPr lang="ko" dirty="0"/>
              <a:t> 하는 과정</a:t>
            </a:r>
            <a:br>
              <a:rPr lang="ko" dirty="0"/>
            </a:b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한편 &lt;주문&gt; 테이블은..</a:t>
            </a:r>
            <a:endParaRPr/>
          </a:p>
        </p:txBody>
      </p:sp>
      <p:sp>
        <p:nvSpPr>
          <p:cNvPr id="231" name="Google Shape;231;p32"/>
          <p:cNvSpPr txBox="1"/>
          <p:nvPr/>
        </p:nvSpPr>
        <p:spPr>
          <a:xfrm>
            <a:off x="1589425" y="1775888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Open Sans"/>
                <a:ea typeface="Open Sans"/>
                <a:cs typeface="Open Sans"/>
                <a:sym typeface="Open Sans"/>
              </a:rPr>
              <a:t>&lt;주문&gt;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" name="Google Shape;232;p32"/>
          <p:cNvSpPr txBox="1"/>
          <p:nvPr/>
        </p:nvSpPr>
        <p:spPr>
          <a:xfrm>
            <a:off x="587025" y="1271900"/>
            <a:ext cx="79110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어떠한 함수적 종속관계가 남아있나?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33" name="Google Shape;233;p32"/>
          <p:cNvGraphicFramePr/>
          <p:nvPr/>
        </p:nvGraphicFramePr>
        <p:xfrm>
          <a:off x="2358463" y="1862525"/>
          <a:ext cx="3933675" cy="228585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131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 u="sng"/>
                        <a:t>주문번호</a:t>
                      </a:r>
                      <a:endParaRPr sz="1800" b="1" u="sng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고객번호</a:t>
                      </a:r>
                      <a:endParaRPr sz="180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주소</a:t>
                      </a:r>
                      <a:endParaRPr sz="180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K100</a:t>
                      </a:r>
                      <a:endParaRPr sz="1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100</a:t>
                      </a:r>
                      <a:endParaRPr sz="1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부산</a:t>
                      </a:r>
                      <a:endParaRPr sz="1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H200</a:t>
                      </a:r>
                      <a:endParaRPr sz="1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200</a:t>
                      </a:r>
                      <a:endParaRPr sz="1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천안</a:t>
                      </a:r>
                      <a:endParaRPr sz="1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F400</a:t>
                      </a:r>
                      <a:endParaRPr sz="1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300</a:t>
                      </a:r>
                      <a:endParaRPr sz="1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서울</a:t>
                      </a:r>
                      <a:endParaRPr sz="1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A900</a:t>
                      </a:r>
                      <a:endParaRPr sz="1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200</a:t>
                      </a:r>
                      <a:endParaRPr sz="1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천안</a:t>
                      </a:r>
                      <a:endParaRPr sz="1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/>
        </p:nvSpPr>
        <p:spPr>
          <a:xfrm>
            <a:off x="1497276" y="653737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Open Sans"/>
                <a:ea typeface="Open Sans"/>
                <a:cs typeface="Open Sans"/>
                <a:sym typeface="Open Sans"/>
              </a:rPr>
              <a:t>&lt;주문&gt;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39" name="Google Shape;239;p33"/>
          <p:cNvGraphicFramePr/>
          <p:nvPr>
            <p:extLst>
              <p:ext uri="{D42A27DB-BD31-4B8C-83A1-F6EECF244321}">
                <p14:modId xmlns:p14="http://schemas.microsoft.com/office/powerpoint/2010/main" val="1615157460"/>
              </p:ext>
            </p:extLst>
          </p:nvPr>
        </p:nvGraphicFramePr>
        <p:xfrm>
          <a:off x="2172862" y="3620137"/>
          <a:ext cx="4798275" cy="91434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188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주문번호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→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고객번호, 주소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고객번호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 dirty="0"/>
                        <a:t>→</a:t>
                      </a:r>
                      <a:endParaRPr sz="18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주소</a:t>
                      </a:r>
                      <a:endParaRPr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0" name="Google Shape;240;p33"/>
          <p:cNvGraphicFramePr/>
          <p:nvPr>
            <p:extLst>
              <p:ext uri="{D42A27DB-BD31-4B8C-83A1-F6EECF244321}">
                <p14:modId xmlns:p14="http://schemas.microsoft.com/office/powerpoint/2010/main" val="2433999846"/>
              </p:ext>
            </p:extLst>
          </p:nvPr>
        </p:nvGraphicFramePr>
        <p:xfrm>
          <a:off x="2506234" y="932437"/>
          <a:ext cx="3933675" cy="228585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131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 u="sng"/>
                        <a:t>주문번호</a:t>
                      </a:r>
                      <a:endParaRPr sz="1800" b="1" u="sng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고객번호</a:t>
                      </a:r>
                      <a:endParaRPr sz="180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주소</a:t>
                      </a:r>
                      <a:endParaRPr sz="180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dirty="0"/>
                        <a:t>K100</a:t>
                      </a:r>
                      <a:endParaRPr sz="1800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dirty="0"/>
                        <a:t>100</a:t>
                      </a:r>
                      <a:endParaRPr sz="1800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dirty="0"/>
                        <a:t>부산</a:t>
                      </a:r>
                      <a:endParaRPr sz="1800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H200</a:t>
                      </a:r>
                      <a:endParaRPr sz="1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dirty="0"/>
                        <a:t>200</a:t>
                      </a:r>
                      <a:endParaRPr sz="1800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천안</a:t>
                      </a:r>
                      <a:endParaRPr sz="1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F400</a:t>
                      </a:r>
                      <a:endParaRPr sz="1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300</a:t>
                      </a:r>
                      <a:endParaRPr sz="1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서울</a:t>
                      </a:r>
                      <a:endParaRPr sz="1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A900</a:t>
                      </a:r>
                      <a:endParaRPr sz="1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200</a:t>
                      </a:r>
                      <a:endParaRPr sz="1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dirty="0"/>
                        <a:t>천안</a:t>
                      </a:r>
                      <a:endParaRPr sz="1800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>
            <a:spLocks noGrp="1"/>
          </p:cNvSpPr>
          <p:nvPr>
            <p:ph type="title"/>
          </p:nvPr>
        </p:nvSpPr>
        <p:spPr>
          <a:xfrm>
            <a:off x="453468" y="445024"/>
            <a:ext cx="8201434" cy="738733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제 3 정규형</a:t>
            </a:r>
            <a:endParaRPr dirty="0"/>
          </a:p>
        </p:txBody>
      </p:sp>
      <p:sp>
        <p:nvSpPr>
          <p:cNvPr id="246" name="Google Shape;246;p34"/>
          <p:cNvSpPr txBox="1">
            <a:spLocks noGrp="1"/>
          </p:cNvSpPr>
          <p:nvPr>
            <p:ph type="body" idx="1"/>
          </p:nvPr>
        </p:nvSpPr>
        <p:spPr>
          <a:xfrm>
            <a:off x="536503" y="1264637"/>
            <a:ext cx="8041440" cy="1043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테이블 R 이 제2정규형이고 기본키가 아닌 모든 속성이 기본키에 대해 </a:t>
            </a:r>
            <a:r>
              <a:rPr lang="ko" b="1" dirty="0">
                <a:solidFill>
                  <a:srgbClr val="0000FF"/>
                </a:solidFill>
              </a:rPr>
              <a:t>이행적 함수적 종속을 만족하지 않는</a:t>
            </a:r>
            <a:r>
              <a:rPr lang="ko" dirty="0"/>
              <a:t> 정규형.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47" name="Google Shape;247;p34"/>
          <p:cNvSpPr txBox="1"/>
          <p:nvPr/>
        </p:nvSpPr>
        <p:spPr>
          <a:xfrm>
            <a:off x="782700" y="2683575"/>
            <a:ext cx="7561500" cy="886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이행적 함수 종속</a:t>
            </a:r>
            <a:r>
              <a:rPr lang="ko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(Transitive Functional Dependency)</a:t>
            </a:r>
            <a:br>
              <a:rPr lang="ko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 → B  이고  B → C   일때  A → C 를 만족하는 관계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>
            <a:spLocks noGrp="1"/>
          </p:cNvSpPr>
          <p:nvPr>
            <p:ph type="title"/>
          </p:nvPr>
        </p:nvSpPr>
        <p:spPr>
          <a:xfrm>
            <a:off x="1148128" y="436981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왜  &lt;주문&gt; 은 제 3 정규형이 아닌가?</a:t>
            </a:r>
            <a:endParaRPr dirty="0"/>
          </a:p>
        </p:txBody>
      </p:sp>
      <p:sp>
        <p:nvSpPr>
          <p:cNvPr id="253" name="Google Shape;253;p35"/>
          <p:cNvSpPr txBox="1"/>
          <p:nvPr/>
        </p:nvSpPr>
        <p:spPr>
          <a:xfrm>
            <a:off x="4572000" y="1106916"/>
            <a:ext cx="3649200" cy="155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이행적 함수 종속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(Transitive Functional Dependency)</a:t>
            </a:r>
            <a:b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 → B  이고  B → C   일때  A → C 를 만족하는 관계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54" name="Google Shape;254;p35"/>
          <p:cNvGraphicFramePr/>
          <p:nvPr>
            <p:extLst>
              <p:ext uri="{D42A27DB-BD31-4B8C-83A1-F6EECF244321}">
                <p14:modId xmlns:p14="http://schemas.microsoft.com/office/powerpoint/2010/main" val="3709520301"/>
              </p:ext>
            </p:extLst>
          </p:nvPr>
        </p:nvGraphicFramePr>
        <p:xfrm>
          <a:off x="490725" y="1079874"/>
          <a:ext cx="3926394" cy="228585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130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 u="sng"/>
                        <a:t>주문번호</a:t>
                      </a:r>
                      <a:endParaRPr sz="1800" b="1" u="sng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dirty="0"/>
                        <a:t>고객번호</a:t>
                      </a:r>
                      <a:endParaRPr sz="1800" dirty="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dirty="0"/>
                        <a:t>주소</a:t>
                      </a:r>
                      <a:endParaRPr sz="1800" dirty="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K100</a:t>
                      </a:r>
                      <a:endParaRPr sz="1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100</a:t>
                      </a:r>
                      <a:endParaRPr sz="1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부산</a:t>
                      </a:r>
                      <a:endParaRPr sz="1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H200</a:t>
                      </a:r>
                      <a:endParaRPr sz="1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200</a:t>
                      </a:r>
                      <a:endParaRPr sz="1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천안</a:t>
                      </a:r>
                      <a:endParaRPr sz="1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F400</a:t>
                      </a:r>
                      <a:endParaRPr sz="1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300</a:t>
                      </a:r>
                      <a:endParaRPr sz="1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서울</a:t>
                      </a:r>
                      <a:endParaRPr sz="1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A900</a:t>
                      </a:r>
                      <a:endParaRPr sz="1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200</a:t>
                      </a:r>
                      <a:endParaRPr sz="1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dirty="0"/>
                        <a:t>천안</a:t>
                      </a:r>
                      <a:endParaRPr sz="1800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55" name="Google Shape;255;p35"/>
          <p:cNvGraphicFramePr/>
          <p:nvPr>
            <p:extLst>
              <p:ext uri="{D42A27DB-BD31-4B8C-83A1-F6EECF244321}">
                <p14:modId xmlns:p14="http://schemas.microsoft.com/office/powerpoint/2010/main" val="3236812234"/>
              </p:ext>
            </p:extLst>
          </p:nvPr>
        </p:nvGraphicFramePr>
        <p:xfrm>
          <a:off x="4572000" y="2657651"/>
          <a:ext cx="3725400" cy="67050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1466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2537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u="sng"/>
                        <a:t>주문번호</a:t>
                      </a:r>
                      <a:r>
                        <a:rPr lang="ko" sz="1000" b="1"/>
                        <a:t>,</a:t>
                      </a:r>
                      <a:endParaRPr sz="1000" b="1" u="sng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→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고객번호, 주소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537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고객번호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→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/>
                        <a:t>주소</a:t>
                      </a:r>
                      <a:endParaRPr sz="10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6" name="Google Shape;256;p35"/>
          <p:cNvSpPr txBox="1"/>
          <p:nvPr/>
        </p:nvSpPr>
        <p:spPr>
          <a:xfrm>
            <a:off x="532575" y="3397600"/>
            <a:ext cx="8030178" cy="1252372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>
                <a:latin typeface="Open Sans"/>
                <a:ea typeface="Open Sans"/>
                <a:cs typeface="Open Sans"/>
                <a:sym typeface="Open Sans"/>
              </a:rPr>
              <a:t>&lt;주문&gt; 테이블은 ‘고</a:t>
            </a:r>
            <a:r>
              <a:rPr lang="ko-KR" altLang="en-US" sz="1400" dirty="0">
                <a:latin typeface="Open Sans"/>
                <a:ea typeface="Open Sans"/>
                <a:cs typeface="Open Sans"/>
                <a:sym typeface="Open Sans"/>
              </a:rPr>
              <a:t>객</a:t>
            </a:r>
            <a:r>
              <a:rPr lang="ko" sz="1400" dirty="0">
                <a:latin typeface="Open Sans"/>
                <a:ea typeface="Open Sans"/>
                <a:cs typeface="Open Sans"/>
                <a:sym typeface="Open Sans"/>
              </a:rPr>
              <a:t>번호’ 가 ‘주문번호’ 에 함수적 종속이고,  ’주소’</a:t>
            </a:r>
            <a:r>
              <a:rPr lang="ko-KR" altLang="en-US" sz="1400" dirty="0">
                <a:latin typeface="Open Sans"/>
                <a:ea typeface="Open Sans"/>
                <a:cs typeface="Open Sans"/>
                <a:sym typeface="Open Sans"/>
              </a:rPr>
              <a:t>가</a:t>
            </a:r>
            <a:r>
              <a:rPr lang="ko" sz="1400" dirty="0">
                <a:latin typeface="Open Sans"/>
                <a:ea typeface="Open Sans"/>
                <a:cs typeface="Open Sans"/>
                <a:sym typeface="Open Sans"/>
              </a:rPr>
              <a:t> ‘고객번호’ 에 대해 함수적 종속</a:t>
            </a:r>
            <a:endParaRPr sz="14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>
                <a:latin typeface="Open Sans"/>
                <a:ea typeface="Open Sans"/>
                <a:cs typeface="Open Sans"/>
                <a:sym typeface="Open Sans"/>
              </a:rPr>
              <a:t>‘주소’ 는 기본키인 ‘주문번호’ 에 대해 이행적 함수 종속이 성립</a:t>
            </a:r>
            <a:endParaRPr sz="14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>
                <a:latin typeface="Open Sans"/>
                <a:ea typeface="Open Sans"/>
                <a:cs typeface="Open Sans"/>
                <a:sym typeface="Open Sans"/>
              </a:rPr>
              <a:t>즉 ‘주문번호’ → ‘고객번호’  이고   ‘고객번호’ → </a:t>
            </a:r>
            <a:r>
              <a:rPr lang="en-US" altLang="ko" sz="1400" dirty="0">
                <a:latin typeface="Open Sans"/>
                <a:ea typeface="Open Sans"/>
                <a:cs typeface="Open Sans"/>
                <a:sym typeface="Open Sans"/>
              </a:rPr>
              <a:t>‘</a:t>
            </a:r>
            <a:r>
              <a:rPr lang="ko" sz="1400" dirty="0">
                <a:latin typeface="Open Sans"/>
                <a:ea typeface="Open Sans"/>
                <a:cs typeface="Open Sans"/>
                <a:sym typeface="Open Sans"/>
              </a:rPr>
              <a:t>주소</a:t>
            </a:r>
            <a:r>
              <a:rPr lang="en-US" altLang="ko" sz="1400" dirty="0">
                <a:latin typeface="Open Sans"/>
                <a:ea typeface="Open Sans"/>
                <a:cs typeface="Open Sans"/>
                <a:sym typeface="Open Sans"/>
              </a:rPr>
              <a:t>’</a:t>
            </a:r>
            <a:r>
              <a:rPr lang="ko" sz="1400" dirty="0">
                <a:latin typeface="Open Sans"/>
                <a:ea typeface="Open Sans"/>
                <a:cs typeface="Open Sans"/>
                <a:sym typeface="Open Sans"/>
              </a:rPr>
              <a:t>  이므로 ‘주문번호’ → ‘주소’ 는 이행적 함수 종속이 되는 것이다.   따라서 &lt;주문&gt; 은 제 3정규형이 아니다.</a:t>
            </a:r>
            <a:endParaRPr sz="14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>
            <a:spLocks noGrp="1"/>
          </p:cNvSpPr>
          <p:nvPr>
            <p:ph type="title"/>
          </p:nvPr>
        </p:nvSpPr>
        <p:spPr>
          <a:xfrm>
            <a:off x="910525" y="553383"/>
            <a:ext cx="7737289" cy="6731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/>
              <a:t>&lt;주문&gt; 에서 이행적함수종속 제거하여 제3정규형으로 만들기</a:t>
            </a:r>
            <a:endParaRPr sz="2000" dirty="0"/>
          </a:p>
        </p:txBody>
      </p:sp>
      <p:graphicFrame>
        <p:nvGraphicFramePr>
          <p:cNvPr id="262" name="Google Shape;262;p36"/>
          <p:cNvGraphicFramePr/>
          <p:nvPr/>
        </p:nvGraphicFramePr>
        <p:xfrm>
          <a:off x="1205813" y="1821425"/>
          <a:ext cx="2749425" cy="182865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91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u="sng"/>
                        <a:t>주문번호</a:t>
                      </a:r>
                      <a:endParaRPr sz="1200" b="1" u="sng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고객번호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주소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K100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부산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H200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천안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F400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300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서울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A900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천안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3" name="Google Shape;263;p36"/>
          <p:cNvSpPr txBox="1"/>
          <p:nvPr/>
        </p:nvSpPr>
        <p:spPr>
          <a:xfrm>
            <a:off x="1127025" y="1405616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Open Sans"/>
                <a:ea typeface="Open Sans"/>
                <a:cs typeface="Open Sans"/>
                <a:sym typeface="Open Sans"/>
              </a:rPr>
              <a:t>&lt;주문&gt;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36"/>
          <p:cNvSpPr txBox="1"/>
          <p:nvPr/>
        </p:nvSpPr>
        <p:spPr>
          <a:xfrm>
            <a:off x="5170825" y="1185350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Open Sans"/>
                <a:ea typeface="Open Sans"/>
                <a:cs typeface="Open Sans"/>
                <a:sym typeface="Open Sans"/>
              </a:rPr>
              <a:t>&lt;주문&gt;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36"/>
          <p:cNvSpPr txBox="1"/>
          <p:nvPr/>
        </p:nvSpPr>
        <p:spPr>
          <a:xfrm>
            <a:off x="5170825" y="3223688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Open Sans"/>
                <a:ea typeface="Open Sans"/>
                <a:cs typeface="Open Sans"/>
                <a:sym typeface="Open Sans"/>
              </a:rPr>
              <a:t>&lt;고객&gt;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6" name="Google Shape;266;p36"/>
          <p:cNvCxnSpPr/>
          <p:nvPr/>
        </p:nvCxnSpPr>
        <p:spPr>
          <a:xfrm rot="10800000" flipH="1">
            <a:off x="4078350" y="1967950"/>
            <a:ext cx="1569600" cy="616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7" name="Google Shape;267;p36"/>
          <p:cNvCxnSpPr/>
          <p:nvPr/>
        </p:nvCxnSpPr>
        <p:spPr>
          <a:xfrm>
            <a:off x="4078350" y="2737150"/>
            <a:ext cx="1485600" cy="1221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268" name="Google Shape;268;p36"/>
          <p:cNvGraphicFramePr/>
          <p:nvPr>
            <p:extLst>
              <p:ext uri="{D42A27DB-BD31-4B8C-83A1-F6EECF244321}">
                <p14:modId xmlns:p14="http://schemas.microsoft.com/office/powerpoint/2010/main" val="892953109"/>
              </p:ext>
            </p:extLst>
          </p:nvPr>
        </p:nvGraphicFramePr>
        <p:xfrm>
          <a:off x="6105237" y="1226551"/>
          <a:ext cx="1832950" cy="182865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91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u="sng"/>
                        <a:t>주문번호</a:t>
                      </a:r>
                      <a:endParaRPr sz="1200" b="1" u="sng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고객번호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K100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H200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F400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300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A900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200</a:t>
                      </a:r>
                      <a:endParaRPr sz="1200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9" name="Google Shape;269;p36"/>
          <p:cNvGraphicFramePr/>
          <p:nvPr>
            <p:extLst>
              <p:ext uri="{D42A27DB-BD31-4B8C-83A1-F6EECF244321}">
                <p14:modId xmlns:p14="http://schemas.microsoft.com/office/powerpoint/2010/main" val="2743703979"/>
              </p:ext>
            </p:extLst>
          </p:nvPr>
        </p:nvGraphicFramePr>
        <p:xfrm>
          <a:off x="6105237" y="3222167"/>
          <a:ext cx="1832950" cy="146292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91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sng"/>
                        <a:t>고객번호</a:t>
                      </a:r>
                      <a:endParaRPr sz="1200" u="sng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주소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부산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천안</a:t>
                      </a:r>
                      <a:endParaRPr sz="1200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300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서울</a:t>
                      </a:r>
                      <a:endParaRPr sz="1200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>
            <a:spLocks noGrp="1"/>
          </p:cNvSpPr>
          <p:nvPr>
            <p:ph type="title"/>
          </p:nvPr>
        </p:nvSpPr>
        <p:spPr>
          <a:xfrm>
            <a:off x="2225561" y="355562"/>
            <a:ext cx="4891165" cy="6764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최종 형태  ( ~ 제3정규형)</a:t>
            </a:r>
            <a:endParaRPr/>
          </a:p>
        </p:txBody>
      </p:sp>
      <p:sp>
        <p:nvSpPr>
          <p:cNvPr id="275" name="Google Shape;275;p37"/>
          <p:cNvSpPr txBox="1"/>
          <p:nvPr/>
        </p:nvSpPr>
        <p:spPr>
          <a:xfrm>
            <a:off x="4047223" y="2571750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Open Sans"/>
                <a:ea typeface="Open Sans"/>
                <a:cs typeface="Open Sans"/>
                <a:sym typeface="Open Sans"/>
              </a:rPr>
              <a:t>&lt;주문&gt;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" name="Google Shape;276;p37"/>
          <p:cNvSpPr txBox="1"/>
          <p:nvPr/>
        </p:nvSpPr>
        <p:spPr>
          <a:xfrm>
            <a:off x="6737983" y="2793013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Open Sans"/>
                <a:ea typeface="Open Sans"/>
                <a:cs typeface="Open Sans"/>
                <a:sym typeface="Open Sans"/>
              </a:rPr>
              <a:t>&lt;고객&gt;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" name="Google Shape;277;p37"/>
          <p:cNvSpPr txBox="1"/>
          <p:nvPr/>
        </p:nvSpPr>
        <p:spPr>
          <a:xfrm>
            <a:off x="602607" y="1272493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Open Sans"/>
                <a:ea typeface="Open Sans"/>
                <a:cs typeface="Open Sans"/>
                <a:sym typeface="Open Sans"/>
              </a:rPr>
              <a:t>&lt;주문목록&gt;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" name="Google Shape;278;p37"/>
          <p:cNvSpPr txBox="1"/>
          <p:nvPr/>
        </p:nvSpPr>
        <p:spPr>
          <a:xfrm>
            <a:off x="4853077" y="848775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Open Sans"/>
                <a:ea typeface="Open Sans"/>
                <a:cs typeface="Open Sans"/>
                <a:sym typeface="Open Sans"/>
              </a:rPr>
              <a:t>&lt;제품&gt;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79" name="Google Shape;279;p37"/>
          <p:cNvGraphicFramePr/>
          <p:nvPr/>
        </p:nvGraphicFramePr>
        <p:xfrm>
          <a:off x="3884013" y="2927800"/>
          <a:ext cx="1832950" cy="182865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91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u="sng"/>
                        <a:t>주문번호</a:t>
                      </a:r>
                      <a:endParaRPr sz="1200" b="1" u="sng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고객번호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K100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H200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F400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300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A900</a:t>
                      </a:r>
                      <a:endParaRPr sz="1200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200</a:t>
                      </a:r>
                      <a:endParaRPr sz="1200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0" name="Google Shape;280;p37"/>
          <p:cNvGraphicFramePr/>
          <p:nvPr>
            <p:extLst>
              <p:ext uri="{D42A27DB-BD31-4B8C-83A1-F6EECF244321}">
                <p14:modId xmlns:p14="http://schemas.microsoft.com/office/powerpoint/2010/main" val="2897629422"/>
              </p:ext>
            </p:extLst>
          </p:nvPr>
        </p:nvGraphicFramePr>
        <p:xfrm>
          <a:off x="6782934" y="3131259"/>
          <a:ext cx="1832950" cy="146292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91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u="sng"/>
                        <a:t>고객번호</a:t>
                      </a:r>
                      <a:endParaRPr sz="1200" b="1" u="sng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주소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부산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천안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300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서울</a:t>
                      </a:r>
                      <a:endParaRPr sz="1200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1" name="Google Shape;281;p37"/>
          <p:cNvGraphicFramePr/>
          <p:nvPr>
            <p:extLst>
              <p:ext uri="{D42A27DB-BD31-4B8C-83A1-F6EECF244321}">
                <p14:modId xmlns:p14="http://schemas.microsoft.com/office/powerpoint/2010/main" val="669296827"/>
              </p:ext>
            </p:extLst>
          </p:nvPr>
        </p:nvGraphicFramePr>
        <p:xfrm>
          <a:off x="736028" y="1700053"/>
          <a:ext cx="2689725" cy="265743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89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u="sng"/>
                        <a:t>주문번호</a:t>
                      </a:r>
                      <a:endParaRPr sz="1200" b="1" u="sng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u="sng"/>
                        <a:t>제품번호</a:t>
                      </a:r>
                      <a:endParaRPr sz="1200" b="1" u="sng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주문수량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K100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1010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15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H200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1010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F400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2010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60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K100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2010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40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A900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2010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50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H200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3030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10</a:t>
                      </a:r>
                      <a:endParaRPr sz="1200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82" name="Google Shape;282;p37"/>
          <p:cNvGraphicFramePr/>
          <p:nvPr>
            <p:extLst>
              <p:ext uri="{D42A27DB-BD31-4B8C-83A1-F6EECF244321}">
                <p14:modId xmlns:p14="http://schemas.microsoft.com/office/powerpoint/2010/main" val="158066728"/>
              </p:ext>
            </p:extLst>
          </p:nvPr>
        </p:nvGraphicFramePr>
        <p:xfrm>
          <a:off x="4963743" y="1235739"/>
          <a:ext cx="2850900" cy="146292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95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u="sng"/>
                        <a:t>제품번호</a:t>
                      </a:r>
                      <a:endParaRPr sz="1200" b="1" u="sng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제품명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제고수량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1010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에어컨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4000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2010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세탁기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7000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3030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냉장고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1000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>
            <a:spLocks noGrp="1"/>
          </p:cNvSpPr>
          <p:nvPr>
            <p:ph type="body" idx="1"/>
          </p:nvPr>
        </p:nvSpPr>
        <p:spPr>
          <a:xfrm>
            <a:off x="320400" y="3242150"/>
            <a:ext cx="8435700" cy="1725900"/>
          </a:xfrm>
          <a:prstGeom prst="rect">
            <a:avLst/>
          </a:prstGeom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① &lt;주문&gt; 과 &lt;고객&gt; 테이블은 &lt;주문목록&gt; 테이블의 어떤 정규화의 결과인가요?</a:t>
            </a:r>
            <a:br>
              <a:rPr lang="ko" dirty="0"/>
            </a:br>
            <a:r>
              <a:rPr lang="ko" dirty="0"/>
              <a:t>     답: </a:t>
            </a:r>
            <a:r>
              <a:rPr lang="en-US" altLang="ko" dirty="0"/>
              <a:t> </a:t>
            </a:r>
            <a:r>
              <a:rPr lang="ko-KR" altLang="en-US" dirty="0"/>
              <a:t>제 </a:t>
            </a:r>
            <a:r>
              <a:rPr lang="en-US" altLang="ko-KR" dirty="0"/>
              <a:t>3 </a:t>
            </a:r>
            <a:r>
              <a:rPr lang="ko-KR" altLang="en-US" dirty="0"/>
              <a:t>정규화</a:t>
            </a:r>
            <a:br>
              <a:rPr lang="ko" dirty="0"/>
            </a:br>
            <a:r>
              <a:rPr lang="ko" dirty="0"/>
              <a:t>② 위 정규화 과정에서 수행된 작업을 쓰시오</a:t>
            </a:r>
            <a:br>
              <a:rPr lang="ko" dirty="0"/>
            </a:br>
            <a:r>
              <a:rPr lang="ko" dirty="0"/>
              <a:t>     답:</a:t>
            </a:r>
            <a:r>
              <a:rPr lang="en-US" altLang="ko" dirty="0"/>
              <a:t> </a:t>
            </a:r>
            <a:r>
              <a:rPr lang="ko-KR" altLang="en-US" dirty="0" err="1"/>
              <a:t>이행적</a:t>
            </a:r>
            <a:r>
              <a:rPr lang="ko-KR" altLang="en-US" dirty="0"/>
              <a:t> 함수 종속</a:t>
            </a:r>
            <a:r>
              <a:rPr lang="en-US" altLang="ko-KR" dirty="0"/>
              <a:t>(Transitive Functional dependency) </a:t>
            </a:r>
            <a:r>
              <a:rPr lang="ko-KR" altLang="en-US" dirty="0"/>
              <a:t>제거</a:t>
            </a:r>
            <a:endParaRPr dirty="0"/>
          </a:p>
        </p:txBody>
      </p:sp>
      <p:sp>
        <p:nvSpPr>
          <p:cNvPr id="293" name="Google Shape;293;p39"/>
          <p:cNvSpPr txBox="1"/>
          <p:nvPr/>
        </p:nvSpPr>
        <p:spPr>
          <a:xfrm>
            <a:off x="644458" y="101577"/>
            <a:ext cx="7855083" cy="555779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>
                <a:latin typeface="Open Sans"/>
                <a:ea typeface="Open Sans"/>
                <a:cs typeface="Open Sans"/>
                <a:sym typeface="Open Sans"/>
              </a:rPr>
              <a:t>다음 정규화(Normalization) 과정은 어떤 단계의 정규화 과정인지와 해당 정규화 과정에서 필요한 작업을 간략히 기술하시오</a:t>
            </a:r>
            <a:r>
              <a:rPr lang="en-US" altLang="ko" sz="1400" dirty="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400" dirty="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94" name="Google Shape;294;p39"/>
          <p:cNvGraphicFramePr/>
          <p:nvPr>
            <p:extLst>
              <p:ext uri="{D42A27DB-BD31-4B8C-83A1-F6EECF244321}">
                <p14:modId xmlns:p14="http://schemas.microsoft.com/office/powerpoint/2010/main" val="1969151942"/>
              </p:ext>
            </p:extLst>
          </p:nvPr>
        </p:nvGraphicFramePr>
        <p:xfrm>
          <a:off x="387900" y="1191920"/>
          <a:ext cx="3053098" cy="205023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1017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2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82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u="sng" dirty="0"/>
                        <a:t>주문번호</a:t>
                      </a:r>
                      <a:endParaRPr b="1" u="sng" dirty="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고객아이디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주소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K315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HCLEE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서울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D214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AHGO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부산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83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C879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SCSON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인천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D863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AHGO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부산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5" name="Google Shape;295;p39"/>
          <p:cNvSpPr txBox="1"/>
          <p:nvPr/>
        </p:nvSpPr>
        <p:spPr>
          <a:xfrm>
            <a:off x="515330" y="785288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Open Sans"/>
                <a:ea typeface="Open Sans"/>
                <a:cs typeface="Open Sans"/>
                <a:sym typeface="Open Sans"/>
              </a:rPr>
              <a:t>&lt;주문목록&gt;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6" name="Google Shape;296;p39"/>
          <p:cNvSpPr txBox="1"/>
          <p:nvPr/>
        </p:nvSpPr>
        <p:spPr>
          <a:xfrm>
            <a:off x="4027825" y="861488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Open Sans"/>
                <a:ea typeface="Open Sans"/>
                <a:cs typeface="Open Sans"/>
                <a:sym typeface="Open Sans"/>
              </a:rPr>
              <a:t>&lt;주문&gt;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7" name="Google Shape;297;p39"/>
          <p:cNvSpPr txBox="1"/>
          <p:nvPr/>
        </p:nvSpPr>
        <p:spPr>
          <a:xfrm>
            <a:off x="6771025" y="861488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Open Sans"/>
                <a:ea typeface="Open Sans"/>
                <a:cs typeface="Open Sans"/>
                <a:sym typeface="Open Sans"/>
              </a:rPr>
              <a:t>&lt;고객&gt;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8" name="Google Shape;298;p39"/>
          <p:cNvSpPr txBox="1"/>
          <p:nvPr/>
        </p:nvSpPr>
        <p:spPr>
          <a:xfrm>
            <a:off x="3194427" y="583978"/>
            <a:ext cx="2286000" cy="34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Open Sans"/>
                <a:ea typeface="Open Sans"/>
                <a:cs typeface="Open Sans"/>
                <a:sym typeface="Open Sans"/>
              </a:rPr>
              <a:t>[정규화 결과]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9" name="Google Shape;299;p39"/>
          <p:cNvSpPr/>
          <p:nvPr/>
        </p:nvSpPr>
        <p:spPr>
          <a:xfrm>
            <a:off x="3360600" y="1791625"/>
            <a:ext cx="568200" cy="55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9"/>
          <p:cNvSpPr txBox="1"/>
          <p:nvPr/>
        </p:nvSpPr>
        <p:spPr>
          <a:xfrm>
            <a:off x="6229252" y="1746611"/>
            <a:ext cx="3918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 dirty="0">
                <a:latin typeface="Open Sans"/>
                <a:ea typeface="Open Sans"/>
                <a:cs typeface="Open Sans"/>
                <a:sym typeface="Open Sans"/>
              </a:rPr>
              <a:t>+</a:t>
            </a:r>
            <a:endParaRPr sz="30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01" name="Google Shape;301;p39"/>
          <p:cNvGraphicFramePr/>
          <p:nvPr>
            <p:extLst>
              <p:ext uri="{D42A27DB-BD31-4B8C-83A1-F6EECF244321}">
                <p14:modId xmlns:p14="http://schemas.microsoft.com/office/powerpoint/2010/main" val="2613965469"/>
              </p:ext>
            </p:extLst>
          </p:nvPr>
        </p:nvGraphicFramePr>
        <p:xfrm>
          <a:off x="4001563" y="1248275"/>
          <a:ext cx="2186800" cy="194295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u="sng"/>
                        <a:t>주문번호</a:t>
                      </a:r>
                      <a:endParaRPr b="1" u="sng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고객아이디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K315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HCLEE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64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D214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AHGO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C879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SCSON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D863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AHGO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2" name="Google Shape;302;p39"/>
          <p:cNvGraphicFramePr/>
          <p:nvPr>
            <p:extLst>
              <p:ext uri="{D42A27DB-BD31-4B8C-83A1-F6EECF244321}">
                <p14:modId xmlns:p14="http://schemas.microsoft.com/office/powerpoint/2010/main" val="265269431"/>
              </p:ext>
            </p:extLst>
          </p:nvPr>
        </p:nvGraphicFramePr>
        <p:xfrm>
          <a:off x="6633075" y="1290145"/>
          <a:ext cx="2035375" cy="155436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116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3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고객아이디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주소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HCLEE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서울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AHGO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부산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SCSON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인천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 txBox="1">
            <a:spLocks noGrp="1"/>
          </p:cNvSpPr>
          <p:nvPr>
            <p:ph type="body" idx="1"/>
          </p:nvPr>
        </p:nvSpPr>
        <p:spPr>
          <a:xfrm>
            <a:off x="5727425" y="1297525"/>
            <a:ext cx="3104700" cy="3111900"/>
          </a:xfrm>
          <a:prstGeom prst="rect">
            <a:avLst/>
          </a:prstGeom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&lt;답안&gt;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정규화 사유</a:t>
            </a:r>
            <a:br>
              <a:rPr lang="ko" dirty="0"/>
            </a:br>
            <a:r>
              <a:rPr lang="ko-KR" altLang="en-US" dirty="0"/>
              <a:t>답 </a:t>
            </a:r>
            <a:r>
              <a:rPr lang="en-US" altLang="ko-KR" dirty="0"/>
              <a:t>:</a:t>
            </a:r>
            <a:r>
              <a:rPr lang="ko-KR" altLang="en-US" dirty="0"/>
              <a:t>현재</a:t>
            </a:r>
            <a:r>
              <a:rPr lang="en-US" altLang="ko-KR" dirty="0"/>
              <a:t>&lt;</a:t>
            </a:r>
            <a:r>
              <a:rPr lang="ko-KR" altLang="en-US" dirty="0"/>
              <a:t>제품납품</a:t>
            </a:r>
            <a:r>
              <a:rPr lang="en-US" altLang="ko-KR" dirty="0"/>
              <a:t>&gt;</a:t>
            </a:r>
            <a:r>
              <a:rPr lang="ko-KR" altLang="en-US" dirty="0"/>
              <a:t>테이블에는 완전 함수 종속이 되어있지 않기 때문에</a:t>
            </a:r>
            <a:br>
              <a:rPr lang="ko" dirty="0"/>
            </a:br>
            <a:r>
              <a:rPr lang="ko-KR" altLang="en-US" dirty="0"/>
              <a:t>부분함수종속제거를 해야 한다</a:t>
            </a:r>
            <a:r>
              <a:rPr lang="en-US" altLang="ko-KR" dirty="0"/>
              <a:t>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정규화 결과</a:t>
            </a:r>
            <a:endParaRPr lang="en-US" altLang="ko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altLang="en-US" dirty="0"/>
              <a:t>답 </a:t>
            </a:r>
            <a:r>
              <a:rPr lang="en-US" altLang="ko-KR" dirty="0"/>
              <a:t>: </a:t>
            </a:r>
            <a:r>
              <a:rPr lang="ko-KR" altLang="en-US" dirty="0"/>
              <a:t>제</a:t>
            </a:r>
            <a:r>
              <a:rPr lang="en-US" altLang="ko-KR" dirty="0"/>
              <a:t> 2 </a:t>
            </a:r>
            <a:r>
              <a:rPr lang="ko-KR" altLang="en-US" dirty="0"/>
              <a:t>정규화</a:t>
            </a:r>
            <a:endParaRPr dirty="0"/>
          </a:p>
        </p:txBody>
      </p:sp>
      <p:sp>
        <p:nvSpPr>
          <p:cNvPr id="316" name="Google Shape;316;p41"/>
          <p:cNvSpPr txBox="1"/>
          <p:nvPr/>
        </p:nvSpPr>
        <p:spPr>
          <a:xfrm>
            <a:off x="459578" y="474351"/>
            <a:ext cx="8117352" cy="700212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latin typeface="Open Sans"/>
                <a:ea typeface="Open Sans"/>
                <a:cs typeface="Open Sans"/>
                <a:sym typeface="Open Sans"/>
              </a:rPr>
              <a:t>다음 </a:t>
            </a:r>
            <a:r>
              <a:rPr lang="ko" sz="1800" b="1" dirty="0">
                <a:latin typeface="Open Sans"/>
                <a:ea typeface="Open Sans"/>
                <a:cs typeface="Open Sans"/>
                <a:sym typeface="Open Sans"/>
              </a:rPr>
              <a:t>&lt;제품납품&gt;</a:t>
            </a:r>
            <a:r>
              <a:rPr lang="ko" sz="1800" dirty="0">
                <a:latin typeface="Open Sans"/>
                <a:ea typeface="Open Sans"/>
                <a:cs typeface="Open Sans"/>
                <a:sym typeface="Open Sans"/>
              </a:rPr>
              <a:t> 테이블은 </a:t>
            </a:r>
            <a:r>
              <a:rPr lang="ko" sz="1800" u="sng" dirty="0">
                <a:latin typeface="Open Sans"/>
                <a:ea typeface="Open Sans"/>
                <a:cs typeface="Open Sans"/>
                <a:sym typeface="Open Sans"/>
              </a:rPr>
              <a:t>‘납품번호’ </a:t>
            </a:r>
            <a:r>
              <a:rPr lang="ko" sz="1800" dirty="0">
                <a:latin typeface="Open Sans"/>
                <a:ea typeface="Open Sans"/>
                <a:cs typeface="Open Sans"/>
                <a:sym typeface="Open Sans"/>
              </a:rPr>
              <a:t>+ </a:t>
            </a:r>
            <a:r>
              <a:rPr lang="ko" sz="1800" u="sng" dirty="0">
                <a:latin typeface="Open Sans"/>
                <a:ea typeface="Open Sans"/>
                <a:cs typeface="Open Sans"/>
                <a:sym typeface="Open Sans"/>
              </a:rPr>
              <a:t>‘제품번호’ </a:t>
            </a:r>
            <a:r>
              <a:rPr lang="ko" sz="1800" dirty="0">
                <a:latin typeface="Open Sans"/>
                <a:ea typeface="Open Sans"/>
                <a:cs typeface="Open Sans"/>
                <a:sym typeface="Open Sans"/>
              </a:rPr>
              <a:t>가 식별자이다.  정규화 과정을 수행하여 테이블을 무손실 분해하고 그 이유를 서술하시오</a:t>
            </a:r>
            <a:r>
              <a:rPr lang="en-US" altLang="ko" sz="1800" dirty="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800" dirty="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17" name="Google Shape;317;p41"/>
          <p:cNvGraphicFramePr/>
          <p:nvPr>
            <p:extLst>
              <p:ext uri="{D42A27DB-BD31-4B8C-83A1-F6EECF244321}">
                <p14:modId xmlns:p14="http://schemas.microsoft.com/office/powerpoint/2010/main" val="3625107191"/>
              </p:ext>
            </p:extLst>
          </p:nvPr>
        </p:nvGraphicFramePr>
        <p:xfrm>
          <a:off x="591434" y="1689295"/>
          <a:ext cx="5135991" cy="272013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1037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1" u="sng" dirty="0"/>
                        <a:t>납</a:t>
                      </a:r>
                      <a:r>
                        <a:rPr lang="ko" b="1" u="sng" dirty="0"/>
                        <a:t>품번호</a:t>
                      </a:r>
                      <a:endParaRPr b="1" u="sng" dirty="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u="sng" dirty="0"/>
                        <a:t>제품번호</a:t>
                      </a:r>
                      <a:endParaRPr b="1" u="sng" dirty="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업체번호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업체명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납품수량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K102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P7720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214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대한기계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J116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P7620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712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모연전자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K217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P0098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879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삼일제조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A548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P0098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523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효진항공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250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K102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P0892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214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대한기계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K217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P7720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879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삼일제조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250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8" name="Google Shape;318;p41"/>
          <p:cNvSpPr txBox="1"/>
          <p:nvPr/>
        </p:nvSpPr>
        <p:spPr>
          <a:xfrm>
            <a:off x="515521" y="1287633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Open Sans"/>
                <a:ea typeface="Open Sans"/>
                <a:cs typeface="Open Sans"/>
                <a:sym typeface="Open Sans"/>
              </a:rPr>
              <a:t>&lt;제품납품&gt;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/>
          <p:cNvSpPr txBox="1">
            <a:spLocks noGrp="1"/>
          </p:cNvSpPr>
          <p:nvPr>
            <p:ph type="title"/>
          </p:nvPr>
        </p:nvSpPr>
        <p:spPr>
          <a:xfrm>
            <a:off x="495750" y="445025"/>
            <a:ext cx="8159152" cy="667849"/>
          </a:xfrm>
          <a:prstGeom prst="rect">
            <a:avLst/>
          </a:prstGeom>
          <a:solidFill>
            <a:srgbClr val="00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해설</a:t>
            </a:r>
            <a:endParaRPr/>
          </a:p>
        </p:txBody>
      </p:sp>
      <p:sp>
        <p:nvSpPr>
          <p:cNvPr id="324" name="Google Shape;324;p4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정규화 사유 :  제2정규화,  부분함수적 종속 제거 </a:t>
            </a:r>
            <a:endParaRPr/>
          </a:p>
        </p:txBody>
      </p:sp>
      <p:graphicFrame>
        <p:nvGraphicFramePr>
          <p:cNvPr id="325" name="Google Shape;325;p42"/>
          <p:cNvGraphicFramePr/>
          <p:nvPr/>
        </p:nvGraphicFramePr>
        <p:xfrm>
          <a:off x="656425" y="1799775"/>
          <a:ext cx="5868750" cy="91434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231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u="sng"/>
                        <a:t>납품번호</a:t>
                      </a:r>
                      <a:r>
                        <a:rPr lang="ko" b="1"/>
                        <a:t>, </a:t>
                      </a:r>
                      <a:r>
                        <a:rPr lang="ko" b="1" u="sng"/>
                        <a:t>제품번호</a:t>
                      </a:r>
                      <a:endParaRPr b="1" u="sng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→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업체번호, 업체명, 납품수량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u="sng"/>
                        <a:t>납품번호</a:t>
                      </a:r>
                      <a:endParaRPr b="1" u="sng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→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업체번호, 업체명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6" name="Google Shape;326;p42"/>
          <p:cNvSpPr txBox="1"/>
          <p:nvPr/>
        </p:nvSpPr>
        <p:spPr>
          <a:xfrm>
            <a:off x="495750" y="2937375"/>
            <a:ext cx="7907400" cy="16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기본키인 (납품번호, 제품번호) 에 완전 함수적 종속이 되지 않는 속성이 존재한다!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업체번호, 업체명은 납품번호에 의해도 결정될 수 있으므로 기본키에 대해 완전 함수적 종속이 아닌 부분 함수적 종속이다!  즉 제 2 정규형이 아니라는 말이다!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3"/>
          <p:cNvSpPr txBox="1">
            <a:spLocks noGrp="1"/>
          </p:cNvSpPr>
          <p:nvPr>
            <p:ph type="body" idx="1"/>
          </p:nvPr>
        </p:nvSpPr>
        <p:spPr>
          <a:xfrm>
            <a:off x="3371875" y="395121"/>
            <a:ext cx="2354700" cy="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정규화 결과 :  </a:t>
            </a:r>
            <a:endParaRPr dirty="0"/>
          </a:p>
        </p:txBody>
      </p:sp>
      <p:graphicFrame>
        <p:nvGraphicFramePr>
          <p:cNvPr id="332" name="Google Shape;332;p43"/>
          <p:cNvGraphicFramePr/>
          <p:nvPr>
            <p:extLst>
              <p:ext uri="{D42A27DB-BD31-4B8C-83A1-F6EECF244321}">
                <p14:modId xmlns:p14="http://schemas.microsoft.com/office/powerpoint/2010/main" val="1389371933"/>
              </p:ext>
            </p:extLst>
          </p:nvPr>
        </p:nvGraphicFramePr>
        <p:xfrm>
          <a:off x="562376" y="878955"/>
          <a:ext cx="4511650" cy="292587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82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5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u="sng"/>
                        <a:t>납품</a:t>
                      </a:r>
                      <a:br>
                        <a:rPr lang="ko" b="1" u="sng"/>
                      </a:br>
                      <a:r>
                        <a:rPr lang="ko" b="1" u="sng"/>
                        <a:t>번호</a:t>
                      </a:r>
                      <a:endParaRPr b="1" u="sng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u="sng"/>
                        <a:t>제품</a:t>
                      </a:r>
                      <a:br>
                        <a:rPr lang="ko" b="1" u="sng"/>
                      </a:br>
                      <a:r>
                        <a:rPr lang="ko" b="1" u="sng"/>
                        <a:t>번호</a:t>
                      </a:r>
                      <a:endParaRPr b="1" u="sng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업체</a:t>
                      </a:r>
                      <a:br>
                        <a:rPr lang="ko"/>
                      </a:br>
                      <a:r>
                        <a:rPr lang="ko"/>
                        <a:t>번호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업체명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납품</a:t>
                      </a:r>
                      <a:br>
                        <a:rPr lang="ko"/>
                      </a:br>
                      <a:r>
                        <a:rPr lang="ko"/>
                        <a:t>수량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K102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P7720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214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대한기계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J116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P7620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712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모연전자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K217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P0098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879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삼일제조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A548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P0098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523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효진항공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250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K102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P0892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214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대한기계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K217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P7720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879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삼일제조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250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33" name="Google Shape;333;p43"/>
          <p:cNvSpPr txBox="1"/>
          <p:nvPr/>
        </p:nvSpPr>
        <p:spPr>
          <a:xfrm>
            <a:off x="449953" y="497688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Open Sans"/>
                <a:ea typeface="Open Sans"/>
                <a:cs typeface="Open Sans"/>
                <a:sym typeface="Open Sans"/>
              </a:rPr>
              <a:t>&lt;제품납품&gt;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34" name="Google Shape;334;p43"/>
          <p:cNvCxnSpPr>
            <a:cxnSpLocks/>
            <a:stCxn id="332" idx="3"/>
          </p:cNvCxnSpPr>
          <p:nvPr/>
        </p:nvCxnSpPr>
        <p:spPr>
          <a:xfrm flipV="1">
            <a:off x="5074026" y="1451476"/>
            <a:ext cx="652549" cy="890414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5" name="Google Shape;335;p43"/>
          <p:cNvCxnSpPr>
            <a:cxnSpLocks/>
            <a:stCxn id="332" idx="3"/>
          </p:cNvCxnSpPr>
          <p:nvPr/>
        </p:nvCxnSpPr>
        <p:spPr>
          <a:xfrm>
            <a:off x="5074026" y="2341890"/>
            <a:ext cx="652549" cy="1036176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336" name="Google Shape;336;p43"/>
          <p:cNvGraphicFramePr/>
          <p:nvPr>
            <p:extLst>
              <p:ext uri="{D42A27DB-BD31-4B8C-83A1-F6EECF244321}">
                <p14:modId xmlns:p14="http://schemas.microsoft.com/office/powerpoint/2010/main" val="3968222577"/>
              </p:ext>
            </p:extLst>
          </p:nvPr>
        </p:nvGraphicFramePr>
        <p:xfrm>
          <a:off x="5827026" y="3249829"/>
          <a:ext cx="3316974" cy="194295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1105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5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26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u="sng"/>
                        <a:t>납품번호</a:t>
                      </a:r>
                      <a:endParaRPr b="1" u="sng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업체번호</a:t>
                      </a:r>
                      <a:endParaRPr b="1" u="sng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업체명</a:t>
                      </a:r>
                      <a:endParaRPr b="1" u="sng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K102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214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대한기계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J116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712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모연전자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K217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879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삼일제조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A548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523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효진항공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7" name="Google Shape;337;p43"/>
          <p:cNvSpPr txBox="1"/>
          <p:nvPr/>
        </p:nvSpPr>
        <p:spPr>
          <a:xfrm>
            <a:off x="4999825" y="3692025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Open Sans"/>
                <a:ea typeface="Open Sans"/>
                <a:cs typeface="Open Sans"/>
                <a:sym typeface="Open Sans"/>
              </a:rPr>
              <a:t>&lt;주문&gt;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38" name="Google Shape;338;p43"/>
          <p:cNvGraphicFramePr/>
          <p:nvPr>
            <p:extLst>
              <p:ext uri="{D42A27DB-BD31-4B8C-83A1-F6EECF244321}">
                <p14:modId xmlns:p14="http://schemas.microsoft.com/office/powerpoint/2010/main" val="2461579789"/>
              </p:ext>
            </p:extLst>
          </p:nvPr>
        </p:nvGraphicFramePr>
        <p:xfrm>
          <a:off x="5827026" y="477460"/>
          <a:ext cx="3316975" cy="272013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98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5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u="sng"/>
                        <a:t>납품번호</a:t>
                      </a:r>
                      <a:endParaRPr b="1" u="sng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u="sng"/>
                        <a:t>제품번호</a:t>
                      </a:r>
                      <a:endParaRPr b="1" u="sng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납품수량</a:t>
                      </a:r>
                      <a:endParaRPr b="1" u="sng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K102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P7720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J116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P7620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K217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P0098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A548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P0098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250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K102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P0892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K217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P7720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250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39" name="Google Shape;339;p43"/>
          <p:cNvSpPr txBox="1"/>
          <p:nvPr/>
        </p:nvSpPr>
        <p:spPr>
          <a:xfrm>
            <a:off x="5726575" y="33291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Open Sans"/>
                <a:ea typeface="Open Sans"/>
                <a:cs typeface="Open Sans"/>
                <a:sym typeface="Open Sans"/>
              </a:rPr>
              <a:t>&lt;납품목록&gt;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무손실 분해 (Nonloss Decomposition)</a:t>
            </a:r>
            <a:endParaRPr dirty="0"/>
          </a:p>
        </p:txBody>
      </p:sp>
      <p:graphicFrame>
        <p:nvGraphicFramePr>
          <p:cNvPr id="79" name="Google Shape;79;p15"/>
          <p:cNvGraphicFramePr/>
          <p:nvPr/>
        </p:nvGraphicFramePr>
        <p:xfrm>
          <a:off x="2518100" y="2681175"/>
          <a:ext cx="3752275" cy="1842587"/>
        </p:xfrm>
        <a:graphic>
          <a:graphicData uri="http://schemas.openxmlformats.org/drawingml/2006/table">
            <a:tbl>
              <a:tblPr>
                <a:noFill/>
                <a:tableStyleId>{7298AFEC-7064-4151-8C21-392F043DB764}</a:tableStyleId>
              </a:tblPr>
              <a:tblGrid>
                <a:gridCol w="7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 u="sng"/>
                        <a:t>학번</a:t>
                      </a:r>
                      <a:endParaRPr sz="1800" b="1" u="sng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지도교수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학과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조인형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9711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박승권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경영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9611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조인형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" name="Google Shape;80;p15"/>
          <p:cNvSpPr txBox="1"/>
          <p:nvPr/>
        </p:nvSpPr>
        <p:spPr>
          <a:xfrm>
            <a:off x="451200" y="1179250"/>
            <a:ext cx="83811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latin typeface="Open Sans"/>
                <a:ea typeface="Open Sans"/>
                <a:cs typeface="Open Sans"/>
                <a:sym typeface="Open Sans"/>
              </a:rPr>
              <a:t>테이블 </a:t>
            </a:r>
            <a:r>
              <a:rPr lang="ko" sz="1800" b="1" dirty="0"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ko" sz="1800" dirty="0">
                <a:latin typeface="Open Sans"/>
                <a:ea typeface="Open Sans"/>
                <a:cs typeface="Open Sans"/>
                <a:sym typeface="Open Sans"/>
              </a:rPr>
              <a:t> 에서 일부 속성들로만 추출하며 만든 테이블 </a:t>
            </a:r>
            <a:r>
              <a:rPr lang="ko" sz="1800" b="1" dirty="0">
                <a:latin typeface="Open Sans"/>
                <a:ea typeface="Open Sans"/>
                <a:cs typeface="Open Sans"/>
                <a:sym typeface="Open Sans"/>
              </a:rPr>
              <a:t>R1</a:t>
            </a:r>
            <a:r>
              <a:rPr lang="ko" sz="1800" dirty="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ko" sz="1800" b="1" dirty="0">
                <a:latin typeface="Open Sans"/>
                <a:ea typeface="Open Sans"/>
                <a:cs typeface="Open Sans"/>
                <a:sym typeface="Open Sans"/>
              </a:rPr>
              <a:t>R2</a:t>
            </a:r>
            <a:r>
              <a:rPr lang="ko" sz="1800" dirty="0">
                <a:latin typeface="Open Sans"/>
                <a:ea typeface="Open Sans"/>
                <a:cs typeface="Open Sans"/>
                <a:sym typeface="Open Sans"/>
              </a:rPr>
              <a:t> 가  NATURAL JOIN 을 통해 원래의 테이블 R 로 정보 손실 없이 복귀 할수 있는 경우 </a:t>
            </a:r>
            <a:br>
              <a:rPr lang="ko" sz="1800" dirty="0"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800" dirty="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R 은 R1, R2 로 무손실 분해 되었다</a:t>
            </a:r>
            <a:r>
              <a:rPr lang="ko" sz="1800" dirty="0">
                <a:latin typeface="Open Sans"/>
                <a:ea typeface="Open Sans"/>
                <a:cs typeface="Open Sans"/>
                <a:sym typeface="Open Sans"/>
              </a:rPr>
              <a:t>고 한다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1864825" y="3039350"/>
            <a:ext cx="644700" cy="6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latin typeface="Georgia"/>
                <a:ea typeface="Georgia"/>
                <a:cs typeface="Georgia"/>
                <a:sym typeface="Georgia"/>
              </a:rPr>
              <a:t>R</a:t>
            </a:r>
            <a:endParaRPr sz="3000"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401800" y="410238"/>
            <a:ext cx="2690100" cy="11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dirty="0"/>
              <a:t>무손실 분해 예)</a:t>
            </a:r>
            <a:endParaRPr sz="2400" dirty="0"/>
          </a:p>
        </p:txBody>
      </p:sp>
      <p:graphicFrame>
        <p:nvGraphicFramePr>
          <p:cNvPr id="87" name="Google Shape;87;p16"/>
          <p:cNvGraphicFramePr/>
          <p:nvPr>
            <p:extLst>
              <p:ext uri="{D42A27DB-BD31-4B8C-83A1-F6EECF244321}">
                <p14:modId xmlns:p14="http://schemas.microsoft.com/office/powerpoint/2010/main" val="3577139363"/>
              </p:ext>
            </p:extLst>
          </p:nvPr>
        </p:nvGraphicFramePr>
        <p:xfrm>
          <a:off x="2879249" y="526538"/>
          <a:ext cx="3752275" cy="1842587"/>
        </p:xfrm>
        <a:graphic>
          <a:graphicData uri="http://schemas.openxmlformats.org/drawingml/2006/table">
            <a:tbl>
              <a:tblPr>
                <a:noFill/>
                <a:tableStyleId>{7298AFEC-7064-4151-8C21-392F043DB764}</a:tableStyleId>
              </a:tblPr>
              <a:tblGrid>
                <a:gridCol w="7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 u="sng"/>
                        <a:t>학번</a:t>
                      </a:r>
                      <a:endParaRPr sz="1800" b="1" u="sng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지도교수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학과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조인형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9711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박승권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경영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9611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조인형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dirty="0"/>
                        <a:t>컴퓨터</a:t>
                      </a:r>
                      <a:endParaRPr sz="1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8" name="Google Shape;88;p16"/>
          <p:cNvSpPr txBox="1"/>
          <p:nvPr/>
        </p:nvSpPr>
        <p:spPr>
          <a:xfrm>
            <a:off x="2398225" y="753350"/>
            <a:ext cx="644700" cy="6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latin typeface="Georgia"/>
                <a:ea typeface="Georgia"/>
                <a:cs typeface="Georgia"/>
                <a:sym typeface="Georgia"/>
              </a:rPr>
              <a:t>R</a:t>
            </a:r>
            <a:endParaRPr sz="3000"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683200" y="2734550"/>
            <a:ext cx="835800" cy="6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latin typeface="Georgia"/>
                <a:ea typeface="Georgia"/>
                <a:cs typeface="Georgia"/>
                <a:sym typeface="Georgia"/>
              </a:rPr>
              <a:t>R1</a:t>
            </a:r>
            <a:endParaRPr sz="3000"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4950400" y="2734550"/>
            <a:ext cx="835800" cy="6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latin typeface="Georgia"/>
                <a:ea typeface="Georgia"/>
                <a:cs typeface="Georgia"/>
                <a:sym typeface="Georgia"/>
              </a:rPr>
              <a:t>R2</a:t>
            </a:r>
            <a:endParaRPr sz="3000" b="1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91" name="Google Shape;91;p16"/>
          <p:cNvCxnSpPr>
            <a:cxnSpLocks/>
          </p:cNvCxnSpPr>
          <p:nvPr/>
        </p:nvCxnSpPr>
        <p:spPr>
          <a:xfrm flipH="1">
            <a:off x="3480552" y="2369125"/>
            <a:ext cx="726885" cy="36542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92;p16"/>
          <p:cNvCxnSpPr>
            <a:cxnSpLocks/>
          </p:cNvCxnSpPr>
          <p:nvPr/>
        </p:nvCxnSpPr>
        <p:spPr>
          <a:xfrm>
            <a:off x="4534219" y="2369125"/>
            <a:ext cx="1124390" cy="5215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93" name="Google Shape;93;p16"/>
          <p:cNvGraphicFramePr/>
          <p:nvPr>
            <p:extLst>
              <p:ext uri="{D42A27DB-BD31-4B8C-83A1-F6EECF244321}">
                <p14:modId xmlns:p14="http://schemas.microsoft.com/office/powerpoint/2010/main" val="2222571488"/>
              </p:ext>
            </p:extLst>
          </p:nvPr>
        </p:nvGraphicFramePr>
        <p:xfrm>
          <a:off x="1448277" y="2734550"/>
          <a:ext cx="2032275" cy="1842587"/>
        </p:xfrm>
        <a:graphic>
          <a:graphicData uri="http://schemas.openxmlformats.org/drawingml/2006/table">
            <a:tbl>
              <a:tblPr>
                <a:noFill/>
                <a:tableStyleId>{7298AFEC-7064-4151-8C21-392F043DB764}</a:tableStyleId>
              </a:tblPr>
              <a:tblGrid>
                <a:gridCol w="7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 u="sng"/>
                        <a:t>학번</a:t>
                      </a:r>
                      <a:endParaRPr sz="1800" b="1" u="sng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지도교수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조인형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9711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박승권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9611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dirty="0"/>
                        <a:t>조인형</a:t>
                      </a:r>
                      <a:endParaRPr sz="1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4" name="Google Shape;94;p16"/>
          <p:cNvGraphicFramePr/>
          <p:nvPr>
            <p:extLst>
              <p:ext uri="{D42A27DB-BD31-4B8C-83A1-F6EECF244321}">
                <p14:modId xmlns:p14="http://schemas.microsoft.com/office/powerpoint/2010/main" val="1931324338"/>
              </p:ext>
            </p:extLst>
          </p:nvPr>
        </p:nvGraphicFramePr>
        <p:xfrm>
          <a:off x="5658609" y="2890675"/>
          <a:ext cx="2972775" cy="1385417"/>
        </p:xfrm>
        <a:graphic>
          <a:graphicData uri="http://schemas.openxmlformats.org/drawingml/2006/table">
            <a:tbl>
              <a:tblPr>
                <a:noFill/>
                <a:tableStyleId>{7298AFEC-7064-4151-8C21-392F043DB764}</a:tableStyleId>
              </a:tblPr>
              <a:tblGrid>
                <a:gridCol w="125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지도교수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학과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조인형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dirty="0"/>
                        <a:t>박승권</a:t>
                      </a:r>
                      <a:endParaRPr sz="1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dirty="0"/>
                        <a:t>경영</a:t>
                      </a:r>
                      <a:endParaRPr sz="1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2351911" y="585750"/>
            <a:ext cx="4569900" cy="6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무손실 분해 예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7087967" y="1669125"/>
            <a:ext cx="644700" cy="6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latin typeface="Georgia"/>
                <a:ea typeface="Georgia"/>
                <a:cs typeface="Georgia"/>
                <a:sym typeface="Georgia"/>
              </a:rPr>
              <a:t>R</a:t>
            </a:r>
            <a:endParaRPr sz="3000"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667230" y="1873650"/>
            <a:ext cx="835800" cy="6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latin typeface="Georgia"/>
                <a:ea typeface="Georgia"/>
                <a:cs typeface="Georgia"/>
                <a:sym typeface="Georgia"/>
              </a:rPr>
              <a:t>R1</a:t>
            </a:r>
            <a:endParaRPr sz="3000"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633592" y="1897350"/>
            <a:ext cx="835800" cy="6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latin typeface="Georgia"/>
                <a:ea typeface="Georgia"/>
                <a:cs typeface="Georgia"/>
                <a:sym typeface="Georgia"/>
              </a:rPr>
              <a:t>R2</a:t>
            </a:r>
            <a:endParaRPr sz="3000"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Google Shape;103;p17"/>
          <p:cNvSpPr/>
          <p:nvPr/>
        </p:nvSpPr>
        <p:spPr>
          <a:xfrm rot="5400000">
            <a:off x="2480967" y="3072800"/>
            <a:ext cx="278125" cy="336825"/>
          </a:xfrm>
          <a:prstGeom prst="flowChartCollat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5430517" y="3102150"/>
            <a:ext cx="569700" cy="34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5" name="Google Shape;105;p17"/>
          <p:cNvGraphicFramePr/>
          <p:nvPr>
            <p:extLst>
              <p:ext uri="{D42A27DB-BD31-4B8C-83A1-F6EECF244321}">
                <p14:modId xmlns:p14="http://schemas.microsoft.com/office/powerpoint/2010/main" val="2482805703"/>
              </p:ext>
            </p:extLst>
          </p:nvPr>
        </p:nvGraphicFramePr>
        <p:xfrm>
          <a:off x="603204" y="2548050"/>
          <a:ext cx="1800446" cy="2047433"/>
        </p:xfrm>
        <a:graphic>
          <a:graphicData uri="http://schemas.openxmlformats.org/drawingml/2006/table">
            <a:tbl>
              <a:tblPr>
                <a:noFill/>
                <a:tableStyleId>{7298AFEC-7064-4151-8C21-392F043DB764}</a:tableStyleId>
              </a:tblPr>
              <a:tblGrid>
                <a:gridCol w="69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21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 u="sng"/>
                        <a:t>학번</a:t>
                      </a:r>
                      <a:endParaRPr sz="1800" b="1" u="sng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지도교수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4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dirty="0"/>
                        <a:t>9411</a:t>
                      </a:r>
                      <a:endParaRPr sz="1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조인형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4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9711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박승권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4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dirty="0"/>
                        <a:t>9611</a:t>
                      </a:r>
                      <a:endParaRPr sz="1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dirty="0"/>
                        <a:t>조인형</a:t>
                      </a:r>
                      <a:endParaRPr sz="1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6" name="Google Shape;106;p17"/>
          <p:cNvGraphicFramePr/>
          <p:nvPr>
            <p:extLst>
              <p:ext uri="{D42A27DB-BD31-4B8C-83A1-F6EECF244321}">
                <p14:modId xmlns:p14="http://schemas.microsoft.com/office/powerpoint/2010/main" val="2461607948"/>
              </p:ext>
            </p:extLst>
          </p:nvPr>
        </p:nvGraphicFramePr>
        <p:xfrm>
          <a:off x="3027442" y="2571750"/>
          <a:ext cx="2164075" cy="1700885"/>
        </p:xfrm>
        <a:graphic>
          <a:graphicData uri="http://schemas.openxmlformats.org/drawingml/2006/table">
            <a:tbl>
              <a:tblPr>
                <a:noFill/>
                <a:tableStyleId>{7298AFEC-7064-4151-8C21-392F043DB764}</a:tableStyleId>
              </a:tblPr>
              <a:tblGrid>
                <a:gridCol w="91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지도교수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학과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조인형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박승권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경영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7" name="Google Shape;107;p17"/>
          <p:cNvGraphicFramePr/>
          <p:nvPr>
            <p:extLst>
              <p:ext uri="{D42A27DB-BD31-4B8C-83A1-F6EECF244321}">
                <p14:modId xmlns:p14="http://schemas.microsoft.com/office/powerpoint/2010/main" val="350987877"/>
              </p:ext>
            </p:extLst>
          </p:nvPr>
        </p:nvGraphicFramePr>
        <p:xfrm>
          <a:off x="6113642" y="2720600"/>
          <a:ext cx="2534172" cy="1922285"/>
        </p:xfrm>
        <a:graphic>
          <a:graphicData uri="http://schemas.openxmlformats.org/drawingml/2006/table">
            <a:tbl>
              <a:tblPr>
                <a:noFill/>
                <a:tableStyleId>{7298AFEC-7064-4151-8C21-392F043DB764}</a:tableStyleId>
              </a:tblPr>
              <a:tblGrid>
                <a:gridCol w="526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96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u="sng"/>
                        <a:t>학번</a:t>
                      </a:r>
                      <a:endParaRPr sz="1200" b="1" u="sng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지도교수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학과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5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9411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조인형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컴퓨터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5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9711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박승권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경영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5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9611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조인형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컴퓨터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8" name="Google Shape;108;p17"/>
          <p:cNvSpPr/>
          <p:nvPr/>
        </p:nvSpPr>
        <p:spPr>
          <a:xfrm>
            <a:off x="4685292" y="1472550"/>
            <a:ext cx="2273700" cy="674400"/>
          </a:xfrm>
          <a:prstGeom prst="wedgeRoundRectCallout">
            <a:avLst>
              <a:gd name="adj1" fmla="val -3081"/>
              <a:gd name="adj2" fmla="val 99233"/>
              <a:gd name="adj3" fmla="val 0"/>
            </a:avLst>
          </a:prstGeom>
          <a:solidFill>
            <a:srgbClr val="F3F3F3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원래의 테이블 R 로 정보 손실 없이 복귀 </a:t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1865892" y="1548750"/>
            <a:ext cx="1432500" cy="674400"/>
          </a:xfrm>
          <a:prstGeom prst="wedgeRoundRectCallout">
            <a:avLst>
              <a:gd name="adj1" fmla="val -3081"/>
              <a:gd name="adj2" fmla="val 99233"/>
              <a:gd name="adj3" fmla="val 0"/>
            </a:avLst>
          </a:prstGeom>
          <a:solidFill>
            <a:srgbClr val="F3F3F3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Natural JOIN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정규화의 목적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566882" y="11524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dirty="0"/>
              <a:t>가능한 </a:t>
            </a:r>
            <a:r>
              <a:rPr lang="ko" sz="3000" b="1" dirty="0"/>
              <a:t>중복(Redundancy)을 제거</a:t>
            </a:r>
            <a:r>
              <a:rPr lang="ko" sz="3000" dirty="0"/>
              <a:t>하여,   </a:t>
            </a:r>
            <a:endParaRPr sz="3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3000" b="1" dirty="0"/>
              <a:t>삽입/삭제/갱신 이상(anomaly)  가능성 줄이기!</a:t>
            </a:r>
            <a:endParaRPr sz="3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3FB0A9E-BD94-4968-BE0E-6998F8BE5F86}"/>
              </a:ext>
            </a:extLst>
          </p:cNvPr>
          <p:cNvSpPr/>
          <p:nvPr/>
        </p:nvSpPr>
        <p:spPr>
          <a:xfrm>
            <a:off x="3835690" y="625932"/>
            <a:ext cx="3051510" cy="2264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589515" y="519032"/>
            <a:ext cx="2985300" cy="19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정규화의 종류(단계)</a:t>
            </a:r>
            <a:endParaRPr dirty="0"/>
          </a:p>
        </p:txBody>
      </p:sp>
      <p:sp>
        <p:nvSpPr>
          <p:cNvPr id="121" name="Google Shape;121;p19"/>
          <p:cNvSpPr/>
          <p:nvPr/>
        </p:nvSpPr>
        <p:spPr>
          <a:xfrm>
            <a:off x="3958000" y="43725"/>
            <a:ext cx="2853000" cy="530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비정규 릴레이션</a:t>
            </a:r>
            <a:endParaRPr sz="1800"/>
          </a:p>
        </p:txBody>
      </p:sp>
      <p:sp>
        <p:nvSpPr>
          <p:cNvPr id="122" name="Google Shape;122;p19"/>
          <p:cNvSpPr/>
          <p:nvPr/>
        </p:nvSpPr>
        <p:spPr>
          <a:xfrm>
            <a:off x="3958000" y="768332"/>
            <a:ext cx="2853000" cy="530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제1정규형:1NF</a:t>
            </a:r>
            <a:endParaRPr sz="1800"/>
          </a:p>
        </p:txBody>
      </p:sp>
      <p:sp>
        <p:nvSpPr>
          <p:cNvPr id="123" name="Google Shape;123;p19"/>
          <p:cNvSpPr/>
          <p:nvPr/>
        </p:nvSpPr>
        <p:spPr>
          <a:xfrm>
            <a:off x="3958000" y="1492938"/>
            <a:ext cx="2853000" cy="530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제2정규형:2NF</a:t>
            </a:r>
            <a:endParaRPr sz="1800"/>
          </a:p>
        </p:txBody>
      </p:sp>
      <p:sp>
        <p:nvSpPr>
          <p:cNvPr id="124" name="Google Shape;124;p19"/>
          <p:cNvSpPr/>
          <p:nvPr/>
        </p:nvSpPr>
        <p:spPr>
          <a:xfrm>
            <a:off x="3958000" y="2217545"/>
            <a:ext cx="2853000" cy="530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제3정규형:3NF</a:t>
            </a:r>
            <a:endParaRPr sz="1800"/>
          </a:p>
        </p:txBody>
      </p:sp>
      <p:sp>
        <p:nvSpPr>
          <p:cNvPr id="125" name="Google Shape;125;p19"/>
          <p:cNvSpPr/>
          <p:nvPr/>
        </p:nvSpPr>
        <p:spPr>
          <a:xfrm>
            <a:off x="3958000" y="2942151"/>
            <a:ext cx="2853000" cy="530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BCNF</a:t>
            </a:r>
            <a:endParaRPr sz="1800"/>
          </a:p>
        </p:txBody>
      </p:sp>
      <p:sp>
        <p:nvSpPr>
          <p:cNvPr id="126" name="Google Shape;126;p19"/>
          <p:cNvSpPr/>
          <p:nvPr/>
        </p:nvSpPr>
        <p:spPr>
          <a:xfrm>
            <a:off x="3958000" y="3666758"/>
            <a:ext cx="2853000" cy="530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제4정규형: 4NF</a:t>
            </a:r>
            <a:endParaRPr sz="1800"/>
          </a:p>
        </p:txBody>
      </p:sp>
      <p:sp>
        <p:nvSpPr>
          <p:cNvPr id="127" name="Google Shape;127;p19"/>
          <p:cNvSpPr/>
          <p:nvPr/>
        </p:nvSpPr>
        <p:spPr>
          <a:xfrm>
            <a:off x="3958000" y="4391364"/>
            <a:ext cx="2853000" cy="530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/>
              <a:t>제5정규형: 5NF</a:t>
            </a:r>
            <a:endParaRPr sz="1800" dirty="0"/>
          </a:p>
        </p:txBody>
      </p:sp>
      <p:cxnSp>
        <p:nvCxnSpPr>
          <p:cNvPr id="128" name="Google Shape;128;p19"/>
          <p:cNvCxnSpPr>
            <a:stCxn id="121" idx="2"/>
            <a:endCxn id="122" idx="0"/>
          </p:cNvCxnSpPr>
          <p:nvPr/>
        </p:nvCxnSpPr>
        <p:spPr>
          <a:xfrm>
            <a:off x="5384500" y="574425"/>
            <a:ext cx="0" cy="193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" name="Google Shape;129;p19"/>
          <p:cNvCxnSpPr>
            <a:stCxn id="122" idx="2"/>
            <a:endCxn id="123" idx="0"/>
          </p:cNvCxnSpPr>
          <p:nvPr/>
        </p:nvCxnSpPr>
        <p:spPr>
          <a:xfrm>
            <a:off x="5384500" y="1299032"/>
            <a:ext cx="0" cy="193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Google Shape;130;p19"/>
          <p:cNvCxnSpPr>
            <a:stCxn id="123" idx="2"/>
            <a:endCxn id="124" idx="0"/>
          </p:cNvCxnSpPr>
          <p:nvPr/>
        </p:nvCxnSpPr>
        <p:spPr>
          <a:xfrm>
            <a:off x="5384500" y="2023638"/>
            <a:ext cx="0" cy="193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Google Shape;131;p19"/>
          <p:cNvCxnSpPr>
            <a:stCxn id="124" idx="2"/>
            <a:endCxn id="125" idx="0"/>
          </p:cNvCxnSpPr>
          <p:nvPr/>
        </p:nvCxnSpPr>
        <p:spPr>
          <a:xfrm>
            <a:off x="5384500" y="2748245"/>
            <a:ext cx="0" cy="193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p19"/>
          <p:cNvCxnSpPr>
            <a:stCxn id="125" idx="2"/>
            <a:endCxn id="126" idx="0"/>
          </p:cNvCxnSpPr>
          <p:nvPr/>
        </p:nvCxnSpPr>
        <p:spPr>
          <a:xfrm>
            <a:off x="5384500" y="3472851"/>
            <a:ext cx="0" cy="193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Google Shape;133;p19"/>
          <p:cNvCxnSpPr>
            <a:stCxn id="126" idx="2"/>
            <a:endCxn id="127" idx="0"/>
          </p:cNvCxnSpPr>
          <p:nvPr/>
        </p:nvCxnSpPr>
        <p:spPr>
          <a:xfrm>
            <a:off x="5384500" y="4197458"/>
            <a:ext cx="0" cy="193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4" name="Google Shape;134;p19"/>
          <p:cNvSpPr/>
          <p:nvPr/>
        </p:nvSpPr>
        <p:spPr>
          <a:xfrm>
            <a:off x="6887200" y="787175"/>
            <a:ext cx="1753525" cy="16054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1NF → 1st Normal Form</a:t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659218" y="2065050"/>
            <a:ext cx="2401731" cy="683195"/>
          </a:xfrm>
          <a:prstGeom prst="wedgeRectCallout">
            <a:avLst>
              <a:gd name="adj1" fmla="val 81281"/>
              <a:gd name="adj2" fmla="val 26609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실무에서 가장 많이 요구되는 정규형 단계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정규화 적용 예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/>
        </p:nvSpPr>
        <p:spPr>
          <a:xfrm>
            <a:off x="623400" y="46629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 dirty="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예) 정규화 이전..  비정규화 릴레이션</a:t>
            </a:r>
            <a:endParaRPr sz="3600" b="1" dirty="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graphicFrame>
        <p:nvGraphicFramePr>
          <p:cNvPr id="146" name="Google Shape;146;p21"/>
          <p:cNvGraphicFramePr/>
          <p:nvPr>
            <p:extLst>
              <p:ext uri="{D42A27DB-BD31-4B8C-83A1-F6EECF244321}">
                <p14:modId xmlns:p14="http://schemas.microsoft.com/office/powerpoint/2010/main" val="1957147329"/>
              </p:ext>
            </p:extLst>
          </p:nvPr>
        </p:nvGraphicFramePr>
        <p:xfrm>
          <a:off x="960125" y="1606803"/>
          <a:ext cx="7239050" cy="2655760"/>
        </p:xfrm>
        <a:graphic>
          <a:graphicData uri="http://schemas.openxmlformats.org/drawingml/2006/table">
            <a:tbl>
              <a:tblPr>
                <a:noFill/>
                <a:tableStyleId>{8803B99F-B228-4716-8420-561AD2F5F645}</a:tableStyleId>
              </a:tblPr>
              <a:tblGrid>
                <a:gridCol w="103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u="sng"/>
                        <a:t>제품번호</a:t>
                      </a:r>
                      <a:endParaRPr b="1" u="sng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제품명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제고수량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주문번호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고객번호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주소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주문수량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에어컨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4000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K100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H200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부산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천안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세탁기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7000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F400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K100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A900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300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서울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부산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천안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60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40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3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3030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냉장고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H200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천안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10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7" name="Google Shape;147;p21"/>
          <p:cNvSpPr txBox="1"/>
          <p:nvPr/>
        </p:nvSpPr>
        <p:spPr>
          <a:xfrm>
            <a:off x="944825" y="1099503"/>
            <a:ext cx="25647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latin typeface="Open Sans"/>
                <a:ea typeface="Open Sans"/>
                <a:cs typeface="Open Sans"/>
                <a:sym typeface="Open Sans"/>
              </a:rPr>
              <a:t>&lt;주문목록&gt; 릴레이션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837</TotalTime>
  <Words>1591</Words>
  <Application>Microsoft Office PowerPoint</Application>
  <PresentationFormat>화면 슬라이드 쇼(16:9)</PresentationFormat>
  <Paragraphs>778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PT Sans Narrow</vt:lpstr>
      <vt:lpstr>Arial</vt:lpstr>
      <vt:lpstr>Georgia</vt:lpstr>
      <vt:lpstr>Garamond</vt:lpstr>
      <vt:lpstr>Open Sans</vt:lpstr>
      <vt:lpstr>자연주의</vt:lpstr>
      <vt:lpstr>정규화</vt:lpstr>
      <vt:lpstr>정규화 (Normalization)</vt:lpstr>
      <vt:lpstr>무손실 분해 (Nonloss Decomposition)</vt:lpstr>
      <vt:lpstr>무손실 분해 예)</vt:lpstr>
      <vt:lpstr>무손실 분해 예</vt:lpstr>
      <vt:lpstr>정규화의 목적</vt:lpstr>
      <vt:lpstr>정규화의 종류(단계)</vt:lpstr>
      <vt:lpstr>정규화 적용 예</vt:lpstr>
      <vt:lpstr>PowerPoint 프레젠테이션</vt:lpstr>
      <vt:lpstr>제 1 정규형</vt:lpstr>
      <vt:lpstr>왜 &lt;주문목록&gt; 은 제1 정규형이 아닌가?</vt:lpstr>
      <vt:lpstr>제1정규형으로 만들기</vt:lpstr>
      <vt:lpstr>PowerPoint 프레젠테이션</vt:lpstr>
      <vt:lpstr>분리된 &lt;제품주문2&gt; 테이블은</vt:lpstr>
      <vt:lpstr>&lt;제품주문2&gt; 의 함수 종속</vt:lpstr>
      <vt:lpstr>제 2 정규형</vt:lpstr>
      <vt:lpstr>&lt;제품주문2&gt; 는 왜 제2정규형이 아닌가?</vt:lpstr>
      <vt:lpstr>&lt;제품주문2&gt; 를 제2정규형 분리하기.</vt:lpstr>
      <vt:lpstr>PowerPoint 프레젠테이션</vt:lpstr>
      <vt:lpstr>한편 &lt;주문&gt; 테이블은..</vt:lpstr>
      <vt:lpstr>PowerPoint 프레젠테이션</vt:lpstr>
      <vt:lpstr>제 3 정규형</vt:lpstr>
      <vt:lpstr>왜  &lt;주문&gt; 은 제 3 정규형이 아닌가?</vt:lpstr>
      <vt:lpstr>&lt;주문&gt; 에서 이행적함수종속 제거하여 제3정규형으로 만들기</vt:lpstr>
      <vt:lpstr>최종 형태  ( ~ 제3정규형)</vt:lpstr>
      <vt:lpstr>PowerPoint 프레젠테이션</vt:lpstr>
      <vt:lpstr>PowerPoint 프레젠테이션</vt:lpstr>
      <vt:lpstr>해설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정규화</dc:title>
  <cp:lastModifiedBy>phantom5820@naver.com</cp:lastModifiedBy>
  <cp:revision>11</cp:revision>
  <dcterms:modified xsi:type="dcterms:W3CDTF">2021-04-15T01:21:16Z</dcterms:modified>
</cp:coreProperties>
</file>