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Gill Sans MT" panose="020B05020201040202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3B9976-F353-4267-82EA-5D4A613651DE}">
  <a:tblStyle styleId="{7C3B9976-F353-4267-82EA-5D4A613651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1dfea47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1dfea47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dfea47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dfea47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bd1842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bd1842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bd1842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bd1842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bd1842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bd1842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bd184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bd184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918f03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918f03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bd1842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bd1842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ffa9ec2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ffa9ec2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dfea4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dfea47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680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8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3560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16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80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566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613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578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604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587916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26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238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8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database/121/SQLRF/functions003.htm#SQLRF2003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그룹함수 </a:t>
            </a:r>
            <a:br>
              <a:rPr lang="ko"/>
            </a:br>
            <a:r>
              <a:rPr lang="ko"/>
              <a:t>Aggregate Function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885325"/>
            <a:ext cx="85206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t_professor 테이블 :  직위가 정교수 혹은 조교수 인 분들 중에서 ‘과별(deptno)’로  과번호, 소속교수 총수, 근속일 평균, 급여평균, 보너스 평균을 출력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17AE2-72D6-48EC-9C4C-293C5157537B}"/>
              </a:ext>
            </a:extLst>
          </p:cNvPr>
          <p:cNvSpPr txBox="1"/>
          <p:nvPr/>
        </p:nvSpPr>
        <p:spPr>
          <a:xfrm>
            <a:off x="368595" y="1880582"/>
            <a:ext cx="830757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SELECT DEPTNO, COUNT(*) 총인원, ROUND(AVG(SYSDATE - HIREDATE),1) 근속일평균, AVG(PAY) 급여평균, AVG(NVL(BONUS,0)) 보너스평균 FROM SCOTT7.t_professor WHERE POSITION IN('</a:t>
            </a:r>
            <a:r>
              <a:rPr lang="ko-KR" altLang="en-US" dirty="0" err="1"/>
              <a:t>정교수','조교수</a:t>
            </a:r>
            <a:r>
              <a:rPr lang="ko-KR" altLang="en-US" dirty="0"/>
              <a:t>') GROUP BY DEPTNO ORDER BY DEPTNO ASC;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</a:t>
            </a:r>
            <a:endParaRPr dirty="0"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t_student 테이블 : 학과별(deptno1) 로,  학과번호, 최대몸무게 - 최소몸무게 차이 값을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ko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**그 차이가 30 이상인것만 출력하려면?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E147-9487-4B81-AB7B-893048367EEC}"/>
              </a:ext>
            </a:extLst>
          </p:cNvPr>
          <p:cNvSpPr txBox="1"/>
          <p:nvPr/>
        </p:nvSpPr>
        <p:spPr>
          <a:xfrm>
            <a:off x="368595" y="1880582"/>
            <a:ext cx="8307572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SELECT DEPTNO1 </a:t>
            </a:r>
            <a:r>
              <a:rPr lang="ko-KR" altLang="en-US" dirty="0"/>
              <a:t>학과</a:t>
            </a:r>
            <a:r>
              <a:rPr lang="en-US" altLang="ko-KR" dirty="0"/>
              <a:t>, MAX(WEIGHT) </a:t>
            </a:r>
            <a:r>
              <a:rPr lang="ko-KR" altLang="en-US" dirty="0" err="1"/>
              <a:t>최대몸무게</a:t>
            </a:r>
            <a:r>
              <a:rPr lang="en-US" altLang="ko-KR" dirty="0"/>
              <a:t>, MIN(WEIGHT) </a:t>
            </a:r>
            <a:r>
              <a:rPr lang="ko-KR" altLang="en-US" dirty="0" err="1"/>
              <a:t>최소몸무게</a:t>
            </a:r>
            <a:r>
              <a:rPr lang="en-US" altLang="ko-KR" dirty="0"/>
              <a:t>, MAX(WEIGHT)-MIN(WEIGHT) </a:t>
            </a:r>
            <a:r>
              <a:rPr lang="ko-KR" altLang="en-US" dirty="0"/>
              <a:t>몸무게차 </a:t>
            </a:r>
            <a:r>
              <a:rPr lang="en-US" altLang="ko-KR" dirty="0"/>
              <a:t>FROM SCOTT7.t_student GROUP BY DEPTNO1;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DF50B-27B5-4F1F-BB8F-E922AC780B8A}"/>
              </a:ext>
            </a:extLst>
          </p:cNvPr>
          <p:cNvSpPr txBox="1"/>
          <p:nvPr/>
        </p:nvSpPr>
        <p:spPr>
          <a:xfrm>
            <a:off x="311700" y="3877175"/>
            <a:ext cx="8307572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SELECT DEPTNO1 </a:t>
            </a:r>
            <a:r>
              <a:rPr lang="ko-KR" altLang="en-US" dirty="0"/>
              <a:t>학과</a:t>
            </a:r>
            <a:r>
              <a:rPr lang="en-US" altLang="ko-KR" dirty="0"/>
              <a:t>, MAX(WEIGHT) </a:t>
            </a:r>
            <a:r>
              <a:rPr lang="ko-KR" altLang="en-US" dirty="0" err="1"/>
              <a:t>최대몸무게</a:t>
            </a:r>
            <a:r>
              <a:rPr lang="en-US" altLang="ko-KR" dirty="0"/>
              <a:t>, MIN(WEIGHT) </a:t>
            </a:r>
            <a:r>
              <a:rPr lang="ko-KR" altLang="en-US" dirty="0" err="1"/>
              <a:t>최소몸무게</a:t>
            </a:r>
            <a:r>
              <a:rPr lang="en-US" altLang="ko-KR" dirty="0"/>
              <a:t>, MAX(WEIGHT)-MIN(WEIGHT) </a:t>
            </a:r>
            <a:r>
              <a:rPr lang="ko-KR" altLang="en-US" dirty="0"/>
              <a:t>몸무게차 </a:t>
            </a:r>
            <a:r>
              <a:rPr lang="en-US" altLang="ko-KR" dirty="0"/>
              <a:t>FROM SCOTT7.t_student GROUP BY DEPTNO1 HAVING MAX(WEIGHT)-MIN(WEIGHT) &gt;= 30;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4062600" cy="12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그룹합수</a:t>
            </a:r>
            <a:br>
              <a:rPr lang="ko"/>
            </a:br>
            <a:r>
              <a:rPr lang="ko"/>
              <a:t>(Aggregate Function)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159300" y="1471075"/>
            <a:ext cx="4062600" cy="26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여러개의 레코드의 필드 값을 계산하여 값을 내는 함수</a:t>
            </a:r>
            <a:br>
              <a:rPr lang="ko"/>
            </a:br>
            <a:r>
              <a:rPr lang="ko"/>
              <a:t>다양한  그룹함수들이 있다.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GROUP BY</a:t>
            </a:r>
            <a:r>
              <a:rPr lang="ko"/>
              <a:t> : 그룹을 묶는 단위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HAVING </a:t>
            </a:r>
            <a:r>
              <a:rPr lang="ko"/>
              <a:t>: 그룹함수 결과에 대한 조건 (WHERE 와 헷갈리지 않도록 주의)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28600" y="4254900"/>
            <a:ext cx="8520600" cy="707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그룹 함수(Aggregate Function) 리스트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3"/>
              </a:rPr>
              <a:t>https://docs.oracle.com/database/121/SQLRF/functions003.htm#SQLRF20035</a:t>
            </a:r>
            <a:endParaRPr/>
          </a:p>
        </p:txBody>
      </p:sp>
      <p:graphicFrame>
        <p:nvGraphicFramePr>
          <p:cNvPr id="75" name="Google Shape;75;p14"/>
          <p:cNvGraphicFramePr/>
          <p:nvPr/>
        </p:nvGraphicFramePr>
        <p:xfrm>
          <a:off x="4374300" y="140225"/>
          <a:ext cx="4609575" cy="3430475"/>
        </p:xfrm>
        <a:graphic>
          <a:graphicData uri="http://schemas.openxmlformats.org/drawingml/2006/table">
            <a:tbl>
              <a:tblPr>
                <a:noFill/>
                <a:tableStyleId>{7C3B9976-F353-4267-82EA-5D4A613651DE}</a:tableStyleId>
              </a:tblPr>
              <a:tblGrid>
                <a:gridCol w="13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함수이름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의미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COUNT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데이터들의 건수(개수)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SUM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데이터들의 합계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AVG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데이터들의 평균 값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MAX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 중 최대값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MIN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데이터들중 최소값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STDDEV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 값들의 표준편차 값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VARIANCE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데이터들의 분산 값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RANK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 함수 예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0271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COUNT(*), COUNT(hpage) FROM t_professor;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COUNT(bonus), SUM(bonus) FROM t_professor;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COUNT(bonus), SUM(bonus), AVG(bonus) FROM t_professor;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MAX(hiredate), MIN(hiredate) FROM t_emp;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 BY 예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83100" y="809125"/>
            <a:ext cx="9010800" cy="19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예) t_professor 테이블에서 ‘학과별’로 교수들의 평균 보너스를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deptno, AVG(bonus) FROM t_professor;</a:t>
            </a:r>
            <a:r>
              <a:rPr lang="ko" dirty="0"/>
              <a:t>  </a:t>
            </a:r>
            <a:r>
              <a:rPr lang="ko" dirty="0">
                <a:solidFill>
                  <a:srgbClr val="FF0000"/>
                </a:solidFill>
              </a:rPr>
              <a:t>← 에러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deptno, AVG(bonus) FROM t_professor </a:t>
            </a:r>
            <a:r>
              <a:rPr lang="ko" b="1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deptno;</a:t>
            </a:r>
            <a:endParaRPr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deptno, AVG(nvl(bonus, 0)) FROM t_professor GROUP BY deptno</a:t>
            </a:r>
            <a:r>
              <a:rPr lang="ko" dirty="0"/>
              <a:t>;</a:t>
            </a:r>
            <a:endParaRPr dirty="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126" y="2856925"/>
            <a:ext cx="2781425" cy="20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- group by 조건절 추가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961525"/>
            <a:ext cx="53544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t_professor 테이블 : 학과별(deptno) 그리고 직급별(position)로 교수들의 평균 급여를 계산하여 출력</a:t>
            </a:r>
            <a:br>
              <a:rPr lang="ko" dirty="0"/>
            </a:br>
            <a:endParaRPr dirty="0"/>
          </a:p>
        </p:txBody>
      </p:sp>
      <p:sp>
        <p:nvSpPr>
          <p:cNvPr id="95" name="Google Shape;95;p17"/>
          <p:cNvSpPr txBox="1"/>
          <p:nvPr/>
        </p:nvSpPr>
        <p:spPr>
          <a:xfrm>
            <a:off x="502700" y="2149200"/>
            <a:ext cx="4218300" cy="25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select 절에 사용된 그룹함수 이외의 컬럼이나 표현식은 반드시 group by 절에 사용되어야 함.  (그러지 않을 경우 에러 확인해보기)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group by 절에 사용된 컬럼이 꼭 SELECT 절에 사용되지 않아도 </a:t>
            </a:r>
            <a:r>
              <a:rPr lang="ko-KR" altLang="en-US" dirty="0"/>
              <a:t>된다</a:t>
            </a:r>
            <a:r>
              <a:rPr lang="ko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group by 절은 반드시 컬럼명이 사용되어야 하며 </a:t>
            </a:r>
            <a:r>
              <a:rPr lang="ko" dirty="0">
                <a:solidFill>
                  <a:srgbClr val="FF0000"/>
                </a:solidFill>
              </a:rPr>
              <a:t>별명(alias) 는 사용 불가.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100" y="617559"/>
            <a:ext cx="3396575" cy="4338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33728" y="6933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그룹함수 결과에 조건을 붙이려면?</a:t>
            </a:r>
            <a:endParaRPr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63075" y="634594"/>
            <a:ext cx="8520600" cy="9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부서별 평균급여를 출력하되, 평균급여가 450 보다 많은 부서만 출력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			</a:t>
            </a:r>
            <a:r>
              <a:rPr lang="ko-KR" altLang="en-US" dirty="0"/>
              <a:t>에러</a:t>
            </a:r>
            <a:r>
              <a:rPr lang="en-US" altLang="ko-KR" dirty="0"/>
              <a:t>!!!!! </a:t>
            </a:r>
            <a:r>
              <a:rPr lang="ko-KR" altLang="en-US" dirty="0"/>
              <a:t>→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↓정답 </a:t>
            </a:r>
            <a:r>
              <a:rPr lang="en-US" altLang="ko-KR" dirty="0"/>
              <a:t>: HAVING </a:t>
            </a:r>
            <a:r>
              <a:rPr lang="ko-KR" altLang="en-US" dirty="0"/>
              <a:t>이용</a:t>
            </a:r>
            <a:endParaRPr dirty="0"/>
          </a:p>
        </p:txBody>
      </p:sp>
      <p:sp>
        <p:nvSpPr>
          <p:cNvPr id="103" name="Google Shape;103;p18"/>
          <p:cNvSpPr txBox="1"/>
          <p:nvPr/>
        </p:nvSpPr>
        <p:spPr>
          <a:xfrm>
            <a:off x="3251857" y="1268819"/>
            <a:ext cx="5640886" cy="185084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deptno 부서번호, AVG(nvl(pay,0)) 평균급여 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professor 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AVG(nvl(pay,0)) &gt; 450 </a:t>
            </a:r>
            <a:endParaRPr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GROUP BY deptno;</a:t>
            </a:r>
            <a:br>
              <a:rPr lang="ko" sz="18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068" y="3492560"/>
            <a:ext cx="3257675" cy="12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8">
            <a:extLst>
              <a:ext uri="{FF2B5EF4-FFF2-40B4-BE49-F238E27FC236}">
                <a16:creationId xmlns:a16="http://schemas.microsoft.com/office/drawing/2014/main" id="{9C8B6184-203F-4719-A44B-6A8616322C17}"/>
              </a:ext>
            </a:extLst>
          </p:cNvPr>
          <p:cNvSpPr txBox="1"/>
          <p:nvPr/>
        </p:nvSpPr>
        <p:spPr>
          <a:xfrm>
            <a:off x="143131" y="3336498"/>
            <a:ext cx="4862812" cy="157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DEPTNO, ROUND(AVG(PAY),1) FROM SCOTT7.t_professor GROUP BY DEPTNO HAVING AVG(PAY) &gt; 450;</a:t>
            </a:r>
            <a:br>
              <a:rPr lang="ko" sz="18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HAVING : 그룹 함수에 조건 추가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부서별 평균급여를 출력하되, 평균급여가 450 보다 많은 부서만 출력</a:t>
            </a:r>
            <a:br>
              <a:rPr lang="ko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11700" y="2340400"/>
            <a:ext cx="4261800" cy="1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FF0000"/>
                </a:solidFill>
              </a:rPr>
              <a:t>그룹함수 부분은 WHERE 절에서 사용 불가.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그룹함수를 사용하더라도 다른 부분은 WHERE 사용 가능</a:t>
            </a:r>
            <a:endParaRPr dirty="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758" y="1755825"/>
            <a:ext cx="3021014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3;p18">
            <a:extLst>
              <a:ext uri="{FF2B5EF4-FFF2-40B4-BE49-F238E27FC236}">
                <a16:creationId xmlns:a16="http://schemas.microsoft.com/office/drawing/2014/main" id="{DE090F38-EF79-4E0B-AEC6-9732AA8FEF5D}"/>
              </a:ext>
            </a:extLst>
          </p:cNvPr>
          <p:cNvSpPr txBox="1"/>
          <p:nvPr/>
        </p:nvSpPr>
        <p:spPr>
          <a:xfrm>
            <a:off x="4281188" y="3126475"/>
            <a:ext cx="4862812" cy="157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DEPTNO, ROUND(AVG(PAY),1) FROM SCOTT7.t_professor GROUP BY DEPTNO HAVING AVG(PAY) &gt; 450;</a:t>
            </a:r>
            <a:br>
              <a:rPr lang="ko" sz="18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쿼리문 순서 : </a:t>
            </a:r>
            <a:r>
              <a:rPr lang="ko">
                <a:solidFill>
                  <a:srgbClr val="FF0000"/>
                </a:solidFill>
              </a:rPr>
              <a:t>순서 중요</a:t>
            </a:r>
            <a:r>
              <a:rPr lang="ko"/>
              <a:t>!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85500" y="1279550"/>
            <a:ext cx="4816200" cy="2502000"/>
          </a:xfrm>
          <a:prstGeom prst="roundRect">
            <a:avLst>
              <a:gd name="adj" fmla="val 10141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ko" sz="1800" i="1">
                <a:latin typeface="Consolas"/>
                <a:ea typeface="Consolas"/>
                <a:cs typeface="Consolas"/>
                <a:sym typeface="Consolas"/>
              </a:rPr>
              <a:t>[컬럼명 또는 표현식]</a:t>
            </a:r>
            <a:r>
              <a:rPr lang="ko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ko" sz="1800" i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[테이블명, 뷰명]  </a:t>
            </a:r>
            <a:endParaRPr sz="1800" i="1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ko" sz="1800" i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[조건절]  </a:t>
            </a:r>
            <a:endParaRPr sz="1800" i="1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ko" sz="1800" i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[그룹할 컬럼] </a:t>
            </a:r>
            <a:endParaRPr sz="1800" i="1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HAVING </a:t>
            </a:r>
            <a:r>
              <a:rPr lang="ko" sz="1800" i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[그룹함수 조건절]   </a:t>
            </a:r>
            <a:endParaRPr sz="1800" i="1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 i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[정렬열] [ASC/DESC]</a:t>
            </a:r>
            <a:r>
              <a:rPr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t_emp 테이블: 매니저별(MGR)로 관리하는 직원들의 ‘매니저’, ‘직원수’와 ‘급여총액’과 ‘급여평균’과 ‘교통비 (COMM) 평균’ 지급액 을 출력. 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단 사장님은 (job = president)제외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9D9DE-FFD6-4860-9CDC-28F6939FD6F8}"/>
              </a:ext>
            </a:extLst>
          </p:cNvPr>
          <p:cNvSpPr txBox="1"/>
          <p:nvPr/>
        </p:nvSpPr>
        <p:spPr>
          <a:xfrm>
            <a:off x="418214" y="2383857"/>
            <a:ext cx="8307572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SELECT MGR </a:t>
            </a:r>
            <a:r>
              <a:rPr lang="ko-KR" altLang="en-US" dirty="0"/>
              <a:t>매니저</a:t>
            </a:r>
            <a:r>
              <a:rPr lang="en-US" altLang="ko-KR" dirty="0"/>
              <a:t>, COUNT(*) </a:t>
            </a:r>
            <a:r>
              <a:rPr lang="ko-KR" altLang="en-US" dirty="0" err="1"/>
              <a:t>직원수</a:t>
            </a:r>
            <a:r>
              <a:rPr lang="en-US" altLang="ko-KR" dirty="0"/>
              <a:t>, SUM(SAL) </a:t>
            </a:r>
            <a:r>
              <a:rPr lang="ko-KR" altLang="en-US" dirty="0"/>
              <a:t>급여총액</a:t>
            </a:r>
            <a:r>
              <a:rPr lang="en-US" altLang="ko-KR" dirty="0"/>
              <a:t>, ROUND(AVG(SAL),1) </a:t>
            </a:r>
            <a:r>
              <a:rPr lang="ko-KR" altLang="en-US" dirty="0"/>
              <a:t>급여평균</a:t>
            </a:r>
            <a:r>
              <a:rPr lang="en-US" altLang="ko-KR" dirty="0"/>
              <a:t>, AVG(NVL(COMM,0)) </a:t>
            </a:r>
            <a:r>
              <a:rPr lang="ko-KR" altLang="en-US" dirty="0"/>
              <a:t>교통비평균 </a:t>
            </a:r>
          </a:p>
          <a:p>
            <a:r>
              <a:rPr lang="en-US" altLang="ko-KR" dirty="0"/>
              <a:t>FROM SCOTT7.T_EMP WHERE JOB &lt;&gt; 'PRESIDENT' GROUP BY MGR;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789</Words>
  <Application>Microsoft Office PowerPoint</Application>
  <PresentationFormat>화면 슬라이드 쇼(16:9)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Consolas</vt:lpstr>
      <vt:lpstr>Gill Sans MT</vt:lpstr>
      <vt:lpstr>갤러리</vt:lpstr>
      <vt:lpstr>Oracle</vt:lpstr>
      <vt:lpstr>그룹합수 (Aggregate Function)</vt:lpstr>
      <vt:lpstr>그룹 함수 예</vt:lpstr>
      <vt:lpstr>GROUP BY 예</vt:lpstr>
      <vt:lpstr>연습 - group by 조건절 추가</vt:lpstr>
      <vt:lpstr>그룹함수 결과에 조건을 붙이려면?</vt:lpstr>
      <vt:lpstr>HAVING : 그룹 함수에 조건 추가</vt:lpstr>
      <vt:lpstr>SELECT 쿼리문 순서 : 순서 중요!</vt:lpstr>
      <vt:lpstr>연습</vt:lpstr>
      <vt:lpstr>연습</vt:lpstr>
      <vt:lpstr>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</dc:title>
  <cp:lastModifiedBy>phantom5820@naver.com</cp:lastModifiedBy>
  <cp:revision>2</cp:revision>
  <dcterms:modified xsi:type="dcterms:W3CDTF">2021-04-08T16:42:18Z</dcterms:modified>
</cp:coreProperties>
</file>