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Garamond" panose="02020404030301010803" pitchFamily="18" charset="0"/>
      <p:regular r:id="rId38"/>
      <p:bold r:id="rId39"/>
      <p:italic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introduction-to-sql-join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ce38b25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ce38b25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ce38b25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ce38b25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1e18c28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1e18c28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e18c28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e18c28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9f4f3e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9f4f3e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e18c28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e18c28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e18c28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1e18c28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e18c28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e18c28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e18c28c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e18c28c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a99247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a99247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e18c28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e18c28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a99247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a99247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a992477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a992477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a992477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a992477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a992477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a992477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a992477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a992477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bc100b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bc100b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bc100b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bc100b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bc100b1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bc100b1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39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bc100b1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bc100b1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39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bc100b1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bc100b1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e18c28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e18c28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bc100b1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bc100b1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bc100b1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bc100b1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ff8d6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ff8d6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e18c28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e18c28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e38b25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e38b25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https://www.datacamp.com/community/tutorials/introduction-to-sql-joins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ce38b25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ce38b25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ce38b25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ce38b25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ce38b25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ce38b25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2231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575657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138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9692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293755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474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341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97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6420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591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20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672064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1438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777238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850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0407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4452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237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736112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711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ctr" defTabSz="342900" rtl="0" eaLnBrk="1" latinLnBrk="1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- Join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여러개의 테이블로부터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3973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Cross Join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268" y="670311"/>
            <a:ext cx="1093974" cy="3568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Join 연습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에서는 ..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1176482" y="122379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INNER JOIN =&gt;  </a:t>
            </a:r>
            <a:r>
              <a:rPr lang="ko" sz="2400" b="1" dirty="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endParaRPr sz="2400" b="1" dirty="0">
              <a:solidFill>
                <a:srgbClr val="3030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LEFT OUTER JOIN =&gt; </a:t>
            </a:r>
            <a:r>
              <a:rPr lang="ko" sz="2400" b="1" dirty="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LEFT JOIN</a:t>
            </a:r>
            <a:endParaRPr sz="2400" b="1" dirty="0">
              <a:solidFill>
                <a:srgbClr val="3030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 dirty="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RIGHT OUTER JOIN =&gt;</a:t>
            </a:r>
            <a:r>
              <a:rPr lang="ko" sz="2400" b="1" dirty="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RIGHT JOIN</a:t>
            </a:r>
            <a:br>
              <a:rPr lang="ko" sz="2400" dirty="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</a:br>
            <a:r>
              <a:rPr lang="ko" sz="2400" b="1" dirty="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CROSS JOIN</a:t>
            </a:r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Equi Join (등가 Join)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일반적으로 많이 쓰이는 Join 이며, 양쪽 테이블 Join 한 카티션곱에서 ‘같은조건’이 존재할 경우만 값을 가져오는 것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95D4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95D4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159300" y="140225"/>
            <a:ext cx="3792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529502" y="416388"/>
            <a:ext cx="46626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 t_student 테이블과 t_department 테이블을 사용하여 학생이름, 1전공 학과번호, 1전공 학과 이름을 출력</a:t>
            </a:r>
            <a:endParaRPr dirty="0"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653" y="185053"/>
            <a:ext cx="3967350" cy="47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E180228-B99B-4552-9511-FDFEADACEBF0}"/>
              </a:ext>
            </a:extLst>
          </p:cNvPr>
          <p:cNvSpPr/>
          <p:nvPr/>
        </p:nvSpPr>
        <p:spPr>
          <a:xfrm>
            <a:off x="482009" y="1616149"/>
            <a:ext cx="4430233" cy="95560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s.deptno1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학과번호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d.dname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학과이름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lang="ko-KR" altLang="en-US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t_student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s,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t_department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d</a:t>
            </a:r>
            <a:endParaRPr lang="en-US" altLang="ko-KR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s.deptno1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d.deptno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altLang="ko-KR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ctr"/>
            <a:endParaRPr lang="ko-KR" altLang="en-US" sz="11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EE85BA3-D148-4059-8CBF-13B751B18F74}"/>
              </a:ext>
            </a:extLst>
          </p:cNvPr>
          <p:cNvSpPr/>
          <p:nvPr/>
        </p:nvSpPr>
        <p:spPr>
          <a:xfrm>
            <a:off x="519258" y="3531174"/>
            <a:ext cx="4430233" cy="9556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s.deptno1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학과번호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d.dname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학과이름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lang="ko-KR" altLang="en-US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t_student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-US" altLang="ko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t_department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d</a:t>
            </a:r>
            <a:endParaRPr lang="en-US" altLang="ko-KR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s.deptno1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d.deptno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5A7F95-E3F0-43E3-A846-6B8A8F5DA393}"/>
              </a:ext>
            </a:extLst>
          </p:cNvPr>
          <p:cNvSpPr/>
          <p:nvPr/>
        </p:nvSpPr>
        <p:spPr>
          <a:xfrm>
            <a:off x="519258" y="2647015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8109305-55D5-46C2-A020-F2DA10A1BE43}"/>
              </a:ext>
            </a:extLst>
          </p:cNvPr>
          <p:cNvSpPr/>
          <p:nvPr/>
        </p:nvSpPr>
        <p:spPr>
          <a:xfrm rot="10800000" flipV="1">
            <a:off x="519257" y="3264074"/>
            <a:ext cx="1181951" cy="2243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452396" y="995503"/>
            <a:ext cx="5026915" cy="2832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t_student 테이블, t_professor 테이블 을 join하여 ‘학생이름’, ‘지도교수 번호’, ‘지도교수이름’ 을 출력</a:t>
            </a:r>
            <a:br>
              <a:rPr lang="ko" dirty="0"/>
            </a:br>
            <a:br>
              <a:rPr lang="ko" dirty="0"/>
            </a:br>
            <a:br>
              <a:rPr lang="ko" dirty="0"/>
            </a:br>
            <a:br>
              <a:rPr lang="ko" dirty="0"/>
            </a:b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Equi Join 은 양쪽이 모두 데이터가 존재해야 결과(카티션곱)이 나온다. </a:t>
            </a:r>
            <a:endParaRPr lang="en-US" altLang="ko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만약 한쪽에 값이 없더라도 다른쪽의 값이 다 나오게 하고 싶으면 </a:t>
            </a:r>
            <a:endParaRPr lang="en-US" altLang="ko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Outer Join 에서 해야 한다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994" y="597427"/>
            <a:ext cx="3273610" cy="41010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6DD96A5-DAD6-4512-8A5C-068131B27112}"/>
              </a:ext>
            </a:extLst>
          </p:cNvPr>
          <p:cNvSpPr/>
          <p:nvPr/>
        </p:nvSpPr>
        <p:spPr>
          <a:xfrm>
            <a:off x="519257" y="1903957"/>
            <a:ext cx="4685414" cy="6381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지도교수 번호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지도교수이름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s, SCOTT7.t_professor p 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ko-KR" altLang="en-US" sz="11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358BBE-59C1-4279-A432-1EE50F344ADB}"/>
              </a:ext>
            </a:extLst>
          </p:cNvPr>
          <p:cNvSpPr/>
          <p:nvPr/>
        </p:nvSpPr>
        <p:spPr>
          <a:xfrm>
            <a:off x="487602" y="2820371"/>
            <a:ext cx="4754491" cy="8237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지도교수 번호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지도교수이름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 join SCOTT7.t_professor p 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705E720-B9C2-4D8B-A33B-2CC3BAAE70F9}"/>
              </a:ext>
            </a:extLst>
          </p:cNvPr>
          <p:cNvSpPr/>
          <p:nvPr/>
        </p:nvSpPr>
        <p:spPr>
          <a:xfrm>
            <a:off x="2322583" y="1679623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3442E92-6E8F-486B-AE1F-9D241E4018F1}"/>
              </a:ext>
            </a:extLst>
          </p:cNvPr>
          <p:cNvSpPr/>
          <p:nvPr/>
        </p:nvSpPr>
        <p:spPr>
          <a:xfrm rot="10800000" flipV="1">
            <a:off x="2404470" y="2662617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83100" y="368825"/>
            <a:ext cx="42957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 - 3테이블 JOIN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15677" y="381353"/>
            <a:ext cx="3865123" cy="2510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t_student, t_department, t_professor 테이블 을 join 하여  학생의 이름, 학과이름, 지도교수 이름  을 출력</a:t>
            </a:r>
            <a:endParaRPr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EF4F04-98D0-42C7-A60D-61EB0962DF64}"/>
              </a:ext>
            </a:extLst>
          </p:cNvPr>
          <p:cNvSpPr/>
          <p:nvPr/>
        </p:nvSpPr>
        <p:spPr>
          <a:xfrm>
            <a:off x="2197313" y="1890074"/>
            <a:ext cx="5564453" cy="9381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d.dname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학과이름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지도교수 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s, SCOTT7.t_department d, SCOTT7.t_professor p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s.deptno1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d.deptno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lang="ko-KR" altLang="en-US" sz="11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8CE7194-197B-40B5-B25D-9AEF208CDA8B}"/>
              </a:ext>
            </a:extLst>
          </p:cNvPr>
          <p:cNvSpPr/>
          <p:nvPr/>
        </p:nvSpPr>
        <p:spPr>
          <a:xfrm>
            <a:off x="3735530" y="1665740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449028-1B82-44EB-AD9C-E9F85D9B480E}"/>
              </a:ext>
            </a:extLst>
          </p:cNvPr>
          <p:cNvSpPr/>
          <p:nvPr/>
        </p:nvSpPr>
        <p:spPr>
          <a:xfrm>
            <a:off x="1869968" y="3330734"/>
            <a:ext cx="6304204" cy="12171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d.dname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학과이름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지도교수 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join SCOTT7.t_department d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s.deptno1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d.deptno</a:t>
            </a:r>
            <a:endParaRPr lang="en-US" altLang="ko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join SCOTT7.t_professor p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8ECB1BE-9F59-4589-B343-48812BB74E8F}"/>
              </a:ext>
            </a:extLst>
          </p:cNvPr>
          <p:cNvSpPr/>
          <p:nvPr/>
        </p:nvSpPr>
        <p:spPr>
          <a:xfrm rot="10800000" flipV="1">
            <a:off x="3786836" y="3172980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581058" y="706344"/>
            <a:ext cx="7832840" cy="1023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t_emp2 직원 테이블과 t_post 직급 테이블을 조회하여 사원의 이름과 직급, 현재연봉, 해당직급의 연봉의 하한금액(s_pay)과 상한금액(e_pay)을 출력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700" dirty="0">
              <a:solidFill>
                <a:srgbClr val="695D46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ko" sz="1000" dirty="0">
                <a:solidFill>
                  <a:srgbClr val="695D46"/>
                </a:solidFill>
              </a:rPr>
            </a:br>
            <a:endParaRPr sz="1000" dirty="0">
              <a:solidFill>
                <a:srgbClr val="695D46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51C388-CF2A-40BB-96C8-AC12686DF8E2}"/>
              </a:ext>
            </a:extLst>
          </p:cNvPr>
          <p:cNvSpPr/>
          <p:nvPr/>
        </p:nvSpPr>
        <p:spPr>
          <a:xfrm>
            <a:off x="1747243" y="1779383"/>
            <a:ext cx="5564453" cy="9381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e.name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사원이름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직급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현재연봉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p.s_pay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하한금액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p.e_pay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상한금액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scott7.t_emp2 e, scott7.t_post 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160AB9C-FFBD-47E1-96B5-BA652EC22B0B}"/>
              </a:ext>
            </a:extLst>
          </p:cNvPr>
          <p:cNvSpPr/>
          <p:nvPr/>
        </p:nvSpPr>
        <p:spPr>
          <a:xfrm>
            <a:off x="3285460" y="1555049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3774DE4-A44C-4673-9BFF-22EADA20EA43}"/>
              </a:ext>
            </a:extLst>
          </p:cNvPr>
          <p:cNvSpPr/>
          <p:nvPr/>
        </p:nvSpPr>
        <p:spPr>
          <a:xfrm>
            <a:off x="1419898" y="3220043"/>
            <a:ext cx="6304204" cy="12171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e.name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사원이름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직급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현재연봉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p.s_pay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하한금액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p.e_pay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상한금액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scott7.t_emp2 e join scott7.t_post p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29ED84-1549-4E04-A704-974AC224C8C3}"/>
              </a:ext>
            </a:extLst>
          </p:cNvPr>
          <p:cNvSpPr/>
          <p:nvPr/>
        </p:nvSpPr>
        <p:spPr>
          <a:xfrm rot="10800000" flipV="1">
            <a:off x="3336766" y="3062289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4D0CDB3-0518-4CE4-B9B7-8440D5EEACAD}"/>
              </a:ext>
            </a:extLst>
          </p:cNvPr>
          <p:cNvSpPr/>
          <p:nvPr/>
        </p:nvSpPr>
        <p:spPr>
          <a:xfrm>
            <a:off x="1789773" y="1779383"/>
            <a:ext cx="5564453" cy="9381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e.name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사원이름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직급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현재연봉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p.s_pay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하한금액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p.e_pay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상한금액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scott7.t_emp2 e, scott7.t_post 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86E208B-5A83-48FE-9894-476A4FD42F29}"/>
              </a:ext>
            </a:extLst>
          </p:cNvPr>
          <p:cNvSpPr/>
          <p:nvPr/>
        </p:nvSpPr>
        <p:spPr>
          <a:xfrm>
            <a:off x="1462428" y="3220043"/>
            <a:ext cx="6304204" cy="12171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e.name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사원이름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직급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현재연봉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p.s_pay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하한금액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p.e_pay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상한금액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scott7.t_emp2 e join scott7.t_post p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6BA047B-4DC9-4620-A249-F0671153A27D}"/>
              </a:ext>
            </a:extLst>
          </p:cNvPr>
          <p:cNvSpPr/>
          <p:nvPr/>
        </p:nvSpPr>
        <p:spPr>
          <a:xfrm rot="10800000" flipV="1">
            <a:off x="3379296" y="3062289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692854" y="238346"/>
            <a:ext cx="128654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연습</a:t>
            </a:r>
            <a:endParaRPr dirty="0"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425114" y="863437"/>
            <a:ext cx="8520600" cy="3749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t_student - t_professor 테이블 join 하여 제1전공(deptno1) 이 101번인 학생들의 학생이름과 지도교수 이름을 출력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altLang="ko-KR"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altLang="en-US" sz="1200" dirty="0"/>
              <a:t>★</a:t>
            </a:r>
            <a:r>
              <a:rPr lang="ko" sz="1200" dirty="0"/>
              <a:t>‘Join 조건’과 ‘검색조건’ 이 동시에 있는 경우 ‘검색조건’을 먼저 수행하여 데이터 검색범위를 줄여 놓고 그 다음에 Join을 수행하게 </a:t>
            </a:r>
            <a:r>
              <a:rPr lang="ko-KR" altLang="en-US" sz="1200" dirty="0"/>
              <a:t>된다</a:t>
            </a:r>
            <a:r>
              <a:rPr lang="ko" sz="1200" dirty="0"/>
              <a:t>.</a:t>
            </a:r>
            <a:r>
              <a:rPr lang="en-US" altLang="ko" sz="1200" dirty="0"/>
              <a:t>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ko-KR" sz="1200" dirty="0"/>
              <a:t>※ </a:t>
            </a:r>
            <a:r>
              <a:rPr lang="ko-KR" altLang="en-US" sz="1200" dirty="0"/>
              <a:t>검색을 먼저 해서 </a:t>
            </a:r>
            <a:r>
              <a:rPr lang="ko-KR" altLang="en-US" sz="1200" dirty="0" err="1"/>
              <a:t>필요없는</a:t>
            </a:r>
            <a:r>
              <a:rPr lang="ko-KR" altLang="en-US" sz="1200" dirty="0"/>
              <a:t> 데이터들을 걸러주고 조인을 하기 때문에 데이터를 </a:t>
            </a:r>
            <a:r>
              <a:rPr lang="ko-KR" altLang="en-US" sz="1200" dirty="0" err="1"/>
              <a:t>찾는데에</a:t>
            </a:r>
            <a:r>
              <a:rPr lang="ko-KR" altLang="en-US" sz="1200" dirty="0"/>
              <a:t> 위 쿼리문이 성능이 좋다</a:t>
            </a:r>
            <a:r>
              <a:rPr lang="en-US" altLang="ko-KR" sz="1200" dirty="0"/>
              <a:t>.</a:t>
            </a:r>
            <a:endParaRPr sz="1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F9B0E2-550C-4411-93CB-1A272A3B702E}"/>
              </a:ext>
            </a:extLst>
          </p:cNvPr>
          <p:cNvSpPr/>
          <p:nvPr/>
        </p:nvSpPr>
        <p:spPr>
          <a:xfrm>
            <a:off x="526083" y="1785499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16D4E1-0393-409B-B6AB-9BD1E73EE3FA}"/>
              </a:ext>
            </a:extLst>
          </p:cNvPr>
          <p:cNvSpPr/>
          <p:nvPr/>
        </p:nvSpPr>
        <p:spPr>
          <a:xfrm>
            <a:off x="1791377" y="1738847"/>
            <a:ext cx="3802953" cy="83290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지도교수이름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s, scott7.t_professor 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--&gt; join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조건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and s.deptno1 = 101; --&gt;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검색조건</a:t>
            </a:r>
            <a:endParaRPr lang="en-US" altLang="ko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E2B9BF-10E9-48AD-9142-485C5AA23FB4}"/>
              </a:ext>
            </a:extLst>
          </p:cNvPr>
          <p:cNvSpPr/>
          <p:nvPr/>
        </p:nvSpPr>
        <p:spPr>
          <a:xfrm>
            <a:off x="1632023" y="2762881"/>
            <a:ext cx="4187004" cy="832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지도교수이름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 join scott7.t_professor p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s.deptno1 = 101;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509609-8501-4336-BD51-8DDD1D3282A3}"/>
              </a:ext>
            </a:extLst>
          </p:cNvPr>
          <p:cNvSpPr/>
          <p:nvPr/>
        </p:nvSpPr>
        <p:spPr>
          <a:xfrm rot="10800000" flipV="1">
            <a:off x="570573" y="2922812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460367" y="459202"/>
            <a:ext cx="8229977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Non-Equi Join (비등가 Join)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460367" y="1259236"/>
            <a:ext cx="8229977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Equi Join은 서로 같은 조건 (=)을 가진 데이터를 Join 해서 가져오는 방법.</a:t>
            </a:r>
            <a:br>
              <a:rPr lang="ko" dirty="0"/>
            </a:br>
            <a:r>
              <a:rPr lang="ko" dirty="0"/>
              <a:t>그러나 ‘크거나 작거나 하는 경우의 조건도 있을수 있다’  그러한 조건으로 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join 을 수행하는 것을 Non-Equi Join 이라 </a:t>
            </a:r>
            <a:r>
              <a:rPr lang="ko-KR" altLang="en-US" dirty="0"/>
              <a:t>한다</a:t>
            </a:r>
            <a:r>
              <a:rPr lang="ko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 이란.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15737" y="949962"/>
            <a:ext cx="4011300" cy="3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하나의 테이블뿐이 아니라,  </a:t>
            </a:r>
            <a:r>
              <a:rPr lang="ko" b="1" u="sng" dirty="0"/>
              <a:t>여러개의 테이블</a:t>
            </a:r>
            <a:r>
              <a:rPr lang="ko" dirty="0"/>
              <a:t>에서 정보를 가져와서 결과를 만들어 주는 기법을 </a:t>
            </a:r>
            <a:r>
              <a:rPr lang="ko" b="1" dirty="0"/>
              <a:t>Join</a:t>
            </a:r>
            <a:r>
              <a:rPr lang="ko" dirty="0"/>
              <a:t> 이라 합니다.  관계형 데이터베이스 (RDBMS) 의 가장 핵심 기술중 하나.</a:t>
            </a:r>
            <a:br>
              <a:rPr lang="ko" dirty="0"/>
            </a:br>
            <a:br>
              <a:rPr lang="ko" dirty="0"/>
            </a:br>
            <a:r>
              <a:rPr lang="ko" dirty="0"/>
              <a:t>ANSI join 방식이 있고, DBMS마다 특화된 방식이 있긴 하나 하나 원리를 알면 다른 방법은 손쉽게 알수 </a:t>
            </a:r>
            <a:r>
              <a:rPr lang="ko-KR" altLang="en-US" dirty="0"/>
              <a:t>있다</a:t>
            </a:r>
            <a:r>
              <a:rPr lang="ko" dirty="0"/>
              <a:t>.</a:t>
            </a:r>
            <a:endParaRPr dirty="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800" y="847625"/>
            <a:ext cx="32099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예제)</a:t>
            </a:r>
            <a:endParaRPr dirty="0"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502200" y="1060763"/>
            <a:ext cx="4648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 t_customer 테이블, t_gift 테이블을 join 하여  고객의 마일리지 포인트별로 받을수 있는 상품을 조회하여 </a:t>
            </a:r>
            <a:br>
              <a:rPr lang="ko" sz="1200" dirty="0"/>
            </a:br>
            <a:r>
              <a:rPr lang="ko" sz="1200" dirty="0"/>
              <a:t>고객의 '이름(c_name)'과 포인트(c_point) 상품명(g_name)을 출력</a:t>
            </a:r>
            <a:r>
              <a:rPr lang="en-US" altLang="ko" sz="1200" dirty="0"/>
              <a:t>.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900" y="149676"/>
            <a:ext cx="3300900" cy="45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48414D1-CB5E-4BCD-87AD-33E65D9704A1}"/>
              </a:ext>
            </a:extLst>
          </p:cNvPr>
          <p:cNvSpPr/>
          <p:nvPr/>
        </p:nvSpPr>
        <p:spPr>
          <a:xfrm>
            <a:off x="0" y="1941443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DA57C0-DDB9-4E06-A4F5-47A1931A1576}"/>
              </a:ext>
            </a:extLst>
          </p:cNvPr>
          <p:cNvSpPr/>
          <p:nvPr/>
        </p:nvSpPr>
        <p:spPr>
          <a:xfrm>
            <a:off x="1265294" y="1894791"/>
            <a:ext cx="4027650" cy="10240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고객명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고객포인트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상품명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SCOTT7.t_customer c, scott7.t_gift 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between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g.g_start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g.g_end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A71FD3-6DCD-407F-BFC4-4B9DA4A70AF8}"/>
              </a:ext>
            </a:extLst>
          </p:cNvPr>
          <p:cNvSpPr/>
          <p:nvPr/>
        </p:nvSpPr>
        <p:spPr>
          <a:xfrm>
            <a:off x="1105940" y="3383534"/>
            <a:ext cx="4187004" cy="832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고객명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고객포인트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상품명 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SCOTT7.t_customer c join scott7.t_gift 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between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g.g_start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g.g_end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80DCA07-A4E1-47D1-8CA8-4116D2C638F3}"/>
              </a:ext>
            </a:extLst>
          </p:cNvPr>
          <p:cNvSpPr/>
          <p:nvPr/>
        </p:nvSpPr>
        <p:spPr>
          <a:xfrm rot="10800000" flipV="1">
            <a:off x="44490" y="3461528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380812" y="1014688"/>
            <a:ext cx="4989868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앞 예제에서 조회한 상품의 </a:t>
            </a:r>
            <a:br>
              <a:rPr lang="ko" dirty="0"/>
            </a:br>
            <a:r>
              <a:rPr lang="ko" dirty="0"/>
              <a:t>이름(g_name)과  필요수량이 몇개인지 </a:t>
            </a:r>
            <a:br>
              <a:rPr lang="ko" dirty="0"/>
            </a:br>
            <a:r>
              <a:rPr lang="ko" dirty="0"/>
              <a:t>조회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680" y="445025"/>
            <a:ext cx="3326753" cy="36338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68361EF-4681-4478-85FB-422D195B96D1}"/>
              </a:ext>
            </a:extLst>
          </p:cNvPr>
          <p:cNvSpPr/>
          <p:nvPr/>
        </p:nvSpPr>
        <p:spPr>
          <a:xfrm>
            <a:off x="0" y="2106385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76F041D-945D-42AA-A25A-1BEFE142F0D7}"/>
              </a:ext>
            </a:extLst>
          </p:cNvPr>
          <p:cNvSpPr/>
          <p:nvPr/>
        </p:nvSpPr>
        <p:spPr>
          <a:xfrm>
            <a:off x="1265294" y="2059733"/>
            <a:ext cx="4027650" cy="10240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상품명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count(*)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필요수량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SCOTT7.t_customer c, scott7.t_gift 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between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g.g_start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g.g_end</a:t>
            </a:r>
            <a:endParaRPr lang="en-US" altLang="ko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0B884D3-8589-4121-8310-569EFE2F26C7}"/>
              </a:ext>
            </a:extLst>
          </p:cNvPr>
          <p:cNvSpPr/>
          <p:nvPr/>
        </p:nvSpPr>
        <p:spPr>
          <a:xfrm>
            <a:off x="1105940" y="3548476"/>
            <a:ext cx="4187004" cy="832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상품명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count(*)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필요수량 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SCOTT7.t_customer c join scott7.t_gift 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between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g.g_start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g.g_end</a:t>
            </a:r>
            <a:endParaRPr lang="en-US" altLang="ko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6CC3599-51CA-4043-BD16-6B0231182E6E}"/>
              </a:ext>
            </a:extLst>
          </p:cNvPr>
          <p:cNvSpPr/>
          <p:nvPr/>
        </p:nvSpPr>
        <p:spPr>
          <a:xfrm rot="10800000" flipV="1">
            <a:off x="44490" y="3626470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1228103" y="445025"/>
            <a:ext cx="5050500" cy="38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t_student 테이블과 t_exam01 시험성적 테이블, t_credit 학점 테이블을 조회하여  학생들의 이름과 점수와 학점을 출력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997" y="346001"/>
            <a:ext cx="1890408" cy="4515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54FF8D7-2860-45FC-A3F2-E892BE1EBA04}"/>
              </a:ext>
            </a:extLst>
          </p:cNvPr>
          <p:cNvSpPr/>
          <p:nvPr/>
        </p:nvSpPr>
        <p:spPr>
          <a:xfrm>
            <a:off x="621709" y="1702348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222793-28CC-4BAA-8B31-EE2D20A2C57C}"/>
              </a:ext>
            </a:extLst>
          </p:cNvPr>
          <p:cNvSpPr/>
          <p:nvPr/>
        </p:nvSpPr>
        <p:spPr>
          <a:xfrm>
            <a:off x="1887003" y="1655695"/>
            <a:ext cx="4997994" cy="110168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e.total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점수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c.grade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학점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s, SCOTT7.t_exam01 e, SCOTT7.t_credit c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s.studno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e.studno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e.total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between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c.min_point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c.max_point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479196-8373-4271-B4B8-7BA821C27F2C}"/>
              </a:ext>
            </a:extLst>
          </p:cNvPr>
          <p:cNvSpPr/>
          <p:nvPr/>
        </p:nvSpPr>
        <p:spPr>
          <a:xfrm>
            <a:off x="1727649" y="3144439"/>
            <a:ext cx="5157348" cy="966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e.total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점수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c.grade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학점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 join SCOTT7.t_exam01 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s.studno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e.studno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join SCOTT7.t_credit c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e.total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between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c.min_point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c.max_point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3B86AA5-ACC7-49A6-9900-FDAADFCA10DD}"/>
              </a:ext>
            </a:extLst>
          </p:cNvPr>
          <p:cNvSpPr/>
          <p:nvPr/>
        </p:nvSpPr>
        <p:spPr>
          <a:xfrm rot="10800000" flipV="1">
            <a:off x="666199" y="3222433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body" idx="1"/>
          </p:nvPr>
        </p:nvSpPr>
        <p:spPr>
          <a:xfrm>
            <a:off x="1183570" y="334649"/>
            <a:ext cx="4763574" cy="1791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t_customer 와 t_gift 테이블 join : 자기 포인트(c_point) 보다 낮은 포인트의 상품 중 한가지를 선택할수 있다고 할때 '산악용자전거'를 선택할 수 있는 고객명(c_name)과 포인트(c_point), 상품명(g_name)을 출력하세요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628" y="500668"/>
            <a:ext cx="2101702" cy="42768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F29EC5-662F-4A58-8B5E-5BF10B4E5EB7}"/>
              </a:ext>
            </a:extLst>
          </p:cNvPr>
          <p:cNvSpPr/>
          <p:nvPr/>
        </p:nvSpPr>
        <p:spPr>
          <a:xfrm>
            <a:off x="311700" y="2067562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8A6EF2-D9B8-4CA9-9805-1452F55C0624}"/>
              </a:ext>
            </a:extLst>
          </p:cNvPr>
          <p:cNvSpPr/>
          <p:nvPr/>
        </p:nvSpPr>
        <p:spPr>
          <a:xfrm>
            <a:off x="1576994" y="2020909"/>
            <a:ext cx="4997994" cy="70740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고객명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포인트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상품명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SCOTT7.t_customer c, SCOTT7.t_gift 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g.g_start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'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산악용자전거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lang="en-US" altLang="ko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261763-6E90-4065-8E83-F4929502D4A3}"/>
              </a:ext>
            </a:extLst>
          </p:cNvPr>
          <p:cNvSpPr/>
          <p:nvPr/>
        </p:nvSpPr>
        <p:spPr>
          <a:xfrm>
            <a:off x="1417640" y="3509653"/>
            <a:ext cx="5157348" cy="87804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고객명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포인트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상품명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SCOTT7.t_customer c join SCOTT7.t_gift 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g.g_start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5;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E24D22-E42E-4955-9810-20874A420A94}"/>
              </a:ext>
            </a:extLst>
          </p:cNvPr>
          <p:cNvSpPr/>
          <p:nvPr/>
        </p:nvSpPr>
        <p:spPr>
          <a:xfrm rot="10800000" flipV="1">
            <a:off x="356190" y="3587647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2571235" y="24620"/>
            <a:ext cx="41862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연습</a:t>
            </a:r>
            <a:endParaRPr dirty="0"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1162394" y="397986"/>
            <a:ext cx="4600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  t_emp2, t_post 테이블 사용하여</a:t>
            </a:r>
            <a:endParaRPr sz="10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사원들의 이름(name)과 나이, 현재직급(post),  ‘예상직급’을 출력 </a:t>
            </a:r>
            <a:endParaRPr sz="10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‘예상직급’은 나이로 계산하며 해당 나이가 받아야 하는 직급을 의미</a:t>
            </a:r>
            <a:r>
              <a:rPr lang="ko-KR" altLang="en-US" sz="1000" dirty="0"/>
              <a:t>한</a:t>
            </a:r>
            <a:r>
              <a:rPr lang="ko" sz="1000" dirty="0"/>
              <a:t>다. </a:t>
            </a:r>
            <a:endParaRPr sz="10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나이는 오늘(SYSDATE)을 기준으로 하되 소수점 이하는 절삭하여 계산</a:t>
            </a:r>
            <a:endParaRPr sz="10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 dirty="0"/>
            </a:br>
            <a:endParaRPr sz="14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4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** 나이계산</a:t>
            </a:r>
            <a:r>
              <a:rPr lang="en-US" altLang="ko" sz="1400" dirty="0"/>
              <a:t> </a:t>
            </a:r>
            <a:r>
              <a:rPr lang="ko" sz="1400" dirty="0"/>
              <a:t> :  </a:t>
            </a:r>
            <a:br>
              <a:rPr lang="ko" sz="1400" dirty="0"/>
            </a:br>
            <a:r>
              <a:rPr lang="ko" sz="1400" dirty="0"/>
              <a:t>      (현재연도 - 생년월일연도) + 1, </a:t>
            </a:r>
            <a:r>
              <a:rPr lang="en-US" altLang="ko" sz="1400" dirty="0"/>
              <a:t>SYSDATE, TO_CHAR() </a:t>
            </a:r>
            <a:r>
              <a:rPr lang="ko-KR" altLang="en-US" sz="1400" dirty="0"/>
              <a:t>사용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500" y="437319"/>
            <a:ext cx="3379958" cy="34267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E9277F4-48C0-46BB-8563-372C9F97F2E9}"/>
              </a:ext>
            </a:extLst>
          </p:cNvPr>
          <p:cNvSpPr/>
          <p:nvPr/>
        </p:nvSpPr>
        <p:spPr>
          <a:xfrm>
            <a:off x="168153" y="2680087"/>
            <a:ext cx="5157348" cy="12907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e.name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sysdate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,'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yyyy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') -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(e.birthday,'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yyyy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') +1)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현재나이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nvl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,' ')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현재직급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예상직급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scott7.t_emp2 e join scott7.t_post p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sysdate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,'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yyyy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') -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(e.birthday,'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yyyy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') +1) between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p.s_age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p.e_age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CA0716-4496-4008-B81A-1B00FB4CEF86}"/>
              </a:ext>
            </a:extLst>
          </p:cNvPr>
          <p:cNvSpPr/>
          <p:nvPr/>
        </p:nvSpPr>
        <p:spPr>
          <a:xfrm rot="10800000" flipV="1">
            <a:off x="-893298" y="3282989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566A750-507B-4FBD-B009-63C5717408E6}"/>
              </a:ext>
            </a:extLst>
          </p:cNvPr>
          <p:cNvSpPr/>
          <p:nvPr/>
        </p:nvSpPr>
        <p:spPr>
          <a:xfrm>
            <a:off x="-808263" y="1636178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A3770A7-811E-4999-A26A-1A60E468E0E5}"/>
              </a:ext>
            </a:extLst>
          </p:cNvPr>
          <p:cNvSpPr/>
          <p:nvPr/>
        </p:nvSpPr>
        <p:spPr>
          <a:xfrm>
            <a:off x="478277" y="1199059"/>
            <a:ext cx="4738746" cy="137442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e.name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sysdate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,'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yyyy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') -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(e.birthday,'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yyyy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') +1)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현재나이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nvl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,' ')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현재직급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예상직급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scott7.t_emp2 e, scott7.t_post 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sysdate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,'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yyyy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') -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(e.birthday,'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yyyy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') +1) between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p.s_age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p.e_age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OUTER Join (아우터 조인)</a:t>
            </a:r>
            <a:endParaRPr/>
          </a:p>
        </p:txBody>
      </p:sp>
      <p:sp>
        <p:nvSpPr>
          <p:cNvPr id="229" name="Google Shape;229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앞서본 equi join, non-equi join 은 Join 에 참여하는 모든 테이블에 데이터가 존재하는 경우에만 결과 값을 출력. 이런 Join 을 </a:t>
            </a:r>
            <a:r>
              <a:rPr lang="ko" b="1" dirty="0">
                <a:solidFill>
                  <a:srgbClr val="FF0000"/>
                </a:solidFill>
              </a:rPr>
              <a:t>INNER Join (이너 조인)</a:t>
            </a:r>
            <a:r>
              <a:rPr lang="ko" dirty="0"/>
              <a:t> 이라 함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FF0000"/>
                </a:solidFill>
              </a:rPr>
              <a:t>OUTER Join </a:t>
            </a:r>
            <a:r>
              <a:rPr lang="ko" dirty="0"/>
              <a:t> 이란 한쪽 테이블에 데이터가 있고 한쪽테이블에 없는 경우 데이터가 있는 쪽 테이블의 내용을 전부 출력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** OUTER Join 은 DB 성능에 나쁜 영향 줌.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435171" y="502552"/>
            <a:ext cx="6148200" cy="17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 t_student 테이블과 t_professor 테이블 Join 하여 학생이름과 지도교수 이름을 출력. 단! 지도교수가 결정되지 않은 학생의 명단도 함께 출력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221" y="64025"/>
            <a:ext cx="2195229" cy="49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06227E1-32FF-4810-8873-316C184D811C}"/>
              </a:ext>
            </a:extLst>
          </p:cNvPr>
          <p:cNvSpPr/>
          <p:nvPr/>
        </p:nvSpPr>
        <p:spPr>
          <a:xfrm>
            <a:off x="1426023" y="3112478"/>
            <a:ext cx="3713047" cy="9066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교수이름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left outer join SCOTT7.t_professor p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71D8D30-FDE6-4D61-A103-BCAEAC3C5C0A}"/>
              </a:ext>
            </a:extLst>
          </p:cNvPr>
          <p:cNvSpPr/>
          <p:nvPr/>
        </p:nvSpPr>
        <p:spPr>
          <a:xfrm rot="10800000" flipV="1">
            <a:off x="364572" y="3715380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FDDAD7D-C34B-4AB6-A736-49757B79DD1B}"/>
              </a:ext>
            </a:extLst>
          </p:cNvPr>
          <p:cNvSpPr/>
          <p:nvPr/>
        </p:nvSpPr>
        <p:spPr>
          <a:xfrm>
            <a:off x="449607" y="2068569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DF6B5FD-05AD-4BC2-B446-64017FCB35E5}"/>
              </a:ext>
            </a:extLst>
          </p:cNvPr>
          <p:cNvSpPr/>
          <p:nvPr/>
        </p:nvSpPr>
        <p:spPr>
          <a:xfrm>
            <a:off x="1736147" y="1631451"/>
            <a:ext cx="3495072" cy="12191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교수이름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s,SCOTT7.t_professor 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(+);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1261542" y="578753"/>
            <a:ext cx="4900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t_student, t_professor 테이블 join :  학생이름과 지도교수 이름을 출력, </a:t>
            </a:r>
            <a:br>
              <a:rPr lang="ko" dirty="0"/>
            </a:br>
            <a:r>
              <a:rPr lang="ko" dirty="0"/>
              <a:t>단! 지도 학생이 결정되지 않은 교수 명단도 출력</a:t>
            </a:r>
            <a:endParaRPr dirty="0"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600" y="76200"/>
            <a:ext cx="1887500" cy="49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0A8BFA3-2B93-4739-A6CD-D7005F63524A}"/>
              </a:ext>
            </a:extLst>
          </p:cNvPr>
          <p:cNvSpPr/>
          <p:nvPr/>
        </p:nvSpPr>
        <p:spPr>
          <a:xfrm>
            <a:off x="1702793" y="3351624"/>
            <a:ext cx="3713047" cy="9066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교수이름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right outer join SCOTT7.t_professor 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D7A8131-55A9-453F-9032-464683C37AF8}"/>
              </a:ext>
            </a:extLst>
          </p:cNvPr>
          <p:cNvSpPr/>
          <p:nvPr/>
        </p:nvSpPr>
        <p:spPr>
          <a:xfrm rot="10800000" flipV="1">
            <a:off x="641342" y="3954526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7C79FB-C1B3-49E2-9F6B-D8265BD394E7}"/>
              </a:ext>
            </a:extLst>
          </p:cNvPr>
          <p:cNvSpPr/>
          <p:nvPr/>
        </p:nvSpPr>
        <p:spPr>
          <a:xfrm>
            <a:off x="726377" y="2307715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0CB173B-40E3-42E2-85BE-DEF6D4F6619F}"/>
              </a:ext>
            </a:extLst>
          </p:cNvPr>
          <p:cNvSpPr/>
          <p:nvPr/>
        </p:nvSpPr>
        <p:spPr>
          <a:xfrm>
            <a:off x="2012917" y="1870597"/>
            <a:ext cx="3495072" cy="12191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교수이름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s,SCOTT7.t_professor 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(+)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1233189" y="445025"/>
            <a:ext cx="5412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t_student, t_professor 테이블 join :  </a:t>
            </a:r>
            <a:br>
              <a:rPr lang="ko" sz="1200" dirty="0"/>
            </a:br>
            <a:r>
              <a:rPr lang="ko" sz="1200" dirty="0"/>
              <a:t>학생이름과 지도교수 이름을 출력, </a:t>
            </a:r>
            <a:br>
              <a:rPr lang="ko" sz="1200" dirty="0"/>
            </a:br>
            <a:r>
              <a:rPr lang="ko" sz="1200" dirty="0"/>
              <a:t>단! 지도 학생이 결정되지 않은 교수 명단, 지도교수가 결정되지 않은 학생명단 모두 출력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altLang="ko"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altLang="ko"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altLang="ko"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 dirty="0"/>
              <a:t>** ORACLE 에는 FULL OUTER 가 있는데 MySql 에는 없다..  UNION 과 조합해야 함</a:t>
            </a:r>
            <a:endParaRPr sz="1200" dirty="0"/>
          </a:p>
        </p:txBody>
      </p:sp>
      <p:pic>
        <p:nvPicPr>
          <p:cNvPr id="251" name="Google Shape;251;p40"/>
          <p:cNvPicPr preferRelativeResize="0"/>
          <p:nvPr/>
        </p:nvPicPr>
        <p:blipFill rotWithShape="1">
          <a:blip r:embed="rId3">
            <a:alphaModFix/>
          </a:blip>
          <a:srcRect b="2837"/>
          <a:stretch/>
        </p:blipFill>
        <p:spPr>
          <a:xfrm>
            <a:off x="7032100" y="145975"/>
            <a:ext cx="1800200" cy="49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457C109-89C4-4EBA-BC44-C0F55DD94132}"/>
              </a:ext>
            </a:extLst>
          </p:cNvPr>
          <p:cNvSpPr/>
          <p:nvPr/>
        </p:nvSpPr>
        <p:spPr>
          <a:xfrm>
            <a:off x="2034182" y="1550123"/>
            <a:ext cx="3495072" cy="12191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교수이름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full outer join SCOTT7.t_professor 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SELF Join </a:t>
            </a:r>
            <a:endParaRPr/>
          </a:p>
        </p:txBody>
      </p:sp>
      <p:sp>
        <p:nvSpPr>
          <p:cNvPr id="257" name="Google Shape;257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만약 원하는 데이터가 하나의 테이블에 다 들어 있다면?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이럴때 사용하는 것이 SELF Join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** t_dept2 테이블</a:t>
            </a:r>
            <a:endParaRPr dirty="0"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012" y="1704725"/>
            <a:ext cx="3766863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카티션 곱 (Cartesian Product)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23400" y="124506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다음 두 쿼리문은 같다.  어떤 결과가 나오는가,  왜 그렇게 나오는가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ko" dirty="0"/>
            </a:br>
            <a: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e.ename, d.dname FROM t_emp e  CROSS JOIN t_dept d;</a:t>
            </a:r>
            <a:endParaRPr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e.ename, d.dname FROM t_emp e, t_dept d;</a:t>
            </a:r>
            <a:endParaRPr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 dirty="0"/>
              <a:t>t_emp </a:t>
            </a:r>
            <a:r>
              <a:rPr lang="ko" dirty="0"/>
              <a:t>는 14개, </a:t>
            </a:r>
            <a:r>
              <a:rPr lang="ko" b="1" dirty="0"/>
              <a:t>t_dept </a:t>
            </a:r>
            <a:r>
              <a:rPr lang="ko" dirty="0"/>
              <a:t>는 4개  </a:t>
            </a:r>
            <a:br>
              <a:rPr lang="ko" dirty="0"/>
            </a:br>
            <a:r>
              <a:rPr lang="ko" dirty="0"/>
              <a:t>그래서 </a:t>
            </a:r>
            <a:r>
              <a:rPr lang="ko" b="1" dirty="0"/>
              <a:t>t_emp </a:t>
            </a:r>
            <a:r>
              <a:rPr lang="ko" dirty="0"/>
              <a:t>X </a:t>
            </a:r>
            <a:r>
              <a:rPr lang="ko" b="1" dirty="0"/>
              <a:t>t_dept </a:t>
            </a:r>
            <a:r>
              <a:rPr lang="ko" dirty="0"/>
              <a:t>→ 56개로 이루어진 카티션 곱이 나온다.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FF00FF"/>
                </a:solidFill>
              </a:rPr>
              <a:t>** 출력하는 필드에 별명을 붙일수 있듯이 테이블에도 별명을 붙여서 사용 가능하다. </a:t>
            </a:r>
            <a:endParaRPr lang="en-US" altLang="ko" sz="1200" dirty="0">
              <a:solidFill>
                <a:srgbClr val="FF00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FF00FF"/>
                </a:solidFill>
              </a:rPr>
              <a:t>복수개의 테이블에서 같은 이름의</a:t>
            </a:r>
            <a:r>
              <a:rPr lang="en-US" altLang="ko" sz="1200" dirty="0">
                <a:solidFill>
                  <a:srgbClr val="FF00FF"/>
                </a:solidFill>
              </a:rPr>
              <a:t> </a:t>
            </a:r>
            <a:r>
              <a:rPr lang="ko" sz="1200" dirty="0">
                <a:solidFill>
                  <a:srgbClr val="FF00FF"/>
                </a:solidFill>
              </a:rPr>
              <a:t>필드가 있는 경우는 반드시 서로 다른 테이블 별명을 사용하여 접근해야 한다</a:t>
            </a:r>
            <a:endParaRPr sz="1200" dirty="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264" name="Google Shape;264;p42"/>
          <p:cNvSpPr txBox="1">
            <a:spLocks noGrp="1"/>
          </p:cNvSpPr>
          <p:nvPr>
            <p:ph type="body" idx="1"/>
          </p:nvPr>
        </p:nvSpPr>
        <p:spPr>
          <a:xfrm>
            <a:off x="517138" y="1074939"/>
            <a:ext cx="4878000" cy="22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t_dept2 테이블에서 부서명 과 그 부서의 상위부서명을 출력하세요</a:t>
            </a:r>
            <a:endParaRPr dirty="0"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575" y="795125"/>
            <a:ext cx="2929200" cy="39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8525D17-33DA-4F3C-A712-24312957F351}"/>
              </a:ext>
            </a:extLst>
          </p:cNvPr>
          <p:cNvSpPr/>
          <p:nvPr/>
        </p:nvSpPr>
        <p:spPr>
          <a:xfrm>
            <a:off x="1492854" y="3211324"/>
            <a:ext cx="3713047" cy="9066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d1.dname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부서명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d2.dname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상위부서명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SCOTT7.t_dept2 d1 join SCOTT7.t_dept2 d2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d1.pdept = d2.dcode;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A6471CA-D689-4F13-96B7-41333A824449}"/>
              </a:ext>
            </a:extLst>
          </p:cNvPr>
          <p:cNvSpPr/>
          <p:nvPr/>
        </p:nvSpPr>
        <p:spPr>
          <a:xfrm rot="10800000" flipV="1">
            <a:off x="431403" y="3814226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D3CAE5-F2A1-4669-8F94-853B69D0761A}"/>
              </a:ext>
            </a:extLst>
          </p:cNvPr>
          <p:cNvSpPr/>
          <p:nvPr/>
        </p:nvSpPr>
        <p:spPr>
          <a:xfrm>
            <a:off x="516438" y="2167415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911F4D8-BDDA-4447-A52C-FAF48D6296F6}"/>
              </a:ext>
            </a:extLst>
          </p:cNvPr>
          <p:cNvSpPr/>
          <p:nvPr/>
        </p:nvSpPr>
        <p:spPr>
          <a:xfrm>
            <a:off x="1802978" y="1972000"/>
            <a:ext cx="3495072" cy="78607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d1.dname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부서명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d2.dname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상위부서명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SCOTT7.t_dept2 d1, SCOTT7.t_dept2 d2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d1.pdept = d2.dcode;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71" name="Google Shape;271;p43"/>
          <p:cNvSpPr txBox="1">
            <a:spLocks noGrp="1"/>
          </p:cNvSpPr>
          <p:nvPr>
            <p:ph type="body" idx="1"/>
          </p:nvPr>
        </p:nvSpPr>
        <p:spPr>
          <a:xfrm>
            <a:off x="1224328" y="445025"/>
            <a:ext cx="3798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/>
              <a:t>t_professor 테이블 : 교수번호, 교수이름, 입사일, 그리고 자신보다 입사일 빠른 사람의 인원수를 출력, </a:t>
            </a:r>
            <a:endParaRPr lang="en-US" altLang="ko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/>
              <a:t>단 자신보다 입사일이 빠른 사람수를 오름차순으로 출</a:t>
            </a:r>
            <a:r>
              <a:rPr lang="ko-KR" altLang="en-US" sz="1050" dirty="0"/>
              <a:t>력</a:t>
            </a:r>
            <a:endParaRPr sz="1050" dirty="0"/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776" y="114725"/>
            <a:ext cx="3600423" cy="46699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A0C519-2E88-48FA-8CB6-15CD6AFA5E7B}"/>
              </a:ext>
            </a:extLst>
          </p:cNvPr>
          <p:cNvSpPr/>
          <p:nvPr/>
        </p:nvSpPr>
        <p:spPr>
          <a:xfrm>
            <a:off x="1371575" y="1408417"/>
            <a:ext cx="3710788" cy="21499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교수번호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교수이름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a.hiredate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'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yyyy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-mm-dd')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입사일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b.hiredate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) "</a:t>
            </a:r>
            <a:r>
              <a:rPr lang="ko-KR" altLang="en-US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빠른사람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scott7.t_professor a left outer join scott7.t_professor b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a.hiredate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b.hiredate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group by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a.name,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a.hiredate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order by "</a:t>
            </a:r>
            <a:r>
              <a:rPr lang="ko-KR" altLang="en-US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빠른사람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lang="en-US" altLang="ko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카티션 곱 (예)</a:t>
            </a:r>
            <a:endParaRPr dirty="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375" y="910324"/>
            <a:ext cx="7442551" cy="37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 의 종류</a:t>
            </a:r>
            <a:endParaRPr/>
          </a:p>
        </p:txBody>
      </p:sp>
      <p:pic>
        <p:nvPicPr>
          <p:cNvPr id="92" name="Google Shape;92;p17" descr="SQL INNER JOI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750" y="340600"/>
            <a:ext cx="25400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 descr="SQL LEFT JOI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000" y="1072950"/>
            <a:ext cx="2334311" cy="16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 descr="SQL RIGHT JOI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2691" y="1038125"/>
            <a:ext cx="25400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 descr="SQL FULL OUTER JOIN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0881" y="2765325"/>
            <a:ext cx="2334300" cy="169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8821" y="2765325"/>
            <a:ext cx="1531714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74733" y="42198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Inner Join</a:t>
            </a:r>
            <a:endParaRPr dirty="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253" y="773585"/>
            <a:ext cx="4035493" cy="3596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Left Join </a:t>
            </a:r>
            <a:br>
              <a:rPr lang="ko"/>
            </a:br>
            <a:r>
              <a:rPr lang="ko"/>
              <a:t>(Left Outer Join)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680" y="527224"/>
            <a:ext cx="3701014" cy="3874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121200" cy="13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Right Join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Right Outer Join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170" y="522767"/>
            <a:ext cx="3200044" cy="3935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79200" cy="1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Full Join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Full Outer Join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240" y="570614"/>
            <a:ext cx="3646597" cy="4043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2552</Words>
  <Application>Microsoft Office PowerPoint</Application>
  <PresentationFormat>화면 슬라이드 쇼(16:9)</PresentationFormat>
  <Paragraphs>240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Arial</vt:lpstr>
      <vt:lpstr>Gulim</vt:lpstr>
      <vt:lpstr>Consolas</vt:lpstr>
      <vt:lpstr>Garamond</vt:lpstr>
      <vt:lpstr>자연주의</vt:lpstr>
      <vt:lpstr>Oracle - Join</vt:lpstr>
      <vt:lpstr>Join 이란.</vt:lpstr>
      <vt:lpstr>카티션 곱 (Cartesian Product)</vt:lpstr>
      <vt:lpstr>카티션 곱 (예)</vt:lpstr>
      <vt:lpstr>Join 의 종류</vt:lpstr>
      <vt:lpstr>Inner Join</vt:lpstr>
      <vt:lpstr>Left Join  (Left Outer Join)</vt:lpstr>
      <vt:lpstr>Right Join Right Outer Join</vt:lpstr>
      <vt:lpstr>Full Join  Full Outer Join</vt:lpstr>
      <vt:lpstr>Cross Join</vt:lpstr>
      <vt:lpstr>ORACLE Join 연습</vt:lpstr>
      <vt:lpstr>ORACLE 에서는 ..</vt:lpstr>
      <vt:lpstr>Equi Join (등가 Join)</vt:lpstr>
      <vt:lpstr>예</vt:lpstr>
      <vt:lpstr>연습</vt:lpstr>
      <vt:lpstr>연습 - 3테이블 JOIN</vt:lpstr>
      <vt:lpstr>연습</vt:lpstr>
      <vt:lpstr>연습</vt:lpstr>
      <vt:lpstr>Non-Equi Join (비등가 Join)</vt:lpstr>
      <vt:lpstr>예제)</vt:lpstr>
      <vt:lpstr>연습</vt:lpstr>
      <vt:lpstr>연습</vt:lpstr>
      <vt:lpstr>연습</vt:lpstr>
      <vt:lpstr>연습</vt:lpstr>
      <vt:lpstr>OUTER Join (아우터 조인)</vt:lpstr>
      <vt:lpstr>예제</vt:lpstr>
      <vt:lpstr>연습</vt:lpstr>
      <vt:lpstr>연습</vt:lpstr>
      <vt:lpstr>SELF Join </vt:lpstr>
      <vt:lpstr>예제</vt:lpstr>
      <vt:lpstr>연습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- Join</dc:title>
  <cp:lastModifiedBy>phantom5820@naver.com</cp:lastModifiedBy>
  <cp:revision>7</cp:revision>
  <dcterms:modified xsi:type="dcterms:W3CDTF">2021-04-08T17:26:59Z</dcterms:modified>
</cp:coreProperties>
</file>