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Open Sans" panose="020B0600000101010101" charset="0"/>
      <p:regular r:id="rId43"/>
      <p:bold r:id="rId44"/>
      <p:italic r:id="rId45"/>
      <p:boldItalic r:id="rId46"/>
    </p:embeddedFont>
    <p:embeddedFont>
      <p:font typeface="PT Sans Narrow" panose="020B0600000101010101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9CEB8A-91C6-498C-B858-13D383A930D1}">
  <a:tblStyle styleId="{7D9CEB8A-91C6-498C-B858-13D383A930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F49729F-3D0D-4FF4-9772-F8FF88F14E2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a8c0aad5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a8c0aad5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e1c68a4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e1c68a4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a8c0aad5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a8c0aad5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a8c0aad5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a8c0aad5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e1c68a4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e1c68a4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a8c0aad5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a8c0aad5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e1c68a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8e1c68a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7a8c0aad5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7a8c0aad5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a8c0aad5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a8c0aad5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a8c0aad5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7a8c0aad5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6ec552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76ec552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8ed08a6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8ed08a6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e1c68a4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8e1c68a4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8e1c68a4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8e1c68a4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0d301c3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0d301c3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a8c0aad5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7a8c0aad5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e1c68a4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8e1c68a4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a8c0aad5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a8c0aad5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7a8c0aad5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7a8c0aad5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ed08a64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8ed08a64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ed08a64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8ed08a64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1111b8c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1111b8c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8ed08a64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8ed08a64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8ed08a64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8ed08a64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8ed08a64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8ed08a64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7a8c0aad5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7a8c0aad5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7a8c0aad5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7a8c0aad5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7a8c0b0c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7a8c0b0c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7a8c0b0c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7a8c0b0c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0d301c3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0d301c3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0d301c3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0d301c3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e1c68a4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e1c68a4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e1c68a4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e1c68a4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0d301c3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0d301c3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e1c68a4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e1c68a4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database/121/SQLRF/functions002.htm#SQLRF5117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B19306_01/server.102/b14200/functions130.htm" TargetMode="External"/><Relationship Id="rId7" Type="http://schemas.openxmlformats.org/officeDocument/2006/relationships/hyperlink" Target="https://docs.oracle.com/cd/B28359_01/server.111/b28286/functions135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oracle.com/cd/B12037_01/server.101/b10759/conditions018.htm" TargetMode="External"/><Relationship Id="rId5" Type="http://schemas.openxmlformats.org/officeDocument/2006/relationships/hyperlink" Target="https://docs.oracle.com/cd/B12037_01/server.101/b10759/functions116.htm" TargetMode="External"/><Relationship Id="rId4" Type="http://schemas.openxmlformats.org/officeDocument/2006/relationships/hyperlink" Target="https://docs.oracle.com/cd/B19306_01/server.102/b14200/functions129.ht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단일행 함수 (1)</a:t>
            </a:r>
            <a:br>
              <a:rPr lang="ko"/>
            </a:br>
            <a:r>
              <a:rPr lang="ko"/>
              <a:t>Single-Row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311700" y="9615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t_student 테이블 : 1전공(deptno1) 이 201번인 학생들의 id 를 이름과 함께 소문자, 대문자로 출력 / </a:t>
            </a:r>
            <a:r>
              <a:rPr lang="ko" dirty="0">
                <a:solidFill>
                  <a:srgbClr val="0000FF"/>
                </a:solidFill>
              </a:rPr>
              <a:t>upper(), lower() 사용</a:t>
            </a:r>
            <a:br>
              <a:rPr lang="ko" dirty="0">
                <a:solidFill>
                  <a:srgbClr val="0000FF"/>
                </a:solidFill>
              </a:rPr>
            </a:br>
            <a:endParaRPr dirty="0"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950" y="1785951"/>
            <a:ext cx="5901950" cy="23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LENGTH() /LENGTHB() 함수 </a:t>
            </a:r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문자열의 길이 (문자 개수) 리턴 </a:t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342600" y="1776450"/>
            <a:ext cx="8349900" cy="5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 : </a:t>
            </a:r>
            <a:r>
              <a:rPr lang="ko" sz="1800" b="1"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ko" sz="1800" b="1"/>
              <a:t> </a:t>
            </a:r>
            <a:r>
              <a:rPr lang="ko" sz="1800"/>
              <a:t>(문자열 또는 컬럼명)</a:t>
            </a:r>
            <a:endParaRPr sz="1800"/>
          </a:p>
        </p:txBody>
      </p: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387900" y="2409325"/>
            <a:ext cx="8520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문자열의 바이트수 리턴 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342600" y="2843250"/>
            <a:ext cx="8349900" cy="5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 : </a:t>
            </a:r>
            <a:r>
              <a:rPr lang="ko" sz="1800" b="1">
                <a:latin typeface="Consolas"/>
                <a:ea typeface="Consolas"/>
                <a:cs typeface="Consolas"/>
                <a:sym typeface="Consolas"/>
              </a:rPr>
              <a:t>LENGTHB</a:t>
            </a:r>
            <a:r>
              <a:rPr lang="ko" sz="1800" b="1"/>
              <a:t> </a:t>
            </a:r>
            <a:r>
              <a:rPr lang="ko" sz="1800"/>
              <a:t>(문자열 또는 컬럼명)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t_student 테이블 : ID가 9글자 이상인 학생들의 이름과 ID 와 글자수 출력 / </a:t>
            </a:r>
            <a:r>
              <a:rPr lang="ko" dirty="0">
                <a:solidFill>
                  <a:srgbClr val="0000FF"/>
                </a:solidFill>
              </a:rPr>
              <a:t>length() 사용</a:t>
            </a:r>
            <a:br>
              <a:rPr lang="ko" dirty="0">
                <a:solidFill>
                  <a:srgbClr val="0000FF"/>
                </a:solidFill>
              </a:rPr>
            </a:b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l="1710"/>
          <a:stretch/>
        </p:blipFill>
        <p:spPr>
          <a:xfrm>
            <a:off x="2521500" y="2124075"/>
            <a:ext cx="6144700" cy="18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body" idx="1"/>
          </p:nvPr>
        </p:nvSpPr>
        <p:spPr>
          <a:xfrm>
            <a:off x="311700" y="8091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ko" dirty="0"/>
            </a:br>
            <a:r>
              <a:rPr lang="ko" dirty="0"/>
              <a:t>t_student 테이블 : 1전공이 201번인 학생들의 이름과 이름의 글자수, 이름의 바이트 수를 출력 / </a:t>
            </a:r>
            <a:r>
              <a:rPr lang="ko" dirty="0">
                <a:solidFill>
                  <a:srgbClr val="0000FF"/>
                </a:solidFill>
              </a:rPr>
              <a:t>LENGTH(), LENGTHB() 사용</a:t>
            </a:r>
            <a:r>
              <a:rPr lang="ko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ko" dirty="0"/>
            </a:b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900" y="1871175"/>
            <a:ext cx="43815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CONCAT 함수 ( || 연산자와 동일 )</a:t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418800" y="1243050"/>
            <a:ext cx="8349900" cy="5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 : </a:t>
            </a:r>
            <a:r>
              <a:rPr lang="ko" sz="1800" b="1">
                <a:latin typeface="Consolas"/>
                <a:ea typeface="Consolas"/>
                <a:cs typeface="Consolas"/>
                <a:sym typeface="Consolas"/>
              </a:rPr>
              <a:t>CONCAT </a:t>
            </a:r>
            <a:r>
              <a:rPr lang="ko" sz="1800"/>
              <a:t>('문자열1', '문자열2')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542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t_professor 테이블 :  101번 학과 (deptno) 의 교수들의 이름(name)과 직급(position)을 하나의 컬럼으로 출력 </a:t>
            </a:r>
            <a:br>
              <a:rPr lang="ko" dirty="0"/>
            </a:br>
            <a:r>
              <a:rPr lang="ko" dirty="0"/>
              <a:t>컬럼명은 "교수님명단" / </a:t>
            </a:r>
            <a:r>
              <a:rPr lang="ko" dirty="0">
                <a:solidFill>
                  <a:srgbClr val="0000FF"/>
                </a:solidFill>
              </a:rPr>
              <a:t>concat() 사용</a:t>
            </a:r>
            <a:r>
              <a:rPr lang="ko" dirty="0"/>
              <a:t> </a:t>
            </a:r>
            <a:endParaRPr dirty="0"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725" y="2302175"/>
            <a:ext cx="2795775" cy="19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SUBSTR 함수 </a:t>
            </a:r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body" idx="1"/>
          </p:nvPr>
        </p:nvSpPr>
        <p:spPr>
          <a:xfrm>
            <a:off x="311700" y="2085325"/>
            <a:ext cx="8520600" cy="24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문자열에서 특정 길이의 문자를 추출할 때 사용하는 함수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시작위치 : 첫 글자는 1 부터 시작.</a:t>
            </a:r>
            <a:br>
              <a:rPr lang="ko"/>
            </a:br>
            <a:r>
              <a:rPr lang="ko"/>
              <a:t>시작위치 음수 가능, 뒤에서부터 자릿수 계산</a:t>
            </a:r>
            <a:br>
              <a:rPr lang="ko"/>
            </a:br>
            <a:br>
              <a:rPr lang="ko"/>
            </a:br>
            <a:r>
              <a:rPr lang="ko" b="1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SUBSTR('ABCDE', 2, 3) FROM dual;</a:t>
            </a:r>
            <a:r>
              <a:rPr lang="ko" b="1">
                <a:solidFill>
                  <a:srgbClr val="F3F3F3"/>
                </a:solidFill>
                <a:highlight>
                  <a:srgbClr val="000000"/>
                </a:highlight>
              </a:rPr>
              <a:t> </a:t>
            </a:r>
            <a:r>
              <a:rPr lang="ko">
                <a:solidFill>
                  <a:srgbClr val="695D46"/>
                </a:solidFill>
              </a:rPr>
              <a:t> --BCD출력</a:t>
            </a:r>
            <a:br>
              <a:rPr lang="ko">
                <a:solidFill>
                  <a:srgbClr val="695D46"/>
                </a:solidFill>
              </a:rPr>
            </a:br>
            <a:r>
              <a:rPr lang="ko" b="1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SUBSTR('ABCDE', -2, 3) FROM dual;</a:t>
            </a:r>
            <a:r>
              <a:rPr lang="ko">
                <a:solidFill>
                  <a:srgbClr val="695D46"/>
                </a:solidFill>
              </a:rPr>
              <a:t>  --DE출력    </a:t>
            </a:r>
            <a:endParaRPr>
              <a:solidFill>
                <a:srgbClr val="695D46"/>
              </a:solidFill>
            </a:endParaRPr>
          </a:p>
          <a:p>
            <a:pPr marL="0" lvl="0" indent="171450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695D4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418800" y="1243050"/>
            <a:ext cx="8349900" cy="5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구문: </a:t>
            </a:r>
            <a:r>
              <a:rPr lang="ko" sz="1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SUBSTR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 문자열 또는 컬럼명,   시작위치,  추출할 글자수</a:t>
            </a:r>
            <a:r>
              <a:rPr lang="ko" sz="1800" i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ko" dirty="0"/>
            </a:br>
            <a:r>
              <a:rPr lang="ko" dirty="0"/>
              <a:t>t_student 테이블 : jumin 칼럼을 사용해서 1전공(deptno1)이 101번인 학생의 이름과 생년월일 출력 / </a:t>
            </a:r>
            <a:r>
              <a:rPr lang="ko" dirty="0">
                <a:solidFill>
                  <a:srgbClr val="0000FF"/>
                </a:solidFill>
              </a:rPr>
              <a:t>substr() 사용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2057400"/>
            <a:ext cx="3397850" cy="23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232" name="Google Shape;232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t_student 테이블 : jumin 칼럼을 사용해서  태어난 달이 8월인 사람의 이름과 생년월일을 출력하세요 / </a:t>
            </a:r>
            <a:r>
              <a:rPr lang="ko" dirty="0">
                <a:solidFill>
                  <a:srgbClr val="0000FF"/>
                </a:solidFill>
              </a:rPr>
              <a:t>substr() 사용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824" y="2119324"/>
            <a:ext cx="3803250" cy="19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</a:t>
            </a:r>
            <a:endParaRPr/>
          </a:p>
        </p:txBody>
      </p:sp>
      <p:sp>
        <p:nvSpPr>
          <p:cNvPr id="239" name="Google Shape;239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t_student 테이블 : 4학년 학생들중 </a:t>
            </a:r>
            <a:r>
              <a:rPr lang="ko" u="sng" dirty="0"/>
              <a:t>‘여학생’</a:t>
            </a:r>
            <a:r>
              <a:rPr lang="ko" dirty="0"/>
              <a:t> 들의 이름과 주민번호 출력 / </a:t>
            </a:r>
            <a:r>
              <a:rPr lang="ko" dirty="0">
                <a:solidFill>
                  <a:srgbClr val="0000FF"/>
                </a:solidFill>
              </a:rPr>
              <a:t>substr() </a:t>
            </a:r>
            <a:r>
              <a:rPr lang="ko" dirty="0"/>
              <a:t>사용</a:t>
            </a:r>
            <a:endParaRPr dirty="0"/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800" y="1895275"/>
            <a:ext cx="4245200" cy="12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단일행 함수 ?  vs 그룹 함수?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/>
              <a:t>단일행 함수(Single-Row Function)는 테이블 데이터에 여러개(레코드)에 </a:t>
            </a:r>
            <a:r>
              <a:rPr lang="ko" sz="1200" b="1"/>
              <a:t>‘각각 적용’</a:t>
            </a:r>
            <a:r>
              <a:rPr lang="ko" sz="1200"/>
              <a:t>되어, 산출</a:t>
            </a:r>
            <a:br>
              <a:rPr lang="ko" sz="1200"/>
            </a:br>
            <a:r>
              <a:rPr lang="ko" sz="1200"/>
              <a:t>그룹함수(Aggregate Function) 는 여러 개(레코드) 를 동시에 입력받아 </a:t>
            </a:r>
            <a:r>
              <a:rPr lang="ko" sz="1200" b="1"/>
              <a:t>‘한개의 결과값’</a:t>
            </a:r>
            <a:r>
              <a:rPr lang="ko" sz="1200"/>
              <a:t> 산출</a:t>
            </a:r>
            <a:endParaRPr sz="1200"/>
          </a:p>
        </p:txBody>
      </p:sp>
      <p:graphicFrame>
        <p:nvGraphicFramePr>
          <p:cNvPr id="74" name="Google Shape;74;p14"/>
          <p:cNvGraphicFramePr/>
          <p:nvPr/>
        </p:nvGraphicFramePr>
        <p:xfrm>
          <a:off x="668450" y="1973050"/>
          <a:ext cx="449950" cy="2773470"/>
        </p:xfrm>
        <a:graphic>
          <a:graphicData uri="http://schemas.openxmlformats.org/drawingml/2006/table">
            <a:tbl>
              <a:tblPr>
                <a:noFill/>
                <a:tableStyleId>{7D9CEB8A-91C6-498C-B858-13D383A930D1}</a:tableStyleId>
              </a:tblPr>
              <a:tblGrid>
                <a:gridCol w="44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5" name="Google Shape;75;p14"/>
          <p:cNvSpPr/>
          <p:nvPr/>
        </p:nvSpPr>
        <p:spPr>
          <a:xfrm>
            <a:off x="1623675" y="1973050"/>
            <a:ext cx="747000" cy="2746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단일행</a:t>
            </a:r>
            <a:br>
              <a:rPr lang="ko" sz="1200"/>
            </a:br>
            <a:r>
              <a:rPr lang="ko" sz="1200"/>
              <a:t>함수</a:t>
            </a:r>
            <a:endParaRPr sz="1200"/>
          </a:p>
        </p:txBody>
      </p:sp>
      <p:cxnSp>
        <p:nvCxnSpPr>
          <p:cNvPr id="76" name="Google Shape;76;p14"/>
          <p:cNvCxnSpPr/>
          <p:nvPr/>
        </p:nvCxnSpPr>
        <p:spPr>
          <a:xfrm>
            <a:off x="1109175" y="2195950"/>
            <a:ext cx="456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77" name="Google Shape;77;p14"/>
          <p:cNvGraphicFramePr/>
          <p:nvPr/>
        </p:nvGraphicFramePr>
        <p:xfrm>
          <a:off x="5179650" y="1973050"/>
          <a:ext cx="449950" cy="2773470"/>
        </p:xfrm>
        <a:graphic>
          <a:graphicData uri="http://schemas.openxmlformats.org/drawingml/2006/table">
            <a:tbl>
              <a:tblPr>
                <a:noFill/>
                <a:tableStyleId>{7D9CEB8A-91C6-498C-B858-13D383A930D1}</a:tableStyleId>
              </a:tblPr>
              <a:tblGrid>
                <a:gridCol w="44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8" name="Google Shape;78;p14"/>
          <p:cNvSpPr/>
          <p:nvPr/>
        </p:nvSpPr>
        <p:spPr>
          <a:xfrm>
            <a:off x="6134875" y="2967900"/>
            <a:ext cx="747000" cy="481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그룹</a:t>
            </a:r>
            <a:br>
              <a:rPr lang="ko" sz="1200"/>
            </a:br>
            <a:r>
              <a:rPr lang="ko" sz="1200"/>
              <a:t>함수</a:t>
            </a:r>
            <a:endParaRPr sz="1200"/>
          </a:p>
        </p:txBody>
      </p:sp>
      <p:cxnSp>
        <p:nvCxnSpPr>
          <p:cNvPr id="79" name="Google Shape;79;p14"/>
          <p:cNvCxnSpPr>
            <a:endCxn id="78" idx="1"/>
          </p:cNvCxnSpPr>
          <p:nvPr/>
        </p:nvCxnSpPr>
        <p:spPr>
          <a:xfrm>
            <a:off x="5620375" y="2210550"/>
            <a:ext cx="514500" cy="99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4"/>
          <p:cNvSpPr/>
          <p:nvPr/>
        </p:nvSpPr>
        <p:spPr>
          <a:xfrm>
            <a:off x="7190875" y="3048175"/>
            <a:ext cx="938700" cy="364200"/>
          </a:xfrm>
          <a:prstGeom prst="rect">
            <a:avLst/>
          </a:prstGeom>
          <a:solidFill>
            <a:srgbClr val="7F6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결과값 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81" name="Google Shape;81;p14"/>
          <p:cNvCxnSpPr>
            <a:stCxn id="78" idx="3"/>
            <a:endCxn id="80" idx="1"/>
          </p:cNvCxnSpPr>
          <p:nvPr/>
        </p:nvCxnSpPr>
        <p:spPr>
          <a:xfrm>
            <a:off x="6881875" y="3208650"/>
            <a:ext cx="309000" cy="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4"/>
          <p:cNvCxnSpPr/>
          <p:nvPr/>
        </p:nvCxnSpPr>
        <p:spPr>
          <a:xfrm>
            <a:off x="5643650" y="2587175"/>
            <a:ext cx="491100" cy="6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4"/>
          <p:cNvCxnSpPr>
            <a:endCxn id="78" idx="1"/>
          </p:cNvCxnSpPr>
          <p:nvPr/>
        </p:nvCxnSpPr>
        <p:spPr>
          <a:xfrm>
            <a:off x="5625175" y="2957550"/>
            <a:ext cx="509700" cy="25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4"/>
          <p:cNvCxnSpPr>
            <a:endCxn id="78" idx="1"/>
          </p:cNvCxnSpPr>
          <p:nvPr/>
        </p:nvCxnSpPr>
        <p:spPr>
          <a:xfrm rot="10800000" flipH="1">
            <a:off x="5637475" y="3208650"/>
            <a:ext cx="497400" cy="12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4"/>
          <p:cNvCxnSpPr>
            <a:endCxn id="78" idx="1"/>
          </p:cNvCxnSpPr>
          <p:nvPr/>
        </p:nvCxnSpPr>
        <p:spPr>
          <a:xfrm rot="10800000" flipH="1">
            <a:off x="5618875" y="3208650"/>
            <a:ext cx="516000" cy="5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4"/>
          <p:cNvCxnSpPr>
            <a:endCxn id="78" idx="1"/>
          </p:cNvCxnSpPr>
          <p:nvPr/>
        </p:nvCxnSpPr>
        <p:spPr>
          <a:xfrm rot="10800000" flipH="1">
            <a:off x="5637475" y="3208650"/>
            <a:ext cx="497400" cy="9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87;p14"/>
          <p:cNvCxnSpPr>
            <a:endCxn id="78" idx="1"/>
          </p:cNvCxnSpPr>
          <p:nvPr/>
        </p:nvCxnSpPr>
        <p:spPr>
          <a:xfrm rot="10800000" flipH="1">
            <a:off x="5631175" y="3208650"/>
            <a:ext cx="503700" cy="12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4"/>
          <p:cNvCxnSpPr/>
          <p:nvPr/>
        </p:nvCxnSpPr>
        <p:spPr>
          <a:xfrm>
            <a:off x="1109175" y="2576950"/>
            <a:ext cx="456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1109175" y="2957950"/>
            <a:ext cx="456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1109175" y="3415150"/>
            <a:ext cx="456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1109175" y="3796150"/>
            <a:ext cx="456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4"/>
          <p:cNvCxnSpPr/>
          <p:nvPr/>
        </p:nvCxnSpPr>
        <p:spPr>
          <a:xfrm>
            <a:off x="1109175" y="4177150"/>
            <a:ext cx="456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1109175" y="4558150"/>
            <a:ext cx="456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4"/>
          <p:cNvCxnSpPr/>
          <p:nvPr/>
        </p:nvCxnSpPr>
        <p:spPr>
          <a:xfrm>
            <a:off x="2404575" y="2195950"/>
            <a:ext cx="456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4"/>
          <p:cNvCxnSpPr/>
          <p:nvPr/>
        </p:nvCxnSpPr>
        <p:spPr>
          <a:xfrm>
            <a:off x="2404575" y="2576950"/>
            <a:ext cx="456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4"/>
          <p:cNvCxnSpPr/>
          <p:nvPr/>
        </p:nvCxnSpPr>
        <p:spPr>
          <a:xfrm>
            <a:off x="2404575" y="2957950"/>
            <a:ext cx="456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4"/>
          <p:cNvCxnSpPr/>
          <p:nvPr/>
        </p:nvCxnSpPr>
        <p:spPr>
          <a:xfrm>
            <a:off x="2404575" y="3415150"/>
            <a:ext cx="456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4"/>
          <p:cNvCxnSpPr/>
          <p:nvPr/>
        </p:nvCxnSpPr>
        <p:spPr>
          <a:xfrm>
            <a:off x="2404575" y="3796150"/>
            <a:ext cx="456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4"/>
          <p:cNvCxnSpPr/>
          <p:nvPr/>
        </p:nvCxnSpPr>
        <p:spPr>
          <a:xfrm>
            <a:off x="2404575" y="4177150"/>
            <a:ext cx="456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2404575" y="4558150"/>
            <a:ext cx="456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1" name="Google Shape;101;p14"/>
          <p:cNvGraphicFramePr/>
          <p:nvPr/>
        </p:nvGraphicFramePr>
        <p:xfrm>
          <a:off x="3030650" y="1973050"/>
          <a:ext cx="679625" cy="2773470"/>
        </p:xfrm>
        <a:graphic>
          <a:graphicData uri="http://schemas.openxmlformats.org/drawingml/2006/table">
            <a:tbl>
              <a:tblPr>
                <a:noFill/>
                <a:tableStyleId>{7D9CEB8A-91C6-498C-B858-13D383A930D1}</a:tableStyleId>
              </a:tblPr>
              <a:tblGrid>
                <a:gridCol w="6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AAA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6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BBB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6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CCC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6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DDD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6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EEE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6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FFF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6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GGG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6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SUBSTRB함수 </a:t>
            </a:r>
            <a:endParaRPr/>
          </a:p>
        </p:txBody>
      </p:sp>
      <p:sp>
        <p:nvSpPr>
          <p:cNvPr id="246" name="Google Shape;246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20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함수는 SUBSTR() 함수와 문법은 동일하지만, </a:t>
            </a:r>
            <a:br>
              <a:rPr lang="ko"/>
            </a:br>
            <a:r>
              <a:rPr lang="ko"/>
              <a:t>차이점은 추출할 문자수가 아니라 추출할 바이트수 리턴.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SUBSTRB(name, 1, 3)</a:t>
            </a:r>
            <a:br>
              <a:rPr lang="ko" b="1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b="1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 t_student</a:t>
            </a:r>
            <a:br>
              <a:rPr lang="ko" b="1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b="1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WHERE deptno1 = 101;</a:t>
            </a:r>
            <a:endParaRPr b="1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7" name="Google Shape;247;p33"/>
          <p:cNvPicPr preferRelativeResize="0"/>
          <p:nvPr/>
        </p:nvPicPr>
        <p:blipFill rotWithShape="1">
          <a:blip r:embed="rId3">
            <a:alphaModFix/>
          </a:blip>
          <a:srcRect t="35732" r="79467"/>
          <a:stretch/>
        </p:blipFill>
        <p:spPr>
          <a:xfrm>
            <a:off x="6126575" y="1986325"/>
            <a:ext cx="1172175" cy="24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/>
          <p:nvPr/>
        </p:nvSpPr>
        <p:spPr>
          <a:xfrm>
            <a:off x="2641950" y="3264050"/>
            <a:ext cx="2601000" cy="1154400"/>
          </a:xfrm>
          <a:prstGeom prst="wedgeRoundRectCallout">
            <a:avLst>
              <a:gd name="adj1" fmla="val -12864"/>
              <a:gd name="adj2" fmla="val -108026"/>
              <a:gd name="adj3" fmla="val 0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UTF-8 인코딩의 경우 한글은 한글자당 3byte 로 인코딩 된다.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INSTR 함수</a:t>
            </a:r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body" idx="1"/>
          </p:nvPr>
        </p:nvSpPr>
        <p:spPr>
          <a:xfrm>
            <a:off x="311700" y="2582650"/>
            <a:ext cx="8520600" cy="1986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주어진 문자열이나 칼럼에서 특정 글자의 위치를 찾아주는 함수</a:t>
            </a:r>
            <a:br>
              <a:rPr lang="ko" dirty="0"/>
            </a:br>
            <a:r>
              <a:rPr lang="ko" dirty="0"/>
              <a:t>‘시작위치’ 음수 가능.  </a:t>
            </a:r>
            <a:br>
              <a:rPr lang="ko" dirty="0"/>
            </a:br>
            <a:r>
              <a:rPr lang="ko" dirty="0"/>
              <a:t>‘몇번째 등장’  : 디폴트 1.</a:t>
            </a:r>
            <a:br>
              <a:rPr lang="ko" dirty="0"/>
            </a:br>
            <a:r>
              <a:rPr lang="ko" dirty="0"/>
              <a:t>없으면 0 리턴   </a:t>
            </a:r>
            <a:br>
              <a:rPr lang="ko" dirty="0"/>
            </a:br>
            <a:r>
              <a:rPr lang="ko" dirty="0"/>
              <a:t>(</a:t>
            </a:r>
            <a:r>
              <a:rPr lang="ko" dirty="0">
                <a:solidFill>
                  <a:srgbClr val="FF0000"/>
                </a:solidFill>
              </a:rPr>
              <a:t>DB에서는 0 의 의미가, 0번째를 의미하기 보다는 검색결과가 없슴을 나타낼때 많이 쓰임.  그래서 인덱스에 0을 안쓰고 1부터 시작하는 경우 많음.</a:t>
            </a:r>
            <a:r>
              <a:rPr lang="ko" dirty="0"/>
              <a:t>)</a:t>
            </a:r>
            <a:endParaRPr dirty="0"/>
          </a:p>
        </p:txBody>
      </p:sp>
      <p:sp>
        <p:nvSpPr>
          <p:cNvPr id="255" name="Google Shape;255;p34"/>
          <p:cNvSpPr/>
          <p:nvPr/>
        </p:nvSpPr>
        <p:spPr>
          <a:xfrm>
            <a:off x="418800" y="1243050"/>
            <a:ext cx="8349900" cy="5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lang="ko" sz="1800" b="1">
                <a:latin typeface="Consolas"/>
                <a:ea typeface="Consolas"/>
                <a:cs typeface="Consolas"/>
                <a:sym typeface="Consolas"/>
              </a:rPr>
              <a:t>INSTR</a:t>
            </a:r>
            <a:r>
              <a:rPr lang="ko" sz="1800"/>
              <a:t>('문자열', 찾는문자열, 시작위치, 몇번째등장?);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>
            <a:spLocks noGrp="1"/>
          </p:cNvSpPr>
          <p:nvPr>
            <p:ph type="body" idx="1"/>
          </p:nvPr>
        </p:nvSpPr>
        <p:spPr>
          <a:xfrm>
            <a:off x="156975" y="428125"/>
            <a:ext cx="8855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INSTR('A*B*C*', '*', 1, 1) FROM dual;</a:t>
            </a:r>
            <a:r>
              <a:rPr lang="ko" dirty="0"/>
              <a:t>   -- 2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INSTR('A*B*C*', '*', 1, 2) FROM dual;</a:t>
            </a:r>
            <a:r>
              <a:rPr lang="ko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dirty="0"/>
              <a:t>  -- 4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INSTR('A*B*C*', '*', 3, 2) FROM dual;</a:t>
            </a:r>
            <a:r>
              <a:rPr lang="ko" b="1" dirty="0">
                <a:solidFill>
                  <a:srgbClr val="F3F3F3"/>
                </a:solidFill>
                <a:highlight>
                  <a:srgbClr val="000000"/>
                </a:highlight>
              </a:rPr>
              <a:t> </a:t>
            </a:r>
            <a:r>
              <a:rPr lang="ko" dirty="0"/>
              <a:t>  -- 6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INSTR('A*B*C*', '*', -4, 1) FROM dual;</a:t>
            </a:r>
            <a:r>
              <a:rPr lang="ko" b="1" dirty="0">
                <a:solidFill>
                  <a:srgbClr val="F3F3F3"/>
                </a:solidFill>
                <a:highlight>
                  <a:srgbClr val="000000"/>
                </a:highlight>
              </a:rPr>
              <a:t> </a:t>
            </a:r>
            <a:r>
              <a:rPr lang="ko" dirty="0"/>
              <a:t> -- 2  음수면 음의 방향으로 진행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INSTR('A*B*C*', '*', -4, 2) FROM dual;</a:t>
            </a:r>
            <a:r>
              <a:rPr lang="ko" dirty="0"/>
              <a:t>  -- 0  없으면 0 리턴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INSTR('A*B*C*', '*', -2, 2) FROM dual;</a:t>
            </a:r>
            <a:r>
              <a:rPr lang="ko" b="1" dirty="0">
                <a:solidFill>
                  <a:srgbClr val="F3F3F3"/>
                </a:solidFill>
                <a:highlight>
                  <a:srgbClr val="000000"/>
                </a:highlight>
              </a:rPr>
              <a:t> </a:t>
            </a:r>
            <a:r>
              <a:rPr lang="ko" dirty="0"/>
              <a:t> -- 2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 t_student 테이블 : tel 칼럼을 사용하여 101번 학과(deptno1) 의 학생의 이름과 전화번호, ‘)’ 가 나오는 위치 출력  / </a:t>
            </a:r>
            <a:r>
              <a:rPr lang="ko" dirty="0">
                <a:solidFill>
                  <a:srgbClr val="0000FF"/>
                </a:solidFill>
              </a:rPr>
              <a:t>instr() 사용</a:t>
            </a:r>
            <a:endParaRPr dirty="0"/>
          </a:p>
        </p:txBody>
      </p:sp>
      <p:pic>
        <p:nvPicPr>
          <p:cNvPr id="267" name="Google Shape;267;p36"/>
          <p:cNvPicPr preferRelativeResize="0"/>
          <p:nvPr/>
        </p:nvPicPr>
        <p:blipFill rotWithShape="1">
          <a:blip r:embed="rId3">
            <a:alphaModFix/>
          </a:blip>
          <a:srcRect l="1370"/>
          <a:stretch/>
        </p:blipFill>
        <p:spPr>
          <a:xfrm>
            <a:off x="1782275" y="2052025"/>
            <a:ext cx="4993200" cy="21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t_student 테이블 : 1전공이 101 인 학생의 이름과 전화번호, 지역번호를 출력하세요. 지역번호는 숫자만!  / </a:t>
            </a:r>
            <a:r>
              <a:rPr lang="ko" dirty="0">
                <a:solidFill>
                  <a:srgbClr val="0000FF"/>
                </a:solidFill>
              </a:rPr>
              <a:t>substr(), instr() 사용</a:t>
            </a:r>
            <a:endParaRPr dirty="0"/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651" y="2128225"/>
            <a:ext cx="6230725" cy="23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LPAD 함수 / RPAD 함수 </a:t>
            </a:r>
            <a:endParaRPr/>
          </a:p>
        </p:txBody>
      </p:sp>
      <p:sp>
        <p:nvSpPr>
          <p:cNvPr id="281" name="Google Shape;281;p38"/>
          <p:cNvSpPr/>
          <p:nvPr/>
        </p:nvSpPr>
        <p:spPr>
          <a:xfrm>
            <a:off x="418800" y="1243050"/>
            <a:ext cx="8349900" cy="5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lang="ko" sz="1800" b="1">
                <a:latin typeface="Consolas"/>
                <a:ea typeface="Consolas"/>
                <a:cs typeface="Consolas"/>
                <a:sym typeface="Consolas"/>
              </a:rPr>
              <a:t>LPAD</a:t>
            </a:r>
            <a:r>
              <a:rPr lang="ko" sz="1800"/>
              <a:t>('문자열', 자릿수, ‘채움문자’);</a:t>
            </a:r>
            <a:endParaRPr sz="1800"/>
          </a:p>
        </p:txBody>
      </p:sp>
      <p:pic>
        <p:nvPicPr>
          <p:cNvPr id="282" name="Google Shape;2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421" y="2034986"/>
            <a:ext cx="54673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288" name="Google Shape;288;p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1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t_student 테이블 : 1전공이 101번인 학생들의 id를 총 10자리로 출력하고 왼쪽 빈자리는 ‘$’ 기호로 </a:t>
            </a:r>
            <a:r>
              <a:rPr lang="ko-KR" altLang="en-US" dirty="0"/>
              <a:t>출력</a:t>
            </a:r>
            <a:r>
              <a:rPr lang="ko" dirty="0"/>
              <a:t> / </a:t>
            </a:r>
            <a:r>
              <a:rPr lang="ko" dirty="0">
                <a:solidFill>
                  <a:srgbClr val="0000FF"/>
                </a:solidFill>
              </a:rPr>
              <a:t>lpad() 사용</a:t>
            </a:r>
            <a:endParaRPr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89" name="Google Shape;2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325" y="2040050"/>
            <a:ext cx="4547400" cy="25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6204900" cy="22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t_dept2 테이블 :  부서명 (dname) 을 다음과 같이 결과가 나오도록 쿼리 작성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총 10글자로 출력하되, 좌측 빈자리는 숫자로 채우기.</a:t>
            </a:r>
            <a:endParaRPr dirty="0"/>
          </a:p>
        </p:txBody>
      </p:sp>
      <p:pic>
        <p:nvPicPr>
          <p:cNvPr id="296" name="Google Shape;2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778" y="378050"/>
            <a:ext cx="1844525" cy="44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302" name="Google Shape;302;p4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5540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Student 테이블에서 다음과 같이 id를 12자리로 출력하되 오른쪽 빈자리에는 ‘*’ 로 </a:t>
            </a:r>
            <a:r>
              <a:rPr lang="ko-KR" altLang="en-US" dirty="0"/>
              <a:t>출력</a:t>
            </a:r>
            <a:endParaRPr dirty="0"/>
          </a:p>
        </p:txBody>
      </p:sp>
      <p:pic>
        <p:nvPicPr>
          <p:cNvPr id="303" name="Google Shape;3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4000" y="225100"/>
            <a:ext cx="1556725" cy="46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LTRIM() 함수 RTRIM() 함수 </a:t>
            </a:r>
            <a:endParaRPr/>
          </a:p>
        </p:txBody>
      </p:sp>
      <p:sp>
        <p:nvSpPr>
          <p:cNvPr id="316" name="Google Shape;316;p43"/>
          <p:cNvSpPr txBox="1">
            <a:spLocks noGrp="1"/>
          </p:cNvSpPr>
          <p:nvPr>
            <p:ph type="body" idx="1"/>
          </p:nvPr>
        </p:nvSpPr>
        <p:spPr>
          <a:xfrm>
            <a:off x="348450" y="1965375"/>
            <a:ext cx="8109000" cy="7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문자열 좌(우)에서 문자 (반복) 제거.</a:t>
            </a:r>
            <a:endParaRPr b="1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</a:t>
            </a:r>
            <a:br>
              <a:rPr lang="ko" b="1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b="1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LTRIM('슈퍼슈퍼슈가맨', '슈퍼') LTRIM,</a:t>
            </a:r>
            <a:br>
              <a:rPr lang="ko" b="1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b="1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LTRIM('  좌측공백들 제거', ' ') LTRIM,</a:t>
            </a:r>
            <a:br>
              <a:rPr lang="ko" b="1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b="1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RTRIM('우측공백들 제거  ', ' ') RTRIM</a:t>
            </a:r>
            <a:br>
              <a:rPr lang="ko" b="1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b="1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 b="1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b="1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43"/>
          <p:cNvSpPr/>
          <p:nvPr/>
        </p:nvSpPr>
        <p:spPr>
          <a:xfrm>
            <a:off x="418800" y="1319250"/>
            <a:ext cx="8349900" cy="5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lang="ko" sz="1800" b="1">
                <a:latin typeface="Consolas"/>
                <a:ea typeface="Consolas"/>
                <a:cs typeface="Consolas"/>
                <a:sym typeface="Consolas"/>
              </a:rPr>
              <a:t>LTRIM</a:t>
            </a:r>
            <a:r>
              <a:rPr lang="ko" sz="1800"/>
              <a:t>('문자열', '제거할 문자');</a:t>
            </a:r>
            <a:endParaRPr sz="1800"/>
          </a:p>
        </p:txBody>
      </p:sp>
      <p:pic>
        <p:nvPicPr>
          <p:cNvPr id="318" name="Google Shape;318;p43"/>
          <p:cNvPicPr preferRelativeResize="0"/>
          <p:nvPr/>
        </p:nvPicPr>
        <p:blipFill rotWithShape="1">
          <a:blip r:embed="rId3">
            <a:alphaModFix/>
          </a:blip>
          <a:srcRect t="60496"/>
          <a:stretch/>
        </p:blipFill>
        <p:spPr>
          <a:xfrm>
            <a:off x="2075850" y="3991750"/>
            <a:ext cx="6966225" cy="8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3"/>
          <p:cNvSpPr/>
          <p:nvPr/>
        </p:nvSpPr>
        <p:spPr>
          <a:xfrm>
            <a:off x="6085025" y="2658300"/>
            <a:ext cx="969900" cy="1205100"/>
          </a:xfrm>
          <a:prstGeom prst="wedgeRoundRectCallout">
            <a:avLst>
              <a:gd name="adj1" fmla="val -103467"/>
              <a:gd name="adj2" fmla="val -2226"/>
              <a:gd name="adj3" fmla="val 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좌우측</a:t>
            </a:r>
            <a:br>
              <a:rPr lang="ko"/>
            </a:br>
            <a:r>
              <a:rPr lang="ko"/>
              <a:t>공백2칸씩 있다!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단일행 함수 종류 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3472550" y="1576375"/>
            <a:ext cx="1469700" cy="413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단일행 함수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1338950" y="2490775"/>
            <a:ext cx="927600" cy="413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문자함수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2481950" y="2490775"/>
            <a:ext cx="927600" cy="413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숫자함수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3777350" y="2490775"/>
            <a:ext cx="927600" cy="413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날짜함수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4920350" y="2490775"/>
            <a:ext cx="927600" cy="413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변환함수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6139550" y="2490775"/>
            <a:ext cx="927600" cy="413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일반함수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228600" y="3950100"/>
            <a:ext cx="8520600" cy="707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 단일행 함수 리스트</a:t>
            </a:r>
            <a:br>
              <a:rPr lang="ko"/>
            </a:br>
            <a:r>
              <a:rPr lang="ko" u="sng">
                <a:solidFill>
                  <a:schemeClr val="hlink"/>
                </a:solidFill>
                <a:hlinkClick r:id="rId3"/>
              </a:rPr>
              <a:t>https://docs.oracle.com/database/121/SQLRF/functions002.htm#SQLRF51178</a:t>
            </a:r>
            <a:endParaRPr/>
          </a:p>
        </p:txBody>
      </p:sp>
      <p:cxnSp>
        <p:nvCxnSpPr>
          <p:cNvPr id="114" name="Google Shape;114;p15"/>
          <p:cNvCxnSpPr>
            <a:stCxn id="107" idx="2"/>
            <a:endCxn id="108" idx="0"/>
          </p:cNvCxnSpPr>
          <p:nvPr/>
        </p:nvCxnSpPr>
        <p:spPr>
          <a:xfrm flipH="1">
            <a:off x="1802900" y="1990075"/>
            <a:ext cx="2404500" cy="5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5"/>
          <p:cNvCxnSpPr>
            <a:stCxn id="107" idx="2"/>
            <a:endCxn id="109" idx="0"/>
          </p:cNvCxnSpPr>
          <p:nvPr/>
        </p:nvCxnSpPr>
        <p:spPr>
          <a:xfrm flipH="1">
            <a:off x="2945900" y="1990075"/>
            <a:ext cx="1261500" cy="5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5"/>
          <p:cNvCxnSpPr>
            <a:endCxn id="110" idx="0"/>
          </p:cNvCxnSpPr>
          <p:nvPr/>
        </p:nvCxnSpPr>
        <p:spPr>
          <a:xfrm>
            <a:off x="4207250" y="1990075"/>
            <a:ext cx="33900" cy="5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>
            <a:stCxn id="107" idx="2"/>
            <a:endCxn id="111" idx="0"/>
          </p:cNvCxnSpPr>
          <p:nvPr/>
        </p:nvCxnSpPr>
        <p:spPr>
          <a:xfrm>
            <a:off x="4207400" y="1990075"/>
            <a:ext cx="1176900" cy="5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5"/>
          <p:cNvCxnSpPr>
            <a:stCxn id="107" idx="2"/>
            <a:endCxn id="112" idx="0"/>
          </p:cNvCxnSpPr>
          <p:nvPr/>
        </p:nvCxnSpPr>
        <p:spPr>
          <a:xfrm>
            <a:off x="4207400" y="1990075"/>
            <a:ext cx="2396100" cy="5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325" name="Google Shape;325;p4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60516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t_dept2 테이블에서 부서명(dname) 을 출력하되 왼쪽에 ‘영’ 이란 글자를 모두 제거하고 출력하세요. </a:t>
            </a:r>
            <a:endParaRPr dirty="0"/>
          </a:p>
        </p:txBody>
      </p:sp>
      <p:pic>
        <p:nvPicPr>
          <p:cNvPr id="326" name="Google Shape;32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775" y="566725"/>
            <a:ext cx="16383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332" name="Google Shape;332;p4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7643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p_dept2 테이블에서 부서명(dname) 을 출력하되 오른쪽 끝에 ‘부’ 라는 글자는 제거하고 출력.</a:t>
            </a:r>
            <a:endParaRPr dirty="0"/>
          </a:p>
        </p:txBody>
      </p:sp>
      <p:pic>
        <p:nvPicPr>
          <p:cNvPr id="333" name="Google Shape;33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276" y="322250"/>
            <a:ext cx="1998425" cy="4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REPLACE() 함수 </a:t>
            </a:r>
            <a:endParaRPr/>
          </a:p>
        </p:txBody>
      </p:sp>
      <p:sp>
        <p:nvSpPr>
          <p:cNvPr id="339" name="Google Shape;339;p46"/>
          <p:cNvSpPr txBox="1">
            <a:spLocks noGrp="1"/>
          </p:cNvSpPr>
          <p:nvPr>
            <p:ph type="body" idx="1"/>
          </p:nvPr>
        </p:nvSpPr>
        <p:spPr>
          <a:xfrm>
            <a:off x="311700" y="1810825"/>
            <a:ext cx="85206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‘문자열’ 에서 ‘문자1’ 이 있으면 ‘문자2’ 로 치환.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REPLACE('슈퍼맨 슈퍼걸', '슈퍼', '파워') REPLACE예제 </a:t>
            </a:r>
            <a:br>
              <a:rPr lang="ko" b="1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b="1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 b="1"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40" name="Google Shape;340;p46"/>
          <p:cNvSpPr/>
          <p:nvPr/>
        </p:nvSpPr>
        <p:spPr>
          <a:xfrm>
            <a:off x="418800" y="1166850"/>
            <a:ext cx="8349900" cy="5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lang="ko" sz="1800" b="1">
                <a:latin typeface="Consolas"/>
                <a:ea typeface="Consolas"/>
                <a:cs typeface="Consolas"/>
                <a:sym typeface="Consolas"/>
              </a:rPr>
              <a:t>REPLACE</a:t>
            </a:r>
            <a:r>
              <a:rPr lang="ko" sz="1800"/>
              <a:t>('문자열', '문자1', '문자2');</a:t>
            </a:r>
            <a:endParaRPr sz="1800"/>
          </a:p>
        </p:txBody>
      </p:sp>
      <p:pic>
        <p:nvPicPr>
          <p:cNvPr id="341" name="Google Shape;341;p46"/>
          <p:cNvPicPr preferRelativeResize="0"/>
          <p:nvPr/>
        </p:nvPicPr>
        <p:blipFill rotWithShape="1">
          <a:blip r:embed="rId3">
            <a:alphaModFix/>
          </a:blip>
          <a:srcRect t="49272" r="76137"/>
          <a:stretch/>
        </p:blipFill>
        <p:spPr>
          <a:xfrm>
            <a:off x="381000" y="3256400"/>
            <a:ext cx="2748675" cy="1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347" name="Google Shape;347;p4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 t_student 테이블에서 102번 학과(deptno1) 의 학생들의 이름을 출력하되 성 부분은 ‘#’  으로 표시되게 출력 / </a:t>
            </a:r>
            <a:r>
              <a:rPr lang="ko" dirty="0">
                <a:solidFill>
                  <a:srgbClr val="0000FF"/>
                </a:solidFill>
              </a:rPr>
              <a:t>replace() , substr()사용</a:t>
            </a:r>
            <a:r>
              <a:rPr lang="ko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FF00FF"/>
              </a:solidFill>
            </a:endParaRPr>
          </a:p>
        </p:txBody>
      </p:sp>
      <p:pic>
        <p:nvPicPr>
          <p:cNvPr id="348" name="Google Shape;3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959" y="1965334"/>
            <a:ext cx="2027550" cy="26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760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t_student 테이블에서 101번 학과(deptno1) 의 학생들의 이름을 출력하되 가운데 글자만 ‘#’  으로 표시되게 출력 / </a:t>
            </a:r>
            <a:r>
              <a:rPr lang="ko" dirty="0">
                <a:solidFill>
                  <a:srgbClr val="0000FF"/>
                </a:solidFill>
              </a:rPr>
              <a:t>replace() , substr()사용</a:t>
            </a:r>
            <a:r>
              <a:rPr lang="ko" dirty="0"/>
              <a:t> </a:t>
            </a:r>
            <a:endParaRPr dirty="0"/>
          </a:p>
        </p:txBody>
      </p:sp>
      <p:pic>
        <p:nvPicPr>
          <p:cNvPr id="355" name="Google Shape;3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200" y="1324225"/>
            <a:ext cx="2034325" cy="29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10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t_student 테이블에서 1전공(deptno1) 이 101번인 학생들의 이름과 주민등록번호를 출력하되 주민등록번호의 뒤 7자리는 ‘*’ 로 표시되게 출력 </a:t>
            </a:r>
            <a:endParaRPr dirty="0"/>
          </a:p>
        </p:txBody>
      </p:sp>
      <p:pic>
        <p:nvPicPr>
          <p:cNvPr id="362" name="Google Shape;3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100" y="1228625"/>
            <a:ext cx="4810250" cy="2541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6358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Student 테이블에서 다음 과 같이 1전공(deptno1) 이 102번인 학생들의 이름(name) 과 전화번호(tel), 전화번호에서 국번 부분만 ‘#’ 처리하여 출력.  </a:t>
            </a:r>
            <a:br>
              <a:rPr lang="ko" dirty="0"/>
            </a:br>
            <a:r>
              <a:rPr lang="ko" dirty="0"/>
              <a:t>단 모든 국번은 3자리로 간주</a:t>
            </a:r>
            <a:r>
              <a:rPr lang="ko-KR" altLang="en-US" dirty="0"/>
              <a:t>한다</a:t>
            </a:r>
            <a:r>
              <a:rPr lang="ko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>
                <a:solidFill>
                  <a:srgbClr val="0000FF"/>
                </a:solidFill>
              </a:rPr>
              <a:t>replace() / substr() / instr() 사용</a:t>
            </a:r>
            <a:endParaRPr dirty="0">
              <a:solidFill>
                <a:srgbClr val="0000FF"/>
              </a:solidFill>
            </a:endParaRPr>
          </a:p>
        </p:txBody>
      </p:sp>
      <p:pic>
        <p:nvPicPr>
          <p:cNvPr id="369" name="Google Shape;3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751" y="3061450"/>
            <a:ext cx="5262800" cy="15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4347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 String 관련 함수</a:t>
            </a:r>
            <a:endParaRPr/>
          </a:p>
        </p:txBody>
      </p:sp>
      <p:graphicFrame>
        <p:nvGraphicFramePr>
          <p:cNvPr id="124" name="Google Shape;124;p16"/>
          <p:cNvGraphicFramePr/>
          <p:nvPr/>
        </p:nvGraphicFramePr>
        <p:xfrm>
          <a:off x="3556025" y="716225"/>
          <a:ext cx="5152975" cy="3977718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{DF49729F-3D0D-4FF4-9772-F8FF88F14E20}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 함수</a:t>
                      </a:r>
                      <a:endParaRPr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반환값</a:t>
                      </a:r>
                      <a:endParaRPr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사용예</a:t>
                      </a:r>
                      <a:endParaRPr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INITCAP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첫 글자만 대문자로 변환</a:t>
                      </a: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INITCAP(‘abce’) → Abcd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LOWER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소문자 변환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LOWER(‘ABCD’) → abcd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UPPER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대문자 변환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UPPER(‘abcd’) → ABCD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LENGTH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문자열 길이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LENGTH(‘한글’) → 2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LENGTHB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문자열 길이 바이트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LENGTHB(‘한글’) → 6        (utf-8 인 경우)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CONCAT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문자열 결합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CONCAT(‘A’, ‘B’) → AB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SUBSTR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특정 문자열 추출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SUBSTR(‘ABC’, 1, 2) → AB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SUBSTRB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특정 바이트 추출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SUBSTRB(‘한글’, 1,2) → 한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INSTR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특정 문자 위치 추출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INSTR(‘A*B#’, ‘#’) →4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INSTRB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특정 문자 위치 바이트 추출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INSTRB(‘한글로’, ‘로’) → 5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5" name="Google Shape;125;p16"/>
          <p:cNvSpPr/>
          <p:nvPr/>
        </p:nvSpPr>
        <p:spPr>
          <a:xfrm>
            <a:off x="273650" y="2031450"/>
            <a:ext cx="1799700" cy="1080600"/>
          </a:xfrm>
          <a:prstGeom prst="wedgeRoundRectCallout">
            <a:avLst>
              <a:gd name="adj1" fmla="val 107001"/>
              <a:gd name="adj2" fmla="val -7070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데이터베이스 에선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인덱스가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대체로 1 부터 시작함에 주목!  </a:t>
            </a:r>
            <a:endParaRPr sz="1100"/>
          </a:p>
        </p:txBody>
      </p:sp>
      <p:sp>
        <p:nvSpPr>
          <p:cNvPr id="126" name="Google Shape;126;p16"/>
          <p:cNvSpPr txBox="1"/>
          <p:nvPr/>
        </p:nvSpPr>
        <p:spPr>
          <a:xfrm>
            <a:off x="341925" y="3242000"/>
            <a:ext cx="2786400" cy="1080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문자열 바이트 크기에 있어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인코딩이 만약 utf-8로 되어 있으면 한글은 ‘한글자’당 ‘3byte’로 계산됨.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273650" y="736050"/>
            <a:ext cx="2432700" cy="1080600"/>
          </a:xfrm>
          <a:prstGeom prst="wedgeRoundRectCallout">
            <a:avLst>
              <a:gd name="adj1" fmla="val 82297"/>
              <a:gd name="adj2" fmla="val 9129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EFEFEF"/>
                </a:solidFill>
                <a:highlight>
                  <a:srgbClr val="000000"/>
                </a:highlight>
              </a:rPr>
              <a:t>SELECT INITCAP(‘abce’) </a:t>
            </a:r>
            <a:endParaRPr sz="1100">
              <a:solidFill>
                <a:srgbClr val="EFEFE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EFEFEF"/>
                </a:solidFill>
                <a:highlight>
                  <a:srgbClr val="000000"/>
                </a:highlight>
              </a:rPr>
              <a:t>FROM dual</a:t>
            </a:r>
            <a:endParaRPr sz="1100">
              <a:solidFill>
                <a:srgbClr val="EFEFE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로 테스트 가능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dual 은 오라클에서 제공하는 단일 행, 단컬럼 더미테이블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17"/>
          <p:cNvGraphicFramePr/>
          <p:nvPr>
            <p:extLst>
              <p:ext uri="{D42A27DB-BD31-4B8C-83A1-F6EECF244321}">
                <p14:modId xmlns:p14="http://schemas.microsoft.com/office/powerpoint/2010/main" val="91494377"/>
              </p:ext>
            </p:extLst>
          </p:nvPr>
        </p:nvGraphicFramePr>
        <p:xfrm>
          <a:off x="3284475" y="106625"/>
          <a:ext cx="5653125" cy="5130153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{DF49729F-3D0D-4FF4-9772-F8FF88F14E20}</a:tableStyleId>
              </a:tblPr>
              <a:tblGrid>
                <a:gridCol w="18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34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 함수</a:t>
                      </a:r>
                      <a:endParaRPr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반환값</a:t>
                      </a:r>
                      <a:endParaRPr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사용예</a:t>
                      </a:r>
                      <a:endParaRPr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LPAD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주어진 문자열에서 왼쪽으로 특정 문자 채움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LPAD(‘love’,6,’*) → **love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RPAD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주어진 문자열에서 오른쪽으로 특정 문자 채움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RPAD(‘love’,6,’*) → love**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LTRIM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주어진 문자열에서 왼쪽의</a:t>
                      </a:r>
                      <a:br>
                        <a:rPr lang="ko" sz="900"/>
                      </a:br>
                      <a:r>
                        <a:rPr lang="ko" sz="900"/>
                        <a:t>특정문자 삭제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LTRIM(‘*love’,’*’) → love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RTRIM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주어진 문자열에서 오른쪽</a:t>
                      </a:r>
                      <a:br>
                        <a:rPr lang="ko" sz="900"/>
                      </a:br>
                      <a:r>
                        <a:rPr lang="ko" sz="900"/>
                        <a:t>특정문자 삭제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RTRIM(‘love*’, ‘*’) → love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REPLACE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문자열 치환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REPLACE(‘AB’,’A’,’E’)  → EB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REGEXP_REPLACE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정규표현식 사용</a:t>
                      </a:r>
                      <a:br>
                        <a:rPr lang="ko" sz="900" dirty="0"/>
                      </a:br>
                      <a:r>
                        <a:rPr lang="ko" sz="900" dirty="0"/>
                        <a:t>문자열 치환</a:t>
                      </a: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sng">
                          <a:solidFill>
                            <a:schemeClr val="hlink"/>
                          </a:solidFill>
                          <a:hlinkClick r:id="rId3"/>
                        </a:rPr>
                        <a:t>https://docs.oracle.com/cd/B19306_01/server.102/b14200/functions130.htm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REGEXP_INSTR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정규표현식 사용</a:t>
                      </a:r>
                      <a:br>
                        <a:rPr lang="ko" sz="900"/>
                      </a:br>
                      <a:r>
                        <a:rPr lang="ko" sz="900"/>
                        <a:t>문자 위치 추출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sng">
                          <a:solidFill>
                            <a:schemeClr val="hlink"/>
                          </a:solidFill>
                          <a:hlinkClick r:id="rId4"/>
                        </a:rPr>
                        <a:t>https://docs.oracle.com/cd/B19306_01/server.102/b14200/functions129.htm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REGEXP_SUBSTR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정규표현식 사용</a:t>
                      </a:r>
                      <a:br>
                        <a:rPr lang="ko" sz="900"/>
                      </a:br>
                      <a:r>
                        <a:rPr lang="ko" sz="900"/>
                        <a:t>문자 추출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sng">
                          <a:solidFill>
                            <a:schemeClr val="hlink"/>
                          </a:solidFill>
                          <a:hlinkClick r:id="rId5"/>
                        </a:rPr>
                        <a:t>https://docs.oracle.com/cd/B12037_01/server.101/b10759/functions116.htm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0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REGEXP_LIKE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정규표현식 사용</a:t>
                      </a:r>
                      <a:br>
                        <a:rPr lang="ko" sz="900"/>
                      </a:br>
                      <a:r>
                        <a:rPr lang="ko" sz="900"/>
                        <a:t>문자 추출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sng">
                          <a:solidFill>
                            <a:schemeClr val="hlink"/>
                          </a:solidFill>
                          <a:hlinkClick r:id="rId6"/>
                        </a:rPr>
                        <a:t>https://docs.oracle.com/cd/B12037_01/server.101/b10759/conditions018.htm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20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REGEXP_COUNT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정규표현식 사용</a:t>
                      </a:r>
                      <a:br>
                        <a:rPr lang="ko" sz="900"/>
                      </a:br>
                      <a:r>
                        <a:rPr lang="ko" sz="900"/>
                        <a:t>문자 패턴 횟수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sng" dirty="0">
                          <a:solidFill>
                            <a:schemeClr val="hlink"/>
                          </a:solidFill>
                          <a:hlinkClick r:id="rId7"/>
                        </a:rPr>
                        <a:t>https://docs.oracle.com/cd/B28359_01/server.111/b28286/functions135.htm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6900" y="64025"/>
            <a:ext cx="3182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String 관련 함수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INITCAP 함수 </a:t>
            </a: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1"/>
          </p:nvPr>
        </p:nvSpPr>
        <p:spPr>
          <a:xfrm>
            <a:off x="207000" y="2261000"/>
            <a:ext cx="8520600" cy="22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첫글자만 대문자로 출력하고 나머지는 전부 소문자로 출력하는 함수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552025" y="1327400"/>
            <a:ext cx="6360600" cy="471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lang="ko" sz="1800" b="1">
                <a:latin typeface="Consolas"/>
                <a:ea typeface="Consolas"/>
                <a:cs typeface="Consolas"/>
                <a:sym typeface="Consolas"/>
              </a:rPr>
              <a:t>INITCAP </a:t>
            </a:r>
            <a:r>
              <a:rPr lang="ko" sz="1800"/>
              <a:t>(문자열 또는 칼럼명)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예제 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첫 문자 대문자로 바꾸어 출력</a:t>
            </a:r>
            <a:endParaRPr b="1" dirty="0">
              <a:solidFill>
                <a:srgbClr val="F3F3F3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F3F3F3"/>
                </a:solidFill>
                <a:highlight>
                  <a:srgbClr val="000000"/>
                </a:highlight>
              </a:rPr>
              <a:t>SELECT INITCAP('pretty girl') FROM DUAL;</a:t>
            </a:r>
            <a:br>
              <a:rPr lang="ko" dirty="0"/>
            </a:br>
            <a:br>
              <a:rPr lang="ko" dirty="0"/>
            </a:br>
            <a:r>
              <a:rPr lang="ko" dirty="0"/>
              <a:t>문자열 중간에 공백이 있는 경우에는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단어의 시작 부분이 대문자로 바뀌는 것을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볼수 있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450" y="3434905"/>
            <a:ext cx="4646850" cy="15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311700" y="961525"/>
            <a:ext cx="5948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학생 테이블(t_student)  에서 제1전공(deptno1) 이 201번인 학생들의 id를 첫 글자만 대문자로 출력 / </a:t>
            </a:r>
            <a:r>
              <a:rPr lang="ko" dirty="0">
                <a:solidFill>
                  <a:srgbClr val="0000FF"/>
                </a:solidFill>
              </a:rPr>
              <a:t>initcap() 사용</a:t>
            </a:r>
            <a:br>
              <a:rPr lang="ko" dirty="0">
                <a:solidFill>
                  <a:srgbClr val="0000FF"/>
                </a:solidFill>
              </a:rPr>
            </a:br>
            <a:br>
              <a:rPr lang="ko" dirty="0">
                <a:solidFill>
                  <a:srgbClr val="0000FF"/>
                </a:solidFill>
              </a:rPr>
            </a:br>
            <a:r>
              <a:rPr lang="ko" dirty="0"/>
              <a:t>별칭은 “ID” 로 출력</a:t>
            </a:r>
            <a:br>
              <a:rPr lang="ko" dirty="0"/>
            </a:br>
            <a:endParaRPr dirty="0">
              <a:solidFill>
                <a:srgbClr val="0000FF"/>
              </a:solidFill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929" y="429279"/>
            <a:ext cx="1946100" cy="36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56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LOWER 함수   / UPPER 함수  </a:t>
            </a: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>
            <a:off x="311700" y="1234325"/>
            <a:ext cx="8520600" cy="12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(2) LOWER 함수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입력되는 값을 전부 소문자로 변경하여 출력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/>
              <a:t>(3) UPPER 함수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입력되는 값을 전부 대문자로 변경하여 출력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425800" y="2255175"/>
            <a:ext cx="6360600" cy="471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문법: </a:t>
            </a:r>
            <a:r>
              <a:rPr lang="ko" sz="1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LOWER</a:t>
            </a:r>
            <a:r>
              <a:rPr lang="ko" sz="18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문자열 또는 칼럼명</a:t>
            </a:r>
            <a:r>
              <a:rPr lang="ko" sz="18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800" b="1"/>
          </a:p>
        </p:txBody>
      </p:sp>
      <p:sp>
        <p:nvSpPr>
          <p:cNvPr id="169" name="Google Shape;169;p22"/>
          <p:cNvSpPr/>
          <p:nvPr/>
        </p:nvSpPr>
        <p:spPr>
          <a:xfrm>
            <a:off x="425800" y="3702975"/>
            <a:ext cx="6360600" cy="471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문법: </a:t>
            </a:r>
            <a:r>
              <a:rPr lang="ko" sz="1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UPPER</a:t>
            </a:r>
            <a:r>
              <a:rPr lang="ko" sz="18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문자열 또는 칼럼명</a:t>
            </a:r>
            <a:r>
              <a:rPr lang="ko" sz="18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1634</Words>
  <Application>Microsoft Office PowerPoint</Application>
  <PresentationFormat>화면 슬라이드 쇼(16:9)</PresentationFormat>
  <Paragraphs>206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Arial</vt:lpstr>
      <vt:lpstr>Consolas</vt:lpstr>
      <vt:lpstr>PT Sans Narrow</vt:lpstr>
      <vt:lpstr>Open Sans</vt:lpstr>
      <vt:lpstr>Tropic</vt:lpstr>
      <vt:lpstr>ORACLE</vt:lpstr>
      <vt:lpstr>단일행 함수 ?  vs 그룹 함수?</vt:lpstr>
      <vt:lpstr>단일행 함수 종류 </vt:lpstr>
      <vt:lpstr>문자 String 관련 함수</vt:lpstr>
      <vt:lpstr>String 관련 함수</vt:lpstr>
      <vt:lpstr>INITCAP 함수 </vt:lpstr>
      <vt:lpstr>예제 </vt:lpstr>
      <vt:lpstr>예제 </vt:lpstr>
      <vt:lpstr>LOWER 함수   / UPPER 함수  </vt:lpstr>
      <vt:lpstr>예제 </vt:lpstr>
      <vt:lpstr>LENGTH() /LENGTHB() 함수 </vt:lpstr>
      <vt:lpstr>예제</vt:lpstr>
      <vt:lpstr>예제 </vt:lpstr>
      <vt:lpstr>CONCAT 함수 ( || 연산자와 동일 )</vt:lpstr>
      <vt:lpstr>예제 </vt:lpstr>
      <vt:lpstr>SUBSTR 함수 </vt:lpstr>
      <vt:lpstr>예제 </vt:lpstr>
      <vt:lpstr>예제 </vt:lpstr>
      <vt:lpstr>실습 </vt:lpstr>
      <vt:lpstr>SUBSTRB함수 </vt:lpstr>
      <vt:lpstr>INSTR 함수</vt:lpstr>
      <vt:lpstr>PowerPoint 프레젠테이션</vt:lpstr>
      <vt:lpstr>예제 </vt:lpstr>
      <vt:lpstr>PowerPoint 프레젠테이션</vt:lpstr>
      <vt:lpstr>LPAD 함수 / RPAD 함수 </vt:lpstr>
      <vt:lpstr>예제 </vt:lpstr>
      <vt:lpstr>PowerPoint 프레젠테이션</vt:lpstr>
      <vt:lpstr>예제 </vt:lpstr>
      <vt:lpstr>LTRIM() 함수 RTRIM() 함수 </vt:lpstr>
      <vt:lpstr>예제 </vt:lpstr>
      <vt:lpstr>예제 </vt:lpstr>
      <vt:lpstr>REPLACE() 함수 </vt:lpstr>
      <vt:lpstr>예제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</dc:title>
  <cp:lastModifiedBy>phantom5820@naver.com</cp:lastModifiedBy>
  <cp:revision>1</cp:revision>
  <dcterms:modified xsi:type="dcterms:W3CDTF">2021-04-07T15:46:22Z</dcterms:modified>
</cp:coreProperties>
</file>