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Garamond" panose="02020404030301010803" pitchFamily="18" charset="0"/>
      <p:regular r:id="rId23"/>
      <p:bold r:id="rId24"/>
      <p:italic r:id="rId25"/>
    </p:embeddedFont>
    <p:embeddedFont>
      <p:font typeface="Open Sans" panose="020B0600000101010101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ee5445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ee5445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140e42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2140e42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140e42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140e42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CREATE OR REPLACE VIEW v_prof_dept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SELECT p.profno "교수번호", p.name "교수명", d.dname "소속학과명"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FROM professor p, department d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WHERE p.deptno = d.deptno;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140e42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140e42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140e42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140e42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2140e42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2140e42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2140e42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2140e42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140e42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140e42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2140e42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2140e42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ee54452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ee54452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ee5445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ee5445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2140e42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2140e42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140e42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140e42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ee5445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ee5445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140e42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2140e42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970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715211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57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533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629491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4000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5646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782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6347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2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534627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4991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837006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4801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531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157177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803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165771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0316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sldNum="0" hdr="0" ftr="0" dt="0"/>
  <p:txStyles>
    <p:titleStyle>
      <a:lvl1pPr algn="ctr" defTabSz="342900" rtl="0" eaLnBrk="1" latinLnBrk="1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28359_01/server.111/b28310/views001.htm#ADMIN1178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- View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가상테이블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729914" y="48046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뷰 확인</a:t>
            </a:r>
            <a:endParaRPr dirty="0"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729914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tname FROM tab;</a:t>
            </a:r>
            <a:r>
              <a:rPr lang="ko" dirty="0"/>
              <a:t>   --  뷰도 테이블처럼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-- 특정 사용자가 가진 View 확인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owner AS schema_name, view_name</a:t>
            </a:r>
            <a:endParaRPr sz="24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sys.all_views</a:t>
            </a:r>
            <a:endParaRPr sz="24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owner = '사용자이름(대문자)'</a:t>
            </a:r>
            <a:endParaRPr sz="24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ORDER BY owner, view_name;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566881" y="558925"/>
            <a:ext cx="8017138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복합 View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566881" y="1415181"/>
            <a:ext cx="8017138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View SQL 의 서브쿼리에 여러개의 테이블이 Join 되어 생성.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67644" y="48755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581058" y="1131646"/>
            <a:ext cx="4279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t_professor, t_department 테이블을 join 하여 교수번호와 교수이름과 소속학과 이름을 조회하는 view 를 생성.  </a:t>
            </a:r>
            <a:br>
              <a:rPr lang="ko" dirty="0"/>
            </a:br>
            <a:r>
              <a:rPr lang="ko" dirty="0"/>
              <a:t>(이름: v_prof_dept)</a:t>
            </a:r>
            <a:endParaRPr dirty="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287" y="468037"/>
            <a:ext cx="3279069" cy="41879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6DAAF4-EAAA-44C1-8862-0A8A91F9EAC6}"/>
              </a:ext>
            </a:extLst>
          </p:cNvPr>
          <p:cNvSpPr/>
          <p:nvPr/>
        </p:nvSpPr>
        <p:spPr>
          <a:xfrm>
            <a:off x="581058" y="2561991"/>
            <a:ext cx="4699779" cy="1872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 or replace view </a:t>
            </a:r>
            <a:r>
              <a:rPr lang="en-US" altLang="ko-KR" dirty="0" err="1"/>
              <a:t>v_prof_dept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As</a:t>
            </a:r>
          </a:p>
          <a:p>
            <a:pPr algn="ctr"/>
            <a:r>
              <a:rPr lang="en-US" altLang="ko-KR" dirty="0"/>
              <a:t>Select </a:t>
            </a:r>
            <a:r>
              <a:rPr lang="en-US" altLang="ko-KR" dirty="0" err="1"/>
              <a:t>p.profno</a:t>
            </a:r>
            <a:r>
              <a:rPr lang="en-US" altLang="ko-KR" dirty="0"/>
              <a:t> </a:t>
            </a:r>
            <a:r>
              <a:rPr lang="ko-KR" altLang="en-US" dirty="0"/>
              <a:t>교수번호</a:t>
            </a:r>
            <a:r>
              <a:rPr lang="en-US" altLang="ko-KR" dirty="0"/>
              <a:t>, p.name </a:t>
            </a:r>
            <a:r>
              <a:rPr lang="ko-KR" altLang="en-US" dirty="0" err="1"/>
              <a:t>교수명</a:t>
            </a:r>
            <a:r>
              <a:rPr lang="en-US" altLang="ko-KR" dirty="0"/>
              <a:t>, </a:t>
            </a:r>
            <a:r>
              <a:rPr lang="en-US" altLang="ko-KR" dirty="0" err="1"/>
              <a:t>d.dname</a:t>
            </a:r>
            <a:r>
              <a:rPr lang="en-US" altLang="ko-KR" dirty="0"/>
              <a:t> </a:t>
            </a:r>
            <a:r>
              <a:rPr lang="ko-KR" altLang="en-US" dirty="0"/>
              <a:t>소속학과명</a:t>
            </a:r>
            <a:endParaRPr lang="en-US" altLang="ko-KR" dirty="0"/>
          </a:p>
          <a:p>
            <a:pPr algn="ctr"/>
            <a:r>
              <a:rPr lang="en-US" altLang="ko-KR" dirty="0"/>
              <a:t>From </a:t>
            </a:r>
            <a:r>
              <a:rPr lang="en-US" altLang="ko-KR" dirty="0" err="1"/>
              <a:t>t_professor</a:t>
            </a:r>
            <a:r>
              <a:rPr lang="en-US" altLang="ko-KR" dirty="0"/>
              <a:t> p, </a:t>
            </a:r>
            <a:r>
              <a:rPr lang="en-US" altLang="ko-KR" dirty="0" err="1"/>
              <a:t>t_department</a:t>
            </a:r>
            <a:r>
              <a:rPr lang="en-US" altLang="ko-KR" dirty="0"/>
              <a:t> d</a:t>
            </a:r>
          </a:p>
          <a:p>
            <a:pPr algn="ctr"/>
            <a:r>
              <a:rPr lang="en-US" altLang="ko-KR" dirty="0"/>
              <a:t>Where </a:t>
            </a:r>
            <a:r>
              <a:rPr lang="en-US" altLang="ko-KR" dirty="0" err="1"/>
              <a:t>p.deptno</a:t>
            </a:r>
            <a:r>
              <a:rPr lang="en-US" altLang="ko-KR" dirty="0"/>
              <a:t> = </a:t>
            </a:r>
            <a:r>
              <a:rPr lang="en-US" altLang="ko-KR" dirty="0" err="1"/>
              <a:t>d.deptno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3813" y="499238"/>
            <a:ext cx="8116374" cy="767087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INLINE View (인라인 뷰)</a:t>
            </a:r>
            <a:endParaRPr dirty="0"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513813" y="1341562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View 는 한번 만들어 놓으면 계속 사용할수 있다.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그러나 1회용으로만 사용할 경우는 FROM 절의 서브쿼리 형태로 만들수 있다. </a:t>
            </a:r>
            <a:endParaRPr lang="en-US" altLang="ko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이러한 뷰를 Inline View 라 </a:t>
            </a:r>
            <a:r>
              <a:rPr lang="ko-KR" altLang="en-US" dirty="0"/>
              <a:t>한</a:t>
            </a:r>
            <a:r>
              <a:rPr lang="ko" dirty="0"/>
              <a:t>다.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770825" y="365575"/>
            <a:ext cx="1243861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</a:t>
            </a:r>
            <a:endParaRPr dirty="0"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547200" y="781743"/>
            <a:ext cx="8520600" cy="9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t_student, t_department 테이블 : 학과별로 학생들의 최대키와 최대몸무게,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학과 이름을 출력</a:t>
            </a:r>
            <a:endParaRPr dirty="0"/>
          </a:p>
        </p:txBody>
      </p:sp>
      <p:sp>
        <p:nvSpPr>
          <p:cNvPr id="150" name="Google Shape;150;p26"/>
          <p:cNvSpPr txBox="1"/>
          <p:nvPr/>
        </p:nvSpPr>
        <p:spPr>
          <a:xfrm>
            <a:off x="425850" y="1592525"/>
            <a:ext cx="8763300" cy="318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d.dname "학과명", </a:t>
            </a:r>
            <a:endParaRPr sz="18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s.max_height "최대키", </a:t>
            </a:r>
            <a:endParaRPr sz="18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s.max_weight "최대몸무게"</a:t>
            </a:r>
            <a:endParaRPr sz="18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 sz="18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( </a:t>
            </a:r>
            <a:r>
              <a:rPr lang="ko" sz="1800" dirty="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deptno1, MAX(height) max_height, MAX(weight) max_weight</a:t>
            </a:r>
            <a:endParaRPr sz="1800" dirty="0">
              <a:solidFill>
                <a:srgbClr val="FFFF00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FROM t_student</a:t>
            </a:r>
            <a:endParaRPr sz="1800" dirty="0">
              <a:solidFill>
                <a:srgbClr val="FFFF00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GROUP BY deptno1</a:t>
            </a:r>
            <a:r>
              <a:rPr lang="ko" sz="18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) s , </a:t>
            </a:r>
            <a:endParaRPr sz="18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t_department d</a:t>
            </a:r>
            <a:endParaRPr sz="18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</a:t>
            </a:r>
            <a:endParaRPr sz="18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s.deptno1 = d.deptno;</a:t>
            </a:r>
            <a:endParaRPr sz="18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475" y="1296132"/>
            <a:ext cx="33623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951673" y="349704"/>
            <a:ext cx="1240653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연습</a:t>
            </a:r>
            <a:endParaRPr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453468" y="8370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t_student, t_department 테이블 : 학과별(deptno1)로 가장 키가 큰 학생들의 이름과 키, 학과이름을 </a:t>
            </a:r>
            <a:r>
              <a:rPr lang="ko" dirty="0">
                <a:solidFill>
                  <a:srgbClr val="0000FF"/>
                </a:solidFill>
              </a:rPr>
              <a:t>인라인뷰</a:t>
            </a:r>
            <a:r>
              <a:rPr lang="ko" dirty="0"/>
              <a:t> 를 사용하여 다음과 같이 출력</a:t>
            </a:r>
            <a:endParaRPr dirty="0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088" y="1764580"/>
            <a:ext cx="2567007" cy="10920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9;p18">
            <a:extLst>
              <a:ext uri="{FF2B5EF4-FFF2-40B4-BE49-F238E27FC236}">
                <a16:creationId xmlns:a16="http://schemas.microsoft.com/office/drawing/2014/main" id="{CD9A7FBA-2A3D-405A-A698-0032095C01BE}"/>
              </a:ext>
            </a:extLst>
          </p:cNvPr>
          <p:cNvSpPr/>
          <p:nvPr/>
        </p:nvSpPr>
        <p:spPr>
          <a:xfrm>
            <a:off x="595423" y="1821325"/>
            <a:ext cx="5507665" cy="2507401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d.dname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학과명</a:t>
            </a:r>
            <a:r>
              <a:rPr lang="en-US" altLang="ko-KR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a.max_height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최대키</a:t>
            </a:r>
            <a:r>
              <a:rPr lang="en-US" altLang="ko-KR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s.name </a:t>
            </a:r>
            <a:r>
              <a:rPr lang="ko-KR" altLang="en-US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a.max_height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키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from (select deptno1, max(height)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max_height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from SCOTT7.t_student group by deptno1) a, SCOTT7.t_student s, SCOTT7.t_department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where s.deptno1 = a.deptno1 and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s.height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a.max_height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and s.deptno1 =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d.deptno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81821" y="906891"/>
            <a:ext cx="4733100" cy="22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000" dirty="0"/>
              <a:t>t_student 테이블 : 학생의 키가 동일 학년의 평균 키보다 큰 학생들의 학년과 이름과 키, 해당 학년의 평균키를 출력하되, </a:t>
            </a:r>
            <a:r>
              <a:rPr lang="ko" sz="1000" dirty="0">
                <a:solidFill>
                  <a:srgbClr val="0000FF"/>
                </a:solidFill>
              </a:rPr>
              <a:t>inline view </a:t>
            </a:r>
            <a:r>
              <a:rPr lang="ko" sz="1000" dirty="0"/>
              <a:t>를 사용해서 아래와 같이 출력. 단 학년 칼럼은 오름 차순으로 정렬.</a:t>
            </a:r>
            <a:endParaRPr sz="1000" dirty="0"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444" y="445025"/>
            <a:ext cx="3239735" cy="21649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1333C6-82FB-4F4A-AD37-E6883B893DAB}"/>
              </a:ext>
            </a:extLst>
          </p:cNvPr>
          <p:cNvSpPr/>
          <p:nvPr/>
        </p:nvSpPr>
        <p:spPr>
          <a:xfrm>
            <a:off x="481821" y="1527491"/>
            <a:ext cx="3898604" cy="819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학년별 평균키</a:t>
            </a:r>
          </a:p>
          <a:p>
            <a:pPr algn="ctr"/>
            <a:r>
              <a:rPr lang="en-US" altLang="ko-KR" dirty="0"/>
              <a:t>select grade, avg(height) from SCOTT7.t_student group by grade;</a:t>
            </a:r>
            <a:endParaRPr lang="ko-KR" altLang="en-US" dirty="0"/>
          </a:p>
        </p:txBody>
      </p:sp>
      <p:sp>
        <p:nvSpPr>
          <p:cNvPr id="6" name="Google Shape;99;p18">
            <a:extLst>
              <a:ext uri="{FF2B5EF4-FFF2-40B4-BE49-F238E27FC236}">
                <a16:creationId xmlns:a16="http://schemas.microsoft.com/office/drawing/2014/main" id="{77ABE878-3DB8-4DE1-A9F4-CDE711D0E776}"/>
              </a:ext>
            </a:extLst>
          </p:cNvPr>
          <p:cNvSpPr/>
          <p:nvPr/>
        </p:nvSpPr>
        <p:spPr>
          <a:xfrm>
            <a:off x="450300" y="2721718"/>
            <a:ext cx="8211879" cy="1976757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s.grade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학년</a:t>
            </a:r>
            <a:r>
              <a:rPr lang="en-US" altLang="ko-KR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s.name </a:t>
            </a:r>
            <a:r>
              <a:rPr lang="ko-KR" altLang="en-US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이름</a:t>
            </a:r>
            <a:r>
              <a:rPr lang="en-US" altLang="ko-KR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s.height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키</a:t>
            </a:r>
            <a:r>
              <a:rPr lang="en-US" altLang="ko-KR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a.avg_height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평균키</a:t>
            </a:r>
            <a:r>
              <a:rPr lang="en-US" altLang="ko-KR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s.height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a.avg_height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차이</a:t>
            </a:r>
            <a:r>
              <a:rPr lang="en-US" altLang="ko-KR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from (select grade, avg(height)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avg_height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from SCOTT7.t_student group by grade) a, SCOTT7.t_student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a.grade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s.grade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s.height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altLang="ko" sz="18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a.avg_height</a:t>
            </a:r>
            <a:endParaRPr lang="en-US" altLang="ko" sz="1800"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order by 1, "</a:t>
            </a:r>
            <a:r>
              <a:rPr lang="ko-KR" altLang="en-US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차이</a:t>
            </a:r>
            <a:r>
              <a:rPr lang="en-US" altLang="ko-KR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altLang="ko" sz="18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desc;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38528" y="45920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View 란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가상의 테이블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실제 Table 에는 데이터가 있지만, View 에는 데이터는 없고 SQL만 저장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View에 접근할때는 View에 들어있던 SQL의 수행된 결과를 가져오는 것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View를 사용하는 목적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/>
              <a:t>보안 : 특정 테이블의 특정 column 이 보여지면 안되는 경우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/>
              <a:t>편의성 : 가령 여러개의 테이블 join 하는게 매번 귀찮을때 </a:t>
            </a:r>
            <a:endParaRPr lang="en-US" altLang="ko"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" dirty="0"/>
              <a:t>				</a:t>
            </a:r>
            <a:r>
              <a:rPr lang="ko" dirty="0"/>
              <a:t>아예 그것을 view로 만들어 놓으면 편함.</a:t>
            </a:r>
            <a:endParaRPr dirty="0"/>
          </a:p>
        </p:txBody>
      </p:sp>
      <p:sp>
        <p:nvSpPr>
          <p:cNvPr id="74" name="Google Shape;74;p14"/>
          <p:cNvSpPr txBox="1"/>
          <p:nvPr/>
        </p:nvSpPr>
        <p:spPr>
          <a:xfrm>
            <a:off x="538528" y="3214431"/>
            <a:ext cx="8038402" cy="122289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오라클의 경우 View 를 생성하려면 권한이 부여 되어야 한다.  시스템 계정으로 아래</a:t>
            </a:r>
            <a:r>
              <a:rPr lang="ko-KR" altLang="en-US" dirty="0"/>
              <a:t>와 같이 권한 부여를 한다</a:t>
            </a:r>
            <a:r>
              <a:rPr lang="ko" dirty="0"/>
              <a:t>.</a:t>
            </a:r>
            <a:br>
              <a:rPr lang="ko" dirty="0"/>
            </a:br>
            <a:r>
              <a:rPr lang="ko" dirty="0"/>
              <a:t>grant create view to [USER]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grant create procedure to [USER]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80295" y="43793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View 종류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80295" y="124506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단순 View (Simple View)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복합 View (Complex View)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인라인 View (INLINE View)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rgbClr val="CCCCCC"/>
                </a:solidFill>
              </a:rPr>
              <a:t>Materialized View (MView)</a:t>
            </a:r>
            <a:endParaRPr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ORACLE VIew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510174" y="1216706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https://docs.oracle.com/cd/B28359_01/server.111/b28310/views001.htm#ADMIN11782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37002" y="452114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View 를 생성하려면 권한 필요.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737002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GRANT 명령어로 CREATE  VIEW 가 반드시 있어야 함.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SYSTEM 계정으로 들어가 확인 가능.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PRIVILEGE FROM </a:t>
            </a:r>
            <a:r>
              <a:rPr lang="ko" dirty="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DBA_SYS_PRIVS</a:t>
            </a: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WHERE GRANTEE ='아이디(대문자)';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514100" y="558925"/>
            <a:ext cx="8098272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단순 View (Simple View)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531628" y="1381306"/>
            <a:ext cx="7995684" cy="106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View를 생성할 서브쿼리에 join 조건 안들어가고 1개의 테이블로 만들어지는 간단한 View.</a:t>
            </a:r>
            <a:endParaRPr dirty="0"/>
          </a:p>
        </p:txBody>
      </p:sp>
      <p:sp>
        <p:nvSpPr>
          <p:cNvPr id="99" name="Google Shape;99;p18"/>
          <p:cNvSpPr/>
          <p:nvPr/>
        </p:nvSpPr>
        <p:spPr>
          <a:xfrm>
            <a:off x="1858136" y="2811189"/>
            <a:ext cx="5410200" cy="14679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뷰 생성 구문</a:t>
            </a:r>
            <a:endParaRPr sz="1800"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CREATE [OR REPLACE] VIEW 뷰명 [컬럼명]</a:t>
            </a:r>
            <a:br>
              <a:rPr lang="ko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(Sub Query)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680295" y="54780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531439" y="1106837"/>
            <a:ext cx="7932266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t_professor 테이블의 profno, name, email, hpage 칼럼만 사용하는 view를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생성</a:t>
            </a:r>
            <a:r>
              <a:rPr lang="en-US" altLang="ko" dirty="0"/>
              <a:t>,</a:t>
            </a:r>
            <a:r>
              <a:rPr lang="ko" dirty="0"/>
              <a:t> view 의 이름은 v_prof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CREATE OR REPLACE VIEW v_prof</a:t>
            </a:r>
            <a:b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dirty="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b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profno, name, email, hpage FROM t_professor;</a:t>
            </a:r>
            <a:endParaRPr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ko" sz="1200" dirty="0"/>
              <a:t>OR REPLACE 는 혹시 이전에 같은 이름의 view 가 있으면 삭제하고 새로 만들라는 의미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 dirty="0"/>
              <a:t>view 를 생성하고 </a:t>
            </a:r>
            <a:r>
              <a:rPr lang="ko" sz="12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* FROM  v_prof</a:t>
            </a:r>
            <a:r>
              <a:rPr lang="ko" sz="1200" dirty="0"/>
              <a:t> 로 확인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tname FROM tab;</a:t>
            </a:r>
            <a:r>
              <a:rPr lang="ko" sz="1200" dirty="0"/>
              <a:t>     ← 뷰 도 보인다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23400" y="57776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View 생성시 별도의 컬럼이름 가능</a:t>
            </a: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23400" y="1678664"/>
            <a:ext cx="8112004" cy="2772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CREATE OR REPLACE VIEW v_prof(pfno, nm, em, hp)</a:t>
            </a:r>
            <a:endParaRPr sz="24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24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profno, name, email, hpage </a:t>
            </a:r>
            <a:endParaRPr lang="en-US" altLang="ko" sz="24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t_professor;</a:t>
            </a:r>
            <a:endParaRPr sz="24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552704" y="5589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뷰 삭제</a:t>
            </a:r>
            <a:endParaRPr dirty="0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6234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DROP VIEW </a:t>
            </a:r>
            <a:r>
              <a:rPr lang="ko" sz="2400" i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v_prof</a:t>
            </a:r>
            <a:r>
              <a:rPr lang="ko" sz="24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</TotalTime>
  <Words>926</Words>
  <Application>Microsoft Office PowerPoint</Application>
  <PresentationFormat>화면 슬라이드 쇼(16:9)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Open Sans</vt:lpstr>
      <vt:lpstr>Consolas</vt:lpstr>
      <vt:lpstr>Garamond</vt:lpstr>
      <vt:lpstr>자연주의</vt:lpstr>
      <vt:lpstr>ORACLE - View</vt:lpstr>
      <vt:lpstr>View 란</vt:lpstr>
      <vt:lpstr>View 종류</vt:lpstr>
      <vt:lpstr>ORACLE VIew</vt:lpstr>
      <vt:lpstr>View 를 생성하려면 권한 필요.</vt:lpstr>
      <vt:lpstr>단순 View (Simple View)</vt:lpstr>
      <vt:lpstr>예제</vt:lpstr>
      <vt:lpstr>View 생성시 별도의 컬럼이름 가능</vt:lpstr>
      <vt:lpstr>뷰 삭제</vt:lpstr>
      <vt:lpstr>뷰 확인</vt:lpstr>
      <vt:lpstr>복합 View</vt:lpstr>
      <vt:lpstr>예제</vt:lpstr>
      <vt:lpstr>INLINE View (인라인 뷰)</vt:lpstr>
      <vt:lpstr>예제</vt:lpstr>
      <vt:lpstr>연습</vt:lpstr>
      <vt:lpstr>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- View</dc:title>
  <cp:lastModifiedBy>phantom5820@naver.com</cp:lastModifiedBy>
  <cp:revision>4</cp:revision>
  <dcterms:modified xsi:type="dcterms:W3CDTF">2021-04-13T15:24:18Z</dcterms:modified>
</cp:coreProperties>
</file>