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3"/>
      <p:bold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8C91FA-FF22-4E2C-A526-298F2F4F0786}">
  <a:tblStyle styleId="{A68C91FA-FF22-4E2C-A526-298F2F4F0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e3359c6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e3359c6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e3359c6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e3359c6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e3359c6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e3359c6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e3359c6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e3359c6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e3359c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e3359c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e3359c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e3359c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e3359c6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e3359c6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e3359c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e3359c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e3359c6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e3359c6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509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189255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19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050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841747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523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199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611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431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45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160889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553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659794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140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418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717434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028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685648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003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1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 연산자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OPERATOR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4781" y="444732"/>
            <a:ext cx="1748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94658" y="1039374"/>
            <a:ext cx="5770800" cy="19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MINUS </a:t>
            </a:r>
            <a:r>
              <a:rPr lang="ko" dirty="0"/>
              <a:t>사용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t_professor 교수님들의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급여를 20% 인상하기 위한 명단(이름, 직급)을 출력</a:t>
            </a:r>
            <a:br>
              <a:rPr lang="ko" dirty="0"/>
            </a:br>
            <a:r>
              <a:rPr lang="ko" dirty="0"/>
              <a:t>단, 직급인 전임강사인 사람은 제외</a:t>
            </a:r>
            <a:endParaRPr dirty="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900" y="152400"/>
            <a:ext cx="2748700" cy="47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E47B3E-5EEF-46D3-B3E3-0D9CE25F1181}"/>
              </a:ext>
            </a:extLst>
          </p:cNvPr>
          <p:cNvSpPr/>
          <p:nvPr/>
        </p:nvSpPr>
        <p:spPr>
          <a:xfrm>
            <a:off x="1793358" y="2864075"/>
            <a:ext cx="2778642" cy="1864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* from SCOTT7.t_professor;</a:t>
            </a:r>
          </a:p>
          <a:p>
            <a:pPr algn="ctr"/>
            <a:r>
              <a:rPr lang="en-US" altLang="ko-KR" sz="1400" dirty="0"/>
              <a:t>select name, position</a:t>
            </a:r>
          </a:p>
          <a:p>
            <a:pPr algn="ctr"/>
            <a:r>
              <a:rPr lang="en-US" altLang="ko-KR" sz="1400" dirty="0"/>
              <a:t>from SCOTT7.t_professor</a:t>
            </a:r>
          </a:p>
          <a:p>
            <a:pPr algn="ctr"/>
            <a:r>
              <a:rPr lang="en-US" altLang="ko-KR" sz="1400" dirty="0"/>
              <a:t>minus</a:t>
            </a:r>
          </a:p>
          <a:p>
            <a:pPr algn="ctr"/>
            <a:r>
              <a:rPr lang="en-US" altLang="ko-KR" sz="1400" dirty="0"/>
              <a:t>select name, position</a:t>
            </a:r>
          </a:p>
          <a:p>
            <a:pPr algn="ctr"/>
            <a:r>
              <a:rPr lang="en-US" altLang="ko-KR" sz="1400" dirty="0"/>
              <a:t>from SCOTT7.t_professor</a:t>
            </a:r>
          </a:p>
          <a:p>
            <a:pPr algn="ctr"/>
            <a:r>
              <a:rPr lang="en-US" altLang="ko-KR" sz="1400" dirty="0"/>
              <a:t>where position = '</a:t>
            </a:r>
            <a:r>
              <a:rPr lang="ko-KR" altLang="en-US" sz="1400" dirty="0"/>
              <a:t>전임강사</a:t>
            </a:r>
            <a:r>
              <a:rPr lang="en-US" altLang="ko-KR" sz="1400" dirty="0"/>
              <a:t>';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3E01B7-D396-4220-A501-AD607CB7BEBE}"/>
              </a:ext>
            </a:extLst>
          </p:cNvPr>
          <p:cNvSpPr/>
          <p:nvPr/>
        </p:nvSpPr>
        <p:spPr>
          <a:xfrm>
            <a:off x="2376377" y="2679694"/>
            <a:ext cx="1612604" cy="26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MINUS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 연산자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두 개 이상의 테이블에서 조인을 사용하지 않고 연관된 데이터를 조회하는 방법 중에 또 다른 방법이 있는데 그 방법이 바로 </a:t>
            </a:r>
            <a:r>
              <a:rPr lang="ko" b="1">
                <a:solidFill>
                  <a:srgbClr val="0000FF"/>
                </a:solidFill>
              </a:rPr>
              <a:t>집합 연산자(Set Operator)</a:t>
            </a:r>
            <a:r>
              <a:rPr lang="ko"/>
              <a:t>를 사용하는 방법이다. </a:t>
            </a:r>
            <a:br>
              <a:rPr lang="ko"/>
            </a:br>
            <a:r>
              <a:rPr lang="ko"/>
              <a:t>기존의 조인에서는 FROM 절에 검색하고자 하는 태이블을 나열하고. WHERE 절에 조인 조건을 기술하여 원하는 데이터를 조회할 수 있었다. </a:t>
            </a:r>
            <a:br>
              <a:rPr lang="ko"/>
            </a:br>
            <a:r>
              <a:rPr lang="ko"/>
              <a:t>하지만 </a:t>
            </a:r>
            <a:r>
              <a:rPr lang="ko" b="1"/>
              <a:t>집합 연산자</a:t>
            </a:r>
            <a:r>
              <a:rPr lang="ko"/>
              <a:t>는 여러 개의 질의의 결과를 연결하여 하나로 결합하는 방식을 사용한다. 즉， 집합 연산자 는 2개 이상의 질의 결과를 하나의 결과로 만들어 준다.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집합연산자를 사용하는 경우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서로 다른 테이블에서 유사한 형태의 결과를 반환하는 것을 하나 의 결과로 합치고자 할때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동일 테이블에서 서로 다른 질의를 수행하여 결과를 합치고자 할 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튜닝관점에서 실행계획을 분리하고자 하는 목적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871141" y="5589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집합연산자 사용 제약사항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 SELECT 절의 </a:t>
            </a:r>
            <a:r>
              <a:rPr lang="ko-KR" altLang="en-US" dirty="0" err="1"/>
              <a:t>컬</a:t>
            </a:r>
            <a:r>
              <a:rPr lang="ko" dirty="0"/>
              <a:t>럼 수가 동일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SELECT 절의 동일 위치에 존재하는 칼럼의 데이터 타입이 상호 호환 가능</a:t>
            </a:r>
            <a:endParaRPr lang="en-US" altLang="ko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dirty="0"/>
              <a:t>		</a:t>
            </a:r>
            <a:r>
              <a:rPr lang="ko" dirty="0"/>
              <a:t>(반드시 통일한 데이터 타입일 필요는 없음)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856426" y="338699"/>
            <a:ext cx="3290374" cy="585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집합연산자 종류</a:t>
            </a:r>
            <a:endParaRPr dirty="0"/>
          </a:p>
        </p:txBody>
      </p:sp>
      <p:graphicFrame>
        <p:nvGraphicFramePr>
          <p:cNvPr id="91" name="Google Shape;91;p17"/>
          <p:cNvGraphicFramePr/>
          <p:nvPr>
            <p:extLst>
              <p:ext uri="{D42A27DB-BD31-4B8C-83A1-F6EECF244321}">
                <p14:modId xmlns:p14="http://schemas.microsoft.com/office/powerpoint/2010/main" val="1217540158"/>
              </p:ext>
            </p:extLst>
          </p:nvPr>
        </p:nvGraphicFramePr>
        <p:xfrm>
          <a:off x="449443" y="981882"/>
          <a:ext cx="8201072" cy="3735261"/>
        </p:xfrm>
        <a:graphic>
          <a:graphicData uri="http://schemas.openxmlformats.org/drawingml/2006/table">
            <a:tbl>
              <a:tblPr>
                <a:noFill/>
                <a:tableStyleId>{A68C91FA-FF22-4E2C-A526-298F2F4F0786}</a:tableStyleId>
              </a:tblPr>
              <a:tblGrid>
                <a:gridCol w="183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 dirty="0"/>
                        <a:t>UNION</a:t>
                      </a:r>
                      <a:endParaRPr sz="2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여러 개의 SQL문의 결과에 대한 합집합으로 결과에서 모든 중복된 행은 하나의 행으로 만든다.   ( 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중복값 제거, 정렬수행</a:t>
                      </a:r>
                      <a:r>
                        <a:rPr lang="ko"/>
                        <a:t> 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UNION ALL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여러 개의 SQL문의 결과에 대한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합집합</a:t>
                      </a:r>
                      <a:r>
                        <a:rPr lang="ko"/>
                        <a:t>으로 중복된 행도 그대로 결과로 표시된다 즉， 단순히 결과만 합쳐놓은 것이다. 일반적으로 여러 질의 결과가 상호 배타적인(Exclusive)일 때 많이 사용한다. 개별 SQL문의 결과가 서로 중복되지 않는 경우， UNION과 결과가 동일 하다. (결과의 정렬 순서에는 차이가 있을 수 있음)  ( 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중복값 제거 안함 , 정렬수행 안함</a:t>
                      </a:r>
                      <a:r>
                        <a:rPr lang="ko"/>
                        <a:t> 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dirty="0"/>
                        <a:t>INTERSECT</a:t>
                      </a:r>
                      <a:endParaRPr sz="2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 러 개의 SQL문의 결과에 대한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교집합</a:t>
                      </a:r>
                      <a:r>
                        <a:rPr lang="ko"/>
                        <a:t>이다. 중복된 행은 하나의 행으로 만든다</a:t>
                      </a:r>
                      <a:br>
                        <a:rPr lang="ko"/>
                      </a:br>
                      <a:r>
                        <a:rPr lang="ko"/>
                        <a:t>(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정렬수행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 dirty="0"/>
                        <a:t>EXCEPT 혹은 MINUS</a:t>
                      </a:r>
                      <a:endParaRPr sz="2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앞의 SQL문의 결과에서 뒤의 SQL문의 결과에 대한 </a:t>
                      </a: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차집합</a:t>
                      </a:r>
                      <a:r>
                        <a:rPr lang="ko" dirty="0"/>
                        <a:t>이다. 중복된 행은 하나의 행으 로 만든다. (일부 데이터베이스는 MINUS를 사용함)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(</a:t>
                      </a:r>
                      <a:r>
                        <a:rPr lang="ko" dirty="0">
                          <a:solidFill>
                            <a:srgbClr val="FF0000"/>
                          </a:solidFill>
                        </a:rPr>
                        <a:t>정렬수행, 쿼리 순서 중요</a:t>
                      </a:r>
                      <a:r>
                        <a:rPr lang="ko" dirty="0"/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565" y="708311"/>
            <a:ext cx="6116870" cy="372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726698" y="466551"/>
            <a:ext cx="1120151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26628" y="940333"/>
            <a:ext cx="5195100" cy="1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</a:t>
            </a:r>
            <a:r>
              <a:rPr lang="ko" b="1" dirty="0"/>
              <a:t>UNION</a:t>
            </a:r>
            <a:r>
              <a:rPr lang="ko" dirty="0"/>
              <a:t> 사용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t_student 테이블과 t_professor </a:t>
            </a:r>
            <a:br>
              <a:rPr lang="ko" dirty="0"/>
            </a:br>
            <a:r>
              <a:rPr lang="ko" dirty="0"/>
              <a:t>101번 학과(deptno1) 에 소속되어 있는</a:t>
            </a:r>
            <a:br>
              <a:rPr lang="ko" dirty="0"/>
            </a:br>
            <a:r>
              <a:rPr lang="ko" dirty="0"/>
              <a:t>학생과 교수들의 교수번호, 이름 학과번호 출력</a:t>
            </a:r>
            <a:endParaRPr dirty="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28" y="0"/>
            <a:ext cx="3522272" cy="37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D117911-5648-4979-A78D-58C4C15B3A9E}"/>
              </a:ext>
            </a:extLst>
          </p:cNvPr>
          <p:cNvSpPr/>
          <p:nvPr/>
        </p:nvSpPr>
        <p:spPr>
          <a:xfrm>
            <a:off x="78620" y="2663578"/>
            <a:ext cx="2778642" cy="1975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select </a:t>
            </a:r>
            <a:r>
              <a:rPr lang="en-US" altLang="ko-KR" sz="1600" dirty="0" err="1"/>
              <a:t>studno</a:t>
            </a:r>
            <a:r>
              <a:rPr lang="en-US" altLang="ko-KR" sz="1600" dirty="0"/>
              <a:t>, name, deptno1</a:t>
            </a:r>
          </a:p>
          <a:p>
            <a:pPr algn="ctr"/>
            <a:r>
              <a:rPr lang="en-US" altLang="ko-KR" sz="1600" dirty="0"/>
              <a:t>from SCOTT7.t_student</a:t>
            </a:r>
          </a:p>
          <a:p>
            <a:pPr algn="ctr"/>
            <a:r>
              <a:rPr lang="en-US" altLang="ko-KR" sz="1600" dirty="0"/>
              <a:t>where deptno1 = 101</a:t>
            </a:r>
          </a:p>
          <a:p>
            <a:pPr algn="ctr"/>
            <a:r>
              <a:rPr lang="en-US" altLang="ko-KR" sz="1600" dirty="0"/>
              <a:t>UNION</a:t>
            </a:r>
          </a:p>
          <a:p>
            <a:pPr algn="ctr"/>
            <a:r>
              <a:rPr lang="en-US" altLang="ko-KR" sz="1600" dirty="0"/>
              <a:t>select </a:t>
            </a:r>
            <a:r>
              <a:rPr lang="en-US" altLang="ko-KR" sz="1600" dirty="0" err="1"/>
              <a:t>profno</a:t>
            </a:r>
            <a:r>
              <a:rPr lang="en-US" altLang="ko-KR" sz="1600" dirty="0"/>
              <a:t>, name, </a:t>
            </a:r>
            <a:r>
              <a:rPr lang="en-US" altLang="ko-KR" sz="1600" dirty="0" err="1"/>
              <a:t>deptno</a:t>
            </a:r>
            <a:endParaRPr lang="en-US" altLang="ko-KR" sz="1600" dirty="0"/>
          </a:p>
          <a:p>
            <a:pPr algn="ctr"/>
            <a:r>
              <a:rPr lang="en-US" altLang="ko-KR" sz="1600" dirty="0"/>
              <a:t>from SCOTT7.t_professor</a:t>
            </a:r>
          </a:p>
          <a:p>
            <a:pPr algn="ctr"/>
            <a:r>
              <a:rPr lang="en-US" altLang="ko-KR" sz="1600" dirty="0"/>
              <a:t>where </a:t>
            </a:r>
            <a:r>
              <a:rPr lang="en-US" altLang="ko-KR" sz="1600" dirty="0" err="1"/>
              <a:t>deptno</a:t>
            </a:r>
            <a:r>
              <a:rPr lang="en-US" altLang="ko-KR" sz="1600" dirty="0"/>
              <a:t> = 101;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35D863-23FA-4E40-967D-3B13DE63ED92}"/>
              </a:ext>
            </a:extLst>
          </p:cNvPr>
          <p:cNvSpPr/>
          <p:nvPr/>
        </p:nvSpPr>
        <p:spPr>
          <a:xfrm>
            <a:off x="2857262" y="2688992"/>
            <a:ext cx="2778641" cy="19501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select </a:t>
            </a:r>
            <a:r>
              <a:rPr lang="en-US" altLang="ko-KR" sz="1600" dirty="0" err="1"/>
              <a:t>studno</a:t>
            </a:r>
            <a:r>
              <a:rPr lang="en-US" altLang="ko-KR" sz="1600" dirty="0"/>
              <a:t>, name, deptno1</a:t>
            </a:r>
          </a:p>
          <a:p>
            <a:pPr algn="ctr"/>
            <a:r>
              <a:rPr lang="en-US" altLang="ko-KR" sz="1600" dirty="0"/>
              <a:t>from SCOTT7.t_student</a:t>
            </a:r>
          </a:p>
          <a:p>
            <a:pPr algn="ctr"/>
            <a:r>
              <a:rPr lang="en-US" altLang="ko-KR" sz="1600" dirty="0"/>
              <a:t>where deptno1 = 101</a:t>
            </a:r>
          </a:p>
          <a:p>
            <a:pPr algn="ctr"/>
            <a:r>
              <a:rPr lang="en-US" altLang="ko-KR" sz="1600" dirty="0"/>
              <a:t>UNION all</a:t>
            </a:r>
          </a:p>
          <a:p>
            <a:pPr algn="ctr"/>
            <a:r>
              <a:rPr lang="en-US" altLang="ko-KR" sz="1600" dirty="0"/>
              <a:t>select </a:t>
            </a:r>
            <a:r>
              <a:rPr lang="en-US" altLang="ko-KR" sz="1600" dirty="0" err="1"/>
              <a:t>profno</a:t>
            </a:r>
            <a:r>
              <a:rPr lang="en-US" altLang="ko-KR" sz="1600" dirty="0"/>
              <a:t>, name, </a:t>
            </a:r>
            <a:r>
              <a:rPr lang="en-US" altLang="ko-KR" sz="1600" dirty="0" err="1"/>
              <a:t>deptno</a:t>
            </a:r>
            <a:endParaRPr lang="en-US" altLang="ko-KR" sz="1600" dirty="0"/>
          </a:p>
          <a:p>
            <a:pPr algn="ctr"/>
            <a:r>
              <a:rPr lang="en-US" altLang="ko-KR" sz="1600" dirty="0"/>
              <a:t>from SCOTT7.t_professor</a:t>
            </a:r>
          </a:p>
          <a:p>
            <a:pPr algn="ctr"/>
            <a:r>
              <a:rPr lang="en-US" altLang="ko-KR" sz="1600" dirty="0"/>
              <a:t>where </a:t>
            </a:r>
            <a:r>
              <a:rPr lang="en-US" altLang="ko-KR" sz="1600" dirty="0" err="1"/>
              <a:t>deptno</a:t>
            </a:r>
            <a:r>
              <a:rPr lang="en-US" altLang="ko-KR" sz="1600" dirty="0"/>
              <a:t> = 101;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90D0AED-3765-462E-8B99-FACF0B26FA8F}"/>
              </a:ext>
            </a:extLst>
          </p:cNvPr>
          <p:cNvSpPr/>
          <p:nvPr/>
        </p:nvSpPr>
        <p:spPr>
          <a:xfrm>
            <a:off x="3419017" y="2384881"/>
            <a:ext cx="1612604" cy="269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UNION ALL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2AC5F2-5757-4E74-9FD5-4DE128ACC125}"/>
              </a:ext>
            </a:extLst>
          </p:cNvPr>
          <p:cNvSpPr/>
          <p:nvPr/>
        </p:nvSpPr>
        <p:spPr>
          <a:xfrm>
            <a:off x="654551" y="2394055"/>
            <a:ext cx="1612604" cy="26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072485" y="448861"/>
            <a:ext cx="1205212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795671" y="1080143"/>
            <a:ext cx="5252400" cy="14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UNION </a:t>
            </a:r>
            <a:r>
              <a:rPr lang="ko" dirty="0"/>
              <a:t>을 사용하여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t_student 에서 제1전공(deptno1)이 101번학과인 학생과 제2전공(deptno2)이 201번 학과를 전공하는 학생들의 이름을 모두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dirty="0"/>
            </a:br>
            <a:endParaRPr dirty="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333" y="448861"/>
            <a:ext cx="2104025" cy="39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C23B7C2-6559-48E4-8DE0-E52D1EBFE11E}"/>
              </a:ext>
            </a:extLst>
          </p:cNvPr>
          <p:cNvSpPr/>
          <p:nvPr/>
        </p:nvSpPr>
        <p:spPr>
          <a:xfrm>
            <a:off x="212652" y="2945054"/>
            <a:ext cx="2778642" cy="1864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name</a:t>
            </a:r>
          </a:p>
          <a:p>
            <a:pPr algn="ctr"/>
            <a:r>
              <a:rPr lang="en-US" altLang="ko-KR" sz="1400" dirty="0"/>
              <a:t>from SCOTT7.t_student</a:t>
            </a:r>
          </a:p>
          <a:p>
            <a:pPr algn="ctr"/>
            <a:r>
              <a:rPr lang="en-US" altLang="ko-KR" sz="1400" dirty="0"/>
              <a:t>where deptno1 = 101</a:t>
            </a:r>
          </a:p>
          <a:p>
            <a:pPr algn="ctr"/>
            <a:r>
              <a:rPr lang="en-US" altLang="ko-KR" sz="1400" dirty="0"/>
              <a:t>union</a:t>
            </a:r>
          </a:p>
          <a:p>
            <a:pPr algn="ctr"/>
            <a:r>
              <a:rPr lang="en-US" altLang="ko-KR" sz="1400" dirty="0"/>
              <a:t>select name</a:t>
            </a:r>
          </a:p>
          <a:p>
            <a:pPr algn="ctr"/>
            <a:r>
              <a:rPr lang="en-US" altLang="ko-KR" sz="1400" dirty="0"/>
              <a:t>from SCOTT7.t_student</a:t>
            </a:r>
          </a:p>
          <a:p>
            <a:pPr algn="ctr"/>
            <a:r>
              <a:rPr lang="en-US" altLang="ko-KR" sz="1400" dirty="0"/>
              <a:t>where deptno2 = 201;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430F14-DC2D-4EF0-A2A7-DB2B1AC89E13}"/>
              </a:ext>
            </a:extLst>
          </p:cNvPr>
          <p:cNvSpPr/>
          <p:nvPr/>
        </p:nvSpPr>
        <p:spPr>
          <a:xfrm>
            <a:off x="3013551" y="2945054"/>
            <a:ext cx="2778642" cy="18642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</a:t>
            </a:r>
            <a:r>
              <a:rPr lang="en-US" altLang="ko-KR" sz="1400" dirty="0" err="1"/>
              <a:t>studno</a:t>
            </a:r>
            <a:r>
              <a:rPr lang="en-US" altLang="ko-KR" sz="1400" dirty="0"/>
              <a:t>, name, deptno1</a:t>
            </a:r>
          </a:p>
          <a:p>
            <a:pPr algn="ctr"/>
            <a:r>
              <a:rPr lang="en-US" altLang="ko-KR" sz="1400" dirty="0"/>
              <a:t>from SCOTT7.t_student</a:t>
            </a:r>
          </a:p>
          <a:p>
            <a:pPr algn="ctr"/>
            <a:r>
              <a:rPr lang="en-US" altLang="ko-KR" sz="1400" dirty="0"/>
              <a:t>where deptno1 = 101</a:t>
            </a:r>
          </a:p>
          <a:p>
            <a:pPr algn="ctr"/>
            <a:r>
              <a:rPr lang="en-US" altLang="ko-KR" sz="1400" dirty="0"/>
              <a:t>UNION all</a:t>
            </a:r>
          </a:p>
          <a:p>
            <a:pPr algn="ctr"/>
            <a:r>
              <a:rPr lang="en-US" altLang="ko-KR" sz="1400" dirty="0"/>
              <a:t>select </a:t>
            </a:r>
            <a:r>
              <a:rPr lang="en-US" altLang="ko-KR" sz="1400" dirty="0" err="1"/>
              <a:t>profno</a:t>
            </a:r>
            <a:r>
              <a:rPr lang="en-US" altLang="ko-KR" sz="1400" dirty="0"/>
              <a:t>, name,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algn="ctr"/>
            <a:r>
              <a:rPr lang="en-US" altLang="ko-KR" sz="1400" dirty="0"/>
              <a:t>from SCOTT7.t_professor</a:t>
            </a:r>
          </a:p>
          <a:p>
            <a:pPr algn="ctr"/>
            <a:r>
              <a:rPr lang="en-US" altLang="ko-KR" sz="1400" dirty="0"/>
              <a:t>where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 = 101;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3BFC4A7-A35F-46ED-9CDE-31139F904CB1}"/>
              </a:ext>
            </a:extLst>
          </p:cNvPr>
          <p:cNvSpPr/>
          <p:nvPr/>
        </p:nvSpPr>
        <p:spPr>
          <a:xfrm>
            <a:off x="795671" y="2810292"/>
            <a:ext cx="1612604" cy="26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364320-B3E6-498C-9B2F-E417A5C77928}"/>
              </a:ext>
            </a:extLst>
          </p:cNvPr>
          <p:cNvSpPr/>
          <p:nvPr/>
        </p:nvSpPr>
        <p:spPr>
          <a:xfrm>
            <a:off x="3618827" y="2810291"/>
            <a:ext cx="1612604" cy="269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UNION 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774464" y="426094"/>
            <a:ext cx="1595072" cy="68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95998" y="998984"/>
            <a:ext cx="5252400" cy="14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INTERSECT </a:t>
            </a:r>
            <a:r>
              <a:rPr lang="ko" dirty="0"/>
              <a:t>사용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t_student 에서 제1전공(deptno1)이 101번, 그리고 제2전공(deptno2)이 201번 을 복수 전공하는 학생들의 이름을 모두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dirty="0"/>
            </a:br>
            <a:endParaRPr dirty="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188" y="1620996"/>
            <a:ext cx="1837750" cy="16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E17D14-A260-4809-B31A-422E3BC47F13}"/>
              </a:ext>
            </a:extLst>
          </p:cNvPr>
          <p:cNvSpPr/>
          <p:nvPr/>
        </p:nvSpPr>
        <p:spPr>
          <a:xfrm>
            <a:off x="1715387" y="2561365"/>
            <a:ext cx="3792278" cy="1864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name</a:t>
            </a:r>
          </a:p>
          <a:p>
            <a:pPr algn="ctr"/>
            <a:r>
              <a:rPr lang="en-US" altLang="ko-KR" dirty="0"/>
              <a:t>from SCOTT7.t_student</a:t>
            </a:r>
          </a:p>
          <a:p>
            <a:pPr algn="ctr"/>
            <a:r>
              <a:rPr lang="en-US" altLang="ko-KR" dirty="0"/>
              <a:t>where deptno1 = 101</a:t>
            </a:r>
          </a:p>
          <a:p>
            <a:pPr algn="ctr"/>
            <a:r>
              <a:rPr lang="en-US" altLang="ko-KR" dirty="0"/>
              <a:t>INTERSECT</a:t>
            </a:r>
          </a:p>
          <a:p>
            <a:pPr algn="ctr"/>
            <a:r>
              <a:rPr lang="en-US" altLang="ko-KR" dirty="0"/>
              <a:t>select name</a:t>
            </a:r>
          </a:p>
          <a:p>
            <a:pPr algn="ctr"/>
            <a:r>
              <a:rPr lang="en-US" altLang="ko-KR" dirty="0"/>
              <a:t>from SCOTT7.t_student</a:t>
            </a:r>
          </a:p>
          <a:p>
            <a:pPr algn="ctr"/>
            <a:r>
              <a:rPr lang="en-US" altLang="ko-KR" dirty="0"/>
              <a:t>where deptno2 = 201;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F6A317-BDBB-4E45-A355-49F43FB0876C}"/>
              </a:ext>
            </a:extLst>
          </p:cNvPr>
          <p:cNvSpPr/>
          <p:nvPr/>
        </p:nvSpPr>
        <p:spPr>
          <a:xfrm>
            <a:off x="2730797" y="2302227"/>
            <a:ext cx="1612604" cy="26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b="1" dirty="0"/>
              <a:t>INTERSECT</a:t>
            </a:r>
            <a:endParaRPr lang="en-US" altLang="ko-K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622</Words>
  <Application>Microsoft Office PowerPoint</Application>
  <PresentationFormat>화면 슬라이드 쇼(16:9)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Garamond</vt:lpstr>
      <vt:lpstr>자연주의</vt:lpstr>
      <vt:lpstr>집합 연산자</vt:lpstr>
      <vt:lpstr>집합 연산자</vt:lpstr>
      <vt:lpstr>집합연산자를 사용하는 경우</vt:lpstr>
      <vt:lpstr>집합연산자 사용 제약사항</vt:lpstr>
      <vt:lpstr>집합연산자 종류</vt:lpstr>
      <vt:lpstr>PowerPoint 프레젠테이션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집합 연산자</dc:title>
  <cp:lastModifiedBy>phantom5820@naver.com</cp:lastModifiedBy>
  <cp:revision>4</cp:revision>
  <dcterms:modified xsi:type="dcterms:W3CDTF">2021-04-13T15:30:50Z</dcterms:modified>
</cp:coreProperties>
</file>