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25"/>
      <p:bold r:id="rId26"/>
      <p:italic r:id="rId27"/>
    </p:embeddedFont>
    <p:embeddedFont>
      <p:font typeface="Open Sans" panose="020B0600000101010101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dff54821f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dff54821f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dff54821f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dff54821f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dff54821f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dff54821f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dff54821f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dff54821f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dff54821f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dff54821f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e044a2f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e044a2f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e044a2f0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e044a2f0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e044a2f0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e044a2f0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e044a2f0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e044a2f0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dff54821f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dff54821f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ff54821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ff54821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dff54821f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dff54821f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dff54821f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dff54821f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a767682a9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7a767682a9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dff54821f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dff54821f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dff54821f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dff54821f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dff54821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dff54821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dff54821f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dff54821f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dff54821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dff54821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dff54821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dff54821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dff54821f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dff54821f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1375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2665881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8853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66640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21315439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0960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6312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88756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82274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62383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780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8452636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54132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897023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2703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4262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15545455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9340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8118852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054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lvl1pPr algn="ctr" defTabSz="342900" rtl="0" eaLnBrk="1" latinLnBrk="1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모델링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ER-Model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title"/>
          </p:nvPr>
        </p:nvSpPr>
        <p:spPr>
          <a:xfrm>
            <a:off x="311700" y="419163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1:N 관계 </a:t>
            </a:r>
            <a:endParaRPr dirty="0"/>
          </a:p>
        </p:txBody>
      </p:sp>
      <p:sp>
        <p:nvSpPr>
          <p:cNvPr id="175" name="Google Shape;175;p22"/>
          <p:cNvSpPr txBox="1">
            <a:spLocks noGrp="1"/>
          </p:cNvSpPr>
          <p:nvPr>
            <p:ph type="body" idx="1"/>
          </p:nvPr>
        </p:nvSpPr>
        <p:spPr>
          <a:xfrm>
            <a:off x="534900" y="876462"/>
            <a:ext cx="8987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관계에 참여하고 있는 개체 타입중 한 개체 타입은 </a:t>
            </a:r>
            <a:endParaRPr lang="en-US" altLang="ko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여러개의 개체 어커런스 가질수 있</a:t>
            </a:r>
            <a:r>
              <a:rPr lang="ko-KR" altLang="en-US" dirty="0"/>
              <a:t>다</a:t>
            </a:r>
            <a:endParaRPr dirty="0"/>
          </a:p>
        </p:txBody>
      </p:sp>
      <p:sp>
        <p:nvSpPr>
          <p:cNvPr id="176" name="Google Shape;176;p22"/>
          <p:cNvSpPr/>
          <p:nvPr/>
        </p:nvSpPr>
        <p:spPr>
          <a:xfrm>
            <a:off x="1455379" y="2570000"/>
            <a:ext cx="1597800" cy="44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교수</a:t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601971" y="2523400"/>
            <a:ext cx="1346700" cy="540000"/>
          </a:xfrm>
          <a:prstGeom prst="diamond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지도</a:t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732667" y="17679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534900" y="1786450"/>
            <a:ext cx="10431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교수번호</a:t>
            </a:r>
            <a:endParaRPr u="sng"/>
          </a:p>
        </p:txBody>
      </p:sp>
      <p:sp>
        <p:nvSpPr>
          <p:cNvPr id="180" name="Google Shape;180;p22"/>
          <p:cNvSpPr/>
          <p:nvPr/>
        </p:nvSpPr>
        <p:spPr>
          <a:xfrm>
            <a:off x="2951867" y="17679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학과</a:t>
            </a:r>
            <a:endParaRPr/>
          </a:p>
        </p:txBody>
      </p:sp>
      <p:cxnSp>
        <p:nvCxnSpPr>
          <p:cNvPr id="181" name="Google Shape;181;p22"/>
          <p:cNvCxnSpPr>
            <a:stCxn id="179" idx="4"/>
            <a:endCxn id="176" idx="0"/>
          </p:cNvCxnSpPr>
          <p:nvPr/>
        </p:nvCxnSpPr>
        <p:spPr>
          <a:xfrm>
            <a:off x="1056450" y="2288050"/>
            <a:ext cx="1197900" cy="28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2"/>
          <p:cNvCxnSpPr>
            <a:stCxn id="178" idx="4"/>
            <a:endCxn id="176" idx="0"/>
          </p:cNvCxnSpPr>
          <p:nvPr/>
        </p:nvCxnSpPr>
        <p:spPr>
          <a:xfrm flipH="1">
            <a:off x="2254217" y="2269500"/>
            <a:ext cx="10200" cy="30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2"/>
          <p:cNvCxnSpPr>
            <a:stCxn id="180" idx="4"/>
            <a:endCxn id="176" idx="0"/>
          </p:cNvCxnSpPr>
          <p:nvPr/>
        </p:nvCxnSpPr>
        <p:spPr>
          <a:xfrm flipH="1">
            <a:off x="2254217" y="2269500"/>
            <a:ext cx="1229400" cy="30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2"/>
          <p:cNvSpPr/>
          <p:nvPr/>
        </p:nvSpPr>
        <p:spPr>
          <a:xfrm>
            <a:off x="5341579" y="2570000"/>
            <a:ext cx="1597800" cy="44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</a:t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5771267" y="17679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4573500" y="1786450"/>
            <a:ext cx="10431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학번</a:t>
            </a:r>
            <a:endParaRPr u="sng"/>
          </a:p>
        </p:txBody>
      </p:sp>
      <p:cxnSp>
        <p:nvCxnSpPr>
          <p:cNvPr id="187" name="Google Shape;187;p22"/>
          <p:cNvCxnSpPr>
            <a:stCxn id="186" idx="4"/>
            <a:endCxn id="184" idx="0"/>
          </p:cNvCxnSpPr>
          <p:nvPr/>
        </p:nvCxnSpPr>
        <p:spPr>
          <a:xfrm>
            <a:off x="5095050" y="2288050"/>
            <a:ext cx="1045500" cy="28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22"/>
          <p:cNvCxnSpPr>
            <a:stCxn id="185" idx="4"/>
            <a:endCxn id="184" idx="0"/>
          </p:cNvCxnSpPr>
          <p:nvPr/>
        </p:nvCxnSpPr>
        <p:spPr>
          <a:xfrm flipH="1">
            <a:off x="6140417" y="2269500"/>
            <a:ext cx="162600" cy="30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2"/>
          <p:cNvCxnSpPr>
            <a:stCxn id="176" idx="3"/>
            <a:endCxn id="177" idx="1"/>
          </p:cNvCxnSpPr>
          <p:nvPr/>
        </p:nvCxnSpPr>
        <p:spPr>
          <a:xfrm rot="10800000" flipH="1">
            <a:off x="3053179" y="2793500"/>
            <a:ext cx="5487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" name="Google Shape;190;p22"/>
          <p:cNvSpPr txBox="1"/>
          <p:nvPr/>
        </p:nvSpPr>
        <p:spPr>
          <a:xfrm>
            <a:off x="3213875" y="2453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1" name="Google Shape;191;p22"/>
          <p:cNvCxnSpPr>
            <a:stCxn id="177" idx="3"/>
            <a:endCxn id="184" idx="1"/>
          </p:cNvCxnSpPr>
          <p:nvPr/>
        </p:nvCxnSpPr>
        <p:spPr>
          <a:xfrm>
            <a:off x="4948671" y="2793400"/>
            <a:ext cx="3930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" name="Google Shape;192;p22"/>
          <p:cNvSpPr txBox="1"/>
          <p:nvPr/>
        </p:nvSpPr>
        <p:spPr>
          <a:xfrm>
            <a:off x="5042675" y="2453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765075" y="3290725"/>
            <a:ext cx="7401900" cy="1087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‘교수’ 와 ‘학생’ 간에는 </a:t>
            </a:r>
            <a:r>
              <a:rPr lang="ko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1:N 지도 관계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즉 왼쪽의 ERD 는 ‘한명의 교수’ 는 ‘여러 학생’  을 지도할수 있고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한 학생은 한명의 교수에게만 지도를 받을수 있다.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6914267" y="17679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전공</a:t>
            </a:r>
            <a:endParaRPr/>
          </a:p>
        </p:txBody>
      </p:sp>
      <p:cxnSp>
        <p:nvCxnSpPr>
          <p:cNvPr id="195" name="Google Shape;195;p22"/>
          <p:cNvCxnSpPr>
            <a:stCxn id="194" idx="4"/>
            <a:endCxn id="184" idx="0"/>
          </p:cNvCxnSpPr>
          <p:nvPr/>
        </p:nvCxnSpPr>
        <p:spPr>
          <a:xfrm flipH="1">
            <a:off x="6140417" y="2269500"/>
            <a:ext cx="1305600" cy="30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306300" y="3929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N:M 관계 </a:t>
            </a:r>
            <a:endParaRPr dirty="0"/>
          </a:p>
        </p:txBody>
      </p:sp>
      <p:sp>
        <p:nvSpPr>
          <p:cNvPr id="201" name="Google Shape;201;p23"/>
          <p:cNvSpPr txBox="1">
            <a:spLocks noGrp="1"/>
          </p:cNvSpPr>
          <p:nvPr>
            <p:ph type="body" idx="1"/>
          </p:nvPr>
        </p:nvSpPr>
        <p:spPr>
          <a:xfrm>
            <a:off x="695479" y="1107835"/>
            <a:ext cx="8987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관계에 참여하고 있는 모든개체가 여러개의 개체 어커런스 가질수 있슴</a:t>
            </a:r>
            <a:endParaRPr dirty="0"/>
          </a:p>
        </p:txBody>
      </p:sp>
      <p:sp>
        <p:nvSpPr>
          <p:cNvPr id="202" name="Google Shape;202;p23"/>
          <p:cNvSpPr/>
          <p:nvPr/>
        </p:nvSpPr>
        <p:spPr>
          <a:xfrm>
            <a:off x="1705244" y="2558880"/>
            <a:ext cx="1597800" cy="44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</a:t>
            </a: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2134932" y="175678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937165" y="1775330"/>
            <a:ext cx="10431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학번</a:t>
            </a:r>
            <a:endParaRPr u="sng"/>
          </a:p>
        </p:txBody>
      </p:sp>
      <p:cxnSp>
        <p:nvCxnSpPr>
          <p:cNvPr id="205" name="Google Shape;205;p23"/>
          <p:cNvCxnSpPr>
            <a:stCxn id="204" idx="4"/>
            <a:endCxn id="202" idx="0"/>
          </p:cNvCxnSpPr>
          <p:nvPr/>
        </p:nvCxnSpPr>
        <p:spPr>
          <a:xfrm>
            <a:off x="1458715" y="2276930"/>
            <a:ext cx="1045500" cy="28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3"/>
          <p:cNvCxnSpPr>
            <a:stCxn id="203" idx="4"/>
            <a:endCxn id="202" idx="0"/>
          </p:cNvCxnSpPr>
          <p:nvPr/>
        </p:nvCxnSpPr>
        <p:spPr>
          <a:xfrm flipH="1">
            <a:off x="2504082" y="2258380"/>
            <a:ext cx="162600" cy="30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23"/>
          <p:cNvSpPr txBox="1"/>
          <p:nvPr/>
        </p:nvSpPr>
        <p:spPr>
          <a:xfrm>
            <a:off x="765075" y="3290725"/>
            <a:ext cx="7401900" cy="1087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‘학생’  과 ‘과목’ 간에는 </a:t>
            </a:r>
            <a:r>
              <a:rPr lang="ko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N:M 등록 관계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‘한명의 학생’ 은 ‘여러 과목’  을 등록할수 있고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‘한 과목’은 ‘여러 학생’이 등록할수 있다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3277932" y="175678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전공</a:t>
            </a:r>
            <a:endParaRPr/>
          </a:p>
        </p:txBody>
      </p:sp>
      <p:cxnSp>
        <p:nvCxnSpPr>
          <p:cNvPr id="209" name="Google Shape;209;p23"/>
          <p:cNvCxnSpPr>
            <a:stCxn id="208" idx="4"/>
            <a:endCxn id="202" idx="0"/>
          </p:cNvCxnSpPr>
          <p:nvPr/>
        </p:nvCxnSpPr>
        <p:spPr>
          <a:xfrm flipH="1">
            <a:off x="2504082" y="2258380"/>
            <a:ext cx="1305600" cy="30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Google Shape;210;p23"/>
          <p:cNvSpPr/>
          <p:nvPr/>
        </p:nvSpPr>
        <p:spPr>
          <a:xfrm>
            <a:off x="4080436" y="2512280"/>
            <a:ext cx="1346700" cy="540000"/>
          </a:xfrm>
          <a:prstGeom prst="diamond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</a:t>
            </a:r>
            <a:endParaRPr/>
          </a:p>
        </p:txBody>
      </p:sp>
      <p:sp>
        <p:nvSpPr>
          <p:cNvPr id="211" name="Google Shape;211;p23"/>
          <p:cNvSpPr/>
          <p:nvPr/>
        </p:nvSpPr>
        <p:spPr>
          <a:xfrm>
            <a:off x="5820044" y="2558880"/>
            <a:ext cx="1597800" cy="44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</a:t>
            </a:r>
            <a:endParaRPr/>
          </a:p>
        </p:txBody>
      </p:sp>
      <p:sp>
        <p:nvSpPr>
          <p:cNvPr id="212" name="Google Shape;212;p23"/>
          <p:cNvSpPr/>
          <p:nvPr/>
        </p:nvSpPr>
        <p:spPr>
          <a:xfrm>
            <a:off x="6706932" y="175678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과목이름</a:t>
            </a:r>
            <a:endParaRPr/>
          </a:p>
        </p:txBody>
      </p:sp>
      <p:sp>
        <p:nvSpPr>
          <p:cNvPr id="213" name="Google Shape;213;p23"/>
          <p:cNvSpPr/>
          <p:nvPr/>
        </p:nvSpPr>
        <p:spPr>
          <a:xfrm>
            <a:off x="5509165" y="1775330"/>
            <a:ext cx="10431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과목번호</a:t>
            </a:r>
            <a:endParaRPr u="sng"/>
          </a:p>
        </p:txBody>
      </p:sp>
      <p:cxnSp>
        <p:nvCxnSpPr>
          <p:cNvPr id="214" name="Google Shape;214;p23"/>
          <p:cNvCxnSpPr>
            <a:stCxn id="213" idx="4"/>
            <a:endCxn id="211" idx="0"/>
          </p:cNvCxnSpPr>
          <p:nvPr/>
        </p:nvCxnSpPr>
        <p:spPr>
          <a:xfrm>
            <a:off x="6030715" y="2276930"/>
            <a:ext cx="588300" cy="28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23"/>
          <p:cNvCxnSpPr>
            <a:stCxn id="212" idx="4"/>
            <a:endCxn id="211" idx="0"/>
          </p:cNvCxnSpPr>
          <p:nvPr/>
        </p:nvCxnSpPr>
        <p:spPr>
          <a:xfrm flipH="1">
            <a:off x="6618882" y="2258380"/>
            <a:ext cx="619800" cy="30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23"/>
          <p:cNvCxnSpPr>
            <a:stCxn id="202" idx="3"/>
            <a:endCxn id="210" idx="1"/>
          </p:cNvCxnSpPr>
          <p:nvPr/>
        </p:nvCxnSpPr>
        <p:spPr>
          <a:xfrm rot="10800000" flipH="1">
            <a:off x="3303044" y="2782380"/>
            <a:ext cx="7773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" name="Google Shape;217;p23"/>
          <p:cNvSpPr txBox="1"/>
          <p:nvPr/>
        </p:nvSpPr>
        <p:spPr>
          <a:xfrm>
            <a:off x="3484790" y="244268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18" name="Google Shape;218;p23"/>
          <p:cNvCxnSpPr>
            <a:stCxn id="210" idx="3"/>
            <a:endCxn id="211" idx="1"/>
          </p:cNvCxnSpPr>
          <p:nvPr/>
        </p:nvCxnSpPr>
        <p:spPr>
          <a:xfrm>
            <a:off x="5427136" y="2782280"/>
            <a:ext cx="3930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23"/>
          <p:cNvSpPr txBox="1"/>
          <p:nvPr/>
        </p:nvSpPr>
        <p:spPr>
          <a:xfrm>
            <a:off x="5521140" y="244268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요구사항을 이용하여 ERD 만들기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title"/>
          </p:nvPr>
        </p:nvSpPr>
        <p:spPr>
          <a:xfrm>
            <a:off x="907123" y="423760"/>
            <a:ext cx="8520600" cy="7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 요구사항을 바탕으로 ERD 작성</a:t>
            </a:r>
            <a:endParaRPr/>
          </a:p>
        </p:txBody>
      </p:sp>
      <p:sp>
        <p:nvSpPr>
          <p:cNvPr id="242" name="Google Shape;242;p27"/>
          <p:cNvSpPr txBox="1">
            <a:spLocks noGrp="1"/>
          </p:cNvSpPr>
          <p:nvPr>
            <p:ph type="body" idx="1"/>
          </p:nvPr>
        </p:nvSpPr>
        <p:spPr>
          <a:xfrm>
            <a:off x="432390" y="1110787"/>
            <a:ext cx="8095109" cy="3410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/>
              <a:t>은행은 예금 서비스를 고객에게 제공한다.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/>
              <a:t>은행은 여러지점으로 구성되고, 각 지점은 특정 도시에 위치해 있다.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/>
              <a:t>각 지점은 고유의 지점명이 부여되며, 추가로 도시, 자산, 영문지점명, 지점개설일, 전화번호 등의 정보를 가진다.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/>
              <a:t>고객은 고유의 고객번호를 가지며, 추가로 이름, 주소, 생년월일 등의 정보를 가진다.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/>
              <a:t>예금계좌는 예금번호로 유일하게 식별되고, 예금계좌의 잔고와 입.출금 내역이 관리 된다.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/>
              <a:t>한 명의 고객은 여러개의 예금계좌에 예금할 수 있고, 하나의 예금계좌에는 여러 명의 고객이 예금할 수 있다.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/>
              <a:t>지점은 여러 개의 예금 계좌를 관리한다.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/>
        </p:nvSpPr>
        <p:spPr>
          <a:xfrm>
            <a:off x="1056450" y="2830600"/>
            <a:ext cx="6814500" cy="108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각 지점은 고유의 지점명이 부여되며, 추가로 도시, 자산, 영문지점명, 지점개설일, 전화번호 등의 정보를 가진다.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3447579" y="2069350"/>
            <a:ext cx="1597800" cy="44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지점</a:t>
            </a:r>
            <a:endParaRPr/>
          </a:p>
        </p:txBody>
      </p:sp>
      <p:sp>
        <p:nvSpPr>
          <p:cNvPr id="249" name="Google Shape;249;p28"/>
          <p:cNvSpPr/>
          <p:nvPr/>
        </p:nvSpPr>
        <p:spPr>
          <a:xfrm>
            <a:off x="915900" y="795850"/>
            <a:ext cx="10431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지점명</a:t>
            </a:r>
            <a:endParaRPr u="sng"/>
          </a:p>
        </p:txBody>
      </p:sp>
      <p:cxnSp>
        <p:nvCxnSpPr>
          <p:cNvPr id="250" name="Google Shape;250;p28"/>
          <p:cNvCxnSpPr>
            <a:stCxn id="249" idx="4"/>
            <a:endCxn id="248" idx="0"/>
          </p:cNvCxnSpPr>
          <p:nvPr/>
        </p:nvCxnSpPr>
        <p:spPr>
          <a:xfrm>
            <a:off x="1437450" y="1297450"/>
            <a:ext cx="2808900" cy="7719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p28"/>
          <p:cNvSpPr/>
          <p:nvPr/>
        </p:nvSpPr>
        <p:spPr>
          <a:xfrm>
            <a:off x="2035192" y="79585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도시</a:t>
            </a:r>
            <a:endParaRPr/>
          </a:p>
        </p:txBody>
      </p:sp>
      <p:cxnSp>
        <p:nvCxnSpPr>
          <p:cNvPr id="252" name="Google Shape;252;p28"/>
          <p:cNvCxnSpPr>
            <a:stCxn id="251" idx="4"/>
          </p:cNvCxnSpPr>
          <p:nvPr/>
        </p:nvCxnSpPr>
        <p:spPr>
          <a:xfrm>
            <a:off x="2566942" y="1297450"/>
            <a:ext cx="1668600" cy="7392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3" name="Google Shape;253;p28"/>
          <p:cNvSpPr/>
          <p:nvPr/>
        </p:nvSpPr>
        <p:spPr>
          <a:xfrm>
            <a:off x="3332867" y="7773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자산</a:t>
            </a:r>
            <a:endParaRPr/>
          </a:p>
        </p:txBody>
      </p:sp>
      <p:cxnSp>
        <p:nvCxnSpPr>
          <p:cNvPr id="254" name="Google Shape;254;p28"/>
          <p:cNvCxnSpPr>
            <a:stCxn id="253" idx="4"/>
          </p:cNvCxnSpPr>
          <p:nvPr/>
        </p:nvCxnSpPr>
        <p:spPr>
          <a:xfrm>
            <a:off x="3864617" y="1278900"/>
            <a:ext cx="370800" cy="7578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5" name="Google Shape;255;p28"/>
          <p:cNvSpPr/>
          <p:nvPr/>
        </p:nvSpPr>
        <p:spPr>
          <a:xfrm>
            <a:off x="4475877" y="777300"/>
            <a:ext cx="13479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영문지점명</a:t>
            </a:r>
            <a:endParaRPr/>
          </a:p>
        </p:txBody>
      </p:sp>
      <p:sp>
        <p:nvSpPr>
          <p:cNvPr id="256" name="Google Shape;256;p28"/>
          <p:cNvSpPr/>
          <p:nvPr/>
        </p:nvSpPr>
        <p:spPr>
          <a:xfrm>
            <a:off x="5923677" y="777300"/>
            <a:ext cx="13479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지점개설일</a:t>
            </a:r>
            <a:endParaRPr/>
          </a:p>
        </p:txBody>
      </p:sp>
      <p:cxnSp>
        <p:nvCxnSpPr>
          <p:cNvPr id="257" name="Google Shape;257;p28"/>
          <p:cNvCxnSpPr>
            <a:stCxn id="255" idx="4"/>
          </p:cNvCxnSpPr>
          <p:nvPr/>
        </p:nvCxnSpPr>
        <p:spPr>
          <a:xfrm flipH="1">
            <a:off x="4235427" y="1278900"/>
            <a:ext cx="914400" cy="7578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28"/>
          <p:cNvCxnSpPr>
            <a:stCxn id="256" idx="4"/>
          </p:cNvCxnSpPr>
          <p:nvPr/>
        </p:nvCxnSpPr>
        <p:spPr>
          <a:xfrm flipH="1">
            <a:off x="4235427" y="1278900"/>
            <a:ext cx="2362200" cy="7578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9" name="Google Shape;259;p28"/>
          <p:cNvSpPr/>
          <p:nvPr/>
        </p:nvSpPr>
        <p:spPr>
          <a:xfrm>
            <a:off x="6533277" y="1386900"/>
            <a:ext cx="13479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전화번호</a:t>
            </a:r>
            <a:endParaRPr/>
          </a:p>
        </p:txBody>
      </p:sp>
      <p:cxnSp>
        <p:nvCxnSpPr>
          <p:cNvPr id="260" name="Google Shape;260;p28"/>
          <p:cNvCxnSpPr>
            <a:stCxn id="259" idx="2"/>
          </p:cNvCxnSpPr>
          <p:nvPr/>
        </p:nvCxnSpPr>
        <p:spPr>
          <a:xfrm flipH="1">
            <a:off x="4235577" y="1637700"/>
            <a:ext cx="2297700" cy="3990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/>
        </p:nvSpPr>
        <p:spPr>
          <a:xfrm>
            <a:off x="1702150" y="2655225"/>
            <a:ext cx="5092200" cy="134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고객은 고유의 고객번호를 가지며, 추가로 이름, 주소, 생년월일 등의 정보를 가진다.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29"/>
          <p:cNvSpPr/>
          <p:nvPr/>
        </p:nvSpPr>
        <p:spPr>
          <a:xfrm>
            <a:off x="1988779" y="2112800"/>
            <a:ext cx="1597800" cy="44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</a:t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1732667" y="8535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268" name="Google Shape;268;p29"/>
          <p:cNvSpPr/>
          <p:nvPr/>
        </p:nvSpPr>
        <p:spPr>
          <a:xfrm>
            <a:off x="534900" y="872050"/>
            <a:ext cx="10431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고객번호</a:t>
            </a:r>
            <a:endParaRPr u="sng"/>
          </a:p>
        </p:txBody>
      </p:sp>
      <p:cxnSp>
        <p:nvCxnSpPr>
          <p:cNvPr id="269" name="Google Shape;269;p29"/>
          <p:cNvCxnSpPr>
            <a:stCxn id="268" idx="4"/>
          </p:cNvCxnSpPr>
          <p:nvPr/>
        </p:nvCxnSpPr>
        <p:spPr>
          <a:xfrm>
            <a:off x="1056450" y="1373650"/>
            <a:ext cx="1731300" cy="7392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Google Shape;270;p29"/>
          <p:cNvCxnSpPr>
            <a:stCxn id="267" idx="4"/>
          </p:cNvCxnSpPr>
          <p:nvPr/>
        </p:nvCxnSpPr>
        <p:spPr>
          <a:xfrm>
            <a:off x="2264417" y="1355100"/>
            <a:ext cx="523200" cy="7578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1" name="Google Shape;271;p29"/>
          <p:cNvSpPr/>
          <p:nvPr/>
        </p:nvSpPr>
        <p:spPr>
          <a:xfrm>
            <a:off x="2875667" y="8535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주소</a:t>
            </a:r>
            <a:endParaRPr/>
          </a:p>
        </p:txBody>
      </p:sp>
      <p:cxnSp>
        <p:nvCxnSpPr>
          <p:cNvPr id="272" name="Google Shape;272;p29"/>
          <p:cNvCxnSpPr>
            <a:stCxn id="271" idx="4"/>
          </p:cNvCxnSpPr>
          <p:nvPr/>
        </p:nvCxnSpPr>
        <p:spPr>
          <a:xfrm flipH="1">
            <a:off x="2787617" y="1355100"/>
            <a:ext cx="619800" cy="7578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3" name="Google Shape;273;p29"/>
          <p:cNvSpPr/>
          <p:nvPr/>
        </p:nvSpPr>
        <p:spPr>
          <a:xfrm>
            <a:off x="4018677" y="853500"/>
            <a:ext cx="13479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생년월일</a:t>
            </a:r>
            <a:endParaRPr/>
          </a:p>
        </p:txBody>
      </p:sp>
      <p:cxnSp>
        <p:nvCxnSpPr>
          <p:cNvPr id="274" name="Google Shape;274;p29"/>
          <p:cNvCxnSpPr>
            <a:stCxn id="273" idx="4"/>
          </p:cNvCxnSpPr>
          <p:nvPr/>
        </p:nvCxnSpPr>
        <p:spPr>
          <a:xfrm flipH="1">
            <a:off x="2787627" y="1355100"/>
            <a:ext cx="1905000" cy="7578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/>
        </p:nvSpPr>
        <p:spPr>
          <a:xfrm>
            <a:off x="1164750" y="2814125"/>
            <a:ext cx="6814500" cy="1064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예금계좌는 예금번호로 유일하게 식별되고, 예금계좌의 잔고와 입.출금 내역이 관리 된다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30"/>
          <p:cNvSpPr/>
          <p:nvPr/>
        </p:nvSpPr>
        <p:spPr>
          <a:xfrm>
            <a:off x="1531579" y="2112800"/>
            <a:ext cx="1597800" cy="44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예금계좌</a:t>
            </a:r>
            <a:endParaRPr/>
          </a:p>
        </p:txBody>
      </p:sp>
      <p:sp>
        <p:nvSpPr>
          <p:cNvPr id="281" name="Google Shape;281;p30"/>
          <p:cNvSpPr/>
          <p:nvPr/>
        </p:nvSpPr>
        <p:spPr>
          <a:xfrm>
            <a:off x="1732667" y="8535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잔고</a:t>
            </a:r>
            <a:endParaRPr/>
          </a:p>
        </p:txBody>
      </p:sp>
      <p:sp>
        <p:nvSpPr>
          <p:cNvPr id="282" name="Google Shape;282;p30"/>
          <p:cNvSpPr/>
          <p:nvPr/>
        </p:nvSpPr>
        <p:spPr>
          <a:xfrm>
            <a:off x="534900" y="872050"/>
            <a:ext cx="10431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예금번호</a:t>
            </a:r>
            <a:endParaRPr u="sng"/>
          </a:p>
        </p:txBody>
      </p:sp>
      <p:cxnSp>
        <p:nvCxnSpPr>
          <p:cNvPr id="283" name="Google Shape;283;p30"/>
          <p:cNvCxnSpPr>
            <a:stCxn id="282" idx="4"/>
          </p:cNvCxnSpPr>
          <p:nvPr/>
        </p:nvCxnSpPr>
        <p:spPr>
          <a:xfrm>
            <a:off x="1056450" y="1373650"/>
            <a:ext cx="1274100" cy="7392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" name="Google Shape;284;p30"/>
          <p:cNvCxnSpPr>
            <a:stCxn id="281" idx="4"/>
          </p:cNvCxnSpPr>
          <p:nvPr/>
        </p:nvCxnSpPr>
        <p:spPr>
          <a:xfrm>
            <a:off x="2264417" y="1355100"/>
            <a:ext cx="66000" cy="7578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5" name="Google Shape;285;p30"/>
          <p:cNvSpPr/>
          <p:nvPr/>
        </p:nvSpPr>
        <p:spPr>
          <a:xfrm>
            <a:off x="2875680" y="853500"/>
            <a:ext cx="16962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입.출금내역</a:t>
            </a:r>
            <a:endParaRPr/>
          </a:p>
        </p:txBody>
      </p:sp>
      <p:cxnSp>
        <p:nvCxnSpPr>
          <p:cNvPr id="286" name="Google Shape;286;p30"/>
          <p:cNvCxnSpPr>
            <a:stCxn id="285" idx="4"/>
          </p:cNvCxnSpPr>
          <p:nvPr/>
        </p:nvCxnSpPr>
        <p:spPr>
          <a:xfrm flipH="1">
            <a:off x="2330580" y="1355100"/>
            <a:ext cx="1393200" cy="7578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 txBox="1"/>
          <p:nvPr/>
        </p:nvSpPr>
        <p:spPr>
          <a:xfrm>
            <a:off x="5844625" y="645075"/>
            <a:ext cx="2609400" cy="2970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한 명의 고객은 여러개의 예금계좌에 예금할 수 있고, 하나의 예금계좌에는 여러 명의 고객이 예금할 수 있다.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31"/>
          <p:cNvSpPr/>
          <p:nvPr/>
        </p:nvSpPr>
        <p:spPr>
          <a:xfrm>
            <a:off x="2259909" y="1501428"/>
            <a:ext cx="1597800" cy="44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예금계좌</a:t>
            </a:r>
            <a:endParaRPr/>
          </a:p>
        </p:txBody>
      </p:sp>
      <p:sp>
        <p:nvSpPr>
          <p:cNvPr id="293" name="Google Shape;293;p31"/>
          <p:cNvSpPr/>
          <p:nvPr/>
        </p:nvSpPr>
        <p:spPr>
          <a:xfrm>
            <a:off x="2537197" y="699328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잔고</a:t>
            </a:r>
            <a:endParaRPr/>
          </a:p>
        </p:txBody>
      </p:sp>
      <p:sp>
        <p:nvSpPr>
          <p:cNvPr id="294" name="Google Shape;294;p31"/>
          <p:cNvSpPr/>
          <p:nvPr/>
        </p:nvSpPr>
        <p:spPr>
          <a:xfrm>
            <a:off x="1339430" y="717878"/>
            <a:ext cx="10431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예금번호</a:t>
            </a:r>
            <a:endParaRPr u="sng"/>
          </a:p>
        </p:txBody>
      </p:sp>
      <p:cxnSp>
        <p:nvCxnSpPr>
          <p:cNvPr id="295" name="Google Shape;295;p31"/>
          <p:cNvCxnSpPr>
            <a:stCxn id="294" idx="4"/>
            <a:endCxn id="292" idx="0"/>
          </p:cNvCxnSpPr>
          <p:nvPr/>
        </p:nvCxnSpPr>
        <p:spPr>
          <a:xfrm>
            <a:off x="1860980" y="1219478"/>
            <a:ext cx="1197900" cy="2820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31"/>
          <p:cNvCxnSpPr>
            <a:stCxn id="293" idx="4"/>
            <a:endCxn id="292" idx="0"/>
          </p:cNvCxnSpPr>
          <p:nvPr/>
        </p:nvCxnSpPr>
        <p:spPr>
          <a:xfrm flipH="1">
            <a:off x="3058747" y="1200928"/>
            <a:ext cx="10200" cy="300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7" name="Google Shape;297;p31"/>
          <p:cNvSpPr/>
          <p:nvPr/>
        </p:nvSpPr>
        <p:spPr>
          <a:xfrm>
            <a:off x="3680210" y="699328"/>
            <a:ext cx="16962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입.출금내역</a:t>
            </a:r>
            <a:endParaRPr/>
          </a:p>
        </p:txBody>
      </p:sp>
      <p:cxnSp>
        <p:nvCxnSpPr>
          <p:cNvPr id="298" name="Google Shape;298;p31"/>
          <p:cNvCxnSpPr>
            <a:stCxn id="297" idx="4"/>
            <a:endCxn id="292" idx="0"/>
          </p:cNvCxnSpPr>
          <p:nvPr/>
        </p:nvCxnSpPr>
        <p:spPr>
          <a:xfrm flipH="1">
            <a:off x="3058910" y="1200928"/>
            <a:ext cx="1469400" cy="300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31"/>
          <p:cNvSpPr/>
          <p:nvPr/>
        </p:nvSpPr>
        <p:spPr>
          <a:xfrm>
            <a:off x="2259909" y="2949228"/>
            <a:ext cx="1597800" cy="44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</a:t>
            </a:r>
            <a:endParaRPr/>
          </a:p>
        </p:txBody>
      </p:sp>
      <p:sp>
        <p:nvSpPr>
          <p:cNvPr id="300" name="Google Shape;300;p31"/>
          <p:cNvSpPr/>
          <p:nvPr/>
        </p:nvSpPr>
        <p:spPr>
          <a:xfrm>
            <a:off x="2079997" y="3747328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301" name="Google Shape;301;p31"/>
          <p:cNvSpPr/>
          <p:nvPr/>
        </p:nvSpPr>
        <p:spPr>
          <a:xfrm>
            <a:off x="912005" y="3775278"/>
            <a:ext cx="10431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고객번호</a:t>
            </a:r>
            <a:endParaRPr u="sng"/>
          </a:p>
        </p:txBody>
      </p:sp>
      <p:cxnSp>
        <p:nvCxnSpPr>
          <p:cNvPr id="302" name="Google Shape;302;p31"/>
          <p:cNvCxnSpPr>
            <a:stCxn id="301" idx="0"/>
            <a:endCxn id="299" idx="2"/>
          </p:cNvCxnSpPr>
          <p:nvPr/>
        </p:nvCxnSpPr>
        <p:spPr>
          <a:xfrm rot="10800000" flipH="1">
            <a:off x="1433555" y="3396678"/>
            <a:ext cx="1625400" cy="378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1"/>
          <p:cNvCxnSpPr>
            <a:stCxn id="300" idx="0"/>
            <a:endCxn id="299" idx="2"/>
          </p:cNvCxnSpPr>
          <p:nvPr/>
        </p:nvCxnSpPr>
        <p:spPr>
          <a:xfrm rot="10800000" flipH="1">
            <a:off x="2611747" y="3396928"/>
            <a:ext cx="447000" cy="3504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4" name="Google Shape;304;p31"/>
          <p:cNvSpPr/>
          <p:nvPr/>
        </p:nvSpPr>
        <p:spPr>
          <a:xfrm>
            <a:off x="3222997" y="3747328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주소</a:t>
            </a:r>
            <a:endParaRPr/>
          </a:p>
        </p:txBody>
      </p:sp>
      <p:cxnSp>
        <p:nvCxnSpPr>
          <p:cNvPr id="305" name="Google Shape;305;p31"/>
          <p:cNvCxnSpPr>
            <a:stCxn id="304" idx="0"/>
            <a:endCxn id="299" idx="2"/>
          </p:cNvCxnSpPr>
          <p:nvPr/>
        </p:nvCxnSpPr>
        <p:spPr>
          <a:xfrm rot="10800000">
            <a:off x="3058747" y="3396928"/>
            <a:ext cx="696000" cy="3504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p31"/>
          <p:cNvSpPr/>
          <p:nvPr/>
        </p:nvSpPr>
        <p:spPr>
          <a:xfrm>
            <a:off x="4366007" y="3747328"/>
            <a:ext cx="13479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생년월일</a:t>
            </a:r>
            <a:endParaRPr/>
          </a:p>
        </p:txBody>
      </p:sp>
      <p:cxnSp>
        <p:nvCxnSpPr>
          <p:cNvPr id="307" name="Google Shape;307;p31"/>
          <p:cNvCxnSpPr>
            <a:stCxn id="306" idx="0"/>
            <a:endCxn id="299" idx="2"/>
          </p:cNvCxnSpPr>
          <p:nvPr/>
        </p:nvCxnSpPr>
        <p:spPr>
          <a:xfrm rot="10800000">
            <a:off x="3058757" y="3396928"/>
            <a:ext cx="1981200" cy="3504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8" name="Google Shape;308;p31"/>
          <p:cNvSpPr/>
          <p:nvPr/>
        </p:nvSpPr>
        <p:spPr>
          <a:xfrm>
            <a:off x="2348955" y="2252028"/>
            <a:ext cx="1346700" cy="350400"/>
          </a:xfrm>
          <a:prstGeom prst="diamond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예금</a:t>
            </a:r>
            <a:endParaRPr/>
          </a:p>
        </p:txBody>
      </p:sp>
      <p:cxnSp>
        <p:nvCxnSpPr>
          <p:cNvPr id="309" name="Google Shape;309;p31"/>
          <p:cNvCxnSpPr>
            <a:stCxn id="308" idx="0"/>
            <a:endCxn id="292" idx="2"/>
          </p:cNvCxnSpPr>
          <p:nvPr/>
        </p:nvCxnSpPr>
        <p:spPr>
          <a:xfrm rot="10800000" flipH="1">
            <a:off x="3022305" y="1949028"/>
            <a:ext cx="36600" cy="3030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" name="Google Shape;310;p31"/>
          <p:cNvCxnSpPr>
            <a:stCxn id="299" idx="0"/>
            <a:endCxn id="308" idx="2"/>
          </p:cNvCxnSpPr>
          <p:nvPr/>
        </p:nvCxnSpPr>
        <p:spPr>
          <a:xfrm rot="10800000">
            <a:off x="3022209" y="2602428"/>
            <a:ext cx="36600" cy="3468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1" name="Google Shape;311;p31"/>
          <p:cNvSpPr txBox="1"/>
          <p:nvPr/>
        </p:nvSpPr>
        <p:spPr>
          <a:xfrm>
            <a:off x="3180055" y="2639628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p31"/>
          <p:cNvSpPr txBox="1"/>
          <p:nvPr/>
        </p:nvSpPr>
        <p:spPr>
          <a:xfrm>
            <a:off x="3180055" y="1877628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/>
          <p:nvPr/>
        </p:nvSpPr>
        <p:spPr>
          <a:xfrm>
            <a:off x="1478925" y="3865400"/>
            <a:ext cx="6814500" cy="44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지점은 여러 개의 예금 계좌를 관리한다.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8" name="Google Shape;318;p32"/>
          <p:cNvSpPr/>
          <p:nvPr/>
        </p:nvSpPr>
        <p:spPr>
          <a:xfrm>
            <a:off x="1607779" y="969800"/>
            <a:ext cx="1597800" cy="44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예금계좌</a:t>
            </a:r>
            <a:endParaRPr/>
          </a:p>
        </p:txBody>
      </p:sp>
      <p:sp>
        <p:nvSpPr>
          <p:cNvPr id="319" name="Google Shape;319;p32"/>
          <p:cNvSpPr/>
          <p:nvPr/>
        </p:nvSpPr>
        <p:spPr>
          <a:xfrm>
            <a:off x="1885067" y="1677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잔고</a:t>
            </a:r>
            <a:endParaRPr/>
          </a:p>
        </p:txBody>
      </p:sp>
      <p:sp>
        <p:nvSpPr>
          <p:cNvPr id="320" name="Google Shape;320;p32"/>
          <p:cNvSpPr/>
          <p:nvPr/>
        </p:nvSpPr>
        <p:spPr>
          <a:xfrm>
            <a:off x="687300" y="186250"/>
            <a:ext cx="10431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예금번호</a:t>
            </a:r>
            <a:endParaRPr u="sng"/>
          </a:p>
        </p:txBody>
      </p:sp>
      <p:cxnSp>
        <p:nvCxnSpPr>
          <p:cNvPr id="321" name="Google Shape;321;p32"/>
          <p:cNvCxnSpPr>
            <a:stCxn id="320" idx="4"/>
            <a:endCxn id="318" idx="0"/>
          </p:cNvCxnSpPr>
          <p:nvPr/>
        </p:nvCxnSpPr>
        <p:spPr>
          <a:xfrm>
            <a:off x="1208850" y="687850"/>
            <a:ext cx="1197900" cy="2820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" name="Google Shape;322;p32"/>
          <p:cNvCxnSpPr>
            <a:stCxn id="319" idx="4"/>
            <a:endCxn id="318" idx="0"/>
          </p:cNvCxnSpPr>
          <p:nvPr/>
        </p:nvCxnSpPr>
        <p:spPr>
          <a:xfrm flipH="1">
            <a:off x="2406617" y="669300"/>
            <a:ext cx="10200" cy="300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3" name="Google Shape;323;p32"/>
          <p:cNvSpPr/>
          <p:nvPr/>
        </p:nvSpPr>
        <p:spPr>
          <a:xfrm>
            <a:off x="3028080" y="167700"/>
            <a:ext cx="16962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입.출금내역</a:t>
            </a:r>
            <a:endParaRPr/>
          </a:p>
        </p:txBody>
      </p:sp>
      <p:cxnSp>
        <p:nvCxnSpPr>
          <p:cNvPr id="324" name="Google Shape;324;p32"/>
          <p:cNvCxnSpPr>
            <a:stCxn id="323" idx="4"/>
            <a:endCxn id="318" idx="0"/>
          </p:cNvCxnSpPr>
          <p:nvPr/>
        </p:nvCxnSpPr>
        <p:spPr>
          <a:xfrm flipH="1">
            <a:off x="2406780" y="669300"/>
            <a:ext cx="1469400" cy="300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32"/>
          <p:cNvSpPr/>
          <p:nvPr/>
        </p:nvSpPr>
        <p:spPr>
          <a:xfrm>
            <a:off x="1607779" y="2417600"/>
            <a:ext cx="1597800" cy="44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</a:t>
            </a:r>
            <a:endParaRPr/>
          </a:p>
        </p:txBody>
      </p:sp>
      <p:sp>
        <p:nvSpPr>
          <p:cNvPr id="326" name="Google Shape;326;p32"/>
          <p:cNvSpPr/>
          <p:nvPr/>
        </p:nvSpPr>
        <p:spPr>
          <a:xfrm>
            <a:off x="1427867" y="32157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327" name="Google Shape;327;p32"/>
          <p:cNvSpPr/>
          <p:nvPr/>
        </p:nvSpPr>
        <p:spPr>
          <a:xfrm>
            <a:off x="259875" y="3243650"/>
            <a:ext cx="10431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고객번호</a:t>
            </a:r>
            <a:endParaRPr u="sng"/>
          </a:p>
        </p:txBody>
      </p:sp>
      <p:cxnSp>
        <p:nvCxnSpPr>
          <p:cNvPr id="328" name="Google Shape;328;p32"/>
          <p:cNvCxnSpPr>
            <a:stCxn id="327" idx="0"/>
            <a:endCxn id="325" idx="2"/>
          </p:cNvCxnSpPr>
          <p:nvPr/>
        </p:nvCxnSpPr>
        <p:spPr>
          <a:xfrm rot="10800000" flipH="1">
            <a:off x="781425" y="2865050"/>
            <a:ext cx="1625400" cy="378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9" name="Google Shape;329;p32"/>
          <p:cNvCxnSpPr>
            <a:stCxn id="326" idx="0"/>
            <a:endCxn id="325" idx="2"/>
          </p:cNvCxnSpPr>
          <p:nvPr/>
        </p:nvCxnSpPr>
        <p:spPr>
          <a:xfrm rot="10800000" flipH="1">
            <a:off x="1959617" y="2865300"/>
            <a:ext cx="447000" cy="3504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0" name="Google Shape;330;p32"/>
          <p:cNvSpPr/>
          <p:nvPr/>
        </p:nvSpPr>
        <p:spPr>
          <a:xfrm>
            <a:off x="2570867" y="32157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주소</a:t>
            </a:r>
            <a:endParaRPr/>
          </a:p>
        </p:txBody>
      </p:sp>
      <p:cxnSp>
        <p:nvCxnSpPr>
          <p:cNvPr id="331" name="Google Shape;331;p32"/>
          <p:cNvCxnSpPr>
            <a:stCxn id="330" idx="0"/>
            <a:endCxn id="325" idx="2"/>
          </p:cNvCxnSpPr>
          <p:nvPr/>
        </p:nvCxnSpPr>
        <p:spPr>
          <a:xfrm rot="10800000">
            <a:off x="2406617" y="2865300"/>
            <a:ext cx="696000" cy="3504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2" name="Google Shape;332;p32"/>
          <p:cNvSpPr/>
          <p:nvPr/>
        </p:nvSpPr>
        <p:spPr>
          <a:xfrm>
            <a:off x="3713877" y="3215700"/>
            <a:ext cx="13479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생년월일</a:t>
            </a:r>
            <a:endParaRPr/>
          </a:p>
        </p:txBody>
      </p:sp>
      <p:cxnSp>
        <p:nvCxnSpPr>
          <p:cNvPr id="333" name="Google Shape;333;p32"/>
          <p:cNvCxnSpPr>
            <a:stCxn id="332" idx="0"/>
            <a:endCxn id="325" idx="2"/>
          </p:cNvCxnSpPr>
          <p:nvPr/>
        </p:nvCxnSpPr>
        <p:spPr>
          <a:xfrm rot="10800000">
            <a:off x="2406627" y="2865300"/>
            <a:ext cx="1981200" cy="3504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4" name="Google Shape;334;p32"/>
          <p:cNvSpPr/>
          <p:nvPr/>
        </p:nvSpPr>
        <p:spPr>
          <a:xfrm>
            <a:off x="1696825" y="1720400"/>
            <a:ext cx="1346700" cy="350400"/>
          </a:xfrm>
          <a:prstGeom prst="diamond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예금</a:t>
            </a:r>
            <a:endParaRPr/>
          </a:p>
        </p:txBody>
      </p:sp>
      <p:cxnSp>
        <p:nvCxnSpPr>
          <p:cNvPr id="335" name="Google Shape;335;p32"/>
          <p:cNvCxnSpPr>
            <a:stCxn id="334" idx="0"/>
            <a:endCxn id="318" idx="2"/>
          </p:cNvCxnSpPr>
          <p:nvPr/>
        </p:nvCxnSpPr>
        <p:spPr>
          <a:xfrm rot="10800000" flipH="1">
            <a:off x="2370175" y="1417400"/>
            <a:ext cx="36600" cy="3030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6" name="Google Shape;336;p32"/>
          <p:cNvCxnSpPr>
            <a:stCxn id="325" idx="0"/>
            <a:endCxn id="334" idx="2"/>
          </p:cNvCxnSpPr>
          <p:nvPr/>
        </p:nvCxnSpPr>
        <p:spPr>
          <a:xfrm rot="10800000">
            <a:off x="2370079" y="2070800"/>
            <a:ext cx="36600" cy="3468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7" name="Google Shape;337;p32"/>
          <p:cNvSpPr txBox="1"/>
          <p:nvPr/>
        </p:nvSpPr>
        <p:spPr>
          <a:xfrm>
            <a:off x="2527925" y="21080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8" name="Google Shape;338;p32"/>
          <p:cNvSpPr txBox="1"/>
          <p:nvPr/>
        </p:nvSpPr>
        <p:spPr>
          <a:xfrm>
            <a:off x="2527925" y="13460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Google Shape;339;p32"/>
          <p:cNvSpPr/>
          <p:nvPr/>
        </p:nvSpPr>
        <p:spPr>
          <a:xfrm>
            <a:off x="5232754" y="1098450"/>
            <a:ext cx="1597800" cy="44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지점</a:t>
            </a:r>
            <a:endParaRPr/>
          </a:p>
        </p:txBody>
      </p:sp>
      <p:sp>
        <p:nvSpPr>
          <p:cNvPr id="340" name="Google Shape;340;p32"/>
          <p:cNvSpPr/>
          <p:nvPr/>
        </p:nvSpPr>
        <p:spPr>
          <a:xfrm>
            <a:off x="6348242" y="14395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도시</a:t>
            </a:r>
            <a:endParaRPr/>
          </a:p>
        </p:txBody>
      </p:sp>
      <p:sp>
        <p:nvSpPr>
          <p:cNvPr id="341" name="Google Shape;341;p32"/>
          <p:cNvSpPr/>
          <p:nvPr/>
        </p:nvSpPr>
        <p:spPr>
          <a:xfrm>
            <a:off x="5074275" y="238700"/>
            <a:ext cx="10431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지점명</a:t>
            </a:r>
            <a:endParaRPr u="sng"/>
          </a:p>
        </p:txBody>
      </p:sp>
      <p:cxnSp>
        <p:nvCxnSpPr>
          <p:cNvPr id="342" name="Google Shape;342;p32"/>
          <p:cNvCxnSpPr>
            <a:stCxn id="341" idx="4"/>
            <a:endCxn id="339" idx="0"/>
          </p:cNvCxnSpPr>
          <p:nvPr/>
        </p:nvCxnSpPr>
        <p:spPr>
          <a:xfrm>
            <a:off x="5595825" y="740300"/>
            <a:ext cx="435900" cy="3582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3" name="Google Shape;343;p32"/>
          <p:cNvCxnSpPr>
            <a:stCxn id="340" idx="4"/>
            <a:endCxn id="339" idx="0"/>
          </p:cNvCxnSpPr>
          <p:nvPr/>
        </p:nvCxnSpPr>
        <p:spPr>
          <a:xfrm flipH="1">
            <a:off x="6031592" y="645550"/>
            <a:ext cx="848400" cy="4530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4" name="Google Shape;344;p32"/>
          <p:cNvSpPr/>
          <p:nvPr/>
        </p:nvSpPr>
        <p:spPr>
          <a:xfrm>
            <a:off x="7567442" y="14395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자산</a:t>
            </a:r>
            <a:endParaRPr/>
          </a:p>
        </p:txBody>
      </p:sp>
      <p:cxnSp>
        <p:nvCxnSpPr>
          <p:cNvPr id="345" name="Google Shape;345;p32"/>
          <p:cNvCxnSpPr>
            <a:stCxn id="344" idx="4"/>
            <a:endCxn id="339" idx="0"/>
          </p:cNvCxnSpPr>
          <p:nvPr/>
        </p:nvCxnSpPr>
        <p:spPr>
          <a:xfrm flipH="1">
            <a:off x="6031592" y="645550"/>
            <a:ext cx="2067600" cy="4530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6" name="Google Shape;346;p32"/>
          <p:cNvSpPr/>
          <p:nvPr/>
        </p:nvSpPr>
        <p:spPr>
          <a:xfrm>
            <a:off x="7643652" y="753550"/>
            <a:ext cx="13479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영문지점명</a:t>
            </a:r>
            <a:endParaRPr/>
          </a:p>
        </p:txBody>
      </p:sp>
      <p:sp>
        <p:nvSpPr>
          <p:cNvPr id="347" name="Google Shape;347;p32"/>
          <p:cNvSpPr/>
          <p:nvPr/>
        </p:nvSpPr>
        <p:spPr>
          <a:xfrm>
            <a:off x="7719852" y="1363150"/>
            <a:ext cx="13479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지점개설일</a:t>
            </a:r>
            <a:endParaRPr/>
          </a:p>
        </p:txBody>
      </p:sp>
      <p:cxnSp>
        <p:nvCxnSpPr>
          <p:cNvPr id="348" name="Google Shape;348;p32"/>
          <p:cNvCxnSpPr>
            <a:stCxn id="346" idx="2"/>
            <a:endCxn id="339" idx="3"/>
          </p:cNvCxnSpPr>
          <p:nvPr/>
        </p:nvCxnSpPr>
        <p:spPr>
          <a:xfrm flipH="1">
            <a:off x="6830652" y="1004350"/>
            <a:ext cx="813000" cy="3180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" name="Google Shape;349;p32"/>
          <p:cNvCxnSpPr>
            <a:stCxn id="347" idx="2"/>
            <a:endCxn id="339" idx="3"/>
          </p:cNvCxnSpPr>
          <p:nvPr/>
        </p:nvCxnSpPr>
        <p:spPr>
          <a:xfrm rot="10800000">
            <a:off x="6830652" y="1322350"/>
            <a:ext cx="889200" cy="291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0" name="Google Shape;350;p32"/>
          <p:cNvSpPr/>
          <p:nvPr/>
        </p:nvSpPr>
        <p:spPr>
          <a:xfrm>
            <a:off x="7719852" y="1972750"/>
            <a:ext cx="13479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전화번호</a:t>
            </a:r>
            <a:endParaRPr/>
          </a:p>
        </p:txBody>
      </p:sp>
      <p:cxnSp>
        <p:nvCxnSpPr>
          <p:cNvPr id="351" name="Google Shape;351;p32"/>
          <p:cNvCxnSpPr>
            <a:stCxn id="350" idx="2"/>
            <a:endCxn id="339" idx="3"/>
          </p:cNvCxnSpPr>
          <p:nvPr/>
        </p:nvCxnSpPr>
        <p:spPr>
          <a:xfrm rot="10800000">
            <a:off x="6830652" y="1322350"/>
            <a:ext cx="889200" cy="9012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2" name="Google Shape;352;p32"/>
          <p:cNvSpPr/>
          <p:nvPr/>
        </p:nvSpPr>
        <p:spPr>
          <a:xfrm>
            <a:off x="3676825" y="1110800"/>
            <a:ext cx="1043100" cy="350400"/>
          </a:xfrm>
          <a:prstGeom prst="diamond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</a:t>
            </a:r>
            <a:endParaRPr/>
          </a:p>
        </p:txBody>
      </p:sp>
      <p:cxnSp>
        <p:nvCxnSpPr>
          <p:cNvPr id="353" name="Google Shape;353;p32"/>
          <p:cNvCxnSpPr>
            <a:stCxn id="352" idx="1"/>
            <a:endCxn id="318" idx="3"/>
          </p:cNvCxnSpPr>
          <p:nvPr/>
        </p:nvCxnSpPr>
        <p:spPr>
          <a:xfrm rot="10800000">
            <a:off x="3205525" y="1193600"/>
            <a:ext cx="471300" cy="924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4" name="Google Shape;354;p32"/>
          <p:cNvCxnSpPr>
            <a:stCxn id="339" idx="1"/>
            <a:endCxn id="352" idx="3"/>
          </p:cNvCxnSpPr>
          <p:nvPr/>
        </p:nvCxnSpPr>
        <p:spPr>
          <a:xfrm rot="10800000">
            <a:off x="4720054" y="1285950"/>
            <a:ext cx="512700" cy="363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5" name="Google Shape;355;p32"/>
          <p:cNvSpPr txBox="1"/>
          <p:nvPr/>
        </p:nvSpPr>
        <p:spPr>
          <a:xfrm>
            <a:off x="3442325" y="9650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6" name="Google Shape;356;p32"/>
          <p:cNvSpPr txBox="1"/>
          <p:nvPr/>
        </p:nvSpPr>
        <p:spPr>
          <a:xfrm>
            <a:off x="4737725" y="9650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3"/>
          <p:cNvSpPr txBox="1">
            <a:spLocks noGrp="1"/>
          </p:cNvSpPr>
          <p:nvPr>
            <p:ph type="title"/>
          </p:nvPr>
        </p:nvSpPr>
        <p:spPr>
          <a:xfrm>
            <a:off x="432202" y="4827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문제</a:t>
            </a:r>
            <a:endParaRPr dirty="0"/>
          </a:p>
        </p:txBody>
      </p:sp>
      <p:sp>
        <p:nvSpPr>
          <p:cNvPr id="362" name="Google Shape;362;p33"/>
          <p:cNvSpPr txBox="1">
            <a:spLocks noGrp="1"/>
          </p:cNvSpPr>
          <p:nvPr>
            <p:ph type="body" idx="1"/>
          </p:nvPr>
        </p:nvSpPr>
        <p:spPr>
          <a:xfrm>
            <a:off x="705198" y="1374423"/>
            <a:ext cx="7974607" cy="18224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다음 &lt;실무사례&gt; 를 ER 도형 (ERD) 로 구성하기  </a:t>
            </a:r>
            <a:endParaRPr lang="en-US" altLang="k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&lt;실무사례&gt;</a:t>
            </a:r>
            <a:br>
              <a:rPr lang="ko" dirty="0"/>
            </a:br>
            <a:r>
              <a:rPr lang="ko" dirty="0"/>
              <a:t>한국대학교에서 사용하게 될 학사 관리 시스템에 관한 데이터베이스 설계를 의뢰 받고, 요구 사항을 정리한 후 이를 바탕으로 ER 도형(ERD) 를 그린다.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2154676" y="364525"/>
            <a:ext cx="7133800" cy="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데이터 베이스 설계 단계</a:t>
            </a:r>
            <a:endParaRPr dirty="0"/>
          </a:p>
        </p:txBody>
      </p:sp>
      <p:sp>
        <p:nvSpPr>
          <p:cNvPr id="73" name="Google Shape;73;p14"/>
          <p:cNvSpPr/>
          <p:nvPr/>
        </p:nvSpPr>
        <p:spPr>
          <a:xfrm>
            <a:off x="1291750" y="980950"/>
            <a:ext cx="1949400" cy="4635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요구조건 분석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1291750" y="1666750"/>
            <a:ext cx="1949400" cy="4635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개념적 설계</a:t>
            </a:r>
            <a:endParaRPr/>
          </a:p>
        </p:txBody>
      </p:sp>
      <p:cxnSp>
        <p:nvCxnSpPr>
          <p:cNvPr id="75" name="Google Shape;75;p14"/>
          <p:cNvCxnSpPr>
            <a:endCxn id="74" idx="0"/>
          </p:cNvCxnSpPr>
          <p:nvPr/>
        </p:nvCxnSpPr>
        <p:spPr>
          <a:xfrm>
            <a:off x="2266450" y="1444450"/>
            <a:ext cx="0" cy="22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76;p14"/>
          <p:cNvSpPr/>
          <p:nvPr/>
        </p:nvSpPr>
        <p:spPr>
          <a:xfrm>
            <a:off x="1291750" y="2352550"/>
            <a:ext cx="1949400" cy="4635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논리적 설계</a:t>
            </a:r>
            <a:endParaRPr/>
          </a:p>
        </p:txBody>
      </p:sp>
      <p:cxnSp>
        <p:nvCxnSpPr>
          <p:cNvPr id="77" name="Google Shape;77;p14"/>
          <p:cNvCxnSpPr>
            <a:stCxn id="74" idx="2"/>
            <a:endCxn id="76" idx="0"/>
          </p:cNvCxnSpPr>
          <p:nvPr/>
        </p:nvCxnSpPr>
        <p:spPr>
          <a:xfrm>
            <a:off x="2266450" y="2130250"/>
            <a:ext cx="0" cy="22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4"/>
          <p:cNvSpPr/>
          <p:nvPr/>
        </p:nvSpPr>
        <p:spPr>
          <a:xfrm>
            <a:off x="1291750" y="3114550"/>
            <a:ext cx="1949400" cy="4635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물리적 설계</a:t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1291750" y="3876550"/>
            <a:ext cx="1949400" cy="4635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데이터베이스 구현</a:t>
            </a:r>
            <a:endParaRPr/>
          </a:p>
        </p:txBody>
      </p:sp>
      <p:cxnSp>
        <p:nvCxnSpPr>
          <p:cNvPr id="80" name="Google Shape;80;p14"/>
          <p:cNvCxnSpPr>
            <a:stCxn id="78" idx="2"/>
            <a:endCxn id="79" idx="0"/>
          </p:cNvCxnSpPr>
          <p:nvPr/>
        </p:nvCxnSpPr>
        <p:spPr>
          <a:xfrm>
            <a:off x="2266450" y="3578050"/>
            <a:ext cx="0" cy="29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81;p14"/>
          <p:cNvCxnSpPr>
            <a:stCxn id="76" idx="2"/>
            <a:endCxn id="78" idx="0"/>
          </p:cNvCxnSpPr>
          <p:nvPr/>
        </p:nvCxnSpPr>
        <p:spPr>
          <a:xfrm>
            <a:off x="2266450" y="2816050"/>
            <a:ext cx="0" cy="29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" name="Google Shape;82;p14"/>
          <p:cNvSpPr txBox="1"/>
          <p:nvPr/>
        </p:nvSpPr>
        <p:spPr>
          <a:xfrm>
            <a:off x="3546700" y="1015925"/>
            <a:ext cx="38988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요구조건 명세서 작성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3546700" y="1625525"/>
            <a:ext cx="38988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개념스키마, 트랜잭션 모델링, </a:t>
            </a:r>
            <a:r>
              <a:rPr lang="ko" b="1">
                <a:latin typeface="Open Sans"/>
                <a:ea typeface="Open Sans"/>
                <a:cs typeface="Open Sans"/>
                <a:sym typeface="Open Sans"/>
              </a:rPr>
              <a:t>ER모델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3546700" y="2387525"/>
            <a:ext cx="38988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논리 스키마 설계, 트랜잭션 인터페이스 설계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3546700" y="3073325"/>
            <a:ext cx="38988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물리적 구조의 데이터로 변환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3546700" y="3911525"/>
            <a:ext cx="38988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DDL로 데이터 베이스 생성, 트랜잭션 생성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7462900" y="1867150"/>
            <a:ext cx="669300" cy="23721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체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적</a:t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8050325" y="828025"/>
            <a:ext cx="669300" cy="26325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적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"/>
          <p:cNvSpPr txBox="1">
            <a:spLocks noGrp="1"/>
          </p:cNvSpPr>
          <p:nvPr>
            <p:ph type="body" idx="1"/>
          </p:nvPr>
        </p:nvSpPr>
        <p:spPr>
          <a:xfrm>
            <a:off x="311700" y="175125"/>
            <a:ext cx="8520600" cy="43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/>
              <a:t>[요구사항]</a:t>
            </a:r>
            <a:endParaRPr sz="16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 dirty="0"/>
              <a:t>한국 대학교의 주된 구성원은 학생과 교수이다.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 dirty="0"/>
              <a:t>학생은 고유의 학번이 부여되며, 추가로 주민등록번호, 이름, 주소, 전화번호, 학년 등의 정보를 가진다.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 dirty="0"/>
              <a:t>교수는 고유의 교수번호가 부여되며, 추가로 주민등록번호, 이름, 주소, 전화번호, 직위, 임용년도 등의 정보를 가진다.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 dirty="0"/>
              <a:t>학생과 교수는 하나의 학과에만 소속될 수 있으나 하나의 학과에는 여러 명의 학생과 교수가 소속되어 있다.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 dirty="0"/>
              <a:t>학과는 고유의 학과번호가 부여되며, 추가로 학과명, 사무실, 전화번호 등의 정보를 가진다.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 dirty="0"/>
              <a:t>강좌는 고유의 강좌번호가 부여되며, 추가로 강좌명, 학점수, 연도, 학기, 강</a:t>
            </a:r>
            <a:r>
              <a:rPr lang="ko-KR" altLang="en-US" sz="1600" dirty="0"/>
              <a:t>의</a:t>
            </a:r>
            <a:r>
              <a:rPr lang="ko" sz="1600" dirty="0"/>
              <a:t>실, 수강인원 등의 정보를 가진다.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 dirty="0"/>
              <a:t>한 강좌는 한 명의 교수가 강의하고, 한 교수는 여러 강좌를 강의할수 있다.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 dirty="0"/>
              <a:t>한 학생은 하나 이상의 강좌를 수강할수 있다.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 dirty="0"/>
              <a:t>각 학생이 수강한 과목에 대해서 성적이 부여된다.</a:t>
            </a:r>
            <a:endParaRPr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35"/>
          <p:cNvPicPr preferRelativeResize="0"/>
          <p:nvPr/>
        </p:nvPicPr>
        <p:blipFill rotWithShape="1">
          <a:blip r:embed="rId3">
            <a:alphaModFix/>
          </a:blip>
          <a:srcRect l="12203" t="11777"/>
          <a:stretch/>
        </p:blipFill>
        <p:spPr>
          <a:xfrm>
            <a:off x="240817" y="75515"/>
            <a:ext cx="8832298" cy="4992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6"/>
          <p:cNvSpPr/>
          <p:nvPr/>
        </p:nvSpPr>
        <p:spPr>
          <a:xfrm>
            <a:off x="1531579" y="1579400"/>
            <a:ext cx="1597800" cy="44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</a:t>
            </a:r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1656467" y="1677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주민등록번호</a:t>
            </a:r>
            <a:endParaRPr/>
          </a:p>
        </p:txBody>
      </p:sp>
      <p:sp>
        <p:nvSpPr>
          <p:cNvPr id="379" name="Google Shape;379;p36"/>
          <p:cNvSpPr/>
          <p:nvPr/>
        </p:nvSpPr>
        <p:spPr>
          <a:xfrm>
            <a:off x="992100" y="186250"/>
            <a:ext cx="5889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학번</a:t>
            </a:r>
            <a:endParaRPr u="sng"/>
          </a:p>
        </p:txBody>
      </p:sp>
      <p:cxnSp>
        <p:nvCxnSpPr>
          <p:cNvPr id="380" name="Google Shape;380;p36"/>
          <p:cNvCxnSpPr>
            <a:stCxn id="379" idx="4"/>
            <a:endCxn id="377" idx="0"/>
          </p:cNvCxnSpPr>
          <p:nvPr/>
        </p:nvCxnSpPr>
        <p:spPr>
          <a:xfrm>
            <a:off x="1286550" y="687850"/>
            <a:ext cx="1044000" cy="891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36"/>
          <p:cNvCxnSpPr>
            <a:stCxn id="378" idx="4"/>
            <a:endCxn id="377" idx="0"/>
          </p:cNvCxnSpPr>
          <p:nvPr/>
        </p:nvCxnSpPr>
        <p:spPr>
          <a:xfrm>
            <a:off x="2188217" y="669300"/>
            <a:ext cx="142200" cy="9102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2" name="Google Shape;382;p36"/>
          <p:cNvSpPr/>
          <p:nvPr/>
        </p:nvSpPr>
        <p:spPr>
          <a:xfrm>
            <a:off x="2799478" y="167700"/>
            <a:ext cx="5889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cxnSp>
        <p:nvCxnSpPr>
          <p:cNvPr id="383" name="Google Shape;383;p36"/>
          <p:cNvCxnSpPr>
            <a:stCxn id="382" idx="4"/>
            <a:endCxn id="377" idx="0"/>
          </p:cNvCxnSpPr>
          <p:nvPr/>
        </p:nvCxnSpPr>
        <p:spPr>
          <a:xfrm flipH="1">
            <a:off x="2330428" y="669300"/>
            <a:ext cx="763500" cy="9102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4" name="Google Shape;384;p36"/>
          <p:cNvSpPr/>
          <p:nvPr/>
        </p:nvSpPr>
        <p:spPr>
          <a:xfrm>
            <a:off x="404650" y="753550"/>
            <a:ext cx="698700" cy="3657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학년</a:t>
            </a:r>
            <a:endParaRPr/>
          </a:p>
        </p:txBody>
      </p:sp>
      <p:sp>
        <p:nvSpPr>
          <p:cNvPr id="385" name="Google Shape;385;p36"/>
          <p:cNvSpPr/>
          <p:nvPr/>
        </p:nvSpPr>
        <p:spPr>
          <a:xfrm>
            <a:off x="404650" y="1142275"/>
            <a:ext cx="698700" cy="3657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전화번호</a:t>
            </a:r>
            <a:endParaRPr/>
          </a:p>
        </p:txBody>
      </p:sp>
      <p:sp>
        <p:nvSpPr>
          <p:cNvPr id="386" name="Google Shape;386;p36"/>
          <p:cNvSpPr/>
          <p:nvPr/>
        </p:nvSpPr>
        <p:spPr>
          <a:xfrm>
            <a:off x="404650" y="1531000"/>
            <a:ext cx="698700" cy="3657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주소</a:t>
            </a:r>
            <a:endParaRPr/>
          </a:p>
        </p:txBody>
      </p:sp>
      <p:cxnSp>
        <p:nvCxnSpPr>
          <p:cNvPr id="387" name="Google Shape;387;p36"/>
          <p:cNvCxnSpPr>
            <a:stCxn id="384" idx="6"/>
            <a:endCxn id="377" idx="1"/>
          </p:cNvCxnSpPr>
          <p:nvPr/>
        </p:nvCxnSpPr>
        <p:spPr>
          <a:xfrm>
            <a:off x="1103350" y="936400"/>
            <a:ext cx="428100" cy="8667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36"/>
          <p:cNvCxnSpPr>
            <a:stCxn id="385" idx="6"/>
            <a:endCxn id="377" idx="1"/>
          </p:cNvCxnSpPr>
          <p:nvPr/>
        </p:nvCxnSpPr>
        <p:spPr>
          <a:xfrm>
            <a:off x="1103350" y="1325125"/>
            <a:ext cx="428100" cy="4782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36"/>
          <p:cNvCxnSpPr>
            <a:stCxn id="386" idx="6"/>
            <a:endCxn id="377" idx="1"/>
          </p:cNvCxnSpPr>
          <p:nvPr/>
        </p:nvCxnSpPr>
        <p:spPr>
          <a:xfrm>
            <a:off x="1103350" y="1713850"/>
            <a:ext cx="428100" cy="894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0" name="Google Shape;390;p36"/>
          <p:cNvSpPr/>
          <p:nvPr/>
        </p:nvSpPr>
        <p:spPr>
          <a:xfrm>
            <a:off x="5722579" y="3103400"/>
            <a:ext cx="1597800" cy="44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교수</a:t>
            </a:r>
            <a:endParaRPr/>
          </a:p>
        </p:txBody>
      </p:sp>
      <p:sp>
        <p:nvSpPr>
          <p:cNvPr id="391" name="Google Shape;391;p36"/>
          <p:cNvSpPr/>
          <p:nvPr/>
        </p:nvSpPr>
        <p:spPr>
          <a:xfrm>
            <a:off x="5607338" y="3901500"/>
            <a:ext cx="9141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주민등록번호</a:t>
            </a:r>
            <a:endParaRPr/>
          </a:p>
        </p:txBody>
      </p:sp>
      <p:sp>
        <p:nvSpPr>
          <p:cNvPr id="392" name="Google Shape;392;p36"/>
          <p:cNvSpPr/>
          <p:nvPr/>
        </p:nvSpPr>
        <p:spPr>
          <a:xfrm>
            <a:off x="4603275" y="3929450"/>
            <a:ext cx="8967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교수번호</a:t>
            </a:r>
            <a:endParaRPr u="sng"/>
          </a:p>
        </p:txBody>
      </p:sp>
      <p:cxnSp>
        <p:nvCxnSpPr>
          <p:cNvPr id="393" name="Google Shape;393;p36"/>
          <p:cNvCxnSpPr>
            <a:stCxn id="392" idx="0"/>
            <a:endCxn id="390" idx="2"/>
          </p:cNvCxnSpPr>
          <p:nvPr/>
        </p:nvCxnSpPr>
        <p:spPr>
          <a:xfrm rot="10800000" flipH="1">
            <a:off x="5051625" y="3550850"/>
            <a:ext cx="1470000" cy="378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36"/>
          <p:cNvCxnSpPr>
            <a:stCxn id="391" idx="0"/>
            <a:endCxn id="390" idx="2"/>
          </p:cNvCxnSpPr>
          <p:nvPr/>
        </p:nvCxnSpPr>
        <p:spPr>
          <a:xfrm rot="10800000" flipH="1">
            <a:off x="6064388" y="3551100"/>
            <a:ext cx="457200" cy="3504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5" name="Google Shape;395;p36"/>
          <p:cNvSpPr/>
          <p:nvPr/>
        </p:nvSpPr>
        <p:spPr>
          <a:xfrm>
            <a:off x="6894716" y="3825300"/>
            <a:ext cx="9141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주소</a:t>
            </a:r>
            <a:endParaRPr/>
          </a:p>
        </p:txBody>
      </p:sp>
      <p:cxnSp>
        <p:nvCxnSpPr>
          <p:cNvPr id="396" name="Google Shape;396;p36"/>
          <p:cNvCxnSpPr>
            <a:stCxn id="395" idx="0"/>
            <a:endCxn id="390" idx="2"/>
          </p:cNvCxnSpPr>
          <p:nvPr/>
        </p:nvCxnSpPr>
        <p:spPr>
          <a:xfrm rot="10800000">
            <a:off x="6521366" y="3551100"/>
            <a:ext cx="830400" cy="2742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7" name="Google Shape;397;p36"/>
          <p:cNvSpPr/>
          <p:nvPr/>
        </p:nvSpPr>
        <p:spPr>
          <a:xfrm>
            <a:off x="7877304" y="3749100"/>
            <a:ext cx="11586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cxnSp>
        <p:nvCxnSpPr>
          <p:cNvPr id="398" name="Google Shape;398;p36"/>
          <p:cNvCxnSpPr>
            <a:stCxn id="399" idx="2"/>
            <a:endCxn id="390" idx="3"/>
          </p:cNvCxnSpPr>
          <p:nvPr/>
        </p:nvCxnSpPr>
        <p:spPr>
          <a:xfrm flipH="1">
            <a:off x="7320504" y="2399700"/>
            <a:ext cx="480600" cy="927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0" name="Google Shape;400;p36"/>
          <p:cNvSpPr/>
          <p:nvPr/>
        </p:nvSpPr>
        <p:spPr>
          <a:xfrm>
            <a:off x="7801104" y="2682300"/>
            <a:ext cx="11586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전화번호</a:t>
            </a:r>
            <a:endParaRPr/>
          </a:p>
        </p:txBody>
      </p:sp>
      <p:sp>
        <p:nvSpPr>
          <p:cNvPr id="401" name="Google Shape;401;p36"/>
          <p:cNvSpPr/>
          <p:nvPr/>
        </p:nvSpPr>
        <p:spPr>
          <a:xfrm>
            <a:off x="7801104" y="3215700"/>
            <a:ext cx="11586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직위</a:t>
            </a:r>
            <a:endParaRPr/>
          </a:p>
        </p:txBody>
      </p:sp>
      <p:sp>
        <p:nvSpPr>
          <p:cNvPr id="399" name="Google Shape;399;p36"/>
          <p:cNvSpPr/>
          <p:nvPr/>
        </p:nvSpPr>
        <p:spPr>
          <a:xfrm>
            <a:off x="7801104" y="2148900"/>
            <a:ext cx="11586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임용연도</a:t>
            </a:r>
            <a:endParaRPr/>
          </a:p>
        </p:txBody>
      </p:sp>
      <p:cxnSp>
        <p:nvCxnSpPr>
          <p:cNvPr id="402" name="Google Shape;402;p36"/>
          <p:cNvCxnSpPr>
            <a:stCxn id="400" idx="2"/>
            <a:endCxn id="390" idx="3"/>
          </p:cNvCxnSpPr>
          <p:nvPr/>
        </p:nvCxnSpPr>
        <p:spPr>
          <a:xfrm flipH="1">
            <a:off x="7320504" y="2933100"/>
            <a:ext cx="480600" cy="3942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" name="Google Shape;403;p36"/>
          <p:cNvCxnSpPr>
            <a:stCxn id="401" idx="2"/>
            <a:endCxn id="390" idx="3"/>
          </p:cNvCxnSpPr>
          <p:nvPr/>
        </p:nvCxnSpPr>
        <p:spPr>
          <a:xfrm rot="10800000">
            <a:off x="7320504" y="3327300"/>
            <a:ext cx="480600" cy="1392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36"/>
          <p:cNvCxnSpPr>
            <a:stCxn id="397" idx="1"/>
            <a:endCxn id="390" idx="3"/>
          </p:cNvCxnSpPr>
          <p:nvPr/>
        </p:nvCxnSpPr>
        <p:spPr>
          <a:xfrm rot="10800000">
            <a:off x="7320377" y="3327258"/>
            <a:ext cx="726600" cy="4953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5" name="Google Shape;405;p36"/>
          <p:cNvSpPr/>
          <p:nvPr/>
        </p:nvSpPr>
        <p:spPr>
          <a:xfrm>
            <a:off x="5080354" y="1555650"/>
            <a:ext cx="1597800" cy="44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강좌</a:t>
            </a:r>
            <a:endParaRPr/>
          </a:p>
        </p:txBody>
      </p:sp>
      <p:sp>
        <p:nvSpPr>
          <p:cNvPr id="406" name="Google Shape;406;p36"/>
          <p:cNvSpPr/>
          <p:nvPr/>
        </p:nvSpPr>
        <p:spPr>
          <a:xfrm>
            <a:off x="4883525" y="13435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강좌명</a:t>
            </a:r>
            <a:endParaRPr/>
          </a:p>
        </p:txBody>
      </p:sp>
      <p:sp>
        <p:nvSpPr>
          <p:cNvPr id="407" name="Google Shape;407;p36"/>
          <p:cNvSpPr/>
          <p:nvPr/>
        </p:nvSpPr>
        <p:spPr>
          <a:xfrm>
            <a:off x="3783467" y="100150"/>
            <a:ext cx="9576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강좌번호</a:t>
            </a:r>
            <a:endParaRPr u="sng"/>
          </a:p>
        </p:txBody>
      </p:sp>
      <p:cxnSp>
        <p:nvCxnSpPr>
          <p:cNvPr id="408" name="Google Shape;408;p36"/>
          <p:cNvCxnSpPr>
            <a:stCxn id="407" idx="4"/>
            <a:endCxn id="405" idx="0"/>
          </p:cNvCxnSpPr>
          <p:nvPr/>
        </p:nvCxnSpPr>
        <p:spPr>
          <a:xfrm>
            <a:off x="4262267" y="601750"/>
            <a:ext cx="1616987" cy="9539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36"/>
          <p:cNvCxnSpPr>
            <a:stCxn id="406" idx="4"/>
            <a:endCxn id="405" idx="0"/>
          </p:cNvCxnSpPr>
          <p:nvPr/>
        </p:nvCxnSpPr>
        <p:spPr>
          <a:xfrm>
            <a:off x="5415275" y="515035"/>
            <a:ext cx="463979" cy="1040615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0" name="Google Shape;410;p36"/>
          <p:cNvSpPr/>
          <p:nvPr/>
        </p:nvSpPr>
        <p:spPr>
          <a:xfrm>
            <a:off x="6089483" y="85725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학점수</a:t>
            </a:r>
            <a:endParaRPr/>
          </a:p>
        </p:txBody>
      </p:sp>
      <p:cxnSp>
        <p:nvCxnSpPr>
          <p:cNvPr id="411" name="Google Shape;411;p36"/>
          <p:cNvCxnSpPr>
            <a:stCxn id="410" idx="4"/>
            <a:endCxn id="405" idx="0"/>
          </p:cNvCxnSpPr>
          <p:nvPr/>
        </p:nvCxnSpPr>
        <p:spPr>
          <a:xfrm flipH="1">
            <a:off x="5879254" y="587325"/>
            <a:ext cx="741979" cy="968325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2" name="Google Shape;412;p36"/>
          <p:cNvSpPr/>
          <p:nvPr/>
        </p:nvSpPr>
        <p:spPr>
          <a:xfrm>
            <a:off x="7295441" y="72275"/>
            <a:ext cx="12522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수강인원</a:t>
            </a:r>
            <a:endParaRPr/>
          </a:p>
        </p:txBody>
      </p:sp>
      <p:sp>
        <p:nvSpPr>
          <p:cNvPr id="413" name="Google Shape;413;p36"/>
          <p:cNvSpPr/>
          <p:nvPr/>
        </p:nvSpPr>
        <p:spPr>
          <a:xfrm>
            <a:off x="8409804" y="430793"/>
            <a:ext cx="12522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강의실</a:t>
            </a:r>
            <a:endParaRPr/>
          </a:p>
        </p:txBody>
      </p:sp>
      <p:cxnSp>
        <p:nvCxnSpPr>
          <p:cNvPr id="414" name="Google Shape;414;p36"/>
          <p:cNvCxnSpPr>
            <a:stCxn id="412" idx="2"/>
            <a:endCxn id="405" idx="3"/>
          </p:cNvCxnSpPr>
          <p:nvPr/>
        </p:nvCxnSpPr>
        <p:spPr>
          <a:xfrm flipH="1">
            <a:off x="6678154" y="323075"/>
            <a:ext cx="617287" cy="1456375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36"/>
          <p:cNvCxnSpPr>
            <a:stCxn id="413" idx="2"/>
            <a:endCxn id="405" idx="3"/>
          </p:cNvCxnSpPr>
          <p:nvPr/>
        </p:nvCxnSpPr>
        <p:spPr>
          <a:xfrm flipH="1">
            <a:off x="6678154" y="681593"/>
            <a:ext cx="1731650" cy="1097857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6" name="Google Shape;416;p36"/>
          <p:cNvSpPr/>
          <p:nvPr/>
        </p:nvSpPr>
        <p:spPr>
          <a:xfrm>
            <a:off x="8517900" y="1029400"/>
            <a:ext cx="12522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연도</a:t>
            </a:r>
            <a:endParaRPr/>
          </a:p>
        </p:txBody>
      </p:sp>
      <p:cxnSp>
        <p:nvCxnSpPr>
          <p:cNvPr id="417" name="Google Shape;417;p36"/>
          <p:cNvCxnSpPr>
            <a:stCxn id="416" idx="2"/>
            <a:endCxn id="405" idx="3"/>
          </p:cNvCxnSpPr>
          <p:nvPr/>
        </p:nvCxnSpPr>
        <p:spPr>
          <a:xfrm flipH="1">
            <a:off x="6678154" y="1280200"/>
            <a:ext cx="1839746" cy="49925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36"/>
          <p:cNvSpPr/>
          <p:nvPr/>
        </p:nvSpPr>
        <p:spPr>
          <a:xfrm>
            <a:off x="1302979" y="3103400"/>
            <a:ext cx="1597800" cy="44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학과</a:t>
            </a:r>
            <a:endParaRPr/>
          </a:p>
        </p:txBody>
      </p:sp>
      <p:sp>
        <p:nvSpPr>
          <p:cNvPr id="419" name="Google Shape;419;p36"/>
          <p:cNvSpPr/>
          <p:nvPr/>
        </p:nvSpPr>
        <p:spPr>
          <a:xfrm>
            <a:off x="1187738" y="3901500"/>
            <a:ext cx="9141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전화번호</a:t>
            </a:r>
            <a:endParaRPr/>
          </a:p>
        </p:txBody>
      </p:sp>
      <p:sp>
        <p:nvSpPr>
          <p:cNvPr id="420" name="Google Shape;420;p36"/>
          <p:cNvSpPr/>
          <p:nvPr/>
        </p:nvSpPr>
        <p:spPr>
          <a:xfrm>
            <a:off x="183675" y="3929450"/>
            <a:ext cx="8967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학과번호</a:t>
            </a:r>
            <a:endParaRPr u="sng"/>
          </a:p>
        </p:txBody>
      </p:sp>
      <p:cxnSp>
        <p:nvCxnSpPr>
          <p:cNvPr id="421" name="Google Shape;421;p36"/>
          <p:cNvCxnSpPr>
            <a:stCxn id="420" idx="0"/>
            <a:endCxn id="418" idx="2"/>
          </p:cNvCxnSpPr>
          <p:nvPr/>
        </p:nvCxnSpPr>
        <p:spPr>
          <a:xfrm rot="10800000" flipH="1">
            <a:off x="632025" y="3550850"/>
            <a:ext cx="1470000" cy="378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2" name="Google Shape;422;p36"/>
          <p:cNvCxnSpPr>
            <a:stCxn id="419" idx="0"/>
            <a:endCxn id="418" idx="2"/>
          </p:cNvCxnSpPr>
          <p:nvPr/>
        </p:nvCxnSpPr>
        <p:spPr>
          <a:xfrm rot="10800000" flipH="1">
            <a:off x="1644788" y="3551100"/>
            <a:ext cx="457200" cy="3504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3" name="Google Shape;423;p36"/>
          <p:cNvSpPr/>
          <p:nvPr/>
        </p:nvSpPr>
        <p:spPr>
          <a:xfrm>
            <a:off x="2170316" y="3901500"/>
            <a:ext cx="9141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사무실</a:t>
            </a:r>
            <a:endParaRPr/>
          </a:p>
        </p:txBody>
      </p:sp>
      <p:cxnSp>
        <p:nvCxnSpPr>
          <p:cNvPr id="424" name="Google Shape;424;p36"/>
          <p:cNvCxnSpPr>
            <a:stCxn id="423" idx="0"/>
            <a:endCxn id="418" idx="2"/>
          </p:cNvCxnSpPr>
          <p:nvPr/>
        </p:nvCxnSpPr>
        <p:spPr>
          <a:xfrm rot="10800000">
            <a:off x="2101766" y="3551100"/>
            <a:ext cx="525600" cy="3504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5" name="Google Shape;425;p36"/>
          <p:cNvSpPr/>
          <p:nvPr/>
        </p:nvSpPr>
        <p:spPr>
          <a:xfrm>
            <a:off x="3152904" y="3901500"/>
            <a:ext cx="11586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학과명</a:t>
            </a:r>
            <a:endParaRPr/>
          </a:p>
        </p:txBody>
      </p:sp>
      <p:cxnSp>
        <p:nvCxnSpPr>
          <p:cNvPr id="426" name="Google Shape;426;p36"/>
          <p:cNvCxnSpPr>
            <a:stCxn id="425" idx="0"/>
            <a:endCxn id="418" idx="2"/>
          </p:cNvCxnSpPr>
          <p:nvPr/>
        </p:nvCxnSpPr>
        <p:spPr>
          <a:xfrm rot="10800000">
            <a:off x="2102004" y="3551100"/>
            <a:ext cx="1630200" cy="3504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7" name="Google Shape;427;p36"/>
          <p:cNvSpPr/>
          <p:nvPr/>
        </p:nvSpPr>
        <p:spPr>
          <a:xfrm>
            <a:off x="1509775" y="2390000"/>
            <a:ext cx="1346700" cy="350400"/>
          </a:xfrm>
          <a:prstGeom prst="diamond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소속</a:t>
            </a:r>
            <a:endParaRPr/>
          </a:p>
        </p:txBody>
      </p:sp>
      <p:cxnSp>
        <p:nvCxnSpPr>
          <p:cNvPr id="428" name="Google Shape;428;p36"/>
          <p:cNvCxnSpPr>
            <a:stCxn id="427" idx="2"/>
            <a:endCxn id="418" idx="0"/>
          </p:cNvCxnSpPr>
          <p:nvPr/>
        </p:nvCxnSpPr>
        <p:spPr>
          <a:xfrm flipH="1">
            <a:off x="2101825" y="2740400"/>
            <a:ext cx="81300" cy="3630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9" name="Google Shape;429;p36"/>
          <p:cNvCxnSpPr>
            <a:stCxn id="377" idx="2"/>
            <a:endCxn id="427" idx="0"/>
          </p:cNvCxnSpPr>
          <p:nvPr/>
        </p:nvCxnSpPr>
        <p:spPr>
          <a:xfrm flipH="1">
            <a:off x="2183179" y="2027000"/>
            <a:ext cx="147300" cy="3630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0" name="Google Shape;430;p36"/>
          <p:cNvSpPr txBox="1"/>
          <p:nvPr/>
        </p:nvSpPr>
        <p:spPr>
          <a:xfrm>
            <a:off x="2375525" y="2031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1" name="Google Shape;431;p36"/>
          <p:cNvSpPr txBox="1"/>
          <p:nvPr/>
        </p:nvSpPr>
        <p:spPr>
          <a:xfrm>
            <a:off x="2223125" y="27176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2" name="Google Shape;432;p36"/>
          <p:cNvSpPr/>
          <p:nvPr/>
        </p:nvSpPr>
        <p:spPr>
          <a:xfrm>
            <a:off x="3638325" y="3152000"/>
            <a:ext cx="1346700" cy="350400"/>
          </a:xfrm>
          <a:prstGeom prst="diamond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소속</a:t>
            </a:r>
            <a:endParaRPr/>
          </a:p>
        </p:txBody>
      </p:sp>
      <p:cxnSp>
        <p:nvCxnSpPr>
          <p:cNvPr id="433" name="Google Shape;433;p36"/>
          <p:cNvCxnSpPr>
            <a:stCxn id="390" idx="1"/>
            <a:endCxn id="432" idx="3"/>
          </p:cNvCxnSpPr>
          <p:nvPr/>
        </p:nvCxnSpPr>
        <p:spPr>
          <a:xfrm rot="10800000">
            <a:off x="4984879" y="3327200"/>
            <a:ext cx="737700" cy="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Google Shape;434;p36"/>
          <p:cNvCxnSpPr>
            <a:stCxn id="432" idx="1"/>
            <a:endCxn id="418" idx="3"/>
          </p:cNvCxnSpPr>
          <p:nvPr/>
        </p:nvCxnSpPr>
        <p:spPr>
          <a:xfrm rot="10800000">
            <a:off x="2900925" y="3327200"/>
            <a:ext cx="737400" cy="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5" name="Google Shape;435;p36"/>
          <p:cNvSpPr txBox="1"/>
          <p:nvPr/>
        </p:nvSpPr>
        <p:spPr>
          <a:xfrm>
            <a:off x="5422825" y="31034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6" name="Google Shape;436;p36"/>
          <p:cNvSpPr txBox="1"/>
          <p:nvPr/>
        </p:nvSpPr>
        <p:spPr>
          <a:xfrm>
            <a:off x="2908925" y="30224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7" name="Google Shape;437;p36"/>
          <p:cNvSpPr/>
          <p:nvPr/>
        </p:nvSpPr>
        <p:spPr>
          <a:xfrm>
            <a:off x="5499975" y="2378125"/>
            <a:ext cx="1346700" cy="350400"/>
          </a:xfrm>
          <a:prstGeom prst="diamond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</a:t>
            </a:r>
            <a:endParaRPr/>
          </a:p>
        </p:txBody>
      </p:sp>
      <p:cxnSp>
        <p:nvCxnSpPr>
          <p:cNvPr id="438" name="Google Shape;438;p36"/>
          <p:cNvCxnSpPr>
            <a:endCxn id="390" idx="0"/>
          </p:cNvCxnSpPr>
          <p:nvPr/>
        </p:nvCxnSpPr>
        <p:spPr>
          <a:xfrm>
            <a:off x="6140179" y="2728400"/>
            <a:ext cx="381300" cy="3750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36"/>
          <p:cNvCxnSpPr>
            <a:stCxn id="405" idx="2"/>
          </p:cNvCxnSpPr>
          <p:nvPr/>
        </p:nvCxnSpPr>
        <p:spPr>
          <a:xfrm>
            <a:off x="5879254" y="2003250"/>
            <a:ext cx="261000" cy="3747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36"/>
          <p:cNvSpPr txBox="1"/>
          <p:nvPr/>
        </p:nvSpPr>
        <p:spPr>
          <a:xfrm>
            <a:off x="6109325" y="2031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1" name="Google Shape;441;p36"/>
          <p:cNvSpPr txBox="1"/>
          <p:nvPr/>
        </p:nvSpPr>
        <p:spPr>
          <a:xfrm>
            <a:off x="6414125" y="2793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2" name="Google Shape;442;p36"/>
          <p:cNvSpPr/>
          <p:nvPr/>
        </p:nvSpPr>
        <p:spPr>
          <a:xfrm>
            <a:off x="3431513" y="1628000"/>
            <a:ext cx="1346700" cy="350400"/>
          </a:xfrm>
          <a:prstGeom prst="diamond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수강</a:t>
            </a:r>
            <a:endParaRPr/>
          </a:p>
        </p:txBody>
      </p:sp>
      <p:cxnSp>
        <p:nvCxnSpPr>
          <p:cNvPr id="443" name="Google Shape;443;p36"/>
          <p:cNvCxnSpPr>
            <a:stCxn id="442" idx="1"/>
            <a:endCxn id="377" idx="3"/>
          </p:cNvCxnSpPr>
          <p:nvPr/>
        </p:nvCxnSpPr>
        <p:spPr>
          <a:xfrm rot="10800000">
            <a:off x="3129413" y="1803200"/>
            <a:ext cx="302100" cy="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4" name="Google Shape;444;p36"/>
          <p:cNvCxnSpPr>
            <a:stCxn id="405" idx="1"/>
            <a:endCxn id="442" idx="3"/>
          </p:cNvCxnSpPr>
          <p:nvPr/>
        </p:nvCxnSpPr>
        <p:spPr>
          <a:xfrm flipH="1">
            <a:off x="4778254" y="1779450"/>
            <a:ext cx="302100" cy="237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5" name="Google Shape;445;p36"/>
          <p:cNvSpPr txBox="1"/>
          <p:nvPr/>
        </p:nvSpPr>
        <p:spPr>
          <a:xfrm>
            <a:off x="3061325" y="14222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6" name="Google Shape;446;p36"/>
          <p:cNvSpPr txBox="1"/>
          <p:nvPr/>
        </p:nvSpPr>
        <p:spPr>
          <a:xfrm>
            <a:off x="4737725" y="14222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7" name="Google Shape;447;p36"/>
          <p:cNvSpPr/>
          <p:nvPr/>
        </p:nvSpPr>
        <p:spPr>
          <a:xfrm>
            <a:off x="3573079" y="86575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성적</a:t>
            </a:r>
            <a:endParaRPr/>
          </a:p>
        </p:txBody>
      </p:sp>
      <p:cxnSp>
        <p:nvCxnSpPr>
          <p:cNvPr id="448" name="Google Shape;448;p36"/>
          <p:cNvCxnSpPr>
            <a:stCxn id="447" idx="4"/>
            <a:endCxn id="442" idx="0"/>
          </p:cNvCxnSpPr>
          <p:nvPr/>
        </p:nvCxnSpPr>
        <p:spPr>
          <a:xfrm>
            <a:off x="4104829" y="1367350"/>
            <a:ext cx="0" cy="2607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416;p36">
            <a:extLst>
              <a:ext uri="{FF2B5EF4-FFF2-40B4-BE49-F238E27FC236}">
                <a16:creationId xmlns:a16="http://schemas.microsoft.com/office/drawing/2014/main" id="{434EB378-24BC-4319-9EF6-09CADC076ED5}"/>
              </a:ext>
            </a:extLst>
          </p:cNvPr>
          <p:cNvSpPr/>
          <p:nvPr/>
        </p:nvSpPr>
        <p:spPr>
          <a:xfrm>
            <a:off x="8022313" y="1586800"/>
            <a:ext cx="12522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학기</a:t>
            </a:r>
            <a:endParaRPr dirty="0"/>
          </a:p>
        </p:txBody>
      </p:sp>
      <p:cxnSp>
        <p:nvCxnSpPr>
          <p:cNvPr id="81" name="Google Shape;417;p36">
            <a:extLst>
              <a:ext uri="{FF2B5EF4-FFF2-40B4-BE49-F238E27FC236}">
                <a16:creationId xmlns:a16="http://schemas.microsoft.com/office/drawing/2014/main" id="{9E998044-9144-438C-9F51-DB1B484DB216}"/>
              </a:ext>
            </a:extLst>
          </p:cNvPr>
          <p:cNvCxnSpPr>
            <a:cxnSpLocks/>
            <a:stCxn id="80" idx="2"/>
            <a:endCxn id="405" idx="3"/>
          </p:cNvCxnSpPr>
          <p:nvPr/>
        </p:nvCxnSpPr>
        <p:spPr>
          <a:xfrm flipH="1" flipV="1">
            <a:off x="6678154" y="1779450"/>
            <a:ext cx="1344159" cy="5815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44091" y="55450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현실세계 와 데이터베이스 사이 모델</a:t>
            </a:r>
            <a:endParaRPr dirty="0"/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713" y="1320048"/>
            <a:ext cx="7448107" cy="3268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1311160" y="558925"/>
            <a:ext cx="5330645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데이터 모델링의 3가지 요소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864593" y="1249475"/>
            <a:ext cx="8520600" cy="16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1) 업무가 관여하는 어떤 것(Things, </a:t>
            </a:r>
            <a:r>
              <a:rPr lang="ko" b="1" dirty="0">
                <a:solidFill>
                  <a:srgbClr val="0000FF"/>
                </a:solidFill>
              </a:rPr>
              <a:t>개체</a:t>
            </a:r>
            <a:r>
              <a:rPr lang="ko" dirty="0"/>
              <a:t>: Entity)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2) 어떤 것이 가지는 성격, </a:t>
            </a:r>
            <a:r>
              <a:rPr lang="ko" b="1" dirty="0">
                <a:solidFill>
                  <a:srgbClr val="0000FF"/>
                </a:solidFill>
              </a:rPr>
              <a:t>속성 </a:t>
            </a:r>
            <a:r>
              <a:rPr lang="ko" dirty="0"/>
              <a:t>(Attributes)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/>
              <a:t>3) 업무가 관여하는 어떤 것 간의 </a:t>
            </a:r>
            <a:r>
              <a:rPr lang="ko" b="1" dirty="0">
                <a:solidFill>
                  <a:srgbClr val="0000FF"/>
                </a:solidFill>
              </a:rPr>
              <a:t>관계</a:t>
            </a:r>
            <a:r>
              <a:rPr lang="ko" dirty="0"/>
              <a:t>(Relationships) </a:t>
            </a:r>
            <a:endParaRPr dirty="0"/>
          </a:p>
        </p:txBody>
      </p:sp>
      <p:sp>
        <p:nvSpPr>
          <p:cNvPr id="101" name="Google Shape;101;p16"/>
          <p:cNvSpPr txBox="1"/>
          <p:nvPr/>
        </p:nvSpPr>
        <p:spPr>
          <a:xfrm>
            <a:off x="763517" y="2883574"/>
            <a:ext cx="7785600" cy="149703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Open Sans"/>
                <a:ea typeface="Open Sans"/>
                <a:cs typeface="Open Sans"/>
                <a:sym typeface="Open Sans"/>
              </a:rPr>
              <a:t>ex)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Open Sans"/>
                <a:ea typeface="Open Sans"/>
                <a:cs typeface="Open Sans"/>
                <a:sym typeface="Open Sans"/>
              </a:rPr>
              <a:t>학생(</a:t>
            </a:r>
            <a:r>
              <a:rPr lang="ko" b="1" dirty="0">
                <a:latin typeface="Open Sans"/>
                <a:ea typeface="Open Sans"/>
                <a:cs typeface="Open Sans"/>
                <a:sym typeface="Open Sans"/>
              </a:rPr>
              <a:t>개체</a:t>
            </a:r>
            <a:r>
              <a:rPr lang="ko" dirty="0">
                <a:latin typeface="Open Sans"/>
                <a:ea typeface="Open Sans"/>
                <a:cs typeface="Open Sans"/>
                <a:sym typeface="Open Sans"/>
              </a:rPr>
              <a:t>) 에는 ‘이름’,  ‘학생번호’, ‘담당교수번호’  등의 </a:t>
            </a:r>
            <a:r>
              <a:rPr lang="ko" b="1" dirty="0">
                <a:latin typeface="Open Sans"/>
                <a:ea typeface="Open Sans"/>
                <a:cs typeface="Open Sans"/>
                <a:sym typeface="Open Sans"/>
              </a:rPr>
              <a:t>속성</a:t>
            </a:r>
            <a:r>
              <a:rPr lang="ko" dirty="0">
                <a:latin typeface="Open Sans"/>
                <a:ea typeface="Open Sans"/>
                <a:cs typeface="Open Sans"/>
                <a:sym typeface="Open Sans"/>
              </a:rPr>
              <a:t>을 갖고 있다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Open Sans"/>
                <a:ea typeface="Open Sans"/>
                <a:cs typeface="Open Sans"/>
                <a:sym typeface="Open Sans"/>
              </a:rPr>
              <a:t>교수(</a:t>
            </a:r>
            <a:r>
              <a:rPr lang="ko" b="1" dirty="0">
                <a:latin typeface="Open Sans"/>
                <a:ea typeface="Open Sans"/>
                <a:cs typeface="Open Sans"/>
                <a:sym typeface="Open Sans"/>
              </a:rPr>
              <a:t>개체</a:t>
            </a:r>
            <a:r>
              <a:rPr lang="ko" dirty="0">
                <a:latin typeface="Open Sans"/>
                <a:ea typeface="Open Sans"/>
                <a:cs typeface="Open Sans"/>
                <a:sym typeface="Open Sans"/>
              </a:rPr>
              <a:t>) 에는 ‘교수번호’ , ‘이름’,  등의 </a:t>
            </a:r>
            <a:r>
              <a:rPr lang="ko" b="1" dirty="0">
                <a:latin typeface="Open Sans"/>
                <a:ea typeface="Open Sans"/>
                <a:cs typeface="Open Sans"/>
                <a:sym typeface="Open Sans"/>
              </a:rPr>
              <a:t>속성</a:t>
            </a:r>
            <a:r>
              <a:rPr lang="ko" dirty="0">
                <a:latin typeface="Open Sans"/>
                <a:ea typeface="Open Sans"/>
                <a:cs typeface="Open Sans"/>
                <a:sym typeface="Open Sans"/>
              </a:rPr>
              <a:t>을 갖고 있다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Open Sans"/>
                <a:ea typeface="Open Sans"/>
                <a:cs typeface="Open Sans"/>
                <a:sym typeface="Open Sans"/>
              </a:rPr>
              <a:t>학생 개체의 의 ‘담당교수번호’   교수개체의 ‘교수번호’는 서로 연결된 </a:t>
            </a:r>
            <a:r>
              <a:rPr lang="ko" b="1" dirty="0">
                <a:latin typeface="Open Sans"/>
                <a:ea typeface="Open Sans"/>
                <a:cs typeface="Open Sans"/>
                <a:sym typeface="Open Sans"/>
              </a:rPr>
              <a:t>관계</a:t>
            </a:r>
            <a:r>
              <a:rPr lang="ko" dirty="0">
                <a:latin typeface="Open Sans"/>
                <a:ea typeface="Open Sans"/>
                <a:cs typeface="Open Sans"/>
                <a:sym typeface="Open Sans"/>
              </a:rPr>
              <a:t>를 갖고 있다.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708649" y="503592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ER Model : (Entity - Ralationship Model)</a:t>
            </a:r>
            <a:endParaRPr dirty="0"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623400" y="1337208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‘개념적 데이터 모델’  중 대표적인 모델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1976년 피터 챈(Peter Chen) 의 의해 제안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데이터의  </a:t>
            </a:r>
            <a:r>
              <a:rPr lang="ko" b="1" dirty="0">
                <a:solidFill>
                  <a:srgbClr val="0000FF"/>
                </a:solidFill>
              </a:rPr>
              <a:t>개체</a:t>
            </a:r>
            <a:r>
              <a:rPr lang="ko" dirty="0"/>
              <a:t>(Entity), </a:t>
            </a:r>
            <a:r>
              <a:rPr lang="ko" b="1" dirty="0">
                <a:solidFill>
                  <a:srgbClr val="0000FF"/>
                </a:solidFill>
              </a:rPr>
              <a:t>속성</a:t>
            </a:r>
            <a:r>
              <a:rPr lang="ko" dirty="0"/>
              <a:t>(Attritube), </a:t>
            </a:r>
            <a:r>
              <a:rPr lang="ko" b="1" dirty="0">
                <a:solidFill>
                  <a:srgbClr val="0000FF"/>
                </a:solidFill>
              </a:rPr>
              <a:t>관계</a:t>
            </a:r>
            <a:r>
              <a:rPr lang="ko" dirty="0"/>
              <a:t>(Relationship) 에 대해 용이하게 </a:t>
            </a:r>
            <a:endParaRPr lang="en-US" altLang="ko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표현할 수 있는  </a:t>
            </a:r>
            <a:r>
              <a:rPr lang="ko" b="1" dirty="0">
                <a:solidFill>
                  <a:srgbClr val="9900FF"/>
                </a:solidFill>
              </a:rPr>
              <a:t>ERD</a:t>
            </a:r>
            <a:r>
              <a:rPr lang="ko" dirty="0"/>
              <a:t>(Entity - Ralationship Diagram) 정의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2039337" y="327650"/>
            <a:ext cx="7203900" cy="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ER 모델을 표현하는 도형</a:t>
            </a:r>
            <a:endParaRPr dirty="0"/>
          </a:p>
        </p:txBody>
      </p:sp>
      <p:sp>
        <p:nvSpPr>
          <p:cNvPr id="113" name="Google Shape;113;p18"/>
          <p:cNvSpPr/>
          <p:nvPr/>
        </p:nvSpPr>
        <p:spPr>
          <a:xfrm>
            <a:off x="1535279" y="945200"/>
            <a:ext cx="1597800" cy="44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1586986" y="1582253"/>
            <a:ext cx="1538700" cy="540000"/>
          </a:xfrm>
          <a:prstGeom prst="diamond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1601704" y="2225094"/>
            <a:ext cx="15168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601704" y="2853247"/>
            <a:ext cx="15168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   </a:t>
            </a:r>
            <a:endParaRPr u="sng"/>
          </a:p>
        </p:txBody>
      </p:sp>
      <p:sp>
        <p:nvSpPr>
          <p:cNvPr id="117" name="Google Shape;117;p18"/>
          <p:cNvSpPr/>
          <p:nvPr/>
        </p:nvSpPr>
        <p:spPr>
          <a:xfrm>
            <a:off x="1981503" y="3466713"/>
            <a:ext cx="814800" cy="540000"/>
          </a:xfrm>
          <a:prstGeom prst="diamond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692575" y="3520625"/>
            <a:ext cx="915600" cy="44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3168710" y="3520625"/>
            <a:ext cx="915600" cy="44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0" name="Google Shape;120;p18"/>
          <p:cNvCxnSpPr>
            <a:stCxn id="118" idx="3"/>
            <a:endCxn id="117" idx="1"/>
          </p:cNvCxnSpPr>
          <p:nvPr/>
        </p:nvCxnSpPr>
        <p:spPr>
          <a:xfrm rot="10800000" flipH="1">
            <a:off x="1608175" y="3736625"/>
            <a:ext cx="3732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>
            <a:off x="1625225" y="4354025"/>
            <a:ext cx="147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stCxn id="117" idx="3"/>
            <a:endCxn id="119" idx="1"/>
          </p:cNvCxnSpPr>
          <p:nvPr/>
        </p:nvCxnSpPr>
        <p:spPr>
          <a:xfrm>
            <a:off x="2796303" y="3736713"/>
            <a:ext cx="3723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 txBox="1"/>
          <p:nvPr/>
        </p:nvSpPr>
        <p:spPr>
          <a:xfrm>
            <a:off x="4469325" y="930350"/>
            <a:ext cx="22071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개체타입 (Entity Type)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4545525" y="1616150"/>
            <a:ext cx="34605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관계타입 (Relationship Type)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4545525" y="2149550"/>
            <a:ext cx="34605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속성 (Attribute)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545525" y="2835350"/>
            <a:ext cx="34605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기본키 속성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7" name="Google Shape;127;p18"/>
          <p:cNvCxnSpPr/>
          <p:nvPr/>
        </p:nvCxnSpPr>
        <p:spPr>
          <a:xfrm>
            <a:off x="1930025" y="3211025"/>
            <a:ext cx="81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Google Shape;128;p18"/>
          <p:cNvSpPr txBox="1"/>
          <p:nvPr/>
        </p:nvSpPr>
        <p:spPr>
          <a:xfrm>
            <a:off x="4621725" y="3521150"/>
            <a:ext cx="34605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개체 간 관계    1:1, 1:N,   N:M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4697925" y="4130750"/>
            <a:ext cx="34605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개체타입과 속성 연결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1613675" y="34444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2832875" y="34444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251" y="983441"/>
            <a:ext cx="4695146" cy="317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2964075" y="1304375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5381550" y="1304375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3707031" y="274904"/>
            <a:ext cx="1772281" cy="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ERD 예)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Occurence  / Cardinality</a:t>
            </a:r>
            <a:endParaRPr dirty="0"/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1"/>
          </p:nvPr>
        </p:nvSpPr>
        <p:spPr>
          <a:xfrm>
            <a:off x="510174" y="1294678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하나의 개체를 개체 </a:t>
            </a:r>
            <a:r>
              <a:rPr lang="ko" dirty="0">
                <a:solidFill>
                  <a:srgbClr val="0000FF"/>
                </a:solidFill>
              </a:rPr>
              <a:t>어커런스 (Entity Occurence) </a:t>
            </a:r>
            <a:r>
              <a:rPr lang="ko" dirty="0"/>
              <a:t>라 함.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‘관계’ 에 참여하는 개체타입 의 </a:t>
            </a:r>
            <a:r>
              <a:rPr lang="ko" b="1" dirty="0"/>
              <a:t>‘개수’</a:t>
            </a:r>
            <a:r>
              <a:rPr lang="ko" dirty="0"/>
              <a:t> 에 대한 </a:t>
            </a:r>
            <a:r>
              <a:rPr lang="ko" dirty="0">
                <a:solidFill>
                  <a:srgbClr val="0000FF"/>
                </a:solidFill>
              </a:rPr>
              <a:t>대응 카디널리티 (Cardinality) </a:t>
            </a:r>
            <a:r>
              <a:rPr lang="ko" dirty="0"/>
              <a:t>를 </a:t>
            </a:r>
            <a:endParaRPr lang="en-US" altLang="ko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갖는다.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대응 카디널리티에 따른 관계의 종류는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b="1" dirty="0"/>
              <a:t>1:1 관계</a:t>
            </a:r>
            <a:r>
              <a:rPr lang="ko" dirty="0"/>
              <a:t>   /  </a:t>
            </a:r>
            <a:r>
              <a:rPr lang="ko" b="1" dirty="0"/>
              <a:t>1:N 관계</a:t>
            </a:r>
            <a:r>
              <a:rPr lang="ko" dirty="0"/>
              <a:t>  / </a:t>
            </a:r>
            <a:r>
              <a:rPr lang="ko" b="1" dirty="0"/>
              <a:t>N:M 관계</a:t>
            </a:r>
            <a:r>
              <a:rPr lang="ko" dirty="0"/>
              <a:t>  가 있다 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100" dirty="0"/>
              <a:t>(그 밖에도 ISA 관계 등이 있으나 본 커리에서는 생략)</a:t>
            </a:r>
            <a:endParaRPr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1:1 관계 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534900" y="1262550"/>
            <a:ext cx="8297400" cy="461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관계에 참여하고 있는 두 개체 타입이 모두 하나씩의 개체 어커런스를 갖는 관계</a:t>
            </a:r>
            <a:endParaRPr dirty="0"/>
          </a:p>
        </p:txBody>
      </p:sp>
      <p:sp>
        <p:nvSpPr>
          <p:cNvPr id="152" name="Google Shape;152;p21"/>
          <p:cNvSpPr/>
          <p:nvPr/>
        </p:nvSpPr>
        <p:spPr>
          <a:xfrm>
            <a:off x="1455379" y="2570000"/>
            <a:ext cx="1597800" cy="44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교수</a:t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3601971" y="2523400"/>
            <a:ext cx="1346700" cy="540000"/>
          </a:xfrm>
          <a:prstGeom prst="diamond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</a:t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1732667" y="17679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534900" y="1786450"/>
            <a:ext cx="10431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교수번호</a:t>
            </a:r>
            <a:endParaRPr u="sng"/>
          </a:p>
        </p:txBody>
      </p:sp>
      <p:sp>
        <p:nvSpPr>
          <p:cNvPr id="156" name="Google Shape;156;p21"/>
          <p:cNvSpPr/>
          <p:nvPr/>
        </p:nvSpPr>
        <p:spPr>
          <a:xfrm>
            <a:off x="2951867" y="17679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학과</a:t>
            </a:r>
            <a:endParaRPr/>
          </a:p>
        </p:txBody>
      </p:sp>
      <p:cxnSp>
        <p:nvCxnSpPr>
          <p:cNvPr id="157" name="Google Shape;157;p21"/>
          <p:cNvCxnSpPr>
            <a:stCxn id="155" idx="4"/>
            <a:endCxn id="152" idx="0"/>
          </p:cNvCxnSpPr>
          <p:nvPr/>
        </p:nvCxnSpPr>
        <p:spPr>
          <a:xfrm>
            <a:off x="1056450" y="2288050"/>
            <a:ext cx="1197900" cy="28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>
            <a:stCxn id="154" idx="4"/>
            <a:endCxn id="152" idx="0"/>
          </p:cNvCxnSpPr>
          <p:nvPr/>
        </p:nvCxnSpPr>
        <p:spPr>
          <a:xfrm flipH="1">
            <a:off x="2254217" y="2269500"/>
            <a:ext cx="10200" cy="30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21"/>
          <p:cNvCxnSpPr>
            <a:stCxn id="156" idx="4"/>
            <a:endCxn id="152" idx="0"/>
          </p:cNvCxnSpPr>
          <p:nvPr/>
        </p:nvCxnSpPr>
        <p:spPr>
          <a:xfrm flipH="1">
            <a:off x="2254217" y="2269500"/>
            <a:ext cx="1229400" cy="30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21"/>
          <p:cNvSpPr/>
          <p:nvPr/>
        </p:nvSpPr>
        <p:spPr>
          <a:xfrm>
            <a:off x="5341579" y="2570000"/>
            <a:ext cx="1597800" cy="44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</a:t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6228467" y="17679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과목이름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5030700" y="1786450"/>
            <a:ext cx="10431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과목번호</a:t>
            </a:r>
            <a:endParaRPr u="sng"/>
          </a:p>
        </p:txBody>
      </p:sp>
      <p:cxnSp>
        <p:nvCxnSpPr>
          <p:cNvPr id="163" name="Google Shape;163;p21"/>
          <p:cNvCxnSpPr>
            <a:stCxn id="162" idx="4"/>
            <a:endCxn id="160" idx="0"/>
          </p:cNvCxnSpPr>
          <p:nvPr/>
        </p:nvCxnSpPr>
        <p:spPr>
          <a:xfrm>
            <a:off x="5552250" y="2288050"/>
            <a:ext cx="588300" cy="28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1"/>
          <p:cNvCxnSpPr>
            <a:stCxn id="161" idx="4"/>
            <a:endCxn id="160" idx="0"/>
          </p:cNvCxnSpPr>
          <p:nvPr/>
        </p:nvCxnSpPr>
        <p:spPr>
          <a:xfrm flipH="1">
            <a:off x="6140417" y="2269500"/>
            <a:ext cx="619800" cy="30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1"/>
          <p:cNvCxnSpPr>
            <a:stCxn id="152" idx="3"/>
            <a:endCxn id="153" idx="1"/>
          </p:cNvCxnSpPr>
          <p:nvPr/>
        </p:nvCxnSpPr>
        <p:spPr>
          <a:xfrm rot="10800000" flipH="1">
            <a:off x="3053179" y="2793500"/>
            <a:ext cx="5487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1"/>
          <p:cNvSpPr txBox="1"/>
          <p:nvPr/>
        </p:nvSpPr>
        <p:spPr>
          <a:xfrm>
            <a:off x="3213875" y="2453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7" name="Google Shape;167;p21"/>
          <p:cNvCxnSpPr>
            <a:stCxn id="153" idx="3"/>
            <a:endCxn id="160" idx="1"/>
          </p:cNvCxnSpPr>
          <p:nvPr/>
        </p:nvCxnSpPr>
        <p:spPr>
          <a:xfrm>
            <a:off x="4948671" y="2793400"/>
            <a:ext cx="3930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168;p21"/>
          <p:cNvSpPr txBox="1"/>
          <p:nvPr/>
        </p:nvSpPr>
        <p:spPr>
          <a:xfrm>
            <a:off x="5042675" y="2453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765075" y="3290725"/>
            <a:ext cx="7401900" cy="1087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‘교수’ 와 ‘과목’ 간에는 </a:t>
            </a:r>
            <a:r>
              <a:rPr lang="ko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1:1 강의 관계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즉 왼쪽의 ERD 는 ‘한명의 교수’ 는 ‘한 과목’ 만 강의할수 있고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‘한 과목’ 은 ‘한명의 교수’ 에 의해서만 강의가 이루어짐.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103</TotalTime>
  <Words>950</Words>
  <Application>Microsoft Office PowerPoint</Application>
  <PresentationFormat>화면 슬라이드 쇼(16:9)</PresentationFormat>
  <Paragraphs>218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Arial</vt:lpstr>
      <vt:lpstr>Garamond</vt:lpstr>
      <vt:lpstr>Open Sans</vt:lpstr>
      <vt:lpstr>자연주의</vt:lpstr>
      <vt:lpstr>데이터 모델링</vt:lpstr>
      <vt:lpstr>데이터 베이스 설계 단계</vt:lpstr>
      <vt:lpstr>현실세계 와 데이터베이스 사이 모델</vt:lpstr>
      <vt:lpstr>데이터 모델링의 3가지 요소</vt:lpstr>
      <vt:lpstr>ER Model : (Entity - Ralationship Model)</vt:lpstr>
      <vt:lpstr>ER 모델을 표현하는 도형</vt:lpstr>
      <vt:lpstr>ERD 예)</vt:lpstr>
      <vt:lpstr>Occurence  / Cardinality</vt:lpstr>
      <vt:lpstr>1:1 관계 </vt:lpstr>
      <vt:lpstr>1:N 관계 </vt:lpstr>
      <vt:lpstr>N:M 관계 </vt:lpstr>
      <vt:lpstr>요구사항을 이용하여 ERD 만들기</vt:lpstr>
      <vt:lpstr>다음 요구사항을 바탕으로 ERD 작성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문제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모델링</dc:title>
  <cp:lastModifiedBy>phantom5820@naver.com</cp:lastModifiedBy>
  <cp:revision>3</cp:revision>
  <dcterms:modified xsi:type="dcterms:W3CDTF">2021-04-13T17:24:40Z</dcterms:modified>
</cp:coreProperties>
</file>