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Open Sans" panose="020B0600000101010101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7C13C4-FB4E-4056-B969-91F0D7F9D337}">
  <a:tblStyle styleId="{867C13C4-FB4E-4056-B969-91F0D7F9D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ad1945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ad1945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ad1945d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ad1945d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ad1945d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ad1945d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ad1945d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ad1945d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1dc563f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1dc563f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ad1945d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dad1945d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ad1945d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ad1945d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1dc563f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1dc563f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ad1945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ad1945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ad1945d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ad1945d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dc563f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dc563f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ad1945d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ad1945d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ad1945d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ad1945d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1dc563f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1dc563f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ad1945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ad1945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ad1945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ad1945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d1945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d1945d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ad194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ad194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1dc563f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1dc563f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ad1945d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ad1945d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078525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348204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00152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9159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749921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08247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365409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741307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897397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388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1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4787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62318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28405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922282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74462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328905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65053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71980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47955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Constraint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생성시 동시에 설정 + 제약조건명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8520600" cy="29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다음 조건을 만족하는 t_emp</a:t>
            </a:r>
            <a:r>
              <a:rPr lang="en-US" altLang="ko" sz="1000" dirty="0"/>
              <a:t>3</a:t>
            </a:r>
            <a:r>
              <a:rPr lang="ko" sz="1000" dirty="0"/>
              <a:t> 테이블 생성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dirty="0"/>
              <a:t>최대 숫자 4자리 담을 컬럼 no ,  기본키로 설정 → 제약조건명 </a:t>
            </a:r>
            <a:r>
              <a:rPr lang="ko" sz="1000" dirty="0">
                <a:solidFill>
                  <a:srgbClr val="4A86E8"/>
                </a:solidFill>
              </a:rPr>
              <a:t>emp</a:t>
            </a:r>
            <a:r>
              <a:rPr lang="en-US" altLang="ko" sz="1000" dirty="0">
                <a:solidFill>
                  <a:srgbClr val="4A86E8"/>
                </a:solidFill>
              </a:rPr>
              <a:t>3</a:t>
            </a:r>
            <a:r>
              <a:rPr lang="ko" sz="1000" dirty="0">
                <a:solidFill>
                  <a:srgbClr val="4A86E8"/>
                </a:solidFill>
              </a:rPr>
              <a:t>_no_pk</a:t>
            </a:r>
            <a:br>
              <a:rPr lang="ko" sz="1000" dirty="0"/>
            </a:br>
            <a:r>
              <a:rPr lang="ko" sz="1000" dirty="0"/>
              <a:t>최대 10문자 담을 컬럼 name,  null 허용 안함 → 제약조건명 </a:t>
            </a:r>
            <a:r>
              <a:rPr lang="ko" sz="1000" dirty="0">
                <a:solidFill>
                  <a:srgbClr val="4A86E8"/>
                </a:solidFill>
              </a:rPr>
              <a:t>emp</a:t>
            </a:r>
            <a:r>
              <a:rPr lang="en-US" altLang="ko" sz="1000" dirty="0">
                <a:solidFill>
                  <a:srgbClr val="4A86E8"/>
                </a:solidFill>
              </a:rPr>
              <a:t>3</a:t>
            </a:r>
            <a:r>
              <a:rPr lang="ko" sz="1000" dirty="0">
                <a:solidFill>
                  <a:srgbClr val="4A86E8"/>
                </a:solidFill>
              </a:rPr>
              <a:t>_name_nn</a:t>
            </a:r>
            <a:br>
              <a:rPr lang="ko" sz="1000" dirty="0"/>
            </a:br>
            <a:r>
              <a:rPr lang="ko" sz="1000" dirty="0"/>
              <a:t>최대 13문자 담을 컬럼 jumin,  </a:t>
            </a:r>
            <a:br>
              <a:rPr lang="ko" sz="1000" dirty="0"/>
            </a:br>
            <a:r>
              <a:rPr lang="ko" sz="1000" dirty="0"/>
              <a:t>	null 허용 안함 → 제약조건명 </a:t>
            </a:r>
            <a:r>
              <a:rPr lang="ko" sz="1000" dirty="0">
                <a:solidFill>
                  <a:srgbClr val="4A86E8"/>
                </a:solidFill>
              </a:rPr>
              <a:t>emp</a:t>
            </a:r>
            <a:r>
              <a:rPr lang="en-US" altLang="ko" sz="1000" dirty="0">
                <a:solidFill>
                  <a:srgbClr val="4A86E8"/>
                </a:solidFill>
              </a:rPr>
              <a:t>3</a:t>
            </a:r>
            <a:r>
              <a:rPr lang="ko" sz="1000" dirty="0">
                <a:solidFill>
                  <a:srgbClr val="4A86E8"/>
                </a:solidFill>
              </a:rPr>
              <a:t>_jumin_nn </a:t>
            </a:r>
            <a:br>
              <a:rPr lang="ko" sz="1000" dirty="0">
                <a:solidFill>
                  <a:srgbClr val="4A86E8"/>
                </a:solidFill>
              </a:rPr>
            </a:br>
            <a:r>
              <a:rPr lang="ko" sz="1000" dirty="0">
                <a:solidFill>
                  <a:srgbClr val="4A86E8"/>
                </a:solidFill>
              </a:rPr>
              <a:t>	</a:t>
            </a:r>
            <a:r>
              <a:rPr lang="ko" sz="1000" dirty="0"/>
              <a:t>고유해야 함 → 제약조건명 </a:t>
            </a:r>
            <a:r>
              <a:rPr lang="ko" sz="1000" dirty="0">
                <a:solidFill>
                  <a:srgbClr val="4A86E8"/>
                </a:solidFill>
              </a:rPr>
              <a:t>emp</a:t>
            </a:r>
            <a:r>
              <a:rPr lang="en-US" altLang="ko" sz="1000" dirty="0">
                <a:solidFill>
                  <a:srgbClr val="4A86E8"/>
                </a:solidFill>
              </a:rPr>
              <a:t>3</a:t>
            </a:r>
            <a:r>
              <a:rPr lang="ko" sz="1000" dirty="0">
                <a:solidFill>
                  <a:srgbClr val="4A86E8"/>
                </a:solidFill>
              </a:rPr>
              <a:t>_jumin_uk </a:t>
            </a:r>
            <a:br>
              <a:rPr lang="ko" sz="1000" dirty="0"/>
            </a:br>
            <a:r>
              <a:rPr lang="ko" sz="1000" dirty="0"/>
              <a:t>숫자 1자리 담을 컬럼 area,    area 값은 5보다 작아야 한다 </a:t>
            </a:r>
            <a:br>
              <a:rPr lang="ko" sz="1000" dirty="0"/>
            </a:br>
            <a:r>
              <a:rPr lang="ko" sz="1000" dirty="0"/>
              <a:t>    → 제약조건명 </a:t>
            </a:r>
            <a:r>
              <a:rPr lang="ko" sz="1000" dirty="0">
                <a:solidFill>
                  <a:srgbClr val="4A86E8"/>
                </a:solidFill>
              </a:rPr>
              <a:t>emp</a:t>
            </a:r>
            <a:r>
              <a:rPr lang="en-US" altLang="ko" sz="1000" dirty="0">
                <a:solidFill>
                  <a:srgbClr val="4A86E8"/>
                </a:solidFill>
              </a:rPr>
              <a:t>3</a:t>
            </a:r>
            <a:r>
              <a:rPr lang="ko" sz="1000" dirty="0">
                <a:solidFill>
                  <a:srgbClr val="4A86E8"/>
                </a:solidFill>
              </a:rPr>
              <a:t>_area_ck</a:t>
            </a:r>
            <a:br>
              <a:rPr lang="ko" sz="1000" dirty="0"/>
            </a:br>
            <a:r>
              <a:rPr lang="ko" sz="1000" dirty="0"/>
              <a:t>최대 6자리 담을 컬럼 deptno deptno,   t_dept2 테이블의 dcode 컬럼을 참조한다</a:t>
            </a:r>
            <a:br>
              <a:rPr lang="ko" sz="1000" dirty="0"/>
            </a:br>
            <a:r>
              <a:rPr lang="ko" sz="1000" dirty="0"/>
              <a:t>    → </a:t>
            </a:r>
            <a:r>
              <a:rPr lang="ko" sz="1000" dirty="0">
                <a:solidFill>
                  <a:srgbClr val="4A86E8"/>
                </a:solidFill>
              </a:rPr>
              <a:t>emp</a:t>
            </a:r>
            <a:r>
              <a:rPr lang="en-US" altLang="ko" sz="1000" dirty="0">
                <a:solidFill>
                  <a:srgbClr val="4A86E8"/>
                </a:solidFill>
              </a:rPr>
              <a:t>3</a:t>
            </a:r>
            <a:r>
              <a:rPr lang="ko" sz="1000" dirty="0">
                <a:solidFill>
                  <a:srgbClr val="4A86E8"/>
                </a:solidFill>
              </a:rPr>
              <a:t>_deptno_fk</a:t>
            </a:r>
            <a:endParaRPr sz="10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044346-1EBA-4724-A9DA-F1DF8BA07215}"/>
              </a:ext>
            </a:extLst>
          </p:cNvPr>
          <p:cNvSpPr/>
          <p:nvPr/>
        </p:nvSpPr>
        <p:spPr>
          <a:xfrm>
            <a:off x="233916" y="3133060"/>
            <a:ext cx="6337005" cy="17720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create table t_emp3(</a:t>
            </a:r>
          </a:p>
          <a:p>
            <a:pPr algn="ctr"/>
            <a:r>
              <a:rPr lang="en-US" altLang="ko-KR" sz="1000" dirty="0"/>
              <a:t>     no number(4) CONSTRAINT emp3_no_pk primary key,</a:t>
            </a:r>
          </a:p>
          <a:p>
            <a:pPr algn="ctr"/>
            <a:r>
              <a:rPr lang="en-US" altLang="ko-KR" sz="1000" dirty="0"/>
              <a:t>    name varchar2(10) CONSTRAINT emp3_name_nn not null,</a:t>
            </a:r>
          </a:p>
          <a:p>
            <a:pPr algn="ctr"/>
            <a:r>
              <a:rPr lang="en-US" altLang="ko-KR" sz="1000" dirty="0"/>
              <a:t>    </a:t>
            </a:r>
            <a:r>
              <a:rPr lang="en-US" altLang="ko-KR" sz="1000" dirty="0" err="1"/>
              <a:t>jumin</a:t>
            </a:r>
            <a:r>
              <a:rPr lang="en-US" altLang="ko-KR" sz="1000" dirty="0"/>
              <a:t> varchar2(13) </a:t>
            </a:r>
          </a:p>
          <a:p>
            <a:pPr algn="ctr"/>
            <a:r>
              <a:rPr lang="en-US" altLang="ko-KR" sz="1000" dirty="0"/>
              <a:t>        CONSTRAINT emp3_jumin_nn not null </a:t>
            </a:r>
          </a:p>
          <a:p>
            <a:pPr algn="ctr"/>
            <a:r>
              <a:rPr lang="en-US" altLang="ko-KR" sz="1000" dirty="0"/>
              <a:t>        CONSTRAINT emp3_jumin_uk unique,</a:t>
            </a:r>
          </a:p>
          <a:p>
            <a:pPr algn="ctr"/>
            <a:r>
              <a:rPr lang="en-US" altLang="ko-KR" sz="1000" dirty="0"/>
              <a:t>    area number(1) CONSTRAINT emp3_area_ck check(area &lt; 5),</a:t>
            </a:r>
          </a:p>
          <a:p>
            <a:pPr algn="ctr"/>
            <a:r>
              <a:rPr lang="en-US" altLang="ko-KR" sz="1000" dirty="0"/>
              <a:t>    </a:t>
            </a:r>
            <a:r>
              <a:rPr lang="en-US" altLang="ko-KR" sz="1000" dirty="0" err="1"/>
              <a:t>deptno</a:t>
            </a:r>
            <a:r>
              <a:rPr lang="en-US" altLang="ko-KR" sz="1000" dirty="0"/>
              <a:t> varchar2(6) CONSTRAINT emp3_deptno_fk REFERENCES scott7.t_dept2(</a:t>
            </a:r>
            <a:r>
              <a:rPr lang="en-US" altLang="ko-KR" sz="1000" dirty="0" err="1"/>
              <a:t>dcode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조회하기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테이블에 제약조건을 설정하면 그 내용은 ‘딕셔너리’ 에 저장되어 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사용자 딕셔너리 : </a:t>
            </a:r>
            <a:r>
              <a:rPr lang="ko" b="1" dirty="0"/>
              <a:t>USER_CONSTRAINT </a:t>
            </a:r>
            <a:r>
              <a:rPr lang="ko" dirty="0"/>
              <a:t>와 </a:t>
            </a:r>
            <a:r>
              <a:rPr lang="ko" b="1" dirty="0"/>
              <a:t>USER_CONS_COLUMNS </a:t>
            </a:r>
            <a:r>
              <a:rPr lang="ko" dirty="0"/>
              <a:t> 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DB 전체 딕셔너리 : </a:t>
            </a:r>
            <a:r>
              <a:rPr lang="ko" b="1" dirty="0"/>
              <a:t>DBA_CONSTRAINT </a:t>
            </a:r>
            <a:r>
              <a:rPr lang="ko" dirty="0"/>
              <a:t>와 </a:t>
            </a:r>
            <a:r>
              <a:rPr lang="ko" b="1" dirty="0"/>
              <a:t>DBA_CONSTRAINT_COLUMNS </a:t>
            </a:r>
            <a:r>
              <a:rPr lang="ko" dirty="0"/>
              <a:t>사용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** 딕셔너리( Dictionary ) : 스키마 · 사용자 · 객체 · 권한 · 롤 · 데이터베이스의 정보 등등, 오라클 데이터베이스를 운영하는데 필요한 정보를 관리하는 별도의 객체들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235500" y="732925"/>
            <a:ext cx="32502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t_emp4, t_emp3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에 설정되어 있는 제약조건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조회하기</a:t>
            </a:r>
            <a:br>
              <a:rPr lang="ko" dirty="0"/>
            </a:br>
            <a:br>
              <a:rPr lang="ko" dirty="0"/>
            </a:br>
            <a:r>
              <a:rPr lang="ko" b="1" dirty="0"/>
              <a:t>제약조건 이름 주목!</a:t>
            </a:r>
            <a:endParaRPr b="1"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25" y="2435952"/>
            <a:ext cx="5534772" cy="1740073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825" y="481300"/>
            <a:ext cx="5534775" cy="170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66150" y="4360525"/>
            <a:ext cx="8275500" cy="44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 : Primary Key,   U : Unique,  C : Check,  R : Foreign Key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-582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제약조건에 위배되는 DML 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438880"/>
            <a:ext cx="85206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t_emp3 에 제약조건에 맞는 / 위배되는 DML 작성해보고, 에러메세지 확인해보자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F71108-FCC8-48E2-BF40-1B72284FF52E}"/>
              </a:ext>
            </a:extLst>
          </p:cNvPr>
          <p:cNvSpPr/>
          <p:nvPr/>
        </p:nvSpPr>
        <p:spPr>
          <a:xfrm>
            <a:off x="233916" y="900223"/>
            <a:ext cx="7315200" cy="344494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into emp3 values(1,'</a:t>
            </a:r>
            <a:r>
              <a:rPr lang="ko-KR" altLang="en-US" sz="1200" dirty="0"/>
              <a:t>오라클</a:t>
            </a:r>
            <a:r>
              <a:rPr lang="en-US" altLang="ko-KR" sz="1200" dirty="0"/>
              <a:t>','1234561234567', 4, 1000);</a:t>
            </a:r>
          </a:p>
          <a:p>
            <a:pPr algn="ctr"/>
            <a:r>
              <a:rPr lang="en-US" altLang="ko-KR" sz="1200" dirty="0"/>
              <a:t>--</a:t>
            </a:r>
            <a:r>
              <a:rPr lang="ko-KR" altLang="en-US" sz="1200" dirty="0" err="1"/>
              <a:t>두번</a:t>
            </a:r>
            <a:r>
              <a:rPr lang="ko-KR" altLang="en-US" sz="1200" dirty="0"/>
              <a:t> 실행하면 오류 </a:t>
            </a:r>
            <a:r>
              <a:rPr lang="en-US" altLang="ko-KR" sz="1200" dirty="0"/>
              <a:t>pk </a:t>
            </a:r>
            <a:r>
              <a:rPr lang="ko-KR" altLang="en-US" sz="1200" dirty="0"/>
              <a:t>문제 때문</a:t>
            </a:r>
          </a:p>
          <a:p>
            <a:pPr algn="ctr"/>
            <a:r>
              <a:rPr lang="en-US" altLang="ko-KR" sz="1200" dirty="0"/>
              <a:t>insert into emp3 values(2,'</a:t>
            </a:r>
            <a:r>
              <a:rPr lang="ko-KR" altLang="en-US" sz="1200" dirty="0"/>
              <a:t>오라클</a:t>
            </a:r>
            <a:r>
              <a:rPr lang="en-US" altLang="ko-KR" sz="1200" dirty="0"/>
              <a:t>','1234561234567', 4, 1000);</a:t>
            </a:r>
          </a:p>
          <a:p>
            <a:pPr algn="ctr"/>
            <a:r>
              <a:rPr lang="en-US" altLang="ko-KR" sz="1200" dirty="0"/>
              <a:t>--</a:t>
            </a:r>
            <a:r>
              <a:rPr lang="en-US" altLang="ko-KR" sz="1200" dirty="0" err="1"/>
              <a:t>jumin</a:t>
            </a:r>
            <a:r>
              <a:rPr lang="en-US" altLang="ko-KR" sz="1200" dirty="0"/>
              <a:t> unique </a:t>
            </a:r>
            <a:r>
              <a:rPr lang="ko-KR" altLang="en-US" sz="1200" dirty="0"/>
              <a:t>오류 때문에 에러</a:t>
            </a:r>
          </a:p>
          <a:p>
            <a:pPr algn="ctr"/>
            <a:r>
              <a:rPr lang="en-US" altLang="ko-KR" sz="1200" dirty="0"/>
              <a:t>insert into emp3 values(2,'</a:t>
            </a:r>
            <a:r>
              <a:rPr lang="ko-KR" altLang="en-US" sz="1200" dirty="0"/>
              <a:t>오라클</a:t>
            </a:r>
            <a:r>
              <a:rPr lang="en-US" altLang="ko-KR" sz="1200" dirty="0"/>
              <a:t>','22222222222222222', 4, 1000);</a:t>
            </a:r>
          </a:p>
          <a:p>
            <a:pPr algn="ctr"/>
            <a:r>
              <a:rPr lang="en-US" altLang="ko-KR" sz="1200" dirty="0"/>
              <a:t>-- number(13) </a:t>
            </a:r>
            <a:r>
              <a:rPr lang="ko-KR" altLang="en-US" sz="1200" dirty="0"/>
              <a:t>자릿수 초과 오류</a:t>
            </a:r>
          </a:p>
          <a:p>
            <a:pPr algn="ctr"/>
            <a:r>
              <a:rPr lang="en-US" altLang="ko-KR" sz="1200" dirty="0"/>
              <a:t>insert into emp3 values(2,'tiger','2222222222222', 10, 1000);</a:t>
            </a:r>
          </a:p>
          <a:p>
            <a:pPr algn="ctr"/>
            <a:r>
              <a:rPr lang="en-US" altLang="ko-KR" sz="1200" dirty="0"/>
              <a:t>-- check (area &lt; 5) </a:t>
            </a:r>
            <a:r>
              <a:rPr lang="ko-KR" altLang="en-US" sz="1200" dirty="0"/>
              <a:t>오류</a:t>
            </a:r>
          </a:p>
          <a:p>
            <a:pPr algn="ctr"/>
            <a:r>
              <a:rPr lang="en-US" altLang="ko-KR" sz="1200" dirty="0"/>
              <a:t>select * from scott7.t_dept2;</a:t>
            </a:r>
          </a:p>
          <a:p>
            <a:pPr algn="ctr"/>
            <a:r>
              <a:rPr lang="en-US" altLang="ko-KR" sz="1200" dirty="0"/>
              <a:t>select * from emp3;</a:t>
            </a:r>
          </a:p>
          <a:p>
            <a:pPr algn="ctr"/>
            <a:r>
              <a:rPr lang="en-US" altLang="ko-KR" sz="1200" dirty="0"/>
              <a:t>insert into emp3 values(2,'tiger','2222222222222', 3, 2000);</a:t>
            </a:r>
          </a:p>
          <a:p>
            <a:pPr algn="ctr"/>
            <a:r>
              <a:rPr lang="en-US" altLang="ko-KR" sz="1200" dirty="0"/>
              <a:t>delete from emp3 where name like 'tiger';</a:t>
            </a:r>
          </a:p>
          <a:p>
            <a:pPr algn="ctr"/>
            <a:r>
              <a:rPr lang="en-US" altLang="ko-KR" sz="1200" dirty="0"/>
              <a:t>insert into emp3 (no, </a:t>
            </a:r>
            <a:r>
              <a:rPr lang="en-US" altLang="ko-KR" sz="1200" dirty="0" err="1"/>
              <a:t>jumin</a:t>
            </a:r>
            <a:r>
              <a:rPr lang="en-US" altLang="ko-KR" sz="1200" dirty="0"/>
              <a:t>, area, </a:t>
            </a:r>
            <a:r>
              <a:rPr lang="en-US" altLang="ko-KR" sz="1200" dirty="0" err="1"/>
              <a:t>deptno</a:t>
            </a:r>
            <a:r>
              <a:rPr lang="en-US" altLang="ko-KR" sz="1200" dirty="0"/>
              <a:t>) values(2, '3333333333333', 4, 1001);</a:t>
            </a:r>
          </a:p>
          <a:p>
            <a:pPr algn="ctr"/>
            <a:r>
              <a:rPr lang="en-US" altLang="ko-KR" sz="1200" dirty="0"/>
              <a:t>--not null </a:t>
            </a:r>
            <a:r>
              <a:rPr lang="ko-KR" altLang="en-US" sz="1200" dirty="0"/>
              <a:t>오류</a:t>
            </a:r>
          </a:p>
          <a:p>
            <a:pPr algn="ctr"/>
            <a:r>
              <a:rPr lang="en-US" altLang="ko-KR" sz="1200" dirty="0"/>
              <a:t>--insert </a:t>
            </a:r>
            <a:r>
              <a:rPr lang="ko-KR" altLang="en-US" sz="1200" dirty="0"/>
              <a:t>뿐만 아니라 모든 </a:t>
            </a:r>
            <a:r>
              <a:rPr lang="en-US" altLang="ko-KR" sz="1200" dirty="0"/>
              <a:t>DML</a:t>
            </a:r>
            <a:r>
              <a:rPr lang="ko-KR" altLang="en-US" sz="1200" dirty="0"/>
              <a:t>에 대해서 제약조건은 동작을 한다</a:t>
            </a:r>
          </a:p>
          <a:p>
            <a:pPr algn="ctr"/>
            <a:r>
              <a:rPr lang="en-US" altLang="ko-KR" sz="1200" dirty="0"/>
              <a:t>update emp3 set area = 10 where no = 1;</a:t>
            </a:r>
          </a:p>
          <a:p>
            <a:pPr algn="ctr"/>
            <a:r>
              <a:rPr lang="en-US" altLang="ko-KR" sz="1200" dirty="0"/>
              <a:t>--area </a:t>
            </a:r>
            <a:r>
              <a:rPr lang="ko-KR" altLang="en-US" sz="1200" dirty="0"/>
              <a:t>제약조건 때문</a:t>
            </a:r>
            <a:r>
              <a:rPr lang="en-US" altLang="ko-KR" sz="1200" dirty="0"/>
              <a:t>(area &lt; 5)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70696" y="381229"/>
            <a:ext cx="8520600" cy="707400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생성후 제약조건 추가하기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ALTER 명령 사용하여 테이블 에 제약조건 추가가능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위에서 생성한 t_emp</a:t>
            </a:r>
            <a:r>
              <a:rPr lang="en-US" altLang="ko" dirty="0"/>
              <a:t>3</a:t>
            </a:r>
            <a:r>
              <a:rPr lang="ko" dirty="0"/>
              <a:t> 테이블의 name 컬럼에 UNIQUE 제약조건 추가하기</a:t>
            </a: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=&gt; alter table emp3 add constraint emp3_name_uk unique(name);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-7337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t_emp4 테이블의 area 컬럼에 NOT NULL 제약조건 추가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A169806-9EDD-4CA3-9237-D3FA406B7B7C}"/>
              </a:ext>
            </a:extLst>
          </p:cNvPr>
          <p:cNvSpPr/>
          <p:nvPr/>
        </p:nvSpPr>
        <p:spPr>
          <a:xfrm>
            <a:off x="241004" y="1446029"/>
            <a:ext cx="7648354" cy="1403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alter table emp3 add constraint emp3_area_nn not null(area);</a:t>
            </a:r>
          </a:p>
          <a:p>
            <a:pPr algn="ctr"/>
            <a:r>
              <a:rPr lang="en-US" altLang="ko-KR" sz="1200" dirty="0"/>
              <a:t>-&gt; </a:t>
            </a:r>
            <a:r>
              <a:rPr lang="ko-KR" altLang="en-US" sz="1200" dirty="0"/>
              <a:t>오류 </a:t>
            </a:r>
            <a:r>
              <a:rPr lang="en-US" altLang="ko-KR" sz="1200" dirty="0"/>
              <a:t>: </a:t>
            </a:r>
            <a:r>
              <a:rPr lang="ko-KR" altLang="en-US" sz="1200" dirty="0"/>
              <a:t>이미 컬럼의 기본값이 </a:t>
            </a:r>
            <a:r>
              <a:rPr lang="en-US" altLang="ko-KR" sz="1200" dirty="0"/>
              <a:t>null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설정되어있다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제약조건을 </a:t>
            </a:r>
            <a:r>
              <a:rPr lang="ko-KR" altLang="en-US" sz="1200" dirty="0" err="1"/>
              <a:t>추가할때</a:t>
            </a:r>
            <a:r>
              <a:rPr lang="ko-KR" altLang="en-US" sz="1200" dirty="0"/>
              <a:t> </a:t>
            </a:r>
            <a:r>
              <a:rPr lang="en-US" altLang="ko-KR" sz="1200" dirty="0"/>
              <a:t>ADD</a:t>
            </a:r>
            <a:r>
              <a:rPr lang="ko-KR" altLang="en-US" sz="1200" dirty="0"/>
              <a:t>를 넣으면 안된다</a:t>
            </a:r>
          </a:p>
          <a:p>
            <a:pPr algn="ctr"/>
            <a:r>
              <a:rPr lang="ko-KR" altLang="en-US" sz="1200" dirty="0"/>
              <a:t>	</a:t>
            </a:r>
            <a:r>
              <a:rPr lang="en-US" altLang="ko-KR" sz="1200" dirty="0"/>
              <a:t>add</a:t>
            </a:r>
            <a:r>
              <a:rPr lang="ko-KR" altLang="en-US" sz="1200" dirty="0"/>
              <a:t>가 아닌 </a:t>
            </a:r>
            <a:r>
              <a:rPr lang="en-US" altLang="ko-KR" sz="1200" dirty="0"/>
              <a:t>modify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해야한다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=&gt; alter table emp3 modify (area constraint emp3_area_nn not null);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20744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외래키 추가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t_emp4 테이블의 </a:t>
            </a:r>
            <a:r>
              <a:rPr lang="ko" b="1" dirty="0"/>
              <a:t>name </a:t>
            </a:r>
            <a:r>
              <a:rPr lang="ko" dirty="0"/>
              <a:t>컬럼이 t_emp2 테이블의 </a:t>
            </a:r>
            <a:r>
              <a:rPr lang="ko" b="1" dirty="0"/>
              <a:t>name </a:t>
            </a:r>
            <a:r>
              <a:rPr lang="ko" dirty="0"/>
              <a:t>컬럼의 값을 참조하도록 참조키 제약조건을 설정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(외래키에서 이 경우  t_emp2 를 ‘부모(parent)테이블’ 이라 하고 t_emp4 를 ‘자식(child)테이블’ 이라 </a:t>
            </a:r>
            <a:r>
              <a:rPr lang="ko-KR" altLang="en-US" b="1" dirty="0"/>
              <a:t>한</a:t>
            </a:r>
            <a:r>
              <a:rPr lang="ko" b="1" dirty="0"/>
              <a:t>다)</a:t>
            </a:r>
            <a:endParaRPr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278A07-DBFF-4B59-9AC9-02364BE249F7}"/>
              </a:ext>
            </a:extLst>
          </p:cNvPr>
          <p:cNvSpPr/>
          <p:nvPr/>
        </p:nvSpPr>
        <p:spPr>
          <a:xfrm>
            <a:off x="311700" y="1920950"/>
            <a:ext cx="8350102" cy="14034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에러</a:t>
            </a:r>
            <a:r>
              <a:rPr lang="en-US" altLang="ko-KR" sz="1200" dirty="0"/>
              <a:t>!</a:t>
            </a:r>
          </a:p>
          <a:p>
            <a:pPr algn="ctr"/>
            <a:r>
              <a:rPr lang="en-US" altLang="ko-KR" sz="1200" dirty="0"/>
              <a:t>alter table t_emp4 </a:t>
            </a:r>
          </a:p>
          <a:p>
            <a:pPr algn="ctr"/>
            <a:r>
              <a:rPr lang="en-US" altLang="ko-KR" sz="1200" dirty="0"/>
              <a:t>add constraint emp4_name_fk foreign key(name) </a:t>
            </a:r>
          </a:p>
          <a:p>
            <a:pPr algn="ctr"/>
            <a:r>
              <a:rPr lang="en-US" altLang="ko-KR" sz="1200" dirty="0"/>
              <a:t>references t_emp2(name);</a:t>
            </a:r>
          </a:p>
          <a:p>
            <a:pPr algn="ctr"/>
            <a:r>
              <a:rPr lang="en-US" altLang="ko-KR" sz="1200" dirty="0"/>
              <a:t>-- </a:t>
            </a:r>
            <a:r>
              <a:rPr lang="ko-KR" altLang="en-US" sz="1200" dirty="0"/>
              <a:t>이유는 </a:t>
            </a:r>
            <a:r>
              <a:rPr lang="en-US" altLang="ko-KR" sz="1200" dirty="0"/>
              <a:t>: </a:t>
            </a:r>
            <a:r>
              <a:rPr lang="ko-KR" altLang="en-US" sz="1200" dirty="0"/>
              <a:t>참조되는 부모테이블의 컬럼은 </a:t>
            </a:r>
            <a:r>
              <a:rPr lang="en-US" altLang="ko-KR" sz="1200" dirty="0"/>
              <a:t>pk </a:t>
            </a:r>
            <a:r>
              <a:rPr lang="ko-KR" altLang="en-US" sz="1200" dirty="0"/>
              <a:t>이거나 </a:t>
            </a:r>
            <a:r>
              <a:rPr lang="en-US" altLang="ko-KR" sz="1200" dirty="0" err="1"/>
              <a:t>uk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이어야한다</a:t>
            </a:r>
            <a:r>
              <a:rPr lang="en-US" altLang="ko-KR" sz="1200" dirty="0"/>
              <a:t>. t_emp2</a:t>
            </a:r>
            <a:r>
              <a:rPr lang="ko-KR" altLang="en-US" sz="1200" dirty="0"/>
              <a:t>의 </a:t>
            </a:r>
            <a:r>
              <a:rPr lang="en-US" altLang="ko-KR" sz="1200" dirty="0"/>
              <a:t>name</a:t>
            </a:r>
            <a:r>
              <a:rPr lang="ko-KR" altLang="en-US" sz="1200" dirty="0"/>
              <a:t>컬럼이 </a:t>
            </a:r>
            <a:r>
              <a:rPr lang="en-US" altLang="ko-KR" sz="1200" dirty="0"/>
              <a:t>pk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uk</a:t>
            </a:r>
            <a:r>
              <a:rPr lang="ko-KR" altLang="en-US" sz="1200" dirty="0"/>
              <a:t>가 아니기 때문에 오류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FE1373-F953-4B2F-8F4C-44A13C29F4D1}"/>
              </a:ext>
            </a:extLst>
          </p:cNvPr>
          <p:cNvSpPr/>
          <p:nvPr/>
        </p:nvSpPr>
        <p:spPr>
          <a:xfrm>
            <a:off x="311700" y="3324448"/>
            <a:ext cx="8350102" cy="1403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그래서 먼저 </a:t>
            </a:r>
          </a:p>
          <a:p>
            <a:pPr algn="ctr"/>
            <a:r>
              <a:rPr lang="en-US" altLang="ko-KR" sz="1200" dirty="0"/>
              <a:t>alter table t_emp2 add constraint t_emp2_name_uk unique(name);</a:t>
            </a:r>
          </a:p>
          <a:p>
            <a:pPr algn="ctr"/>
            <a:r>
              <a:rPr lang="ko-KR" altLang="en-US" sz="1200" dirty="0"/>
              <a:t>이렇게 부모테이블에 제약조건을 </a:t>
            </a:r>
            <a:r>
              <a:rPr lang="en-US" altLang="ko-KR" sz="1200" dirty="0"/>
              <a:t>unique</a:t>
            </a:r>
            <a:r>
              <a:rPr lang="ko-KR" altLang="en-US" sz="1200" dirty="0"/>
              <a:t>나 </a:t>
            </a:r>
            <a:r>
              <a:rPr lang="en-US" altLang="ko-KR" sz="1200" dirty="0"/>
              <a:t>pk</a:t>
            </a:r>
            <a:r>
              <a:rPr lang="ko-KR" altLang="en-US" sz="1200" dirty="0"/>
              <a:t>를 걸어주고</a:t>
            </a:r>
          </a:p>
          <a:p>
            <a:pPr algn="ctr"/>
            <a:r>
              <a:rPr lang="ko-KR" altLang="en-US" sz="1200" dirty="0"/>
              <a:t>↓문장을 실행해줘야 한다</a:t>
            </a:r>
          </a:p>
          <a:p>
            <a:pPr algn="ctr"/>
            <a:r>
              <a:rPr lang="en-US" altLang="ko-KR" sz="1200" dirty="0"/>
              <a:t>alter table t_emp4 </a:t>
            </a:r>
          </a:p>
          <a:p>
            <a:pPr algn="ctr"/>
            <a:r>
              <a:rPr lang="en-US" altLang="ko-KR" sz="1200" dirty="0"/>
              <a:t>add constraint emp4_name_fk foreign key(name) </a:t>
            </a:r>
          </a:p>
          <a:p>
            <a:pPr algn="ctr"/>
            <a:r>
              <a:rPr lang="en-US" altLang="ko-KR" sz="1200" dirty="0"/>
              <a:t>references t_emp2(name);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외래키 설정시 주의 → 반드시 Unique!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0000"/>
                </a:solidFill>
              </a:rPr>
              <a:t>참조되는 </a:t>
            </a:r>
            <a:r>
              <a:rPr lang="ko" b="1" dirty="0">
                <a:solidFill>
                  <a:srgbClr val="FF0000"/>
                </a:solidFill>
              </a:rPr>
              <a:t>‘부모테이블의 컬럼’</a:t>
            </a:r>
            <a:r>
              <a:rPr lang="ko" dirty="0">
                <a:solidFill>
                  <a:srgbClr val="FF0000"/>
                </a:solidFill>
              </a:rPr>
              <a:t>은 Primary Key 이거나 Unique 이어야 한다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/>
              <a:t>FOREIGN KEY  + ON DELETE / ON UPDATE 옵션</a:t>
            </a:r>
            <a:endParaRPr sz="2800"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FK 를 설정한후 부모테이블의 데이터를 지우고 싶은데 만약 자식 테이블에서 부모테이블의 해당 데이터를 참조하고 있는 경우 지울수가 없다.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그래서 FK 를 생성할때 </a:t>
            </a:r>
            <a:r>
              <a:rPr lang="ko" b="1" dirty="0">
                <a:solidFill>
                  <a:srgbClr val="0000FF"/>
                </a:solidFill>
              </a:rPr>
              <a:t>ON DELETE CASCADE</a:t>
            </a:r>
            <a:r>
              <a:rPr lang="ko" dirty="0"/>
              <a:t> 옵션을 주면</a:t>
            </a:r>
            <a:br>
              <a:rPr lang="ko" dirty="0"/>
            </a:br>
            <a:r>
              <a:rPr lang="ko" dirty="0"/>
              <a:t>부모테이블의 데이터가 지워질때 자식테이블의 데이터도 함께 지울수 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또한 </a:t>
            </a:r>
            <a:r>
              <a:rPr lang="ko" b="1" dirty="0">
                <a:solidFill>
                  <a:srgbClr val="0000FF"/>
                </a:solidFill>
              </a:rPr>
              <a:t>ON DELETE SET NULL</a:t>
            </a:r>
            <a:r>
              <a:rPr lang="ko" dirty="0"/>
              <a:t> 옵션을 주면 부모테이블의 데이터가 지워질때</a:t>
            </a:r>
            <a:br>
              <a:rPr lang="ko" dirty="0"/>
            </a:br>
            <a:r>
              <a:rPr lang="ko" dirty="0"/>
              <a:t>자식 테이블을 NULL 값으로 설정하게 </a:t>
            </a:r>
            <a:r>
              <a:rPr lang="ko-KR" altLang="en-US" dirty="0"/>
              <a:t>된</a:t>
            </a:r>
            <a:r>
              <a:rPr lang="ko" dirty="0"/>
              <a:t>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마찬가지로 </a:t>
            </a:r>
            <a:r>
              <a:rPr lang="ko" b="1" dirty="0">
                <a:solidFill>
                  <a:srgbClr val="0000FF"/>
                </a:solidFill>
              </a:rPr>
              <a:t>ON UPDATE</a:t>
            </a:r>
            <a:r>
              <a:rPr lang="ko" dirty="0"/>
              <a:t> 에도 옵션을 부여 가능  (</a:t>
            </a:r>
            <a:r>
              <a:rPr lang="ko" dirty="0">
                <a:solidFill>
                  <a:srgbClr val="FF0000"/>
                </a:solidFill>
              </a:rPr>
              <a:t>** ORACLE 은 없</a:t>
            </a: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 DELETE ~~ / ON UPDATE ~~옵션</a:t>
            </a:r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403150" y="1363000"/>
          <a:ext cx="8520600" cy="2713300"/>
        </p:xfrm>
        <a:graphic>
          <a:graphicData uri="http://schemas.openxmlformats.org/drawingml/2006/table">
            <a:tbl>
              <a:tblPr>
                <a:noFill/>
                <a:tableStyleId>{867C13C4-FB4E-4056-B969-91F0D7F9D337}</a:tableStyleId>
              </a:tblPr>
              <a:tblGrid>
                <a:gridCol w="25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b="1"/>
                        <a:t>NO ACTION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참조테이블(부모테이블) 에 변화가 있어도 자식테이블에 아무런 조치를 취하지 않음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b="1"/>
                        <a:t>CASCADE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데이터가 삭제되면 자식테이블의 관련 데이터도 모두 삭제,   </a:t>
                      </a:r>
                      <a:br>
                        <a:rPr lang="ko"/>
                      </a:br>
                      <a:r>
                        <a:rPr lang="ko"/>
                        <a:t>참조테이블의 데이터가 변경되면 자식테이블의 관련 데이터도 모두 변경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b="1"/>
                        <a:t>SET NULL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참조테이블의 변화가 있으면 자식테이블의 관련데이터는 NULL로 변경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 b="1"/>
                        <a:t>SET DEFAULT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참조테이블의 변화가 있으면 자식테이블의 관련데이터는 기본데이터로 변경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무결성(Integrity)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914825"/>
            <a:ext cx="8520600" cy="2654100"/>
          </a:xfrm>
          <a:prstGeom prst="rect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기본키(Primary key) 로 설정된 필드는 중복된 값 이나 NULL 값이 들어올수 없다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성별 필드에는 ‘남’, ‘여’ 외에는 다른 값이 들어올수 없다.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주문수량 필드는 반드시 1 이상의 값이 들어와야 한다.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….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61250" y="1264225"/>
            <a:ext cx="8288400" cy="545100"/>
          </a:xfrm>
          <a:prstGeom prst="wedgeRoundRectCallout">
            <a:avLst>
              <a:gd name="adj1" fmla="val -22176"/>
              <a:gd name="adj2" fmla="val -68179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저장된 데이터에는 </a:t>
            </a:r>
            <a:r>
              <a:rPr lang="ko" sz="2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‘잘못된 데이터’</a:t>
            </a: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가 없어야 한다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관리하기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테이블의 각 칼럼에 설정되는 각 제약조건들은 어떤 필요에 의해 일시적으로 </a:t>
            </a:r>
            <a:br>
              <a:rPr lang="ko" dirty="0"/>
            </a:br>
            <a:r>
              <a:rPr lang="ko" dirty="0"/>
              <a:t>DISABLE/ENABLE 할 수 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가령, 이미 입력된 대량의 데이터는, 다시 입력할 경우 굳이 검사할 필요는 없다.  이런경우 제약조건을 임시로 DISABLE 시키면 입력 시간을 단축시킬수있다.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DISABLE 하기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DISABLE 하는 옵션은 NOVALIDATE 와  VALIDATE 두가지가 있</a:t>
            </a:r>
            <a:r>
              <a:rPr lang="ko-KR" altLang="en-US" dirty="0"/>
              <a:t>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NOVALIDATE : 해당 제약조건이 없어서 데이터가 전부 들어온다는 뜻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(Constraint)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는 데이터의 무결성을 보장하기 위해,  잘못된 데이터 가 저장되는 것을 방지 하기 위해 </a:t>
            </a:r>
            <a:r>
              <a:rPr lang="ko" b="1"/>
              <a:t>‘제약조건(Constraint)’</a:t>
            </a:r>
            <a:r>
              <a:rPr lang="ko"/>
              <a:t> 을  사용한다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제약조건은 테이블의</a:t>
            </a:r>
            <a:r>
              <a:rPr lang="ko" b="1"/>
              <a:t> ‘컬럼’ 에 설정</a:t>
            </a:r>
            <a:r>
              <a:rPr lang="ko"/>
              <a:t>하여 사용한다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해당 ‘컬럼’ 에 설정된 제약조건에 위배된 데이터가 들어오는 경우 에러 발생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종류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187250" y="923825"/>
          <a:ext cx="8292600" cy="3475360"/>
        </p:xfrm>
        <a:graphic>
          <a:graphicData uri="http://schemas.openxmlformats.org/drawingml/2006/table">
            <a:tbl>
              <a:tblPr>
                <a:noFill/>
                <a:tableStyleId>{867C13C4-FB4E-4056-B969-91F0D7F9D337}</a:tableStyleId>
              </a:tblPr>
              <a:tblGrid>
                <a:gridCol w="25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제약조건 이름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제약조건의 의미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NOT NULL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 조건이 설정된 컬럼에는 NULL 입력 불가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UNIQUE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 조건이 설정된 컬럼에는 중복값 입력 불가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PRIMARY KEY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테이블당 ‘단 1개’ 설정 가능. 데이터의 유일성 보장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 + UNIQUE 의 의미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FOREIGN KEY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다른 테이블의 컬럼을 참조해서 무결성 검사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외래키 값은 NULL 혹은 참조할수 있는 값이어야 한다.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CHECK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설정된 값만 입력 허용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무결성 종류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11700" y="1000025"/>
          <a:ext cx="8587575" cy="4036865"/>
        </p:xfrm>
        <a:graphic>
          <a:graphicData uri="http://schemas.openxmlformats.org/drawingml/2006/table">
            <a:tbl>
              <a:tblPr>
                <a:noFill/>
                <a:tableStyleId>{867C13C4-FB4E-4056-B969-91F0D7F9D337}</a:tableStyleId>
              </a:tblPr>
              <a:tblGrid>
                <a:gridCol w="180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무결성 이름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내용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관련 제약조건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널 무결성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릴레이션의 속성값이 NULL 이 될수 없다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고유 무결성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속성에 속한 값은 서로 달라야 한다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UNIQUE, NOT NULL,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PRIMARY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참조 무결성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외래키 값은 NULL 이거나, 참조 할수 없는 외래키 값을 가질수 없다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FOREIGN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도메인 무결성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속성의 값은 그 속성이 정의된 도메인에 속한 값이어야 한다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CHECK, DEFAULT, NOT NULL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관계 무결성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릴레이션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ON DELETE, ON UPDATE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개체 무결성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PRIMARY KEY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019825" y="110075"/>
            <a:ext cx="2100900" cy="81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릴레이션 : 테이블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: 컬럼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튜플 : 레코드, row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설정 방법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 설정하는 방법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생성시 동시에 제약조건 설정하는 방법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테이블 생성후 제약조건 추가하는 방법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2D05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 생성시 동시에 설정하기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2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 조건을 만족하는 t_emp3 테이블 생성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최대 숫자 4자리 담을 컬럼 no ,  </a:t>
            </a:r>
            <a:r>
              <a:rPr lang="ko" dirty="0">
                <a:solidFill>
                  <a:srgbClr val="980000"/>
                </a:solidFill>
              </a:rPr>
              <a:t>기본키</a:t>
            </a:r>
            <a:r>
              <a:rPr lang="ko" dirty="0"/>
              <a:t>로 설정</a:t>
            </a:r>
            <a:br>
              <a:rPr lang="ko" dirty="0"/>
            </a:br>
            <a:r>
              <a:rPr lang="ko" dirty="0"/>
              <a:t>최대 10문자 담을 컬럼 name,  </a:t>
            </a:r>
            <a:r>
              <a:rPr lang="ko" dirty="0">
                <a:solidFill>
                  <a:srgbClr val="980000"/>
                </a:solidFill>
              </a:rPr>
              <a:t>null 허용 안함</a:t>
            </a:r>
            <a:br>
              <a:rPr lang="ko" dirty="0"/>
            </a:br>
            <a:r>
              <a:rPr lang="ko" dirty="0"/>
              <a:t>최대 13문자 담을 컬럼 jumin,  </a:t>
            </a:r>
            <a:r>
              <a:rPr lang="ko" dirty="0">
                <a:solidFill>
                  <a:srgbClr val="980000"/>
                </a:solidFill>
              </a:rPr>
              <a:t>null 허용 안함</a:t>
            </a:r>
            <a:r>
              <a:rPr lang="ko" dirty="0"/>
              <a:t>, </a:t>
            </a:r>
            <a:r>
              <a:rPr lang="ko" dirty="0">
                <a:solidFill>
                  <a:srgbClr val="980000"/>
                </a:solidFill>
              </a:rPr>
              <a:t>고유</a:t>
            </a:r>
            <a:r>
              <a:rPr lang="ko" dirty="0"/>
              <a:t>해야 함</a:t>
            </a:r>
            <a:br>
              <a:rPr lang="ko" dirty="0"/>
            </a:br>
            <a:r>
              <a:rPr lang="ko" dirty="0"/>
              <a:t>숫자 1자리 담을 컬럼 area,   </a:t>
            </a:r>
            <a:r>
              <a:rPr lang="ko" dirty="0">
                <a:solidFill>
                  <a:srgbClr val="980000"/>
                </a:solidFill>
              </a:rPr>
              <a:t> area 값은 5보다 작아야 한다</a:t>
            </a:r>
            <a:br>
              <a:rPr lang="ko" dirty="0"/>
            </a:br>
            <a:r>
              <a:rPr lang="ko" dirty="0"/>
              <a:t>최대 6자리 담을 컬럼 deptno,  </a:t>
            </a:r>
            <a:r>
              <a:rPr lang="ko" dirty="0">
                <a:solidFill>
                  <a:srgbClr val="980000"/>
                </a:solidFill>
              </a:rPr>
              <a:t> t_dept2 테이블의 dcode 컬럼을 참조</a:t>
            </a:r>
            <a:r>
              <a:rPr lang="ko" dirty="0"/>
              <a:t>한다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40E797-4161-4DC2-A10E-4689879FAFAF}"/>
              </a:ext>
            </a:extLst>
          </p:cNvPr>
          <p:cNvSpPr/>
          <p:nvPr/>
        </p:nvSpPr>
        <p:spPr>
          <a:xfrm>
            <a:off x="233916" y="3133060"/>
            <a:ext cx="6337005" cy="17720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CREATE TABLE t_emp4(</a:t>
            </a:r>
          </a:p>
          <a:p>
            <a:pPr algn="ctr"/>
            <a:r>
              <a:rPr lang="en-US" altLang="ko-KR" sz="1000" dirty="0"/>
              <a:t>    no number(4),</a:t>
            </a:r>
          </a:p>
          <a:p>
            <a:pPr algn="ctr"/>
            <a:r>
              <a:rPr lang="en-US" altLang="ko-KR" sz="1000" dirty="0"/>
              <a:t>    name varchar2(10) not null,</a:t>
            </a:r>
          </a:p>
          <a:p>
            <a:pPr algn="ctr"/>
            <a:r>
              <a:rPr lang="en-US" altLang="ko-KR" sz="1000" dirty="0"/>
              <a:t>    </a:t>
            </a:r>
            <a:r>
              <a:rPr lang="en-US" altLang="ko-KR" sz="1000" dirty="0" err="1"/>
              <a:t>jumin</a:t>
            </a:r>
            <a:r>
              <a:rPr lang="en-US" altLang="ko-KR" sz="1000" dirty="0"/>
              <a:t> varchar2(13) not null,</a:t>
            </a:r>
          </a:p>
          <a:p>
            <a:pPr algn="ctr"/>
            <a:r>
              <a:rPr lang="en-US" altLang="ko-KR" sz="1000" dirty="0"/>
              <a:t>    area number(1),</a:t>
            </a:r>
          </a:p>
          <a:p>
            <a:pPr algn="ctr"/>
            <a:r>
              <a:rPr lang="en-US" altLang="ko-KR" sz="1000" dirty="0"/>
              <a:t>    </a:t>
            </a:r>
            <a:r>
              <a:rPr lang="en-US" altLang="ko-KR" sz="1000" dirty="0" err="1"/>
              <a:t>deptno</a:t>
            </a:r>
            <a:r>
              <a:rPr lang="en-US" altLang="ko-KR" sz="1000" dirty="0"/>
              <a:t> varchar2(6), </a:t>
            </a:r>
          </a:p>
          <a:p>
            <a:pPr algn="ctr"/>
            <a:r>
              <a:rPr lang="en-US" altLang="ko-KR" sz="1000" dirty="0"/>
              <a:t>    primary key(no), -- </a:t>
            </a:r>
            <a:r>
              <a:rPr lang="ko-KR" altLang="en-US" sz="1000" dirty="0"/>
              <a:t>제약조건 따로 지정 가능</a:t>
            </a:r>
          </a:p>
          <a:p>
            <a:pPr algn="ctr"/>
            <a:r>
              <a:rPr lang="ko-KR" altLang="en-US" sz="1000" dirty="0"/>
              <a:t>    </a:t>
            </a:r>
            <a:r>
              <a:rPr lang="en-US" altLang="ko-KR" sz="1000" dirty="0"/>
              <a:t>unique(</a:t>
            </a:r>
            <a:r>
              <a:rPr lang="en-US" altLang="ko-KR" sz="1000" dirty="0" err="1"/>
              <a:t>jumin</a:t>
            </a:r>
            <a:r>
              <a:rPr lang="en-US" altLang="ko-KR" sz="1000" dirty="0"/>
              <a:t>),</a:t>
            </a:r>
          </a:p>
          <a:p>
            <a:pPr algn="ctr"/>
            <a:r>
              <a:rPr lang="en-US" altLang="ko-KR" sz="1000" dirty="0"/>
              <a:t>    check(area &lt; 5),</a:t>
            </a:r>
          </a:p>
          <a:p>
            <a:pPr algn="ctr"/>
            <a:r>
              <a:rPr lang="en-US" altLang="ko-KR" sz="1000" dirty="0"/>
              <a:t>    FOREIGN key (</a:t>
            </a:r>
            <a:r>
              <a:rPr lang="en-US" altLang="ko-KR" sz="1000" dirty="0" err="1"/>
              <a:t>deptno</a:t>
            </a:r>
            <a:r>
              <a:rPr lang="en-US" altLang="ko-KR" sz="1000" dirty="0"/>
              <a:t>) REFERENCES scott7.t_dept2(</a:t>
            </a:r>
            <a:r>
              <a:rPr lang="en-US" altLang="ko-KR" sz="1000" dirty="0" err="1"/>
              <a:t>dcode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제약조건명 ?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위의 예에서는 제약조건명이 없는 형태의 제약조건을 주었다.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그러나, 나중에는 제약조건을 활성화/비활성화 하는 등의 관리가 필요할때가 발생</a:t>
            </a:r>
            <a:r>
              <a:rPr lang="ko-KR" altLang="en-US" dirty="0"/>
              <a:t>한</a:t>
            </a:r>
            <a:r>
              <a:rPr lang="ko" dirty="0"/>
              <a:t>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이렇게 제약조건을 관리하려면 </a:t>
            </a:r>
            <a:r>
              <a:rPr lang="ko" b="1" dirty="0">
                <a:solidFill>
                  <a:srgbClr val="0000FF"/>
                </a:solidFill>
              </a:rPr>
              <a:t>제약조건에 ‘이름’</a:t>
            </a:r>
            <a:r>
              <a:rPr lang="ko" dirty="0"/>
              <a:t>을 붙여서 관리해야 </a:t>
            </a:r>
            <a:r>
              <a:rPr lang="ko-KR" altLang="en-US" dirty="0"/>
              <a:t>한</a:t>
            </a:r>
            <a:r>
              <a:rPr lang="ko" dirty="0"/>
              <a:t>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실무에서는 제약조건에 이름을 지정해주는 것을 권장</a:t>
            </a:r>
            <a:r>
              <a:rPr lang="en-US" altLang="ko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이름없이 제약조건 설정하면 오라클이 알아서(</a:t>
            </a:r>
            <a:r>
              <a:rPr lang="en-US" altLang="ko" dirty="0"/>
              <a:t>?</a:t>
            </a:r>
            <a:r>
              <a:rPr lang="ko" dirty="0"/>
              <a:t>) 이름을 붙여주</a:t>
            </a:r>
            <a:r>
              <a:rPr lang="ko-KR" altLang="en-US" dirty="0"/>
              <a:t>긴 하지만 읽기가 어렵다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1505</Words>
  <Application>Microsoft Office PowerPoint</Application>
  <PresentationFormat>화면 슬라이드 쇼(16:9)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Open Sans</vt:lpstr>
      <vt:lpstr>Century Gothic</vt:lpstr>
      <vt:lpstr>Wingdings 3</vt:lpstr>
      <vt:lpstr>이온</vt:lpstr>
      <vt:lpstr>Constraint</vt:lpstr>
      <vt:lpstr>데이터 무결성(Integrity)</vt:lpstr>
      <vt:lpstr>제약조건 (Constraint)</vt:lpstr>
      <vt:lpstr>제약조건 종류</vt:lpstr>
      <vt:lpstr>무결성 종류</vt:lpstr>
      <vt:lpstr>제약조건 설정 방법</vt:lpstr>
      <vt:lpstr>제약조건 설정하는 방법</vt:lpstr>
      <vt:lpstr>테이블 생성시 동시에 설정하기</vt:lpstr>
      <vt:lpstr>제약조건명 ?</vt:lpstr>
      <vt:lpstr>테이블 생성시 동시에 설정 + 제약조건명</vt:lpstr>
      <vt:lpstr>제약조건 조회하기</vt:lpstr>
      <vt:lpstr>PowerPoint 프레젠테이션</vt:lpstr>
      <vt:lpstr>제약조건에 위배되는 DML </vt:lpstr>
      <vt:lpstr>테이블 생성후 제약조건 추가하기</vt:lpstr>
      <vt:lpstr>PowerPoint 프레젠테이션</vt:lpstr>
      <vt:lpstr>PowerPoint 프레젠테이션</vt:lpstr>
      <vt:lpstr>외래키 설정시 주의 → 반드시 Unique!</vt:lpstr>
      <vt:lpstr>FOREIGN KEY  + ON DELETE / ON UPDATE 옵션</vt:lpstr>
      <vt:lpstr>ON DELETE ~~ / ON UPDATE ~~옵션</vt:lpstr>
      <vt:lpstr>제약조건 관리하기</vt:lpstr>
      <vt:lpstr>제약조건 DISABLE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</dc:title>
  <cp:lastModifiedBy>phantom5820@naver.com</cp:lastModifiedBy>
  <cp:revision>2</cp:revision>
  <dcterms:modified xsi:type="dcterms:W3CDTF">2021-04-12T15:05:13Z</dcterms:modified>
</cp:coreProperties>
</file>