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0000101010101" charset="0"/>
      <p:regular r:id="rId17"/>
      <p:bold r:id="rId18"/>
      <p:italic r:id="rId19"/>
      <p:boldItalic r:id="rId20"/>
    </p:embeddedFont>
    <p:embeddedFont>
      <p:font typeface="PT Sans Narrow" panose="020B0600000101010101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61312-3715-468D-B9B7-6AE620E01861}">
  <a:tblStyle styleId="{E6E61312-3715-468D-B9B7-6AE620E01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fb631583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fb631583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6a551f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6a551f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a51a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a51a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06a551f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06a551f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06a551f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06a551f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6a551f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6a551f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6a551f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6a551f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1293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1293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6a551f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6a551f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6a551f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6a551f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b83584b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b83584b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6a551f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6a551f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fb63158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fb63158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공통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47"/>
            <a:ext cx="4870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ODBC/JDBC 프로그래머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(Relational Database)</a:t>
            </a:r>
            <a:endParaRPr/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529300" y="1710975"/>
          <a:ext cx="3517550" cy="237726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8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‘학생’ 테이블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5329900" y="1710975"/>
          <a:ext cx="2492775" cy="237726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8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‘교수’ 테이블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아이언맨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캡틴아메리카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스파이더맨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토르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8" name="Google Shape;158;p22"/>
          <p:cNvCxnSpPr/>
          <p:nvPr/>
        </p:nvCxnSpPr>
        <p:spPr>
          <a:xfrm>
            <a:off x="4203300" y="2321025"/>
            <a:ext cx="986400" cy="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9" name="Google Shape;159;p22"/>
          <p:cNvSpPr/>
          <p:nvPr/>
        </p:nvSpPr>
        <p:spPr>
          <a:xfrm>
            <a:off x="1865050" y="889200"/>
            <a:ext cx="2995800" cy="58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학생의 담당 교수 이름은?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(RDB)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27042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각각의 테이블 스키마에 있어서 어떤 테이블의 의 필드가 다른 테이블의 필드와 관계성(relation)을 가지는 구조로 만드는 것이 </a:t>
            </a:r>
            <a:r>
              <a:rPr lang="ko" sz="1200" b="1"/>
              <a:t>관계형 데이터베이스 (Relational database)</a:t>
            </a:r>
            <a:r>
              <a:rPr lang="ko" sz="1200"/>
              <a:t>라고 한다.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참고로 로은쪽과 같이 설계도를 ‘스키마 다이어그램’ 이라고 한다 혹은 </a:t>
            </a:r>
            <a:r>
              <a:rPr lang="ko" sz="1200" b="1"/>
              <a:t>ERD</a:t>
            </a:r>
            <a:r>
              <a:rPr lang="ko" sz="1200"/>
              <a:t> (Entity-Ralationship Diagram) 이라고도 한다</a:t>
            </a:r>
            <a:endParaRPr sz="12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25" y="871046"/>
            <a:ext cx="5967075" cy="3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?  쿼리?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SQL</a:t>
            </a:r>
            <a:r>
              <a:rPr lang="ko" dirty="0"/>
              <a:t> (Structured Query Language) :  구조화된 질의언어.</a:t>
            </a:r>
            <a:br>
              <a:rPr lang="ko" dirty="0"/>
            </a:br>
            <a:br>
              <a:rPr lang="ko" dirty="0"/>
            </a:br>
            <a:r>
              <a:rPr lang="ko" dirty="0"/>
              <a:t>관계형데이터베이스 시스템 (RDBMS) 에서 데이터를 다루기 위한 목적으로 설계된 프로그래밍 언어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SQL 문법으로 짜여진 쿼리(Query) 문으로 DBMS 에 실행(execute)하면, DBMS는 그에따른 결과를 보내</a:t>
            </a:r>
            <a:r>
              <a:rPr lang="ko-KR" altLang="en-US" dirty="0"/>
              <a:t>준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“쿼리문을 (DB에) 날린다”  라는 식으로 표현</a:t>
            </a:r>
            <a:r>
              <a:rPr lang="ko-KR" altLang="en-US" dirty="0"/>
              <a:t>을 한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일반 ODBC/JDBC 프로그래밍에서 데이터베이스를 공부한다는 것은 쿼리(SQL)을 배우는 것을 말</a:t>
            </a:r>
            <a:r>
              <a:rPr lang="ko-KR" altLang="en-US" dirty="0"/>
              <a:t>한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FF0000"/>
                </a:highlight>
              </a:rPr>
              <a:t>예: 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</a:rPr>
              <a:t>SQL&gt; SELECT * FROM phonebook;</a:t>
            </a:r>
            <a:r>
              <a:rPr lang="ko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대표 SQL 명령어 와 분류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** DBMS 마다 세부적인건 조금씩 다를수 있으나, 거의 비슷 </a:t>
            </a:r>
            <a:r>
              <a:rPr lang="ko-KR" altLang="en-US" dirty="0"/>
              <a:t>하</a:t>
            </a:r>
            <a:r>
              <a:rPr lang="ko" dirty="0"/>
              <a:t>다.</a:t>
            </a:r>
            <a:endParaRPr dirty="0"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881150" y="1406875"/>
          <a:ext cx="7239000" cy="266685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86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DML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Manipulation Language)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ko" sz="1200"/>
                        <a:t>(레코드 입력),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ko" sz="1200"/>
                        <a:t>(변경),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ko" sz="1200"/>
                        <a:t>(삭제), MERGE(합병)</a:t>
                      </a:r>
                      <a:br>
                        <a:rPr lang="ko" sz="1200"/>
                      </a:br>
                      <a:r>
                        <a:rPr lang="ko" sz="900">
                          <a:solidFill>
                            <a:srgbClr val="434343"/>
                          </a:solidFill>
                        </a:rPr>
                        <a:t>** 테이블 내의 레코드나 컬럼 을 다루는 명령어 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DDL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Definition Language)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CREATE</a:t>
                      </a:r>
                      <a:r>
                        <a:rPr lang="ko" sz="1200"/>
                        <a:t>(생성),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ALTER</a:t>
                      </a:r>
                      <a:r>
                        <a:rPr lang="ko" sz="1200"/>
                        <a:t>(수정),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ko" sz="1200"/>
                        <a:t>(삭제), TRUNCATE(잘라내기),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DCL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Control Language)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GRANT</a:t>
                      </a:r>
                      <a:r>
                        <a:rPr lang="ko" sz="1200"/>
                        <a:t>(권한 주기), 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REVOKE</a:t>
                      </a:r>
                      <a:r>
                        <a:rPr lang="ko" sz="1200"/>
                        <a:t>(권한 뺏기)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TCL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(Transaction Control Language)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COMMIT</a:t>
                      </a:r>
                      <a:r>
                        <a:rPr lang="ko" sz="1200"/>
                        <a:t>(확정),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ROLLBACK</a:t>
                      </a:r>
                      <a:r>
                        <a:rPr lang="ko" sz="1200"/>
                        <a:t>(취소)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DQL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Query Language)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SELECT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Google Shape;180;p25"/>
          <p:cNvSpPr/>
          <p:nvPr/>
        </p:nvSpPr>
        <p:spPr>
          <a:xfrm>
            <a:off x="4427700" y="3571375"/>
            <a:ext cx="3269100" cy="346800"/>
          </a:xfrm>
          <a:prstGeom prst="wedgeRoundRectCallout">
            <a:avLst>
              <a:gd name="adj1" fmla="val -62641"/>
              <a:gd name="adj2" fmla="val -22333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434343"/>
                </a:solidFill>
              </a:rPr>
              <a:t>SELECT 를 DML 로 분류하기도 함</a:t>
            </a:r>
            <a:endParaRPr sz="1000" dirty="0">
              <a:solidFill>
                <a:srgbClr val="434343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863425" y="4274850"/>
            <a:ext cx="71655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</a:rPr>
              <a:t>색 으로 표시한 명령어는 앞으로 가장 많이 + 자주 쓰이게 되는 중요 명령어 ,  DML, DDL 용어도 중요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5570700" y="3037975"/>
            <a:ext cx="1890600" cy="346800"/>
          </a:xfrm>
          <a:prstGeom prst="wedgeRoundRectCallout">
            <a:avLst>
              <a:gd name="adj1" fmla="val -62641"/>
              <a:gd name="adj2" fmla="val -22333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434343"/>
                </a:solidFill>
              </a:rPr>
              <a:t>DCL 로 분류</a:t>
            </a:r>
            <a:endParaRPr sz="10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중요</a:t>
            </a:r>
            <a:r>
              <a:rPr lang="en-US" altLang="ko-KR" dirty="0"/>
              <a:t>!!</a:t>
            </a:r>
            <a:endParaRPr dirty="0"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쿼리문을 잘 만들어야, 코딩이 덜 고생한다.  쿼리문 몇줄이면 끝날 일도, 프로그램으로 코딩하면 수십페이지가 넘어갈수도 있다</a:t>
            </a:r>
            <a:br>
              <a:rPr lang="ko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쿼리문의 기본 문법은 간단하다, 그러나, 주어진 과제를 어떻게 쿼리 문을 작성하느냐는 결과와 성능에 큰 차이가 있을수 있다.  </a:t>
            </a:r>
            <a:br>
              <a:rPr lang="ko" b="1" dirty="0"/>
            </a:br>
            <a:endParaRPr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란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여러 사람이 </a:t>
            </a:r>
            <a:r>
              <a:rPr lang="ko" b="1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공동으로 공유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사용할 목적으로, </a:t>
            </a:r>
            <a:r>
              <a:rPr lang="ko" b="1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통합하여 관리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되는 </a:t>
            </a:r>
            <a:r>
              <a:rPr lang="ko" b="1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저장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된 형태의 데이터의 집합. </a:t>
            </a:r>
            <a:b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 항목의 중복을 없애고 </a:t>
            </a:r>
            <a:r>
              <a:rPr lang="ko" b="1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자료를 구조화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저장함으로써 자료 검색과 갱신등</a:t>
            </a:r>
            <a:r>
              <a:rPr lang="ko" b="1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운영의 효율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을 높인 데이터의 집합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50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우리가 일상에 사용하는 모든 것들이 데이터베이스를 통해 열람하고, 사용하고, 생산하고,  수정하고, 삭제하게 된다.     ex) 게시판글 작성, 카톡채팅, 게임접속, 은행거래,  웹사이트 열람...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(Database Management System) 란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325" y="2057900"/>
            <a:ext cx="1158125" cy="11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200" y="1813375"/>
            <a:ext cx="1270800" cy="1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807400" y="33741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DB서버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(DBMS)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3390125" y="2438575"/>
            <a:ext cx="211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3359875" y="2785975"/>
            <a:ext cx="20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3564400" y="2081875"/>
            <a:ext cx="1925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(질의:query)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869200" y="2691475"/>
            <a:ext cx="1011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query결과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311700" y="732925"/>
            <a:ext cx="85206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/>
              <a:t>‘사용자’</a:t>
            </a:r>
            <a:r>
              <a:rPr lang="ko"/>
              <a:t> 와 ‘</a:t>
            </a:r>
            <a:r>
              <a:rPr lang="ko" b="1"/>
              <a:t>데이터베이스 (DB)’</a:t>
            </a:r>
            <a:r>
              <a:rPr lang="ko"/>
              <a:t> 사이에서 사용자의 </a:t>
            </a:r>
            <a:r>
              <a:rPr lang="ko" b="1"/>
              <a:t>요구(query)</a:t>
            </a:r>
            <a:r>
              <a:rPr lang="ko"/>
              <a:t> 에 따라 정보를 생성해주고 데이버베이스를 관리해주는 소프트웨어 집합이다.</a:t>
            </a:r>
            <a:endParaRPr sz="1100"/>
          </a:p>
        </p:txBody>
      </p:sp>
      <p:sp>
        <p:nvSpPr>
          <p:cNvPr id="89" name="Google Shape;89;p15"/>
          <p:cNvSpPr txBox="1"/>
          <p:nvPr/>
        </p:nvSpPr>
        <p:spPr>
          <a:xfrm>
            <a:off x="2226000" y="32217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804925" y="1549950"/>
            <a:ext cx="1925100" cy="459300"/>
          </a:xfrm>
          <a:prstGeom prst="wedgeRoundRectCallout">
            <a:avLst>
              <a:gd name="adj1" fmla="val 29664"/>
              <a:gd name="adj2" fmla="val 8498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“금일 매출 기록 데이터 조회”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3869200" y="3251350"/>
            <a:ext cx="1848900" cy="910500"/>
          </a:xfrm>
          <a:prstGeom prst="wedgeRoundRectCallout">
            <a:avLst>
              <a:gd name="adj1" fmla="val -26510"/>
              <a:gd name="adj2" fmla="val -7165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l="4866" t="49738" r="54104" b="12054"/>
          <a:stretch/>
        </p:blipFill>
        <p:spPr>
          <a:xfrm>
            <a:off x="4194300" y="3327550"/>
            <a:ext cx="1158125" cy="76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 ~ 많은 DBMS 제품들...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50" y="1201500"/>
            <a:ext cx="70829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database 에는 여러 </a:t>
            </a:r>
            <a:r>
              <a:rPr lang="ko">
                <a:solidFill>
                  <a:srgbClr val="0000FF"/>
                </a:solidFill>
              </a:rPr>
              <a:t>table </a:t>
            </a:r>
            <a:r>
              <a:rPr lang="ko"/>
              <a:t>들로 구성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505025" y="991925"/>
            <a:ext cx="4228925" cy="2650200"/>
          </a:xfrm>
          <a:prstGeom prst="flowChartMagneticDisk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703375" y="1425450"/>
          <a:ext cx="1531400" cy="89907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‘학생’ 테이블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5000225" y="1454025"/>
          <a:ext cx="1531400" cy="99051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‘교수’ 테이블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4070875" y="2607175"/>
          <a:ext cx="1148550" cy="91431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‘학과’ 테이블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533650" y="4397425"/>
            <a:ext cx="8223000" cy="535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보통 database 설계 라고 한다면  database 안에 들어가는 ‘table’ 과 그 ‘관계’를 설계하는 것을 말한다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에 데이터가 저장된다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각, 테이블은 아래와 같은 형태로 데이터를 저장 하게 됩니다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</a:t>
            </a:r>
            <a:br>
              <a:rPr lang="ko"/>
            </a:b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910300" y="19395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‘학생’ 테이블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email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professor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table 은  </a:t>
            </a:r>
            <a:r>
              <a:rPr lang="ko">
                <a:solidFill>
                  <a:srgbClr val="0000FF"/>
                </a:solidFill>
              </a:rPr>
              <a:t>열(field)</a:t>
            </a:r>
            <a:r>
              <a:rPr lang="ko"/>
              <a:t> 과 </a:t>
            </a:r>
            <a:r>
              <a:rPr lang="ko">
                <a:solidFill>
                  <a:srgbClr val="FF00FF"/>
                </a:solidFill>
              </a:rPr>
              <a:t>행(record)</a:t>
            </a:r>
            <a:r>
              <a:rPr lang="ko"/>
              <a:t> 로 구성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58052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‘학생 테이블’ 의 구조</a:t>
            </a:r>
            <a:br>
              <a:rPr lang="ko" dirty="0"/>
            </a:br>
            <a:r>
              <a:rPr lang="ko" dirty="0"/>
              <a:t>- </a:t>
            </a:r>
            <a:r>
              <a:rPr lang="ko" dirty="0">
                <a:solidFill>
                  <a:srgbClr val="0000FF"/>
                </a:solidFill>
              </a:rPr>
              <a:t>‘열’</a:t>
            </a:r>
            <a:r>
              <a:rPr lang="ko" dirty="0"/>
              <a:t> 은 </a:t>
            </a:r>
            <a:r>
              <a:rPr lang="ko" b="1" dirty="0">
                <a:solidFill>
                  <a:srgbClr val="0000FF"/>
                </a:solidFill>
              </a:rPr>
              <a:t>column</a:t>
            </a:r>
            <a:r>
              <a:rPr lang="ko" dirty="0">
                <a:solidFill>
                  <a:srgbClr val="0000FF"/>
                </a:solidFill>
              </a:rPr>
              <a:t>, </a:t>
            </a:r>
            <a:r>
              <a:rPr lang="ko" b="1" dirty="0">
                <a:solidFill>
                  <a:srgbClr val="0000FF"/>
                </a:solidFill>
              </a:rPr>
              <a:t>field, </a:t>
            </a:r>
            <a:r>
              <a:rPr lang="ko" dirty="0">
                <a:solidFill>
                  <a:srgbClr val="0000FF"/>
                </a:solidFill>
              </a:rPr>
              <a:t>attribute(속성)</a:t>
            </a:r>
            <a:r>
              <a:rPr lang="ko" b="1" dirty="0"/>
              <a:t> </a:t>
            </a:r>
            <a:r>
              <a:rPr lang="ko" dirty="0"/>
              <a:t>로 불리고  테이블의 구조(schema) 를 표현</a:t>
            </a:r>
            <a:br>
              <a:rPr lang="ko" dirty="0"/>
            </a:br>
            <a:r>
              <a:rPr lang="ko" dirty="0"/>
              <a:t>- </a:t>
            </a:r>
            <a:r>
              <a:rPr lang="ko" dirty="0">
                <a:solidFill>
                  <a:srgbClr val="FF00FF"/>
                </a:solidFill>
              </a:rPr>
              <a:t>‘행’</a:t>
            </a:r>
            <a:r>
              <a:rPr lang="ko" dirty="0"/>
              <a:t> 은 </a:t>
            </a:r>
            <a:r>
              <a:rPr lang="ko" dirty="0">
                <a:solidFill>
                  <a:srgbClr val="FF00FF"/>
                </a:solidFill>
              </a:rPr>
              <a:t>row, </a:t>
            </a:r>
            <a:r>
              <a:rPr lang="ko" b="1" dirty="0">
                <a:solidFill>
                  <a:srgbClr val="FF00FF"/>
                </a:solidFill>
              </a:rPr>
              <a:t>record, </a:t>
            </a:r>
            <a:r>
              <a:rPr lang="ko" dirty="0">
                <a:solidFill>
                  <a:srgbClr val="FF00FF"/>
                </a:solidFill>
              </a:rPr>
              <a:t>tuple</a:t>
            </a:r>
            <a:r>
              <a:rPr lang="ko" b="1" dirty="0"/>
              <a:t> </a:t>
            </a:r>
            <a:r>
              <a:rPr lang="ko" dirty="0"/>
              <a:t>라 불린다</a:t>
            </a:r>
            <a:br>
              <a:rPr lang="ko" dirty="0"/>
            </a:br>
            <a:r>
              <a:rPr lang="ko" dirty="0"/>
              <a:t>- 테이블의 구조를 테이블 </a:t>
            </a:r>
            <a:r>
              <a:rPr lang="ko" b="1" dirty="0"/>
              <a:t>스키마</a:t>
            </a:r>
            <a:r>
              <a:rPr lang="ko" dirty="0"/>
              <a:t> (</a:t>
            </a:r>
            <a:r>
              <a:rPr lang="ko" b="1" dirty="0"/>
              <a:t>schema</a:t>
            </a:r>
            <a:r>
              <a:rPr lang="ko" dirty="0"/>
              <a:t>) 라고 부른다 </a:t>
            </a:r>
            <a:endParaRPr dirty="0"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1291300" y="25491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professor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21600" y="4564600"/>
            <a:ext cx="8217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각 table 에는 고유한 ‘테이블이름’이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스키마는 테이블 스키마 뿐 아니라 DB를 구성하는 다양한 객체들에 대한 스키마도 있다.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835100" y="2506100"/>
            <a:ext cx="1222500" cy="205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40425" y="2506100"/>
            <a:ext cx="1675500" cy="205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397825" y="2506100"/>
            <a:ext cx="1734300" cy="205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153300" y="3015213"/>
            <a:ext cx="7571100" cy="26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53300" y="3396213"/>
            <a:ext cx="7571100" cy="26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153300" y="3777213"/>
            <a:ext cx="7571100" cy="26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922450" y="3133425"/>
            <a:ext cx="192000" cy="11733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1" name="Google Shape;131;p19"/>
          <p:cNvSpPr/>
          <p:nvPr/>
        </p:nvSpPr>
        <p:spPr>
          <a:xfrm rot="5400000">
            <a:off x="4837700" y="-109475"/>
            <a:ext cx="228900" cy="49728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2" name="Google Shape;132;p19"/>
          <p:cNvSpPr txBox="1"/>
          <p:nvPr/>
        </p:nvSpPr>
        <p:spPr>
          <a:xfrm>
            <a:off x="4804300" y="20581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13300" y="36583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‘행’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53300" y="4158213"/>
            <a:ext cx="7571100" cy="26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‘</a:t>
            </a:r>
            <a:r>
              <a:rPr lang="ko">
                <a:solidFill>
                  <a:srgbClr val="0000FF"/>
                </a:solidFill>
              </a:rPr>
              <a:t>키(key)</a:t>
            </a:r>
            <a:r>
              <a:rPr lang="ko"/>
              <a:t>’ 란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테이블에서 특정 레코드를 </a:t>
            </a:r>
            <a:r>
              <a:rPr lang="ko" b="1"/>
              <a:t>검색</a:t>
            </a:r>
            <a:r>
              <a:rPr lang="ko"/>
              <a:t>하거나 </a:t>
            </a:r>
            <a:r>
              <a:rPr lang="ko" b="1"/>
              <a:t>정렬</a:t>
            </a:r>
            <a:r>
              <a:rPr lang="ko"/>
              <a:t>할수 있는 기준이 되는 필드가 있을수 있는데 이러한 필드를 </a:t>
            </a:r>
            <a:r>
              <a:rPr lang="ko" b="1"/>
              <a:t>키(key)</a:t>
            </a:r>
            <a:r>
              <a:rPr lang="ko"/>
              <a:t> 라고 한다.  </a:t>
            </a:r>
            <a:br>
              <a:rPr lang="ko"/>
            </a:br>
            <a:r>
              <a:rPr lang="ko"/>
              <a:t>데이터베이스에서는 레코드를 구분하기 위해 ‘특별히  선정한 키’ 를 </a:t>
            </a:r>
            <a:br>
              <a:rPr lang="ko"/>
            </a:br>
            <a:r>
              <a:rPr lang="ko" b="1"/>
              <a:t>primary key</a:t>
            </a: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(PK)</a:t>
            </a:r>
            <a:r>
              <a:rPr lang="ko"/>
              <a:t>라고 한다.</a:t>
            </a:r>
            <a:endParaRPr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910300" y="24729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학번 </a:t>
                      </a:r>
                      <a:r>
                        <a:rPr lang="ko" b="1" u="sng">
                          <a:solidFill>
                            <a:srgbClr val="FF0000"/>
                          </a:solidFill>
                        </a:rPr>
                        <a:t>(PK)</a:t>
                      </a:r>
                      <a:endParaRPr b="1" u="sng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12338747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14978768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hong2@hong.com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13097766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Google Shape;142;p20"/>
          <p:cNvSpPr/>
          <p:nvPr/>
        </p:nvSpPr>
        <p:spPr>
          <a:xfrm>
            <a:off x="533650" y="4168825"/>
            <a:ext cx="8223000" cy="535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스키마 설계시 primary key 로 설정한 필드에는 </a:t>
            </a:r>
            <a:r>
              <a:rPr lang="ko">
                <a:solidFill>
                  <a:srgbClr val="FF0000"/>
                </a:solidFill>
              </a:rPr>
              <a:t>중복된 값이 들어올수 없다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table 스키마(schema) 표현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90575" y="1228625"/>
          <a:ext cx="3019725" cy="250925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10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8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‘학생’</a:t>
                      </a:r>
                      <a:r>
                        <a:rPr lang="ko" sz="1800"/>
                        <a:t> 테이블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u="sng"/>
                        <a:t>학번(pk)</a:t>
                      </a:r>
                      <a:endParaRPr sz="1800" u="sng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INT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name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email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phone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/>
          <p:nvPr/>
        </p:nvSpPr>
        <p:spPr>
          <a:xfrm>
            <a:off x="2306600" y="1730475"/>
            <a:ext cx="421500" cy="20136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965025" y="2432625"/>
            <a:ext cx="15702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 이름과</a:t>
            </a:r>
            <a:b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타입이 나열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855</Words>
  <Application>Microsoft Office PowerPoint</Application>
  <PresentationFormat>화면 슬라이드 쇼(16:9)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PT Sans Narrow</vt:lpstr>
      <vt:lpstr>Open Sans</vt:lpstr>
      <vt:lpstr>Tropic</vt:lpstr>
      <vt:lpstr>Database 공통</vt:lpstr>
      <vt:lpstr>Database 란</vt:lpstr>
      <vt:lpstr>DBMS (Database Management System) 란</vt:lpstr>
      <vt:lpstr>수 ~ 많은 DBMS 제품들...</vt:lpstr>
      <vt:lpstr>하나의 database 에는 여러 table 들로 구성</vt:lpstr>
      <vt:lpstr>table 에 데이터가 저장된다</vt:lpstr>
      <vt:lpstr>각 table 은  열(field) 과 행(record) 로 구성</vt:lpstr>
      <vt:lpstr>테이블에서 ‘키(key)’ 란</vt:lpstr>
      <vt:lpstr>일반적인 table 스키마(schema) 표현 </vt:lpstr>
      <vt:lpstr>관계형 데이터베이스 (Relational Database)</vt:lpstr>
      <vt:lpstr>관계형 데이터베이스 (RDB)</vt:lpstr>
      <vt:lpstr>SQL ?  쿼리?</vt:lpstr>
      <vt:lpstr>database 대표 SQL 명령어 와 분류</vt:lpstr>
      <vt:lpstr>중요!!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공통</dc:title>
  <cp:lastModifiedBy>phantom5820@naver.com</cp:lastModifiedBy>
  <cp:revision>2</cp:revision>
  <dcterms:modified xsi:type="dcterms:W3CDTF">2021-04-11T13:17:45Z</dcterms:modified>
</cp:coreProperties>
</file>