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  <p:embeddedFont>
      <p:font typeface="Open Sans" panose="020B0600000101010101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554253-ECA9-4A0E-AA08-487E8C1907C6}">
  <a:tblStyle styleId="{49554253-ECA9-4A0E-AA08-487E8C190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259841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259841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259841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259841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259841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259841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259841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259841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259841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259841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259841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259841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613e65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613e65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613e653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613e653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613e65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613e65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613e653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613e653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259841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259841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613e653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613e653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613e653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613e653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613e653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613e653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613e653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613e653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613e653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613e653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3d5a4a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a3d5a4a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eea31b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deea31b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259841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259841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00a8fe1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00a8fe1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00a8fe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00a8fe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259841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259841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25984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25984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259841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259841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25984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25984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8859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69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169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4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4618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382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18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40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06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927299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0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47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Sub Query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 쿼리 : 쿼리 안의 쿼리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54993" y="798725"/>
            <a:ext cx="5195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 테이블 : 1전공이 101번인 학과의 평균 몸무게보다 몸무게가 많은 학생들의 이름과 몸무게 출력</a:t>
            </a:r>
            <a:endParaRPr dirty="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503" y="669512"/>
            <a:ext cx="3067800" cy="40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A6C086-7A3F-4222-9030-BD1B043B4392}"/>
              </a:ext>
            </a:extLst>
          </p:cNvPr>
          <p:cNvSpPr/>
          <p:nvPr/>
        </p:nvSpPr>
        <p:spPr>
          <a:xfrm>
            <a:off x="254993" y="1729563"/>
            <a:ext cx="5259760" cy="121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name </a:t>
            </a:r>
            <a:r>
              <a:rPr lang="ko-KR" altLang="en-US" dirty="0"/>
              <a:t>이름</a:t>
            </a:r>
            <a:r>
              <a:rPr lang="en-US" altLang="ko-KR" dirty="0"/>
              <a:t>, weight </a:t>
            </a:r>
            <a:r>
              <a:rPr lang="ko-KR" altLang="en-US" dirty="0"/>
              <a:t>몸무게 </a:t>
            </a:r>
          </a:p>
          <a:p>
            <a:pPr algn="ctr"/>
            <a:r>
              <a:rPr lang="en-US" altLang="ko-KR" dirty="0"/>
              <a:t>from scott7.t_student</a:t>
            </a:r>
          </a:p>
          <a:p>
            <a:pPr algn="ctr"/>
            <a:r>
              <a:rPr lang="en-US" altLang="ko-KR" dirty="0"/>
              <a:t>where weight &gt; (select avg(weight) from scott7.t_student where deptno1 = 101);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t</a:t>
            </a:r>
            <a:r>
              <a:rPr lang="ko" dirty="0"/>
              <a:t>_professor 테이블에서 심슨 교수와 같은 입사일에 입사한 교수 중, 조인형 교수보다 월급을 적게 받는 교수의 이름과 급여, 입사일 출</a:t>
            </a:r>
            <a:r>
              <a:rPr lang="ko-KR" altLang="en-US" dirty="0"/>
              <a:t>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562" y="1637773"/>
            <a:ext cx="2530738" cy="13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52C12F-2535-4EB9-866A-52E04D3C63F9}"/>
              </a:ext>
            </a:extLst>
          </p:cNvPr>
          <p:cNvSpPr/>
          <p:nvPr/>
        </p:nvSpPr>
        <p:spPr>
          <a:xfrm>
            <a:off x="0" y="2163996"/>
            <a:ext cx="6174161" cy="31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</a:t>
            </a:r>
            <a:r>
              <a:rPr lang="en-US" altLang="ko-KR" dirty="0" err="1"/>
              <a:t>hiredate</a:t>
            </a:r>
            <a:r>
              <a:rPr lang="en-US" altLang="ko-KR" dirty="0"/>
              <a:t> from scott7.t_professor where name like '</a:t>
            </a:r>
            <a:r>
              <a:rPr lang="ko-KR" altLang="en-US" dirty="0"/>
              <a:t>심슨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F9A8A46-E28A-41E4-9E00-4B972403C960}"/>
              </a:ext>
            </a:extLst>
          </p:cNvPr>
          <p:cNvSpPr/>
          <p:nvPr/>
        </p:nvSpPr>
        <p:spPr>
          <a:xfrm>
            <a:off x="0" y="1910791"/>
            <a:ext cx="1967212" cy="278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심슨교수</a:t>
            </a:r>
            <a:r>
              <a:rPr lang="ko-KR" altLang="en-US" dirty="0"/>
              <a:t> 입사일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7776F8-343E-4418-AA0F-B579BB3A562C}"/>
              </a:ext>
            </a:extLst>
          </p:cNvPr>
          <p:cNvSpPr/>
          <p:nvPr/>
        </p:nvSpPr>
        <p:spPr>
          <a:xfrm>
            <a:off x="0" y="2790218"/>
            <a:ext cx="6174161" cy="31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pay from scott7.t_professor where name like '</a:t>
            </a:r>
            <a:r>
              <a:rPr lang="ko-KR" altLang="en-US" dirty="0"/>
              <a:t>조인형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D1DFF29-18F7-45D1-8D67-0053AFECC065}"/>
              </a:ext>
            </a:extLst>
          </p:cNvPr>
          <p:cNvSpPr/>
          <p:nvPr/>
        </p:nvSpPr>
        <p:spPr>
          <a:xfrm>
            <a:off x="0" y="2537013"/>
            <a:ext cx="1967212" cy="278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조인형 교수 월급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530A48-8D68-47AF-9505-26DD62611D1C}"/>
              </a:ext>
            </a:extLst>
          </p:cNvPr>
          <p:cNvSpPr/>
          <p:nvPr/>
        </p:nvSpPr>
        <p:spPr>
          <a:xfrm>
            <a:off x="28164" y="3492676"/>
            <a:ext cx="9115836" cy="14616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name </a:t>
            </a:r>
            <a:r>
              <a:rPr lang="ko-KR" altLang="en-US" dirty="0"/>
              <a:t>이름</a:t>
            </a:r>
            <a:r>
              <a:rPr lang="en-US" altLang="ko-KR" dirty="0"/>
              <a:t>, pay </a:t>
            </a:r>
            <a:r>
              <a:rPr lang="ko-KR" altLang="en-US" dirty="0"/>
              <a:t>급여</a:t>
            </a:r>
            <a:r>
              <a:rPr lang="en-US" altLang="ko-KR" dirty="0"/>
              <a:t>, </a:t>
            </a:r>
            <a:r>
              <a:rPr lang="en-US" altLang="ko-KR" dirty="0" err="1"/>
              <a:t>to_char</a:t>
            </a:r>
            <a:r>
              <a:rPr lang="en-US" altLang="ko-KR" dirty="0"/>
              <a:t>(</a:t>
            </a:r>
            <a:r>
              <a:rPr lang="en-US" altLang="ko-KR" dirty="0" err="1"/>
              <a:t>hiredate</a:t>
            </a:r>
            <a:r>
              <a:rPr lang="en-US" altLang="ko-KR" dirty="0"/>
              <a:t>,'</a:t>
            </a:r>
            <a:r>
              <a:rPr lang="en-US" altLang="ko-KR" dirty="0" err="1"/>
              <a:t>yyyy</a:t>
            </a:r>
            <a:r>
              <a:rPr lang="en-US" altLang="ko-KR" dirty="0"/>
              <a:t>-mm-dd') </a:t>
            </a:r>
            <a:r>
              <a:rPr lang="ko-KR" altLang="en-US" dirty="0"/>
              <a:t>입사일 </a:t>
            </a:r>
          </a:p>
          <a:p>
            <a:pPr algn="ctr"/>
            <a:r>
              <a:rPr lang="en-US" altLang="ko-KR" dirty="0"/>
              <a:t>from scott7.t_professor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hiredate</a:t>
            </a:r>
            <a:r>
              <a:rPr lang="en-US" altLang="ko-KR" dirty="0"/>
              <a:t> = (select </a:t>
            </a:r>
            <a:r>
              <a:rPr lang="en-US" altLang="ko-KR" dirty="0" err="1"/>
              <a:t>hiredate</a:t>
            </a:r>
            <a:r>
              <a:rPr lang="en-US" altLang="ko-KR" dirty="0"/>
              <a:t> from scott7.t_professor where name like '</a:t>
            </a:r>
            <a:r>
              <a:rPr lang="ko-KR" altLang="en-US" dirty="0"/>
              <a:t>심슨</a:t>
            </a:r>
            <a:r>
              <a:rPr lang="en-US" altLang="ko-KR" dirty="0"/>
              <a:t>')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pay &lt; (select pay from scott7.t_professor where name like '</a:t>
            </a:r>
            <a:r>
              <a:rPr lang="ko-KR" altLang="en-US" dirty="0"/>
              <a:t>조인형</a:t>
            </a:r>
            <a:r>
              <a:rPr lang="en-US" altLang="ko-KR" dirty="0"/>
              <a:t>');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A6900AA-4F37-4948-8135-DE29726A7D20}"/>
              </a:ext>
            </a:extLst>
          </p:cNvPr>
          <p:cNvSpPr/>
          <p:nvPr/>
        </p:nvSpPr>
        <p:spPr>
          <a:xfrm>
            <a:off x="28164" y="3239471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다중행 Sub Query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3426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Sub Query 결과가 2건 이상 출력되는 것을 </a:t>
            </a:r>
            <a:r>
              <a:rPr lang="ko-KR" altLang="en-US" dirty="0"/>
              <a:t>말한</a:t>
            </a:r>
            <a:r>
              <a:rPr lang="ko" dirty="0"/>
              <a:t>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다중행 Sub Query 와 함께 사용하는 연산자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	</a:t>
            </a:r>
            <a:endParaRPr dirty="0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3938000" y="1443675"/>
          <a:ext cx="4523350" cy="3108780"/>
        </p:xfrm>
        <a:graphic>
          <a:graphicData uri="http://schemas.openxmlformats.org/drawingml/2006/table">
            <a:tbl>
              <a:tblPr>
                <a:noFill/>
                <a:tableStyleId>{49554253-ECA9-4A0E-AA08-487E8C1907C6}</a:tableStyleId>
              </a:tblPr>
              <a:tblGrid>
                <a:gridCol w="126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IN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같은 값을 찾음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&gt;ANY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최소값을 반환함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가장작은것보다 큰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&lt;ANY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최대값을 반환함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가장큰것보다 작은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&lt;ALL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최소값을 반환함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가장작은것보다 작은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&gt;ALL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최대값을 반환함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서브쿼리 결과중 가장큰것보다 큰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EXIST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Sub Query 값이 있을 경우 반환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t_emp2, t_dept2 테이블 : 근무지역 (t_dept2.area) 이 서울 지사인 모든 사원들의 사번(empno)과 이름(name), 부서번호(deptno)를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empno, name, deptno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t_emp2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deptno </a:t>
            </a:r>
            <a:r>
              <a:rPr lang="ko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SELECT dcode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FROM t_dept2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WHERE area = '서울지사');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31" y="2305050"/>
            <a:ext cx="3576525" cy="21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252" y="2553525"/>
            <a:ext cx="874725" cy="1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955124" y="0"/>
            <a:ext cx="81535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161925" y="354829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t_emp2 테이블 : 전체직원중 과장 직급의 </a:t>
            </a:r>
            <a:r>
              <a:rPr lang="ko" u="sng" dirty="0"/>
              <a:t>최소연봉자</a:t>
            </a:r>
            <a:r>
              <a:rPr lang="ko" dirty="0"/>
              <a:t>보다 연봉이 높은 사람의 이름(name)과 직급(post), 연봉(pay)을 출력.  단, 연봉 출력 형식은 천 단위 구분 기호와 원 표</a:t>
            </a:r>
            <a:r>
              <a:rPr lang="ko-KR" altLang="en-US" dirty="0"/>
              <a:t>시</a:t>
            </a:r>
            <a:endParaRPr dirty="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100" y="970421"/>
            <a:ext cx="3572900" cy="25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225" y="1010264"/>
            <a:ext cx="1148875" cy="12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1F6851-A81B-404C-9DF3-D0C5A0C15287}"/>
              </a:ext>
            </a:extLst>
          </p:cNvPr>
          <p:cNvSpPr/>
          <p:nvPr/>
        </p:nvSpPr>
        <p:spPr>
          <a:xfrm>
            <a:off x="0" y="3579355"/>
            <a:ext cx="8151817" cy="12057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name </a:t>
            </a:r>
            <a:r>
              <a:rPr lang="ko-KR" altLang="en-US" dirty="0"/>
              <a:t>이름</a:t>
            </a:r>
            <a:r>
              <a:rPr lang="en-US" altLang="ko-KR" dirty="0"/>
              <a:t>, post </a:t>
            </a:r>
            <a:r>
              <a:rPr lang="ko-KR" altLang="en-US" dirty="0"/>
              <a:t>직급</a:t>
            </a:r>
            <a:r>
              <a:rPr lang="en-US" altLang="ko-KR" dirty="0"/>
              <a:t>, TO_CHAR(pay, '999,999,999')|| '</a:t>
            </a:r>
            <a:r>
              <a:rPr lang="ko-KR" altLang="en-US" dirty="0"/>
              <a:t>원</a:t>
            </a:r>
            <a:r>
              <a:rPr lang="en-US" altLang="ko-KR" dirty="0"/>
              <a:t>' </a:t>
            </a:r>
            <a:r>
              <a:rPr lang="ko-KR" altLang="en-US" dirty="0"/>
              <a:t>연봉</a:t>
            </a:r>
          </a:p>
          <a:p>
            <a:pPr algn="ctr"/>
            <a:r>
              <a:rPr lang="en-US" altLang="ko-KR" dirty="0"/>
              <a:t>from scott7.t_emp2</a:t>
            </a:r>
          </a:p>
          <a:p>
            <a:pPr algn="ctr"/>
            <a:r>
              <a:rPr lang="en-US" altLang="ko-KR" dirty="0"/>
              <a:t>where pay &gt;any (select pay from scott7.t_emp2 where post like '</a:t>
            </a:r>
            <a:r>
              <a:rPr lang="ko-KR" altLang="en-US" dirty="0"/>
              <a:t>과장</a:t>
            </a:r>
            <a:r>
              <a:rPr lang="en-US" altLang="ko-KR" dirty="0"/>
              <a:t>') order by pay desc;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B7383D1-2913-45E7-9114-47534C9AA08E}"/>
              </a:ext>
            </a:extLst>
          </p:cNvPr>
          <p:cNvSpPr/>
          <p:nvPr/>
        </p:nvSpPr>
        <p:spPr>
          <a:xfrm>
            <a:off x="0" y="3326150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244504E-D257-4304-9B38-D80F1E661518}"/>
              </a:ext>
            </a:extLst>
          </p:cNvPr>
          <p:cNvSpPr/>
          <p:nvPr/>
        </p:nvSpPr>
        <p:spPr>
          <a:xfrm>
            <a:off x="1" y="2362434"/>
            <a:ext cx="5231219" cy="43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pay from scott7.t_emp2 where post like '</a:t>
            </a:r>
            <a:r>
              <a:rPr lang="ko-KR" altLang="en-US" dirty="0"/>
              <a:t>과장</a:t>
            </a:r>
            <a:r>
              <a:rPr lang="en-US" altLang="ko-KR" dirty="0"/>
              <a:t>';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2EAF85-C065-4A8A-92A0-B67FC77CB40B}"/>
              </a:ext>
            </a:extLst>
          </p:cNvPr>
          <p:cNvSpPr/>
          <p:nvPr/>
        </p:nvSpPr>
        <p:spPr>
          <a:xfrm>
            <a:off x="0" y="2109229"/>
            <a:ext cx="2232837" cy="253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과장직급의 </a:t>
            </a:r>
            <a:r>
              <a:rPr lang="ko-KR" altLang="en-US" dirty="0" err="1"/>
              <a:t>연봉자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899550" y="29271"/>
            <a:ext cx="900412" cy="53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524352" y="46166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 t_student 테이블 : 전체학생중에서 체중이 4학년 학생들의 체중에서 가장 적게 나가는 학생보다 몸무게가 적은 학생의 이름과 학년과 몸무게를 출력</a:t>
            </a:r>
            <a:endParaRPr dirty="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47" y="781399"/>
            <a:ext cx="3240575" cy="26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456" y="1107077"/>
            <a:ext cx="681391" cy="7571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BFF11A-B3DB-42E6-9DD1-3858DF622721}"/>
              </a:ext>
            </a:extLst>
          </p:cNvPr>
          <p:cNvSpPr/>
          <p:nvPr/>
        </p:nvSpPr>
        <p:spPr>
          <a:xfrm>
            <a:off x="0" y="3579355"/>
            <a:ext cx="8938437" cy="9891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name </a:t>
            </a:r>
            <a:r>
              <a:rPr lang="ko-KR" altLang="en-US" dirty="0"/>
              <a:t>이름</a:t>
            </a:r>
            <a:r>
              <a:rPr lang="en-US" altLang="ko-KR" dirty="0"/>
              <a:t>, grade </a:t>
            </a:r>
            <a:r>
              <a:rPr lang="ko-KR" altLang="en-US" dirty="0"/>
              <a:t>학년</a:t>
            </a:r>
            <a:r>
              <a:rPr lang="en-US" altLang="ko-KR" dirty="0"/>
              <a:t>, weight </a:t>
            </a:r>
            <a:r>
              <a:rPr lang="ko-KR" altLang="en-US" dirty="0"/>
              <a:t>몸무게</a:t>
            </a:r>
          </a:p>
          <a:p>
            <a:pPr algn="ctr"/>
            <a:r>
              <a:rPr lang="en-US" altLang="ko-KR" dirty="0"/>
              <a:t>from SCOTT7.t_student</a:t>
            </a:r>
          </a:p>
          <a:p>
            <a:pPr algn="ctr"/>
            <a:r>
              <a:rPr lang="en-US" altLang="ko-KR" dirty="0"/>
              <a:t>where weight &lt;all (select weight from scott7.t_student where grade = 4);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4E04A0-8B0F-436E-B7C8-5D874F846A77}"/>
              </a:ext>
            </a:extLst>
          </p:cNvPr>
          <p:cNvSpPr/>
          <p:nvPr/>
        </p:nvSpPr>
        <p:spPr>
          <a:xfrm>
            <a:off x="0" y="3326150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0F2F6A9-EEFE-4348-8E7A-7751973A76DF}"/>
              </a:ext>
            </a:extLst>
          </p:cNvPr>
          <p:cNvSpPr/>
          <p:nvPr/>
        </p:nvSpPr>
        <p:spPr>
          <a:xfrm>
            <a:off x="1" y="2362434"/>
            <a:ext cx="5231219" cy="43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weight from scott7.t_student where grade = 4;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412406-C5B2-498B-822D-00FE6D5BA097}"/>
              </a:ext>
            </a:extLst>
          </p:cNvPr>
          <p:cNvSpPr/>
          <p:nvPr/>
        </p:nvSpPr>
        <p:spPr>
          <a:xfrm>
            <a:off x="0" y="2083827"/>
            <a:ext cx="3133060" cy="278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</a:t>
            </a:r>
            <a:r>
              <a:rPr lang="en-US" altLang="ko-KR" dirty="0"/>
              <a:t>4</a:t>
            </a:r>
            <a:r>
              <a:rPr lang="ko-KR" altLang="en-US" dirty="0"/>
              <a:t>학년 학생들의 체중★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다중</a:t>
            </a:r>
            <a:r>
              <a:rPr lang="ko-KR" altLang="en-US" dirty="0" err="1"/>
              <a:t>컬</a:t>
            </a:r>
            <a:r>
              <a:rPr lang="ko" dirty="0"/>
              <a:t>럼 Sub Query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결과가 여러 칼럼인 경우.  주로 Primary Key 를 여러 칼럼을 합쳐서 만들었을 경우 한꺼번에 비교하기 위해서 자주 사용.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4160780" y="0"/>
            <a:ext cx="82244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486681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 테이블을 조회하여 각 학년별로 최대 키를 가진 학생들의 학년과 이름과 키를 출력,  </a:t>
            </a:r>
            <a:r>
              <a:rPr lang="en-US" altLang="ko" dirty="0"/>
              <a:t>       </a:t>
            </a:r>
            <a:r>
              <a:rPr lang="ko" dirty="0"/>
              <a:t>학년 오름차순으로 출력</a:t>
            </a:r>
            <a:endParaRPr dirty="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56" y="871206"/>
            <a:ext cx="1679944" cy="146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162" y="1535520"/>
            <a:ext cx="1731894" cy="803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091F9BF-8C90-436B-B951-381194787DFE}"/>
              </a:ext>
            </a:extLst>
          </p:cNvPr>
          <p:cNvSpPr/>
          <p:nvPr/>
        </p:nvSpPr>
        <p:spPr>
          <a:xfrm>
            <a:off x="113415" y="3031048"/>
            <a:ext cx="8917172" cy="13353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grade </a:t>
            </a:r>
            <a:r>
              <a:rPr lang="ko-KR" altLang="en-US" dirty="0"/>
              <a:t>학년</a:t>
            </a:r>
            <a:r>
              <a:rPr lang="en-US" altLang="ko-KR" dirty="0"/>
              <a:t>, name </a:t>
            </a:r>
            <a:r>
              <a:rPr lang="ko-KR" altLang="en-US" dirty="0"/>
              <a:t>이름</a:t>
            </a:r>
            <a:r>
              <a:rPr lang="en-US" altLang="ko-KR" dirty="0"/>
              <a:t>, height </a:t>
            </a:r>
            <a:r>
              <a:rPr lang="ko-KR" altLang="en-US" dirty="0"/>
              <a:t>키</a:t>
            </a:r>
          </a:p>
          <a:p>
            <a:pPr algn="ctr"/>
            <a:r>
              <a:rPr lang="en-US" altLang="ko-KR" dirty="0"/>
              <a:t>from SCOTT7.t_student</a:t>
            </a:r>
          </a:p>
          <a:p>
            <a:pPr algn="ctr"/>
            <a:r>
              <a:rPr lang="en-US" altLang="ko-KR" dirty="0"/>
              <a:t>where (grade, height) in(select grade, max(height) from SCOTT7.t_student group by grade) order by "</a:t>
            </a:r>
            <a:r>
              <a:rPr lang="ko-KR" altLang="en-US" dirty="0"/>
              <a:t>학년</a:t>
            </a:r>
            <a:r>
              <a:rPr lang="en-US" altLang="ko-KR" dirty="0"/>
              <a:t>" ASC;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52580D-3B6D-4867-990A-FF6D9E5B670B}"/>
              </a:ext>
            </a:extLst>
          </p:cNvPr>
          <p:cNvSpPr/>
          <p:nvPr/>
        </p:nvSpPr>
        <p:spPr>
          <a:xfrm>
            <a:off x="113414" y="2777843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8CA2B3-BDDD-4B94-A361-57D3F1FFEBC9}"/>
              </a:ext>
            </a:extLst>
          </p:cNvPr>
          <p:cNvSpPr/>
          <p:nvPr/>
        </p:nvSpPr>
        <p:spPr>
          <a:xfrm>
            <a:off x="113415" y="1814127"/>
            <a:ext cx="5399196" cy="610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grade, max(height) from SCOTT7.t_student group by grade;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F1E640-FFCD-485F-B23D-588A5ED98135}"/>
              </a:ext>
            </a:extLst>
          </p:cNvPr>
          <p:cNvSpPr/>
          <p:nvPr/>
        </p:nvSpPr>
        <p:spPr>
          <a:xfrm>
            <a:off x="113414" y="1535520"/>
            <a:ext cx="3133060" cy="278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★학년별 </a:t>
            </a:r>
            <a:r>
              <a:rPr lang="ko-KR" altLang="en-US" dirty="0" err="1"/>
              <a:t>최대키</a:t>
            </a:r>
            <a:r>
              <a:rPr lang="ko-KR" altLang="en-US" dirty="0"/>
              <a:t>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011661" y="0"/>
            <a:ext cx="914588" cy="455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208655" y="32992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 t_professor , t_department 테이블 :  각 학과별로 입사일이 가장 오래된 교수의 교수번호와 이름, 학과명을 출력</a:t>
            </a:r>
            <a:r>
              <a:rPr lang="en-US" altLang="ko" dirty="0"/>
              <a:t>,</a:t>
            </a:r>
            <a:r>
              <a:rPr lang="ko" dirty="0"/>
              <a:t>  단 학과이름 순으로 오름차순 정</a:t>
            </a:r>
            <a:r>
              <a:rPr lang="ko-KR" altLang="en-US" dirty="0" err="1"/>
              <a:t>렬</a:t>
            </a:r>
            <a:endParaRPr dirty="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955" y="707504"/>
            <a:ext cx="3824045" cy="146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165" y="2176130"/>
            <a:ext cx="1365715" cy="11610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E5270C-9408-4878-8CCC-75A584B76CC1}"/>
              </a:ext>
            </a:extLst>
          </p:cNvPr>
          <p:cNvSpPr/>
          <p:nvPr/>
        </p:nvSpPr>
        <p:spPr>
          <a:xfrm>
            <a:off x="0" y="3478189"/>
            <a:ext cx="9143999" cy="16230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</a:t>
            </a:r>
            <a:r>
              <a:rPr lang="en-US" altLang="ko-KR" dirty="0" err="1"/>
              <a:t>p.profno</a:t>
            </a:r>
            <a:r>
              <a:rPr lang="en-US" altLang="ko-KR" dirty="0"/>
              <a:t> </a:t>
            </a:r>
            <a:r>
              <a:rPr lang="ko-KR" altLang="en-US" dirty="0"/>
              <a:t>교수번호</a:t>
            </a:r>
            <a:r>
              <a:rPr lang="en-US" altLang="ko-KR" dirty="0"/>
              <a:t>, p.name </a:t>
            </a:r>
            <a:r>
              <a:rPr lang="ko-KR" altLang="en-US" dirty="0"/>
              <a:t>교수이름</a:t>
            </a:r>
            <a:r>
              <a:rPr lang="en-US" altLang="ko-KR" dirty="0"/>
              <a:t>, </a:t>
            </a:r>
            <a:r>
              <a:rPr lang="en-US" altLang="ko-KR" dirty="0" err="1"/>
              <a:t>to_char</a:t>
            </a:r>
            <a:r>
              <a:rPr lang="en-US" altLang="ko-KR" dirty="0"/>
              <a:t>(p.</a:t>
            </a:r>
            <a:r>
              <a:rPr lang="en-US" altLang="ko-KR" dirty="0" err="1"/>
              <a:t>hiredate</a:t>
            </a:r>
            <a:r>
              <a:rPr lang="en-US" altLang="ko-KR" dirty="0"/>
              <a:t>,'</a:t>
            </a:r>
            <a:r>
              <a:rPr lang="en-US" altLang="ko-KR" dirty="0" err="1"/>
              <a:t>yyyy</a:t>
            </a:r>
            <a:r>
              <a:rPr lang="en-US" altLang="ko-KR" dirty="0"/>
              <a:t>-mm-dd') </a:t>
            </a:r>
            <a:r>
              <a:rPr lang="ko-KR" altLang="en-US" dirty="0"/>
              <a:t>입사일</a:t>
            </a:r>
            <a:r>
              <a:rPr lang="en-US" altLang="ko-KR" dirty="0"/>
              <a:t>, </a:t>
            </a:r>
            <a:r>
              <a:rPr lang="en-US" altLang="ko-KR" dirty="0" err="1"/>
              <a:t>d.dname</a:t>
            </a:r>
            <a:r>
              <a:rPr lang="en-US" altLang="ko-KR" dirty="0"/>
              <a:t> </a:t>
            </a:r>
            <a:r>
              <a:rPr lang="ko-KR" altLang="en-US" dirty="0" err="1"/>
              <a:t>학과명</a:t>
            </a:r>
            <a:endParaRPr lang="ko-KR" altLang="en-US" dirty="0"/>
          </a:p>
          <a:p>
            <a:pPr algn="ctr"/>
            <a:r>
              <a:rPr lang="en-US" altLang="ko-KR" dirty="0"/>
              <a:t>from SCOTT7.t_professor p, SCOTT7.t_department d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p.deptno</a:t>
            </a:r>
            <a:r>
              <a:rPr lang="en-US" altLang="ko-KR" dirty="0"/>
              <a:t> = </a:t>
            </a:r>
            <a:r>
              <a:rPr lang="en-US" altLang="ko-KR" dirty="0" err="1"/>
              <a:t>d.deptno</a:t>
            </a:r>
            <a:r>
              <a:rPr lang="en-US" altLang="ko-KR" dirty="0"/>
              <a:t> and(</a:t>
            </a:r>
            <a:r>
              <a:rPr lang="en-US" altLang="ko-KR" dirty="0" err="1"/>
              <a:t>p.deptno</a:t>
            </a:r>
            <a:r>
              <a:rPr lang="en-US" altLang="ko-KR" dirty="0"/>
              <a:t>, </a:t>
            </a:r>
            <a:r>
              <a:rPr lang="en-US" altLang="ko-KR" dirty="0" err="1"/>
              <a:t>p.hiredate</a:t>
            </a:r>
            <a:r>
              <a:rPr lang="en-US" altLang="ko-KR" dirty="0"/>
              <a:t>) in(select </a:t>
            </a:r>
            <a:r>
              <a:rPr lang="en-US" altLang="ko-KR" dirty="0" err="1"/>
              <a:t>deptno</a:t>
            </a:r>
            <a:r>
              <a:rPr lang="en-US" altLang="ko-KR" dirty="0"/>
              <a:t>, min(</a:t>
            </a:r>
            <a:r>
              <a:rPr lang="en-US" altLang="ko-KR" dirty="0" err="1"/>
              <a:t>hiredate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from scott7.t_professor group by </a:t>
            </a:r>
            <a:r>
              <a:rPr lang="en-US" altLang="ko-KR" dirty="0" err="1"/>
              <a:t>deptno</a:t>
            </a:r>
            <a:r>
              <a:rPr lang="en-US" altLang="ko-KR" dirty="0"/>
              <a:t>) order by "</a:t>
            </a:r>
            <a:r>
              <a:rPr lang="ko-KR" altLang="en-US" dirty="0" err="1"/>
              <a:t>학과명</a:t>
            </a:r>
            <a:r>
              <a:rPr lang="en-US" altLang="ko-KR" dirty="0"/>
              <a:t>";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19D8E0-A8B2-4AC5-8D98-B938B351BCBD}"/>
              </a:ext>
            </a:extLst>
          </p:cNvPr>
          <p:cNvSpPr/>
          <p:nvPr/>
        </p:nvSpPr>
        <p:spPr>
          <a:xfrm>
            <a:off x="0" y="3224984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C63DB2-6DFE-4B63-9CBA-65961CD46D44}"/>
              </a:ext>
            </a:extLst>
          </p:cNvPr>
          <p:cNvSpPr/>
          <p:nvPr/>
        </p:nvSpPr>
        <p:spPr>
          <a:xfrm>
            <a:off x="1" y="2261268"/>
            <a:ext cx="6960780" cy="610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</a:t>
            </a:r>
            <a:r>
              <a:rPr lang="en-US" altLang="ko-KR" dirty="0" err="1"/>
              <a:t>deptno</a:t>
            </a:r>
            <a:r>
              <a:rPr lang="en-US" altLang="ko-KR" dirty="0"/>
              <a:t>, min(</a:t>
            </a:r>
            <a:r>
              <a:rPr lang="en-US" altLang="ko-KR" dirty="0" err="1"/>
              <a:t>hiredate</a:t>
            </a:r>
            <a:r>
              <a:rPr lang="en-US" altLang="ko-KR" dirty="0"/>
              <a:t>) from scott7.t_professor group by </a:t>
            </a:r>
            <a:r>
              <a:rPr lang="en-US" altLang="ko-KR" dirty="0" err="1"/>
              <a:t>deptno</a:t>
            </a:r>
            <a:r>
              <a:rPr lang="en-US" altLang="ko-KR" dirty="0"/>
              <a:t>; 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08794E5-C7E3-4580-A152-458FAF17D047}"/>
              </a:ext>
            </a:extLst>
          </p:cNvPr>
          <p:cNvSpPr/>
          <p:nvPr/>
        </p:nvSpPr>
        <p:spPr>
          <a:xfrm>
            <a:off x="-1" y="1850065"/>
            <a:ext cx="4167963" cy="411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★학과별 입사일이 가장 오래된 교수★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4156582" y="0"/>
            <a:ext cx="843705" cy="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8134" y="42766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t_emp2 테이블 : 직급별로 해당직급에서 최대 연봉을 받는 직원의 이름과 직급, 연봉을 출력,  </a:t>
            </a:r>
            <a:r>
              <a:rPr lang="en-US" altLang="ko" dirty="0"/>
              <a:t>	</a:t>
            </a:r>
            <a:r>
              <a:rPr lang="ko" dirty="0"/>
              <a:t>단, 연봉순으로 오름차순 정렬</a:t>
            </a:r>
            <a:endParaRPr dirty="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125" y="847170"/>
            <a:ext cx="2451875" cy="121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144" y="847170"/>
            <a:ext cx="2083981" cy="10937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095A3E-45B5-4D48-B8F1-B5DBEA255465}"/>
              </a:ext>
            </a:extLst>
          </p:cNvPr>
          <p:cNvSpPr/>
          <p:nvPr/>
        </p:nvSpPr>
        <p:spPr>
          <a:xfrm>
            <a:off x="1" y="3478189"/>
            <a:ext cx="9058940" cy="9891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name </a:t>
            </a:r>
            <a:r>
              <a:rPr lang="ko-KR" altLang="en-US" dirty="0"/>
              <a:t>사원명</a:t>
            </a:r>
            <a:r>
              <a:rPr lang="en-US" altLang="ko-KR" dirty="0"/>
              <a:t>, post </a:t>
            </a:r>
            <a:r>
              <a:rPr lang="ko-KR" altLang="en-US" dirty="0"/>
              <a:t>직급</a:t>
            </a:r>
            <a:r>
              <a:rPr lang="en-US" altLang="ko-KR" dirty="0"/>
              <a:t>, pay </a:t>
            </a:r>
            <a:r>
              <a:rPr lang="ko-KR" altLang="en-US" dirty="0"/>
              <a:t>연봉</a:t>
            </a:r>
          </a:p>
          <a:p>
            <a:pPr algn="ctr"/>
            <a:r>
              <a:rPr lang="en-US" altLang="ko-KR" dirty="0"/>
              <a:t>from scott7.t_emp2</a:t>
            </a:r>
          </a:p>
          <a:p>
            <a:pPr algn="ctr"/>
            <a:r>
              <a:rPr lang="en-US" altLang="ko-KR" dirty="0"/>
              <a:t>where (post, pay) in(select post, max(pay) from scott7.t_emp2 group by post) order by "</a:t>
            </a:r>
            <a:r>
              <a:rPr lang="ko-KR" altLang="en-US" dirty="0"/>
              <a:t>연봉</a:t>
            </a:r>
            <a:r>
              <a:rPr lang="en-US" altLang="ko-KR" dirty="0"/>
              <a:t>";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45200-5A51-472D-A5BC-90CC2C822341}"/>
              </a:ext>
            </a:extLst>
          </p:cNvPr>
          <p:cNvSpPr/>
          <p:nvPr/>
        </p:nvSpPr>
        <p:spPr>
          <a:xfrm>
            <a:off x="0" y="3224984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5E3107-A71E-4A62-B9AE-23F15063AE5D}"/>
              </a:ext>
            </a:extLst>
          </p:cNvPr>
          <p:cNvSpPr/>
          <p:nvPr/>
        </p:nvSpPr>
        <p:spPr>
          <a:xfrm>
            <a:off x="1" y="2261268"/>
            <a:ext cx="5677785" cy="39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post, max(pay) from scott7.t_emp2 group by post;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38A36F-A779-4F91-905E-54D084BD4317}"/>
              </a:ext>
            </a:extLst>
          </p:cNvPr>
          <p:cNvSpPr/>
          <p:nvPr/>
        </p:nvSpPr>
        <p:spPr>
          <a:xfrm>
            <a:off x="-1" y="1850065"/>
            <a:ext cx="4167963" cy="411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★직급별 해당직급의 최대연봉★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란?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" b="1" dirty="0"/>
              <a:t>“t_emp 테이블에서 scott 보다 급여를 많이 받는 사람은 누구인가?”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일단 </a:t>
            </a:r>
            <a:r>
              <a:rPr lang="ko" u="sng" dirty="0"/>
              <a:t>‘scott 의 급여’</a:t>
            </a:r>
            <a:r>
              <a:rPr lang="ko" dirty="0"/>
              <a:t> 를 알아야  </a:t>
            </a:r>
            <a:r>
              <a:rPr lang="ko" u="sng" dirty="0"/>
              <a:t>‘scott 보다 많이 받는 사람의 급여’</a:t>
            </a:r>
            <a:r>
              <a:rPr lang="ko" dirty="0"/>
              <a:t>를 조회할수 있다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즉!  2번의 쿼리를 작성해야 하는데,  서버에 2차례 쿼리 IO 를 발생시키는 것은 성능 저하로 이어</a:t>
            </a:r>
            <a:r>
              <a:rPr lang="ko-KR" altLang="en-US" dirty="0"/>
              <a:t>진다</a:t>
            </a:r>
            <a:r>
              <a:rPr lang="ko" dirty="0"/>
              <a:t>.   그래서 한번에 여러</a:t>
            </a:r>
            <a:r>
              <a:rPr lang="ko" altLang="en-US" dirty="0"/>
              <a:t> </a:t>
            </a:r>
            <a:r>
              <a:rPr lang="ko" dirty="0"/>
              <a:t>개의 쿼리를 처리 할수 있는 방법으로 Sub Query 가 제공</a:t>
            </a:r>
            <a:r>
              <a:rPr lang="ko-KR" altLang="en-US" dirty="0"/>
              <a:t>된다</a:t>
            </a:r>
            <a:r>
              <a:rPr lang="ko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125338" y="0"/>
            <a:ext cx="893323" cy="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699" y="367874"/>
            <a:ext cx="8520600" cy="10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t_emp2, t_dept2 테이블 : 각 부서별 평균 연봉을 구하고 그 중에서 평균 연봉이 가장 적은 부서의 평균연봉보다 적게 받는 직원들의 부서명, 직원명, 연봉</a:t>
            </a:r>
            <a:r>
              <a:rPr lang="en-US" altLang="ko" dirty="0"/>
              <a:t> </a:t>
            </a:r>
            <a:r>
              <a:rPr lang="ko" dirty="0"/>
              <a:t>출력</a:t>
            </a:r>
            <a:endParaRPr dirty="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853" y="812495"/>
            <a:ext cx="2430147" cy="1413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67" y="812495"/>
            <a:ext cx="1100686" cy="24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E8643C-0369-4752-A5D1-4535A4546A55}"/>
              </a:ext>
            </a:extLst>
          </p:cNvPr>
          <p:cNvSpPr/>
          <p:nvPr/>
        </p:nvSpPr>
        <p:spPr>
          <a:xfrm>
            <a:off x="0" y="3478189"/>
            <a:ext cx="9143999" cy="15332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</a:t>
            </a:r>
            <a:r>
              <a:rPr lang="en-US" altLang="ko-KR" dirty="0" err="1"/>
              <a:t>d.dname</a:t>
            </a:r>
            <a:r>
              <a:rPr lang="en-US" altLang="ko-KR" dirty="0"/>
              <a:t> </a:t>
            </a:r>
            <a:r>
              <a:rPr lang="ko-KR" altLang="en-US" dirty="0"/>
              <a:t>부서명</a:t>
            </a:r>
            <a:r>
              <a:rPr lang="en-US" altLang="ko-KR" dirty="0"/>
              <a:t>, e.name </a:t>
            </a:r>
            <a:r>
              <a:rPr lang="ko-KR" altLang="en-US" dirty="0" err="1"/>
              <a:t>직원명</a:t>
            </a:r>
            <a:r>
              <a:rPr lang="en-US" altLang="ko-KR" dirty="0"/>
              <a:t>, </a:t>
            </a:r>
            <a:r>
              <a:rPr lang="en-US" altLang="ko-KR" dirty="0" err="1"/>
              <a:t>e.pay</a:t>
            </a:r>
            <a:r>
              <a:rPr lang="en-US" altLang="ko-KR" dirty="0"/>
              <a:t> </a:t>
            </a:r>
            <a:r>
              <a:rPr lang="ko-KR" altLang="en-US" dirty="0"/>
              <a:t>연봉</a:t>
            </a:r>
          </a:p>
          <a:p>
            <a:pPr algn="ctr"/>
            <a:r>
              <a:rPr lang="en-US" altLang="ko-KR" dirty="0"/>
              <a:t>from scott7.t_emp2 e, scott7.t_dept2 d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e.deptno</a:t>
            </a:r>
            <a:r>
              <a:rPr lang="en-US" altLang="ko-KR" dirty="0"/>
              <a:t> = </a:t>
            </a:r>
            <a:r>
              <a:rPr lang="en-US" altLang="ko-KR" dirty="0" err="1"/>
              <a:t>d.dcode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and </a:t>
            </a:r>
            <a:r>
              <a:rPr lang="en-US" altLang="ko-KR" dirty="0" err="1"/>
              <a:t>e.pay</a:t>
            </a:r>
            <a:r>
              <a:rPr lang="en-US" altLang="ko-KR" dirty="0"/>
              <a:t> &lt;all (select avg(pay) from scott7.t_emp2 group by </a:t>
            </a:r>
            <a:r>
              <a:rPr lang="en-US" altLang="ko-KR" dirty="0" err="1"/>
              <a:t>deptno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order by "</a:t>
            </a:r>
            <a:r>
              <a:rPr lang="ko-KR" altLang="en-US" dirty="0"/>
              <a:t>연봉</a:t>
            </a:r>
            <a:r>
              <a:rPr lang="en-US" altLang="ko-KR" dirty="0"/>
              <a:t>";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71DC21-A4F8-4881-9526-4563BC3C9F17}"/>
              </a:ext>
            </a:extLst>
          </p:cNvPr>
          <p:cNvSpPr/>
          <p:nvPr/>
        </p:nvSpPr>
        <p:spPr>
          <a:xfrm>
            <a:off x="0" y="3224984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95F1CB-53A3-4EC7-9F33-6CD5BAD7F64F}"/>
              </a:ext>
            </a:extLst>
          </p:cNvPr>
          <p:cNvSpPr/>
          <p:nvPr/>
        </p:nvSpPr>
        <p:spPr>
          <a:xfrm>
            <a:off x="2" y="2261268"/>
            <a:ext cx="5131980" cy="39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avg(pay) from scott7.t_emp2 group by </a:t>
            </a:r>
            <a:r>
              <a:rPr lang="en-US" altLang="ko-KR" dirty="0" err="1"/>
              <a:t>deptno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12ACF5-EEDE-4C4A-8F5E-F6FEC6A44878}"/>
              </a:ext>
            </a:extLst>
          </p:cNvPr>
          <p:cNvSpPr/>
          <p:nvPr/>
        </p:nvSpPr>
        <p:spPr>
          <a:xfrm>
            <a:off x="-1" y="1850065"/>
            <a:ext cx="2204485" cy="411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부서별 평균연봉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상호연관 Sub Query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Main Query 값을 Sub Query 에 주고 Sub Query를 수행한 후 그 결과를 다시 Main Query 로 반환해서 수행하는 쿼리.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159300" y="417725"/>
            <a:ext cx="8520600" cy="150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t_emp2 테이블 :  직원들 중에서 자신의 직급의 평균연봉과 같거나 많이 받는 사람들의 이름과 직급, 현재 연봉을 출력하세요.</a:t>
            </a:r>
            <a:endParaRPr sz="1000" dirty="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ko" sz="1000" dirty="0"/>
              <a:t>일단 자신이 직급을 구해야 한다.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 dirty="0"/>
              <a:t>그 것을 Sub Query 에 전달해 주어야 한다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 dirty="0"/>
              <a:t>Sub Query는 받은뒤 수행하여 결과를 다시 Main Query에 전달해야 한다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864" y="771425"/>
            <a:ext cx="2257835" cy="1695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83D9BA-E9A0-427E-B22D-B869112E048E}"/>
              </a:ext>
            </a:extLst>
          </p:cNvPr>
          <p:cNvSpPr/>
          <p:nvPr/>
        </p:nvSpPr>
        <p:spPr>
          <a:xfrm>
            <a:off x="0" y="2571750"/>
            <a:ext cx="9143999" cy="15332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avg(pay) from scott7.t_emp2 group by post;</a:t>
            </a:r>
          </a:p>
          <a:p>
            <a:pPr algn="ctr"/>
            <a:r>
              <a:rPr lang="en-US" altLang="ko-KR" dirty="0"/>
              <a:t>select a.name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en-US" altLang="ko-KR" dirty="0" err="1"/>
              <a:t>nvl</a:t>
            </a:r>
            <a:r>
              <a:rPr lang="en-US" altLang="ko-KR" dirty="0"/>
              <a:t>(</a:t>
            </a:r>
            <a:r>
              <a:rPr lang="en-US" altLang="ko-KR" dirty="0" err="1"/>
              <a:t>a.post</a:t>
            </a:r>
            <a:r>
              <a:rPr lang="en-US" altLang="ko-KR" dirty="0"/>
              <a:t>,' ') </a:t>
            </a:r>
            <a:r>
              <a:rPr lang="ko-KR" altLang="en-US" dirty="0"/>
              <a:t>직급</a:t>
            </a:r>
            <a:r>
              <a:rPr lang="en-US" altLang="ko-KR" dirty="0"/>
              <a:t>, </a:t>
            </a:r>
            <a:r>
              <a:rPr lang="en-US" altLang="ko-KR" dirty="0" err="1"/>
              <a:t>a.pay</a:t>
            </a:r>
            <a:r>
              <a:rPr lang="en-US" altLang="ko-KR" dirty="0"/>
              <a:t> </a:t>
            </a:r>
            <a:r>
              <a:rPr lang="ko-KR" altLang="en-US" dirty="0"/>
              <a:t>연봉</a:t>
            </a:r>
          </a:p>
          <a:p>
            <a:pPr algn="ctr"/>
            <a:r>
              <a:rPr lang="en-US" altLang="ko-KR" dirty="0"/>
              <a:t>from scott7.t_emp2 a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a.pay</a:t>
            </a:r>
            <a:r>
              <a:rPr lang="en-US" altLang="ko-KR" dirty="0"/>
              <a:t> &gt;= (select avg(</a:t>
            </a:r>
            <a:r>
              <a:rPr lang="en-US" altLang="ko-KR" dirty="0" err="1"/>
              <a:t>b.pay</a:t>
            </a:r>
            <a:r>
              <a:rPr lang="en-US" altLang="ko-KR" dirty="0"/>
              <a:t>) from scott7.t_emp2 b where </a:t>
            </a:r>
            <a:r>
              <a:rPr lang="en-US" altLang="ko-KR" dirty="0" err="1"/>
              <a:t>nvl</a:t>
            </a:r>
            <a:r>
              <a:rPr lang="en-US" altLang="ko-KR" dirty="0"/>
              <a:t>(</a:t>
            </a:r>
            <a:r>
              <a:rPr lang="en-US" altLang="ko-KR" dirty="0" err="1"/>
              <a:t>a.post</a:t>
            </a:r>
            <a:r>
              <a:rPr lang="en-US" altLang="ko-KR" dirty="0"/>
              <a:t>,' ') = </a:t>
            </a:r>
            <a:r>
              <a:rPr lang="en-US" altLang="ko-KR" dirty="0" err="1"/>
              <a:t>nvl</a:t>
            </a:r>
            <a:r>
              <a:rPr lang="en-US" altLang="ko-KR" dirty="0"/>
              <a:t>(</a:t>
            </a:r>
            <a:r>
              <a:rPr lang="en-US" altLang="ko-KR" dirty="0" err="1"/>
              <a:t>b.post</a:t>
            </a:r>
            <a:r>
              <a:rPr lang="en-US" altLang="ko-KR" dirty="0"/>
              <a:t>, ' '));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026893-AC1A-4146-8FDC-62D178B3E101}"/>
              </a:ext>
            </a:extLst>
          </p:cNvPr>
          <p:cNvSpPr/>
          <p:nvPr/>
        </p:nvSpPr>
        <p:spPr>
          <a:xfrm>
            <a:off x="0" y="2318545"/>
            <a:ext cx="1967212" cy="2786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참고: Sub Query 위치별 이름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Sub Query 는 오는 위치에 따라서 그 이름이 다</a:t>
            </a:r>
            <a:r>
              <a:rPr lang="ko-KR" altLang="en-US" dirty="0"/>
              <a:t>르다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/>
              <a:t>SELECT </a:t>
            </a:r>
            <a:r>
              <a:rPr lang="ko" dirty="0"/>
              <a:t>( Sub Query )  ← 1행만 반환할 경우,  </a:t>
            </a:r>
            <a:r>
              <a:rPr lang="ko" b="1" dirty="0">
                <a:solidFill>
                  <a:srgbClr val="980000"/>
                </a:solidFill>
              </a:rPr>
              <a:t>Scala Sub Query (스칼라 서브쿼리)</a:t>
            </a:r>
            <a:endParaRPr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/>
              <a:t>FROM </a:t>
            </a:r>
            <a:r>
              <a:rPr lang="ko" dirty="0"/>
              <a:t>( Sub Query )  ← </a:t>
            </a:r>
            <a:r>
              <a:rPr lang="ko" b="1" dirty="0">
                <a:solidFill>
                  <a:srgbClr val="980000"/>
                </a:solidFill>
              </a:rPr>
              <a:t>Inline View (인라인 뷰)</a:t>
            </a:r>
            <a:endParaRPr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b="1" dirty="0"/>
              <a:t>WHERE </a:t>
            </a:r>
            <a:r>
              <a:rPr lang="ko" dirty="0"/>
              <a:t>( Sub Query ) ← </a:t>
            </a:r>
            <a:r>
              <a:rPr lang="ko" b="1" dirty="0">
                <a:solidFill>
                  <a:srgbClr val="980000"/>
                </a:solidFill>
              </a:rPr>
              <a:t>Sub Query</a:t>
            </a:r>
            <a:r>
              <a:rPr lang="ko" dirty="0"/>
              <a:t> 라고 부릅니다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Scalar Sub Query (스칼라 서브쿼리)</a:t>
            </a:r>
            <a:endParaRPr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40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t_emp2, t_dept2 테이블: 조회하여 사원들의 이름과 부서 이름을 출력</a:t>
            </a:r>
            <a:endParaRPr dirty="0"/>
          </a:p>
          <a:p>
            <a:pPr marL="0" marR="0" lvl="0" indent="73787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k</a:t>
            </a:r>
            <a:endParaRPr sz="1100" dirty="0"/>
          </a:p>
          <a:p>
            <a:pPr marL="0" marR="0" lvl="0" indent="7378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737870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95D46"/>
              </a:solidFill>
            </a:endParaRPr>
          </a:p>
          <a:p>
            <a:pPr marL="0" lvl="0" indent="737870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95D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 dirty="0">
                <a:solidFill>
                  <a:srgbClr val="0000FF"/>
                </a:solidFill>
              </a:rPr>
              <a:t>JOIN 과 같은 결과 나옴.  그러나 데이터 양이 적은 경우는 스칼라서브쿼리 방식이 Join 보다 낳은 성능을 보여줌</a:t>
            </a:r>
            <a:endParaRPr sz="1200" dirty="0">
              <a:solidFill>
                <a:srgbClr val="0000FF"/>
              </a:solidFill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733646" y="1734000"/>
            <a:ext cx="5443800" cy="167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</a:rPr>
              <a:t>-- 스칼라 서브쿼리 방식</a:t>
            </a:r>
            <a:br>
              <a:rPr lang="ko" sz="1800" dirty="0">
                <a:solidFill>
                  <a:srgbClr val="EFEFEF"/>
                </a:solidFill>
              </a:rPr>
            </a:b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 dirty="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name "사원이름", </a:t>
            </a:r>
            <a:endParaRPr sz="1800" dirty="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(SELECT dname FROM t_dept2 d</a:t>
            </a:r>
            <a:endParaRPr sz="1800" dirty="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WHERE e.deptno = d.dcode ) "부서이름"</a:t>
            </a:r>
            <a:endParaRPr sz="1800" dirty="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t_emp2 e;</a:t>
            </a:r>
            <a:endParaRPr sz="1800" dirty="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571" y="115850"/>
            <a:ext cx="2093800" cy="4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다중 INSERT  - SubQuery 사용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322050" y="1263975"/>
            <a:ext cx="82815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동시에 여러 테이블에 INSERT 가능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ALL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INTO emp_a VALUES(102, '홍길동')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INTO emp_b VALUES(202, '김석찬')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DUAL;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Open Sans"/>
                <a:ea typeface="Open Sans"/>
                <a:cs typeface="Open Sans"/>
                <a:sym typeface="Open Sans"/>
              </a:rPr>
              <a:t>특정 테이블의 쿼리결과(subquery)를 INSERT 가능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(SELECT 400, '강감찬' FROM dual)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(SELECT * FROM emp_b);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INSERT INTO emp_a (name) (SELECT name FROM emp_b);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SubQuery 로 CREATE TABLE 하기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TABLE [테이블명]  AS [SubQuery]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 dirty="0"/>
              <a:t>테이블 복사, 사본 만들기 좋다.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39325" y="809125"/>
            <a:ext cx="85206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t_emp 테이블에서 scott 보다 급여를 많이 받는 사람의 이름과 급여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우선 scott 의 급여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sal FROM t_emp WHERE ename = 'SCOTT'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위 쿼리의 결과를 조건절에서  sub query로 활용하여 완성하기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 FROM t_emp</a:t>
            </a:r>
            <a:b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sal &gt; </a:t>
            </a:r>
            <a:r>
              <a:rPr lang="ko" dirty="0">
                <a:solidFill>
                  <a:srgbClr val="FFFF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(SELECT sal FROM t_emp WHERE ename = 'SCOTT')</a:t>
            </a:r>
            <a:r>
              <a:rPr lang="ko" dirty="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632725" y="2145775"/>
            <a:ext cx="1984800" cy="419400"/>
          </a:xfrm>
          <a:prstGeom prst="wedgeRectCallout">
            <a:avLst>
              <a:gd name="adj1" fmla="val -80985"/>
              <a:gd name="adj2" fmla="val 2323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결과가 1개 행이 나옴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935150" y="2767425"/>
            <a:ext cx="1845000" cy="9645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39325" y="1190125"/>
            <a:ext cx="85206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테이블에서 가장 키 큰 학생의 '이름'과 '키'를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25" y="1903025"/>
            <a:ext cx="2932625" cy="12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12BB2E2-E5EA-4847-A796-DCF9352F9D33}"/>
              </a:ext>
            </a:extLst>
          </p:cNvPr>
          <p:cNvSpPr/>
          <p:nvPr/>
        </p:nvSpPr>
        <p:spPr>
          <a:xfrm>
            <a:off x="163032" y="1850065"/>
            <a:ext cx="4671237" cy="1598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name </a:t>
            </a:r>
            <a:r>
              <a:rPr lang="ko-KR" altLang="en-US" dirty="0"/>
              <a:t>이름</a:t>
            </a:r>
            <a:r>
              <a:rPr lang="en-US" altLang="ko-KR" dirty="0"/>
              <a:t>, height </a:t>
            </a:r>
            <a:r>
              <a:rPr lang="ko-KR" altLang="en-US" dirty="0"/>
              <a:t>키 </a:t>
            </a:r>
            <a:endParaRPr lang="en-US" altLang="ko-KR" dirty="0"/>
          </a:p>
          <a:p>
            <a:pPr algn="ctr"/>
            <a:r>
              <a:rPr lang="en-US" altLang="ko-KR" dirty="0"/>
              <a:t>From </a:t>
            </a:r>
            <a:r>
              <a:rPr lang="en-US" altLang="ko-KR" dirty="0" err="1"/>
              <a:t>t_student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Where height = (select max(height) from </a:t>
            </a:r>
            <a:r>
              <a:rPr lang="en-US" altLang="ko-KR" dirty="0" err="1"/>
              <a:t>t_student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주의사항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2495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1. </a:t>
            </a:r>
            <a:r>
              <a:rPr lang="ko" dirty="0">
                <a:solidFill>
                  <a:srgbClr val="660000"/>
                </a:solidFill>
              </a:rPr>
              <a:t>SubQuery 는 연산자 오른쪽에 위치해야 하며 반드시 괄호로 묶어야 한다</a:t>
            </a:r>
            <a:br>
              <a:rPr lang="ko" dirty="0">
                <a:solidFill>
                  <a:srgbClr val="660000"/>
                </a:solidFill>
              </a:rPr>
            </a:br>
            <a:r>
              <a:rPr lang="ko" dirty="0">
                <a:solidFill>
                  <a:srgbClr val="660000"/>
                </a:solidFill>
              </a:rPr>
              <a:t>2. 특별한 경우를 제외하고는 SubQuery절에는 Order By 가 올수 없다</a:t>
            </a:r>
            <a:br>
              <a:rPr lang="ko" dirty="0">
                <a:solidFill>
                  <a:srgbClr val="660000"/>
                </a:solidFill>
              </a:rPr>
            </a:br>
            <a:r>
              <a:rPr lang="ko" dirty="0">
                <a:solidFill>
                  <a:srgbClr val="660000"/>
                </a:solidFill>
              </a:rPr>
              <a:t>3. 단일행SubQuery , 다중행SubQuery 에 따라 연산자를 잘 선택해야 한다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Query 종류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94375" y="13214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/>
              <a:t>단일행 Sub Query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/>
              <a:t>다중행 Sub Query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/>
              <a:t>다중</a:t>
            </a:r>
            <a:r>
              <a:rPr lang="ko-KR" altLang="en-US" sz="3000" dirty="0" err="1"/>
              <a:t>컬</a:t>
            </a:r>
            <a:r>
              <a:rPr lang="ko" sz="3000" dirty="0"/>
              <a:t>럼 Sub Query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/>
              <a:t>상호연관 Sub Query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Sub Query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결과가 </a:t>
            </a:r>
            <a:r>
              <a:rPr lang="ko" b="1">
                <a:solidFill>
                  <a:srgbClr val="0000FF"/>
                </a:solidFill>
              </a:rPr>
              <a:t>한개 1행</a:t>
            </a:r>
            <a:r>
              <a:rPr lang="ko"/>
              <a:t>만 나오는 것.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단일행 Sub Query 의  WHERE 에서 사용되는 연산자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000"/>
              <a:t> = , &lt;&gt; , &gt;, &gt;= , &lt;, &lt;=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 t_student, t_department 테이블 사용하여 이윤나 학생과 1전공이 동일한 학생들의 이름과 1전공 이름 출력</a:t>
            </a:r>
            <a:endParaRPr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73" y="1391239"/>
            <a:ext cx="3374285" cy="16634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CEC091-230C-4F24-B6FA-D9BFE52F4EAC}"/>
              </a:ext>
            </a:extLst>
          </p:cNvPr>
          <p:cNvSpPr/>
          <p:nvPr/>
        </p:nvSpPr>
        <p:spPr>
          <a:xfrm>
            <a:off x="205579" y="3242012"/>
            <a:ext cx="8732842" cy="1091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s.name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en-US" altLang="ko-KR" dirty="0" err="1"/>
              <a:t>d.dname</a:t>
            </a:r>
            <a:r>
              <a:rPr lang="en-US" altLang="ko-KR" dirty="0"/>
              <a:t>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전공 </a:t>
            </a:r>
          </a:p>
          <a:p>
            <a:pPr algn="ctr"/>
            <a:r>
              <a:rPr lang="en-US" altLang="ko-KR" dirty="0"/>
              <a:t>from scott7.t_student s, scott7.t_department d</a:t>
            </a:r>
          </a:p>
          <a:p>
            <a:pPr algn="ctr"/>
            <a:r>
              <a:rPr lang="en-US" altLang="ko-KR" dirty="0"/>
              <a:t>where s.deptno1 = </a:t>
            </a:r>
            <a:r>
              <a:rPr lang="en-US" altLang="ko-KR" dirty="0" err="1"/>
              <a:t>d.deptno</a:t>
            </a:r>
            <a:r>
              <a:rPr lang="en-US" altLang="ko-KR" dirty="0"/>
              <a:t> and s.deptno1 = (select deptno1 from scott7.t_student where name like '</a:t>
            </a:r>
            <a:r>
              <a:rPr lang="ko-KR" altLang="en-US" dirty="0" err="1"/>
              <a:t>이윤나</a:t>
            </a:r>
            <a:r>
              <a:rPr lang="en-US" altLang="ko-KR" dirty="0"/>
              <a:t>');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t_professor, t_department 테이블 : 입사일이 송도권 교수보다 나중에 입사한 사람의 이름과 입사일, 학과명</a:t>
            </a:r>
            <a:r>
              <a:rPr lang="en-US" altLang="ko" dirty="0"/>
              <a:t> </a:t>
            </a:r>
            <a:r>
              <a:rPr lang="ko-KR" altLang="en-US" dirty="0"/>
              <a:t>출력</a:t>
            </a:r>
            <a:endParaRPr dirty="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207" y="1285362"/>
            <a:ext cx="5147650" cy="2209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C21F1E-18B2-46A0-B7CF-DDD3DD8EC85B}"/>
              </a:ext>
            </a:extLst>
          </p:cNvPr>
          <p:cNvSpPr/>
          <p:nvPr/>
        </p:nvSpPr>
        <p:spPr>
          <a:xfrm>
            <a:off x="205579" y="3677295"/>
            <a:ext cx="8732842" cy="1091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p.name </a:t>
            </a:r>
            <a:r>
              <a:rPr lang="ko-KR" altLang="en-US" dirty="0" err="1"/>
              <a:t>교수명</a:t>
            </a:r>
            <a:r>
              <a:rPr lang="en-US" altLang="ko-KR" dirty="0"/>
              <a:t>, </a:t>
            </a:r>
            <a:r>
              <a:rPr lang="en-US" altLang="ko-KR" dirty="0" err="1"/>
              <a:t>to_char</a:t>
            </a:r>
            <a:r>
              <a:rPr lang="en-US" altLang="ko-KR" dirty="0"/>
              <a:t>(p.</a:t>
            </a:r>
            <a:r>
              <a:rPr lang="en-US" altLang="ko-KR" dirty="0" err="1"/>
              <a:t>hiredate</a:t>
            </a:r>
            <a:r>
              <a:rPr lang="en-US" altLang="ko-KR" dirty="0"/>
              <a:t>,'</a:t>
            </a:r>
            <a:r>
              <a:rPr lang="en-US" altLang="ko-KR" dirty="0" err="1"/>
              <a:t>yyyy</a:t>
            </a:r>
            <a:r>
              <a:rPr lang="en-US" altLang="ko-KR" dirty="0"/>
              <a:t>-mm-dd') </a:t>
            </a:r>
            <a:r>
              <a:rPr lang="ko-KR" altLang="en-US" dirty="0"/>
              <a:t>입사일</a:t>
            </a:r>
            <a:r>
              <a:rPr lang="en-US" altLang="ko-KR" dirty="0"/>
              <a:t>, </a:t>
            </a:r>
            <a:r>
              <a:rPr lang="en-US" altLang="ko-KR" dirty="0" err="1"/>
              <a:t>d.dname</a:t>
            </a:r>
            <a:endParaRPr lang="en-US" altLang="ko-KR" dirty="0"/>
          </a:p>
          <a:p>
            <a:pPr algn="ctr"/>
            <a:r>
              <a:rPr lang="en-US" altLang="ko-KR" dirty="0"/>
              <a:t>from scott7.t_professor p, scott7.t_department d</a:t>
            </a:r>
          </a:p>
          <a:p>
            <a:pPr algn="ctr"/>
            <a:r>
              <a:rPr lang="en-US" altLang="ko-KR" dirty="0"/>
              <a:t>where </a:t>
            </a:r>
            <a:r>
              <a:rPr lang="en-US" altLang="ko-KR" dirty="0" err="1"/>
              <a:t>p.deptno</a:t>
            </a:r>
            <a:r>
              <a:rPr lang="en-US" altLang="ko-KR" dirty="0"/>
              <a:t> = </a:t>
            </a:r>
            <a:r>
              <a:rPr lang="en-US" altLang="ko-KR" dirty="0" err="1"/>
              <a:t>d.deptno</a:t>
            </a:r>
            <a:r>
              <a:rPr lang="en-US" altLang="ko-KR" dirty="0"/>
              <a:t> and </a:t>
            </a:r>
            <a:r>
              <a:rPr lang="en-US" altLang="ko-KR" dirty="0" err="1"/>
              <a:t>p.hiredate</a:t>
            </a:r>
            <a:r>
              <a:rPr lang="en-US" altLang="ko-KR" dirty="0"/>
              <a:t> &gt; (select </a:t>
            </a:r>
            <a:r>
              <a:rPr lang="en-US" altLang="ko-KR" dirty="0" err="1"/>
              <a:t>hiredate</a:t>
            </a:r>
            <a:r>
              <a:rPr lang="en-US" altLang="ko-KR" dirty="0"/>
              <a:t> from scott7.t_professor where name like '</a:t>
            </a:r>
            <a:r>
              <a:rPr lang="ko-KR" altLang="en-US" dirty="0" err="1"/>
              <a:t>송도권</a:t>
            </a:r>
            <a:r>
              <a:rPr lang="en-US" altLang="ko-KR" dirty="0"/>
              <a:t>');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1792</Words>
  <Application>Microsoft Office PowerPoint</Application>
  <PresentationFormat>화면 슬라이드 쇼(16:9)</PresentationFormat>
  <Paragraphs>189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Consolas</vt:lpstr>
      <vt:lpstr>Gill Sans MT</vt:lpstr>
      <vt:lpstr>Open Sans</vt:lpstr>
      <vt:lpstr>갤러리</vt:lpstr>
      <vt:lpstr>Oracle - Sub Query</vt:lpstr>
      <vt:lpstr>Sub Query 란?</vt:lpstr>
      <vt:lpstr>예제</vt:lpstr>
      <vt:lpstr>예제</vt:lpstr>
      <vt:lpstr>Sub Query 주의사항</vt:lpstr>
      <vt:lpstr>Sub Query 종류</vt:lpstr>
      <vt:lpstr>단일행 Sub Query</vt:lpstr>
      <vt:lpstr>연습</vt:lpstr>
      <vt:lpstr>연습</vt:lpstr>
      <vt:lpstr>연습</vt:lpstr>
      <vt:lpstr>연습</vt:lpstr>
      <vt:lpstr>다중행 Sub Query</vt:lpstr>
      <vt:lpstr>예제</vt:lpstr>
      <vt:lpstr>연습</vt:lpstr>
      <vt:lpstr>연습</vt:lpstr>
      <vt:lpstr>다중컬럼 Sub Query</vt:lpstr>
      <vt:lpstr>예제</vt:lpstr>
      <vt:lpstr>연습</vt:lpstr>
      <vt:lpstr>연습</vt:lpstr>
      <vt:lpstr>연습</vt:lpstr>
      <vt:lpstr>상호연관 Sub Query</vt:lpstr>
      <vt:lpstr>예제</vt:lpstr>
      <vt:lpstr>참고: Sub Query 위치별 이름</vt:lpstr>
      <vt:lpstr>Scalar Sub Query (스칼라 서브쿼리)</vt:lpstr>
      <vt:lpstr>다중 INSERT  - SubQuery 사용</vt:lpstr>
      <vt:lpstr>SubQuery 로 CREATE TABLE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- Sub Query</dc:title>
  <cp:lastModifiedBy>phantom5820@naver.com</cp:lastModifiedBy>
  <cp:revision>6</cp:revision>
  <dcterms:modified xsi:type="dcterms:W3CDTF">2021-04-11T14:46:54Z</dcterms:modified>
</cp:coreProperties>
</file>