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  <p:italic r:id="rId27"/>
    </p:embeddedFont>
    <p:embeddedFont>
      <p:font typeface="Open Sans" panose="020B0600000101010101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f06c795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f06c795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f06c795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f06c795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f06c795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f06c795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df06c7957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df06c7957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f06c795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df06c795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f06c795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f06c795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f06c7957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f06c7957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f06c7957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df06c7957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df06c7957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df06c7957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ee5f96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ee5f96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f06c79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f06c79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f06c79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f06c79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f06c795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f06c795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f06c79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f06c79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f06c795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f06c795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f06c795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f06c795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f06c795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f06c795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8171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502317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476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03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711292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773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319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69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937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302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737894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750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65093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020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774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42672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002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01644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88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342900" rtl="0" eaLnBrk="1" latinLnBrk="1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2842249" y="395406"/>
            <a:ext cx="4647122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Inner Join 과 비교</a:t>
            </a:r>
            <a:endParaRPr dirty="0"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623400" y="1024278"/>
            <a:ext cx="85206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 예제와</a:t>
            </a:r>
            <a:r>
              <a:rPr lang="ko" dirty="0"/>
              <a:t> 달리 Inner Join 의 경우</a:t>
            </a:r>
            <a:br>
              <a:rPr lang="ko" dirty="0"/>
            </a:br>
            <a:r>
              <a:rPr lang="ko" dirty="0"/>
              <a:t>첫 번째 테이블，두 번째 테이블의 칼럼 순서대로 데이터가 출력된다 </a:t>
            </a:r>
            <a:br>
              <a:rPr lang="ko" dirty="0"/>
            </a:br>
            <a:r>
              <a:rPr lang="ko" dirty="0"/>
              <a:t>이때 NATURAL JOIN은 JOIN에 사용된 같은 이름의 칼럼을 하나로 처리하지만</a:t>
            </a:r>
            <a:br>
              <a:rPr lang="ko" dirty="0"/>
            </a:br>
            <a:r>
              <a:rPr lang="ko" dirty="0"/>
              <a:t>INNER JOIN은 별개의 칼럼으로 표시한다.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15" y="2212479"/>
            <a:ext cx="7250950" cy="2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임시테이블 : 수정 UPDATE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6" y="2059706"/>
            <a:ext cx="4179450" cy="16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723" y="2095500"/>
            <a:ext cx="4074000" cy="15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258666" y="1152425"/>
            <a:ext cx="8203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" sz="1800" b="1" dirty="0">
                <a:solidFill>
                  <a:srgbClr val="9900FF"/>
                </a:solidFill>
                <a:highlight>
                  <a:schemeClr val="accent6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ko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dept_temp 테이블의 dname 컬럼에서</a:t>
            </a:r>
            <a:br>
              <a:rPr lang="ko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altLang="ko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ko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RESEARCH → R&amp;D 로      SALES → MARKETING 으로 수정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4204300" y="2877075"/>
            <a:ext cx="622500" cy="39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2310621" y="5589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예제: Natural Join 실험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9213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두개의 t_dept 와 dept_temp 테이블은  컬럼명은 같다.  그러나 데이터가 다르다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dirty="0"/>
              <a:t>그럼 </a:t>
            </a:r>
            <a:r>
              <a:rPr lang="ko" dirty="0"/>
              <a:t>Natural Join 에서 어떻게 동작할 것인가?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t_DEPT NATURAL JOIN DEPT_TEMP;</a:t>
            </a:r>
            <a:endParaRPr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481821" y="487555"/>
            <a:ext cx="818017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조건절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481821" y="1280502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NATURAL JOIN에서는 모든 일치되는 칼럼들에 대해 JOIN이 이루어지지만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FROM 절의 </a:t>
            </a:r>
            <a:r>
              <a:rPr lang="ko" b="1" dirty="0"/>
              <a:t>USING 조건절</a:t>
            </a:r>
            <a:r>
              <a:rPr lang="ko" dirty="0"/>
              <a:t>을 이용하면 같은 이름을 가진 칼럼들 중에서 원하는 </a:t>
            </a:r>
            <a:endParaRPr lang="en-US" altLang="ko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dirty="0" err="1"/>
              <a:t>컬</a:t>
            </a:r>
            <a:r>
              <a:rPr lang="ko" dirty="0"/>
              <a:t>럼에 대해서만 선택적으로 EQUI JOIN을 할 수가 있다.</a:t>
            </a:r>
            <a:br>
              <a:rPr lang="ko" dirty="0"/>
            </a:br>
            <a:r>
              <a:rPr lang="ko" sz="1200" dirty="0"/>
              <a:t>(MS SQL Server에서는 지원하지 않는다.)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2662324" y="351025"/>
            <a:ext cx="3757026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예제: USING 사용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411000" y="857575"/>
            <a:ext cx="8520600" cy="14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세 개의 칼럼명이 모두 같은 DEPT와 DEPT TEMP 테이블을 DEPTNO 칼럼을 이용한 [INNER] JOIN의 USING 조건절로 수행한다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t_DEPT JOIN DEPT_TEMP USING (DEPTNO);</a:t>
            </a:r>
            <a:endParaRPr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91325"/>
            <a:ext cx="8472075" cy="19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411000" y="4004925"/>
            <a:ext cx="85206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위 SQL의 ’*’ 와일드카드처럼 별도의 칼럼 순서를 지정하지 않으면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USING 조건절의 기준이 되는 칼럼이 다른 칼럼보다 먼저 출력된다 (ex: DEPTNO가 첫 번째 칼럼이 된다 )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이때 USING JOIN은 JOIN에 사용된 같은 이름의 칼럼을 하나로 처리한다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913672" y="35971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 : USING 사용시 주의.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623400" y="837479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USING 조건절을 이용한 EQUI JOIN에서도 NATURAL JOIN과 마찬가지로 JOIN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컬</a:t>
            </a:r>
            <a:r>
              <a:rPr lang="ko" dirty="0"/>
              <a:t>럼에 대해서는 ALIAS나 테이블 이름과 같은 접두사를 붙일 수 없다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잘못된 경우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ko" dirty="0">
                <a:solidFill>
                  <a:srgbClr val="FF00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t_dept.deptno</a:t>
            </a: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 t_dept.dname, </a:t>
            </a:r>
            <a:b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t_dept.loc, dept_temp.dname, dept_temp.loc </a:t>
            </a:r>
            <a:b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t_dept JOIN dept_temp USING (deptno); </a:t>
            </a:r>
            <a:endParaRPr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바른 경우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t_dept.dname, </a:t>
            </a:r>
            <a:b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t_dept.loc, dept_temp.dname, dept_temp.loc </a:t>
            </a:r>
            <a:b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t_dept JOIN dept_temp USING (deptno); </a:t>
            </a:r>
            <a:endParaRPr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3951673" y="558925"/>
            <a:ext cx="1240653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</a:t>
            </a:r>
            <a:endParaRPr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623400" y="1266325"/>
            <a:ext cx="8520600" cy="13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t_dept와 dept_temp 테이블의 일부 데이터 내용이 변경되었던 DNAME 칼럼을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조인 조건으로 [INNER] JOIN의 USING 조건절을 수행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775" y="2600350"/>
            <a:ext cx="6455924" cy="11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: Inner Join 에 USING 을 사용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이번에는 세 개의 칼럼명이 모두 같은 DEPT와 DEPT TEMP 테이블을 LOC와 DEPTNO 2개 칼럼을 이용한  [INNER] JOIN의 USING 조건절로 수행한다.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46" y="2144457"/>
            <a:ext cx="6393275" cy="19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3834621" y="501732"/>
            <a:ext cx="1578009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</a:t>
            </a:r>
            <a:endParaRPr dirty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538528" y="1266325"/>
            <a:ext cx="8520600" cy="12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DEPTNO, DNAME 2개의 칼럼을 이용한 [INNER] JOIN의 USING 조건절로 수행</a:t>
            </a:r>
            <a:endParaRPr dirty="0"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900" y="2370200"/>
            <a:ext cx="6667400" cy="13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(자연 join)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2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NATURAL  JOIN</a:t>
            </a:r>
            <a:r>
              <a:rPr lang="ko"/>
              <a:t> 은 두 테이블 간의 </a:t>
            </a:r>
            <a:r>
              <a:rPr lang="ko" b="1" u="sng">
                <a:solidFill>
                  <a:srgbClr val="980000"/>
                </a:solidFill>
              </a:rPr>
              <a:t>동일한 이름을 갖는 모든 컬럼</a:t>
            </a:r>
            <a:r>
              <a:rPr lang="ko"/>
              <a:t>들에 대해 등가조 인(EQUI  JOIN) 수행한다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NATURAL JOIN</a:t>
            </a:r>
            <a:r>
              <a:rPr lang="ko"/>
              <a:t> 이 수행되면,  USING/ ON / WHERE 절에서 ‘JOIN 조건’을 정의할수 없다.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28900" y="159000"/>
            <a:ext cx="41790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28758" t="14799" r="18104" b="4820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l="46410" t="53292" r="29035" b="13976"/>
          <a:stretch/>
        </p:blipFill>
        <p:spPr>
          <a:xfrm>
            <a:off x="6459700" y="1296000"/>
            <a:ext cx="2324076" cy="26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l="12745" t="53654" r="72875" b="34320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41790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l="28758" t="14799" r="18104" b="4820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l="46410" t="53292" r="29035" b="13828"/>
          <a:stretch/>
        </p:blipFill>
        <p:spPr>
          <a:xfrm>
            <a:off x="6459690" y="1296000"/>
            <a:ext cx="2324086" cy="266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l="12745" t="53654" r="72875" b="34320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275" y="1838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720475" y="1838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625475" y="1838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006475" y="1838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006475" y="2600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625475" y="2600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6"/>
          <p:cNvCxnSpPr>
            <a:endCxn id="106" idx="1"/>
          </p:cNvCxnSpPr>
          <p:nvPr/>
        </p:nvCxnSpPr>
        <p:spPr>
          <a:xfrm>
            <a:off x="2086475" y="2036075"/>
            <a:ext cx="15390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6"/>
          <p:cNvCxnSpPr>
            <a:stCxn id="107" idx="3"/>
          </p:cNvCxnSpPr>
          <p:nvPr/>
        </p:nvCxnSpPr>
        <p:spPr>
          <a:xfrm>
            <a:off x="4372475" y="2036075"/>
            <a:ext cx="2178900" cy="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6"/>
          <p:cNvCxnSpPr>
            <a:stCxn id="108" idx="3"/>
          </p:cNvCxnSpPr>
          <p:nvPr/>
        </p:nvCxnSpPr>
        <p:spPr>
          <a:xfrm rot="10800000" flipH="1">
            <a:off x="4372475" y="2355875"/>
            <a:ext cx="2178900" cy="442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6"/>
          <p:cNvCxnSpPr>
            <a:stCxn id="105" idx="3"/>
            <a:endCxn id="109" idx="1"/>
          </p:cNvCxnSpPr>
          <p:nvPr/>
        </p:nvCxnSpPr>
        <p:spPr>
          <a:xfrm>
            <a:off x="2086475" y="2036075"/>
            <a:ext cx="1539000" cy="762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41790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l="28758" t="14799" r="18104" b="4820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l="46410" t="53292" r="29035" b="13828"/>
          <a:stretch/>
        </p:blipFill>
        <p:spPr>
          <a:xfrm>
            <a:off x="6459690" y="1296000"/>
            <a:ext cx="2324086" cy="266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l="12745" t="53654" r="72875" b="34320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625475" y="1838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006475" y="1838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006475" y="2600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625475" y="2600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882275" y="2981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720475" y="2981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17"/>
          <p:cNvCxnSpPr>
            <a:stCxn id="134" idx="3"/>
            <a:endCxn id="129" idx="1"/>
          </p:cNvCxnSpPr>
          <p:nvPr/>
        </p:nvCxnSpPr>
        <p:spPr>
          <a:xfrm rot="10800000" flipH="1">
            <a:off x="2086475" y="2036075"/>
            <a:ext cx="1539000" cy="1143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>
            <a:stCxn id="130" idx="3"/>
          </p:cNvCxnSpPr>
          <p:nvPr/>
        </p:nvCxnSpPr>
        <p:spPr>
          <a:xfrm>
            <a:off x="4372475" y="2036075"/>
            <a:ext cx="2113200" cy="807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7"/>
          <p:cNvCxnSpPr>
            <a:stCxn id="131" idx="3"/>
          </p:cNvCxnSpPr>
          <p:nvPr/>
        </p:nvCxnSpPr>
        <p:spPr>
          <a:xfrm>
            <a:off x="4372475" y="2798075"/>
            <a:ext cx="2141400" cy="355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7"/>
          <p:cNvCxnSpPr>
            <a:stCxn id="134" idx="3"/>
            <a:endCxn id="132" idx="1"/>
          </p:cNvCxnSpPr>
          <p:nvPr/>
        </p:nvCxnSpPr>
        <p:spPr>
          <a:xfrm rot="10800000" flipH="1">
            <a:off x="2086475" y="2798075"/>
            <a:ext cx="1539000" cy="381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41790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l="28758" t="14799" r="18104" b="4820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l="46410" t="53292" r="29035" b="13828"/>
          <a:stretch/>
        </p:blipFill>
        <p:spPr>
          <a:xfrm>
            <a:off x="6459690" y="1296000"/>
            <a:ext cx="2324086" cy="266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l="12745" t="53654" r="72875" b="34320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006475" y="2981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625475" y="2981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720475" y="34387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882275" y="3362525"/>
            <a:ext cx="366000" cy="39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Google Shape;158;p18"/>
          <p:cNvCxnSpPr>
            <a:stCxn id="154" idx="3"/>
          </p:cNvCxnSpPr>
          <p:nvPr/>
        </p:nvCxnSpPr>
        <p:spPr>
          <a:xfrm>
            <a:off x="4372475" y="3179075"/>
            <a:ext cx="2160300" cy="434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8"/>
          <p:cNvCxnSpPr>
            <a:stCxn id="156" idx="3"/>
            <a:endCxn id="155" idx="1"/>
          </p:cNvCxnSpPr>
          <p:nvPr/>
        </p:nvCxnSpPr>
        <p:spPr>
          <a:xfrm rot="10800000" flipH="1">
            <a:off x="2086475" y="3179075"/>
            <a:ext cx="1539000" cy="457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159300" y="732925"/>
            <a:ext cx="4561500" cy="1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t_emp, t_dept 테이블에서  </a:t>
            </a:r>
            <a:br>
              <a:rPr lang="ko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사원번호, 사원이름， 소속부서코드, 소속부서 이름 출력 / 부서번호(deptno), 직원번호(empno) 오름차순 정렬</a:t>
            </a: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550" y="216425"/>
            <a:ext cx="4116075" cy="39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228600" y="2133600"/>
            <a:ext cx="4492200" cy="111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8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deptno</a:t>
            </a:r>
            <a:r>
              <a:rPr lang="en-US" altLang="ko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8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empno</a:t>
            </a:r>
            <a:r>
              <a:rPr lang="en-US" altLang="ko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8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ename</a:t>
            </a:r>
            <a:r>
              <a:rPr lang="en-US" altLang="ko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8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dname</a:t>
            </a:r>
            <a:r>
              <a:rPr lang="en-US" altLang="ko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altLang="ko-KR" sz="18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altLang="ko" sz="18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t_emp</a:t>
            </a:r>
            <a:r>
              <a:rPr lang="en-US" altLang="ko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" sz="18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NATURAL JOIN </a:t>
            </a:r>
            <a:r>
              <a:rPr lang="en-US" altLang="ko" sz="18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t_dept</a:t>
            </a:r>
            <a:endParaRPr lang="en-US" altLang="ko-KR" sz="18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en-US" altLang="ko" sz="18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deptno</a:t>
            </a:r>
            <a:r>
              <a:rPr lang="en-US" altLang="ko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8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empno</a:t>
            </a:r>
            <a:r>
              <a:rPr lang="en-US" altLang="ko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altLang="ko-KR" sz="18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1311750" y="3596358"/>
            <a:ext cx="3457800" cy="1206884"/>
          </a:xfrm>
          <a:prstGeom prst="wedgeRectCallout">
            <a:avLst>
              <a:gd name="adj1" fmla="val 60368"/>
              <a:gd name="adj2" fmla="val -153845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위에서는 비록 별도의 JOIN 조건 컬럼을 지정하지 않았으나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deptno 가 공통칼럼으로 '자동으로' 인식하여 JOIN 처리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JOIN 에 사용된 컬럼 들은 </a:t>
            </a:r>
            <a:r>
              <a:rPr lang="ko" b="1" dirty="0">
                <a:solidFill>
                  <a:srgbClr val="980000"/>
                </a:solidFill>
              </a:rPr>
              <a:t>같은 데이터 유형</a:t>
            </a:r>
            <a:r>
              <a:rPr lang="ko" dirty="0"/>
              <a:t>이어야 한다. 별명(ALIAS) 나 테이블 명과 같은 접두어 줄수 없다..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2071388" y="376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 : ‘ SELECT * ‘ 사용시..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1153450" y="866775"/>
            <a:ext cx="8520600" cy="18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’SELECT *’ 처럼 별도의 </a:t>
            </a:r>
            <a:r>
              <a:rPr lang="ko-KR" altLang="en-US" dirty="0" err="1"/>
              <a:t>컬</a:t>
            </a:r>
            <a:r>
              <a:rPr lang="ko" dirty="0"/>
              <a:t>럼 순서를 지정하지 않으면 NATURAL JOIN의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기준이 되는 칼럼 들이 다른 칼럼보다 먼저 출력된다. </a:t>
            </a:r>
            <a:br>
              <a:rPr lang="ko" dirty="0"/>
            </a:br>
            <a:r>
              <a:rPr lang="ko" sz="1400" dirty="0"/>
              <a:t>(ex: DEPTNO가 첫 번째 칼럼이 된다.) 이때 NATURAL JOIN은 </a:t>
            </a:r>
            <a:endParaRPr lang="en-US" altLang="ko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JOIN에 사용된 같은 이름의 칼럼을 '한개'로 처리한다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25" y="1935300"/>
            <a:ext cx="7520875" cy="2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1153450" y="1876450"/>
            <a:ext cx="682800" cy="304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634</Words>
  <Application>Microsoft Office PowerPoint</Application>
  <PresentationFormat>화면 슬라이드 쇼(16:9)</PresentationFormat>
  <Paragraphs>57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Consolas</vt:lpstr>
      <vt:lpstr>Garamond</vt:lpstr>
      <vt:lpstr>Open Sans</vt:lpstr>
      <vt:lpstr>자연주의</vt:lpstr>
      <vt:lpstr>Join</vt:lpstr>
      <vt:lpstr>Natural Join (자연 join)</vt:lpstr>
      <vt:lpstr>Natural Join  예</vt:lpstr>
      <vt:lpstr>Natural Join  예</vt:lpstr>
      <vt:lpstr>Natural Join  예</vt:lpstr>
      <vt:lpstr>Natural Join  예</vt:lpstr>
      <vt:lpstr>예제</vt:lpstr>
      <vt:lpstr>예제</vt:lpstr>
      <vt:lpstr>예제 : ‘ SELECT * ‘ 사용시..</vt:lpstr>
      <vt:lpstr>Inner Join 과 비교</vt:lpstr>
      <vt:lpstr>임시테이블 : 수정 UPDATE</vt:lpstr>
      <vt:lpstr>예제: Natural Join 실험</vt:lpstr>
      <vt:lpstr>USING 조건절</vt:lpstr>
      <vt:lpstr>예제: USING 사용</vt:lpstr>
      <vt:lpstr>예제 : USING 사용시 주의.</vt:lpstr>
      <vt:lpstr>예제</vt:lpstr>
      <vt:lpstr>예제 : Inner Join 에 USING 을 사용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</dc:title>
  <cp:lastModifiedBy>phantom5820@naver.com</cp:lastModifiedBy>
  <cp:revision>3</cp:revision>
  <dcterms:modified xsi:type="dcterms:W3CDTF">2021-04-11T13:30:34Z</dcterms:modified>
</cp:coreProperties>
</file>