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omic Sans MS" pitchFamily="66" charset="0"/>
      <p:regular r:id="rId16"/>
      <p:bold r:id="rId17"/>
      <p:italic r:id="rId18"/>
      <p:boldItalic r:id="rId19"/>
    </p:embeddedFont>
    <p:embeddedFont>
      <p:font typeface="Amatic SC" charset="-79"/>
      <p:regular r:id="rId20"/>
      <p:bold r:id="rId21"/>
    </p:embeddedFont>
    <p:embeddedFont>
      <p:font typeface="Source Code Pr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19b1458e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19b1458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e7f6f2e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e7f6f2e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19b1458e_1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19b1458e_1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19b1458e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19b1458e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e7f6f2d6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e7f6f2d6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e7f6f2d64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e7f6f2d6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e7f6f2d6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e7f6f2d6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e7f6f2d6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e7f6f2d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7f6f2d64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7f6f2d6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19b145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19b145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e7f6f2d6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e7f6f2d6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19b1458e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19b1458e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288975"/>
            <a:ext cx="8520600" cy="2793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3791">
              <a:solidFill>
                <a:srgbClr val="000000"/>
              </a:solidFill>
              <a:latin typeface="Comic Sans MS"/>
              <a:ea typeface="Comic Sans MS"/>
              <a:cs typeface="Comic Sans MS"/>
              <a:sym typeface="Comic Sans MS"/>
            </a:endParaRPr>
          </a:p>
          <a:p>
            <a:pPr marL="0" lvl="0" indent="0" algn="ctr" rtl="0">
              <a:spcBef>
                <a:spcPts val="0"/>
              </a:spcBef>
              <a:spcAft>
                <a:spcPts val="0"/>
              </a:spcAft>
              <a:buNone/>
            </a:pPr>
            <a:endParaRPr sz="3791">
              <a:solidFill>
                <a:srgbClr val="000000"/>
              </a:solidFill>
              <a:latin typeface="Comic Sans MS"/>
              <a:ea typeface="Comic Sans MS"/>
              <a:cs typeface="Comic Sans MS"/>
              <a:sym typeface="Comic Sans MS"/>
            </a:endParaRPr>
          </a:p>
          <a:p>
            <a:pPr marL="0" lvl="0" indent="0" algn="ctr" rtl="0">
              <a:spcBef>
                <a:spcPts val="0"/>
              </a:spcBef>
              <a:spcAft>
                <a:spcPts val="0"/>
              </a:spcAft>
              <a:buNone/>
            </a:pPr>
            <a:r>
              <a:rPr lang="en" sz="3791">
                <a:solidFill>
                  <a:srgbClr val="000000"/>
                </a:solidFill>
                <a:latin typeface="Comic Sans MS"/>
                <a:ea typeface="Comic Sans MS"/>
                <a:cs typeface="Comic Sans MS"/>
                <a:sym typeface="Comic Sans MS"/>
              </a:rPr>
              <a:t>Sequences of given length where every element is more than or equal to twice of previous</a:t>
            </a:r>
            <a:endParaRPr sz="3791">
              <a:solidFill>
                <a:srgbClr val="000000"/>
              </a:solidFill>
              <a:latin typeface="Comic Sans MS"/>
              <a:ea typeface="Comic Sans MS"/>
              <a:cs typeface="Comic Sans MS"/>
              <a:sym typeface="Comic Sans MS"/>
            </a:endParaRPr>
          </a:p>
          <a:p>
            <a:pPr marL="0" lvl="0" indent="0" algn="ctr" rtl="0">
              <a:spcBef>
                <a:spcPts val="0"/>
              </a:spcBef>
              <a:spcAft>
                <a:spcPts val="0"/>
              </a:spcAft>
              <a:buNone/>
            </a:pPr>
            <a:endParaRPr sz="4680">
              <a:solidFill>
                <a:srgbClr val="000000"/>
              </a:solidFill>
              <a:latin typeface="Comic Sans MS"/>
              <a:ea typeface="Comic Sans MS"/>
              <a:cs typeface="Comic Sans MS"/>
              <a:sym typeface="Comic Sans MS"/>
            </a:endParaRPr>
          </a:p>
          <a:p>
            <a:pPr marL="0" lvl="0" indent="0" algn="ctr" rtl="0">
              <a:spcBef>
                <a:spcPts val="0"/>
              </a:spcBef>
              <a:spcAft>
                <a:spcPts val="0"/>
              </a:spcAft>
              <a:buNone/>
            </a:pPr>
            <a:endParaRPr sz="4680">
              <a:solidFill>
                <a:srgbClr val="000000"/>
              </a:solidFill>
              <a:latin typeface="Comic Sans MS"/>
              <a:ea typeface="Comic Sans MS"/>
              <a:cs typeface="Comic Sans MS"/>
              <a:sym typeface="Comic Sans MS"/>
            </a:endParaRPr>
          </a:p>
        </p:txBody>
      </p:sp>
      <p:sp>
        <p:nvSpPr>
          <p:cNvPr id="57" name="Google Shape;57;p13"/>
          <p:cNvSpPr txBox="1">
            <a:spLocks noGrp="1"/>
          </p:cNvSpPr>
          <p:nvPr>
            <p:ph type="subTitle" idx="1"/>
          </p:nvPr>
        </p:nvSpPr>
        <p:spPr>
          <a:xfrm>
            <a:off x="311700" y="3459075"/>
            <a:ext cx="8520600" cy="1684500"/>
          </a:xfrm>
          <a:prstGeom prst="rect">
            <a:avLst/>
          </a:prstGeom>
        </p:spPr>
        <p:txBody>
          <a:bodyPr spcFirstLastPara="1" wrap="square" lIns="91425" tIns="91425" rIns="91425" bIns="91425" anchor="ctr" anchorCtr="0">
            <a:normAutofit/>
          </a:bodyPr>
          <a:lstStyle/>
          <a:p>
            <a:pPr marL="0" lvl="0" indent="0" algn="ctr" rtl="0">
              <a:lnSpc>
                <a:spcPct val="80000"/>
              </a:lnSpc>
              <a:spcBef>
                <a:spcPts val="0"/>
              </a:spcBef>
              <a:spcAft>
                <a:spcPts val="0"/>
              </a:spcAft>
              <a:buClr>
                <a:srgbClr val="000000"/>
              </a:buClr>
              <a:buSzPts val="1018"/>
              <a:buFont typeface="Arial"/>
              <a:buNone/>
            </a:pPr>
            <a:r>
              <a:rPr lang="en" sz="1690"/>
              <a:t>Group No 23 </a:t>
            </a:r>
            <a:endParaRPr sz="1690"/>
          </a:p>
          <a:p>
            <a:pPr marL="0" lvl="0" indent="0" algn="ctr" rtl="0">
              <a:lnSpc>
                <a:spcPct val="80000"/>
              </a:lnSpc>
              <a:spcBef>
                <a:spcPts val="0"/>
              </a:spcBef>
              <a:spcAft>
                <a:spcPts val="0"/>
              </a:spcAft>
              <a:buClr>
                <a:srgbClr val="000000"/>
              </a:buClr>
              <a:buSzPts val="1018"/>
              <a:buFont typeface="Arial"/>
              <a:buNone/>
            </a:pPr>
            <a:endParaRPr sz="1690"/>
          </a:p>
          <a:p>
            <a:pPr marL="0" lvl="0" indent="0" algn="ctr" rtl="0">
              <a:lnSpc>
                <a:spcPct val="80000"/>
              </a:lnSpc>
              <a:spcBef>
                <a:spcPts val="0"/>
              </a:spcBef>
              <a:spcAft>
                <a:spcPts val="0"/>
              </a:spcAft>
              <a:buClr>
                <a:srgbClr val="000000"/>
              </a:buClr>
              <a:buSzPts val="1018"/>
              <a:buFont typeface="Arial"/>
              <a:buNone/>
            </a:pPr>
            <a:r>
              <a:rPr lang="en" sz="1690"/>
              <a:t>Sumit Kumar     (IIT2019069) </a:t>
            </a:r>
            <a:endParaRPr sz="1690"/>
          </a:p>
          <a:p>
            <a:pPr marL="0" lvl="0" indent="0" algn="ctr" rtl="0">
              <a:lnSpc>
                <a:spcPct val="80000"/>
              </a:lnSpc>
              <a:spcBef>
                <a:spcPts val="0"/>
              </a:spcBef>
              <a:spcAft>
                <a:spcPts val="0"/>
              </a:spcAft>
              <a:buClr>
                <a:srgbClr val="000000"/>
              </a:buClr>
              <a:buSzPts val="1018"/>
              <a:buFont typeface="Arial"/>
              <a:buNone/>
            </a:pPr>
            <a:r>
              <a:rPr lang="en" sz="1690"/>
              <a:t>Adelik Om Tyagi (IIT2019070)  </a:t>
            </a:r>
            <a:endParaRPr sz="1690"/>
          </a:p>
          <a:p>
            <a:pPr marL="0" lvl="0" indent="0" algn="ctr" rtl="0">
              <a:lnSpc>
                <a:spcPct val="80000"/>
              </a:lnSpc>
              <a:spcBef>
                <a:spcPts val="0"/>
              </a:spcBef>
              <a:spcAft>
                <a:spcPts val="0"/>
              </a:spcAft>
              <a:buClr>
                <a:srgbClr val="000000"/>
              </a:buClr>
              <a:buSzPts val="1018"/>
              <a:buFont typeface="Arial"/>
              <a:buNone/>
            </a:pPr>
            <a:r>
              <a:rPr lang="en" sz="1690"/>
              <a:t>Subham Kumar    (IIT2019093) </a:t>
            </a:r>
            <a:endParaRPr sz="169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225025" y="96450"/>
            <a:ext cx="8534400" cy="49293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dirty="0"/>
              <a:t>Fix m=1000000 and vary 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lnSpc>
                <a:spcPct val="100000"/>
              </a:lnSpc>
              <a:spcBef>
                <a:spcPts val="1200"/>
              </a:spcBef>
              <a:spcAft>
                <a:spcPts val="0"/>
              </a:spcAft>
              <a:buNone/>
            </a:pPr>
            <a:r>
              <a:rPr lang="en" sz="1200" dirty="0" smtClean="0">
                <a:solidFill>
                  <a:srgbClr val="000000"/>
                </a:solidFill>
              </a:rPr>
              <a:t>In </a:t>
            </a:r>
            <a:r>
              <a:rPr lang="en" sz="1200" dirty="0">
                <a:solidFill>
                  <a:srgbClr val="000000"/>
                </a:solidFill>
              </a:rPr>
              <a:t>above graph complexity increases linearly with ’n’</a:t>
            </a:r>
            <a:endParaRPr sz="1200">
              <a:solidFill>
                <a:srgbClr val="000000"/>
              </a:solidFill>
            </a:endParaRPr>
          </a:p>
          <a:p>
            <a:pPr marL="0" lvl="0" indent="0" algn="l" rtl="0">
              <a:spcBef>
                <a:spcPts val="0"/>
              </a:spcBef>
              <a:spcAft>
                <a:spcPts val="1200"/>
              </a:spcAft>
              <a:buNone/>
            </a:pPr>
            <a:r>
              <a:rPr lang="en" dirty="0"/>
              <a:t>B</a:t>
            </a:r>
            <a:r>
              <a:rPr lang="en" sz="1200" dirty="0"/>
              <a:t>ut once n becomes greater or equal to log2(m) then decreases and remains constant</a:t>
            </a:r>
            <a:endParaRPr sz="1200"/>
          </a:p>
        </p:txBody>
      </p:sp>
      <p:pic>
        <p:nvPicPr>
          <p:cNvPr id="111" name="Google Shape;111;p22"/>
          <p:cNvPicPr preferRelativeResize="0"/>
          <p:nvPr/>
        </p:nvPicPr>
        <p:blipFill>
          <a:blip r:embed="rId3">
            <a:alphaModFix/>
          </a:blip>
          <a:stretch>
            <a:fillRect/>
          </a:stretch>
        </p:blipFill>
        <p:spPr>
          <a:xfrm>
            <a:off x="914401" y="715019"/>
            <a:ext cx="5623904" cy="3410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780" b="0">
                <a:latin typeface="Comic Sans MS"/>
                <a:ea typeface="Comic Sans MS"/>
                <a:cs typeface="Comic Sans MS"/>
                <a:sym typeface="Comic Sans MS"/>
              </a:rPr>
              <a:t>A POSTERIORI Analysis (Algo 1)</a:t>
            </a:r>
            <a:endParaRPr sz="3780" b="0">
              <a:latin typeface="Comic Sans MS"/>
              <a:ea typeface="Comic Sans MS"/>
              <a:cs typeface="Comic Sans MS"/>
              <a:sym typeface="Comic Sans MS"/>
            </a:endParaRPr>
          </a:p>
        </p:txBody>
      </p:sp>
      <p:sp>
        <p:nvSpPr>
          <p:cNvPr id="117" name="Google Shape;117;p23"/>
          <p:cNvSpPr txBox="1"/>
          <p:nvPr/>
        </p:nvSpPr>
        <p:spPr>
          <a:xfrm>
            <a:off x="499375" y="1111100"/>
            <a:ext cx="368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Fix M=300 and vary N from 1 to 7</a:t>
            </a:r>
            <a:endParaRPr>
              <a:latin typeface="Source Code Pro"/>
              <a:ea typeface="Source Code Pro"/>
              <a:cs typeface="Source Code Pro"/>
              <a:sym typeface="Source Code Pro"/>
            </a:endParaRPr>
          </a:p>
        </p:txBody>
      </p:sp>
      <p:pic>
        <p:nvPicPr>
          <p:cNvPr id="118" name="Google Shape;118;p23"/>
          <p:cNvPicPr preferRelativeResize="0"/>
          <p:nvPr/>
        </p:nvPicPr>
        <p:blipFill>
          <a:blip r:embed="rId3">
            <a:alphaModFix/>
          </a:blip>
          <a:stretch>
            <a:fillRect/>
          </a:stretch>
        </p:blipFill>
        <p:spPr>
          <a:xfrm>
            <a:off x="499363" y="1378725"/>
            <a:ext cx="3992776" cy="3307901"/>
          </a:xfrm>
          <a:prstGeom prst="rect">
            <a:avLst/>
          </a:prstGeom>
          <a:noFill/>
          <a:ln>
            <a:noFill/>
          </a:ln>
        </p:spPr>
      </p:pic>
      <p:sp>
        <p:nvSpPr>
          <p:cNvPr id="119" name="Google Shape;119;p23"/>
          <p:cNvSpPr txBox="1"/>
          <p:nvPr/>
        </p:nvSpPr>
        <p:spPr>
          <a:xfrm>
            <a:off x="4731600" y="1111100"/>
            <a:ext cx="41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Fix n=4 and vary M from 1 to 100</a:t>
            </a:r>
            <a:endParaRPr>
              <a:latin typeface="Source Code Pro"/>
              <a:ea typeface="Source Code Pro"/>
              <a:cs typeface="Source Code Pro"/>
              <a:sym typeface="Source Code Pro"/>
            </a:endParaRPr>
          </a:p>
        </p:txBody>
      </p:sp>
      <p:pic>
        <p:nvPicPr>
          <p:cNvPr id="120" name="Google Shape;120;p23"/>
          <p:cNvPicPr preferRelativeResize="0"/>
          <p:nvPr/>
        </p:nvPicPr>
        <p:blipFill>
          <a:blip r:embed="rId4">
            <a:alphaModFix/>
          </a:blip>
          <a:stretch>
            <a:fillRect/>
          </a:stretch>
        </p:blipFill>
        <p:spPr>
          <a:xfrm>
            <a:off x="4639375" y="1410888"/>
            <a:ext cx="3992775" cy="3243564"/>
          </a:xfrm>
          <a:prstGeom prst="rect">
            <a:avLst/>
          </a:prstGeom>
          <a:noFill/>
          <a:ln>
            <a:noFill/>
          </a:ln>
        </p:spPr>
      </p:pic>
      <p:sp>
        <p:nvSpPr>
          <p:cNvPr id="121" name="Google Shape;121;p23"/>
          <p:cNvSpPr txBox="1"/>
          <p:nvPr/>
        </p:nvSpPr>
        <p:spPr>
          <a:xfrm>
            <a:off x="799000" y="4531775"/>
            <a:ext cx="757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ource Code Pro"/>
                <a:ea typeface="Source Code Pro"/>
                <a:cs typeface="Source Code Pro"/>
                <a:sym typeface="Source Code Pro"/>
              </a:rPr>
              <a:t>From these two graphs we can conclude that complexity is exponential in ’n’ and polynomial in ’m’</a:t>
            </a:r>
            <a:endParaRPr sz="12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780" b="0">
                <a:latin typeface="Comic Sans MS"/>
                <a:ea typeface="Comic Sans MS"/>
                <a:cs typeface="Comic Sans MS"/>
                <a:sym typeface="Comic Sans MS"/>
              </a:rPr>
              <a:t>A POSTERIORI Analysis (Algo 2)</a:t>
            </a:r>
            <a:endParaRPr sz="3780" b="0">
              <a:latin typeface="Comic Sans MS"/>
              <a:ea typeface="Comic Sans MS"/>
              <a:cs typeface="Comic Sans MS"/>
              <a:sym typeface="Comic Sans MS"/>
            </a:endParaRPr>
          </a:p>
        </p:txBody>
      </p:sp>
      <p:sp>
        <p:nvSpPr>
          <p:cNvPr id="127" name="Google Shape;127;p24"/>
          <p:cNvSpPr txBox="1"/>
          <p:nvPr/>
        </p:nvSpPr>
        <p:spPr>
          <a:xfrm>
            <a:off x="499375" y="1111100"/>
            <a:ext cx="368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Fix N=10 and vary M from 1 to 100000</a:t>
            </a:r>
            <a:endParaRPr>
              <a:latin typeface="Source Code Pro"/>
              <a:ea typeface="Source Code Pro"/>
              <a:cs typeface="Source Code Pro"/>
              <a:sym typeface="Source Code Pro"/>
            </a:endParaRPr>
          </a:p>
        </p:txBody>
      </p:sp>
      <p:sp>
        <p:nvSpPr>
          <p:cNvPr id="128" name="Google Shape;128;p24"/>
          <p:cNvSpPr txBox="1"/>
          <p:nvPr/>
        </p:nvSpPr>
        <p:spPr>
          <a:xfrm>
            <a:off x="4731600" y="1111100"/>
            <a:ext cx="410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Code Pro"/>
                <a:ea typeface="Source Code Pro"/>
                <a:cs typeface="Source Code Pro"/>
                <a:sym typeface="Source Code Pro"/>
              </a:rPr>
              <a:t>Fix m=1000000 and vary n from 1 to 100</a:t>
            </a:r>
            <a:endParaRPr>
              <a:latin typeface="Source Code Pro"/>
              <a:ea typeface="Source Code Pro"/>
              <a:cs typeface="Source Code Pro"/>
              <a:sym typeface="Source Code Pro"/>
            </a:endParaRPr>
          </a:p>
        </p:txBody>
      </p:sp>
      <p:sp>
        <p:nvSpPr>
          <p:cNvPr id="129" name="Google Shape;129;p24"/>
          <p:cNvSpPr txBox="1"/>
          <p:nvPr/>
        </p:nvSpPr>
        <p:spPr>
          <a:xfrm>
            <a:off x="786525" y="4456850"/>
            <a:ext cx="324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ource Code Pro"/>
                <a:ea typeface="Source Code Pro"/>
                <a:cs typeface="Source Code Pro"/>
                <a:sym typeface="Source Code Pro"/>
              </a:rPr>
              <a:t>From above graph we can conclude that complexity is linear</a:t>
            </a:r>
            <a:endParaRPr sz="1200">
              <a:latin typeface="Source Code Pro"/>
              <a:ea typeface="Source Code Pro"/>
              <a:cs typeface="Source Code Pro"/>
              <a:sym typeface="Source Code Pro"/>
            </a:endParaRPr>
          </a:p>
          <a:p>
            <a:pPr marL="0" lvl="0" indent="0" algn="l" rtl="0">
              <a:spcBef>
                <a:spcPts val="0"/>
              </a:spcBef>
              <a:spcAft>
                <a:spcPts val="0"/>
              </a:spcAft>
              <a:buNone/>
            </a:pPr>
            <a:r>
              <a:rPr lang="en" sz="1200">
                <a:latin typeface="Source Code Pro"/>
                <a:ea typeface="Source Code Pro"/>
                <a:cs typeface="Source Code Pro"/>
                <a:sym typeface="Source Code Pro"/>
              </a:rPr>
              <a:t>in ’m’.</a:t>
            </a:r>
            <a:endParaRPr sz="1200">
              <a:latin typeface="Source Code Pro"/>
              <a:ea typeface="Source Code Pro"/>
              <a:cs typeface="Source Code Pro"/>
              <a:sym typeface="Source Code Pro"/>
            </a:endParaRPr>
          </a:p>
        </p:txBody>
      </p:sp>
      <p:pic>
        <p:nvPicPr>
          <p:cNvPr id="130" name="Google Shape;130;p24"/>
          <p:cNvPicPr preferRelativeResize="0"/>
          <p:nvPr/>
        </p:nvPicPr>
        <p:blipFill>
          <a:blip r:embed="rId3">
            <a:alphaModFix/>
          </a:blip>
          <a:stretch>
            <a:fillRect/>
          </a:stretch>
        </p:blipFill>
        <p:spPr>
          <a:xfrm>
            <a:off x="499375" y="1601113"/>
            <a:ext cx="3682800" cy="2895671"/>
          </a:xfrm>
          <a:prstGeom prst="rect">
            <a:avLst/>
          </a:prstGeom>
          <a:noFill/>
          <a:ln>
            <a:noFill/>
          </a:ln>
        </p:spPr>
      </p:pic>
      <p:pic>
        <p:nvPicPr>
          <p:cNvPr id="131" name="Google Shape;131;p24"/>
          <p:cNvPicPr preferRelativeResize="0"/>
          <p:nvPr/>
        </p:nvPicPr>
        <p:blipFill>
          <a:blip r:embed="rId4">
            <a:alphaModFix/>
          </a:blip>
          <a:stretch>
            <a:fillRect/>
          </a:stretch>
        </p:blipFill>
        <p:spPr>
          <a:xfrm>
            <a:off x="4846425" y="1601125"/>
            <a:ext cx="3483275" cy="2770496"/>
          </a:xfrm>
          <a:prstGeom prst="rect">
            <a:avLst/>
          </a:prstGeom>
          <a:noFill/>
          <a:ln>
            <a:noFill/>
          </a:ln>
        </p:spPr>
      </p:pic>
      <p:sp>
        <p:nvSpPr>
          <p:cNvPr id="132" name="Google Shape;132;p24"/>
          <p:cNvSpPr txBox="1"/>
          <p:nvPr/>
        </p:nvSpPr>
        <p:spPr>
          <a:xfrm>
            <a:off x="5083700" y="4379375"/>
            <a:ext cx="3246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ource Code Pro"/>
                <a:ea typeface="Source Code Pro"/>
                <a:cs typeface="Source Code Pro"/>
                <a:sym typeface="Source Code Pro"/>
              </a:rPr>
              <a:t>In above graph complexity increases linearly with ’n’</a:t>
            </a:r>
            <a:endParaRPr sz="12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Comic Sans MS"/>
                <a:ea typeface="Comic Sans MS"/>
                <a:cs typeface="Comic Sans MS"/>
                <a:sym typeface="Comic Sans MS"/>
              </a:rPr>
              <a:t>CONCLUSION</a:t>
            </a:r>
            <a:endParaRPr b="0">
              <a:latin typeface="Comic Sans MS"/>
              <a:ea typeface="Comic Sans MS"/>
              <a:cs typeface="Comic Sans MS"/>
              <a:sym typeface="Comic Sans MS"/>
            </a:endParaRPr>
          </a:p>
        </p:txBody>
      </p:sp>
      <p:sp>
        <p:nvSpPr>
          <p:cNvPr id="138" name="Google Shape;138;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lnSpc>
                <a:spcPct val="142857"/>
              </a:lnSpc>
              <a:spcBef>
                <a:spcPts val="0"/>
              </a:spcBef>
              <a:spcAft>
                <a:spcPts val="0"/>
              </a:spcAft>
              <a:buNone/>
            </a:pPr>
            <a:r>
              <a:rPr lang="en" sz="1600">
                <a:solidFill>
                  <a:srgbClr val="24292E"/>
                </a:solidFill>
                <a:highlight>
                  <a:srgbClr val="FFFFFF"/>
                </a:highlight>
              </a:rPr>
              <a:t>Our second algorithm which we solved by divide and conquer is more efficient because unlike recursive solution  it is storing the result of every function call and hence is not making same function calls multiple times. It has a time complexity and space complexity of O(min(n,log2(M))*m).</a:t>
            </a:r>
            <a:endParaRPr sz="1600">
              <a:solidFill>
                <a:srgbClr val="24292E"/>
              </a:solidFill>
              <a:highlight>
                <a:srgbClr val="FFFFFF"/>
              </a:highlight>
            </a:endParaRPr>
          </a:p>
          <a:p>
            <a:pPr marL="0" lvl="0" indent="0" algn="l" rtl="0">
              <a:lnSpc>
                <a:spcPct val="142857"/>
              </a:lnSpc>
              <a:spcBef>
                <a:spcPts val="0"/>
              </a:spcBef>
              <a:spcAft>
                <a:spcPts val="0"/>
              </a:spcAft>
              <a:buNone/>
            </a:pPr>
            <a:endParaRPr sz="2100">
              <a:solidFill>
                <a:srgbClr val="24292E"/>
              </a:solidFill>
              <a:highlight>
                <a:srgbClr val="FFFFFF"/>
              </a:highlight>
            </a:endParaRPr>
          </a:p>
          <a:p>
            <a:pPr marL="0" lvl="0" indent="0" algn="l" rtl="0">
              <a:spcBef>
                <a:spcPts val="0"/>
              </a:spcBef>
              <a:spcAft>
                <a:spcPts val="1200"/>
              </a:spcAft>
              <a:buNone/>
            </a:pP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180" b="0">
                <a:latin typeface="Comic Sans MS"/>
                <a:ea typeface="Comic Sans MS"/>
                <a:cs typeface="Comic Sans MS"/>
                <a:sym typeface="Comic Sans MS"/>
              </a:rPr>
              <a:t>INTRODUCTION</a:t>
            </a:r>
            <a:r>
              <a:rPr lang="en" sz="3180" b="0"/>
              <a:t> </a:t>
            </a:r>
            <a:endParaRPr sz="3180" b="0"/>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For ﬁnding the number of possible sequences of length n such that each of the next element is greater than or equal to twice of the previous element but less than or equal to m can be solved using recursion. Recursion is the process of repeating items in a self-similar way. In programming languages, if a program allows you to call a function inside the same function, then it is called a recursive call of the function.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311700" y="437750"/>
            <a:ext cx="8520600" cy="4548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 sz="1417"/>
              <a:t>As we know wherever we see a recursive solution that has repeated calls for the same inputs, we can optimize it using Dynamic Programming. The idea is to simply store the results of sub-problems, so that we do not have to re-compute them when needed later. This simple optimization reduces time complexities from exponential to polynomial. As per the given condition the n-th value of the sequence can be at most m. There can be two cases for n-th element. </a:t>
            </a:r>
            <a:endParaRPr sz="1417"/>
          </a:p>
          <a:p>
            <a:pPr marL="0" lvl="0" indent="0" algn="l" rtl="0">
              <a:lnSpc>
                <a:spcPct val="105000"/>
              </a:lnSpc>
              <a:spcBef>
                <a:spcPts val="1200"/>
              </a:spcBef>
              <a:spcAft>
                <a:spcPts val="0"/>
              </a:spcAft>
              <a:buSzPts val="852"/>
              <a:buNone/>
            </a:pPr>
            <a:r>
              <a:rPr lang="en" sz="1417"/>
              <a:t>1) If it is m, then the (n-1)th element is at most m/2. We recur for m/2 and n-1. </a:t>
            </a:r>
            <a:endParaRPr sz="1417"/>
          </a:p>
          <a:p>
            <a:pPr marL="0" lvl="0" indent="0" algn="l" rtl="0">
              <a:lnSpc>
                <a:spcPct val="105000"/>
              </a:lnSpc>
              <a:spcBef>
                <a:spcPts val="1200"/>
              </a:spcBef>
              <a:spcAft>
                <a:spcPts val="0"/>
              </a:spcAft>
              <a:buSzPts val="852"/>
              <a:buNone/>
            </a:pPr>
            <a:r>
              <a:rPr lang="en" sz="1417"/>
              <a:t>2) If it is not m, then it is at most m-1. We recur for (m-1) and n.</a:t>
            </a:r>
            <a:endParaRPr sz="1417"/>
          </a:p>
          <a:p>
            <a:pPr marL="0" lvl="0" indent="0" algn="l" rtl="0">
              <a:lnSpc>
                <a:spcPct val="105000"/>
              </a:lnSpc>
              <a:spcBef>
                <a:spcPts val="1200"/>
              </a:spcBef>
              <a:spcAft>
                <a:spcPts val="1200"/>
              </a:spcAft>
              <a:buSzPts val="852"/>
              <a:buNone/>
            </a:pPr>
            <a:r>
              <a:rPr lang="en" sz="1417"/>
              <a:t>The total number of sequences is the sum of the number of sequences including m and the number of sequences where m is not included. Thus the original problem of ﬁnding number of sequences of length n with max value m can be subdivided into independent sub-problems of ﬁnding number of sequences of length n with max value m-1 and number of sequences of length n-1 with max value m/2.</a:t>
            </a:r>
            <a:endParaRPr sz="141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Comic Sans MS"/>
                <a:ea typeface="Comic Sans MS"/>
                <a:cs typeface="Comic Sans MS"/>
                <a:sym typeface="Comic Sans MS"/>
              </a:rPr>
              <a:t> ALGORITHM DESIGN (Algo 1)</a:t>
            </a:r>
            <a:endParaRPr b="0">
              <a:latin typeface="Comic Sans MS"/>
              <a:ea typeface="Comic Sans MS"/>
              <a:cs typeface="Comic Sans MS"/>
              <a:sym typeface="Comic Sans MS"/>
            </a:endParaRPr>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a:t>1) Take input of integers n and m in variables n and m respectively.</a:t>
            </a:r>
            <a:endParaRPr sz="1500"/>
          </a:p>
          <a:p>
            <a:pPr marL="0" lvl="0" indent="0" algn="l" rtl="0">
              <a:spcBef>
                <a:spcPts val="1200"/>
              </a:spcBef>
              <a:spcAft>
                <a:spcPts val="0"/>
              </a:spcAft>
              <a:buNone/>
            </a:pPr>
            <a:r>
              <a:rPr lang="en" sz="1500"/>
              <a:t>2) Call for the solve function with parameters as n and m which will give the answer.</a:t>
            </a:r>
            <a:endParaRPr sz="1500"/>
          </a:p>
          <a:p>
            <a:pPr marL="0" lvl="0" indent="0" algn="l" rtl="0">
              <a:spcBef>
                <a:spcPts val="1200"/>
              </a:spcBef>
              <a:spcAft>
                <a:spcPts val="0"/>
              </a:spcAft>
              <a:buNone/>
            </a:pPr>
            <a:r>
              <a:rPr lang="en" sz="1500"/>
              <a:t>3) Solve function is using a recursive approach to ﬁnd the answer.</a:t>
            </a:r>
            <a:endParaRPr sz="1500"/>
          </a:p>
          <a:p>
            <a:pPr marL="0" lvl="0" indent="0" algn="l" rtl="0">
              <a:spcBef>
                <a:spcPts val="1200"/>
              </a:spcBef>
              <a:spcAft>
                <a:spcPts val="0"/>
              </a:spcAft>
              <a:buNone/>
            </a:pPr>
            <a:r>
              <a:rPr lang="en" sz="1500"/>
              <a:t>4) Base cases for this function is when m becomes zero then we will return zero and also when n will become one then we will return m. </a:t>
            </a:r>
            <a:endParaRPr sz="1500"/>
          </a:p>
          <a:p>
            <a:pPr marL="0" lvl="0" indent="0" algn="l" rtl="0">
              <a:spcBef>
                <a:spcPts val="1200"/>
              </a:spcBef>
              <a:spcAft>
                <a:spcPts val="0"/>
              </a:spcAft>
              <a:buNone/>
            </a:pPr>
            <a:r>
              <a:rPr lang="en" sz="1500"/>
              <a:t>5) Create a new variable ret initialized with zero and looping from 1 to m and adding answers from 1 to m in ret by recursively calling the solve function for smaller input. </a:t>
            </a:r>
            <a:endParaRPr sz="1500"/>
          </a:p>
          <a:p>
            <a:pPr marL="0" lvl="0" indent="0" algn="l" rtl="0">
              <a:spcBef>
                <a:spcPts val="1200"/>
              </a:spcBef>
              <a:spcAft>
                <a:spcPts val="1200"/>
              </a:spcAft>
              <a:buNone/>
            </a:pPr>
            <a:r>
              <a:rPr lang="en" sz="1500"/>
              <a:t>6) Return the value of ret which has the ﬁnal answer.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1057875"/>
            <a:ext cx="8520600" cy="366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325"/>
              <a:t>1) Take input of integers n and m in variables n and m respectively. </a:t>
            </a:r>
            <a:endParaRPr sz="1325"/>
          </a:p>
          <a:p>
            <a:pPr marL="0" lvl="0" indent="0" algn="l" rtl="0">
              <a:lnSpc>
                <a:spcPct val="95000"/>
              </a:lnSpc>
              <a:spcBef>
                <a:spcPts val="1200"/>
              </a:spcBef>
              <a:spcAft>
                <a:spcPts val="0"/>
              </a:spcAft>
              <a:buSzPts val="688"/>
              <a:buNone/>
            </a:pPr>
            <a:r>
              <a:rPr lang="en" sz="1325"/>
              <a:t>2) Call for the isZero function with parameters as n and m which will check whether the answer exists or not. </a:t>
            </a:r>
            <a:endParaRPr sz="1325"/>
          </a:p>
          <a:p>
            <a:pPr marL="0" lvl="0" indent="0" algn="l" rtl="0">
              <a:lnSpc>
                <a:spcPct val="95000"/>
              </a:lnSpc>
              <a:spcBef>
                <a:spcPts val="1200"/>
              </a:spcBef>
              <a:spcAft>
                <a:spcPts val="0"/>
              </a:spcAft>
              <a:buSzPts val="688"/>
              <a:buNone/>
            </a:pPr>
            <a:r>
              <a:rPr lang="en" sz="1325"/>
              <a:t>3) If n &gt;= 60 then return true as our algorithm works till long long int.Also if m is less 2 to the power n-1 then we cannot have the sequence of length n having max value upto m so return true. And if the return value is true or it does not exist then we exit after printing 0. </a:t>
            </a:r>
            <a:endParaRPr sz="1325"/>
          </a:p>
          <a:p>
            <a:pPr marL="0" lvl="0" indent="0" algn="l" rtl="0">
              <a:lnSpc>
                <a:spcPct val="95000"/>
              </a:lnSpc>
              <a:spcBef>
                <a:spcPts val="1200"/>
              </a:spcBef>
              <a:spcAft>
                <a:spcPts val="0"/>
              </a:spcAft>
              <a:buSzPts val="688"/>
              <a:buNone/>
            </a:pPr>
            <a:r>
              <a:rPr lang="en" sz="1325"/>
              <a:t>4) Else using we create a vector of vectors mem of n+1 rows and m+1 columns and initializing it to -1. </a:t>
            </a:r>
            <a:endParaRPr sz="1325"/>
          </a:p>
          <a:p>
            <a:pPr marL="0" lvl="0" indent="0" algn="l" rtl="0">
              <a:lnSpc>
                <a:spcPct val="95000"/>
              </a:lnSpc>
              <a:spcBef>
                <a:spcPts val="1200"/>
              </a:spcBef>
              <a:spcAft>
                <a:spcPts val="1200"/>
              </a:spcAft>
              <a:buSzPts val="688"/>
              <a:buNone/>
            </a:pPr>
            <a:r>
              <a:rPr lang="en" sz="1325"/>
              <a:t>5) Call the solve function with parameters n,m,mem which uses recursion with memoization (Dynamic Programming) to ﬁnd the answer. </a:t>
            </a:r>
            <a:endParaRPr sz="1325"/>
          </a:p>
        </p:txBody>
      </p:sp>
      <p:sp>
        <p:nvSpPr>
          <p:cNvPr id="80" name="Google Shape;80;p17"/>
          <p:cNvSpPr txBox="1"/>
          <p:nvPr/>
        </p:nvSpPr>
        <p:spPr>
          <a:xfrm>
            <a:off x="437750" y="164150"/>
            <a:ext cx="81531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a:solidFill>
                  <a:schemeClr val="accent1"/>
                </a:solidFill>
                <a:latin typeface="Comic Sans MS"/>
                <a:ea typeface="Comic Sans MS"/>
                <a:cs typeface="Comic Sans MS"/>
                <a:sym typeface="Comic Sans MS"/>
              </a:rPr>
              <a:t>ALGORITHM DESIGN (Algo 2)</a:t>
            </a:r>
            <a:endParaRPr sz="315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499500"/>
            <a:ext cx="8520600" cy="41445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6) Base cases for this function is when the isZero function with n,m as parameters return true then return zero and also when n will become one then we will return m. </a:t>
            </a:r>
            <a:endParaRPr/>
          </a:p>
          <a:p>
            <a:pPr marL="0" lvl="0" indent="0" algn="l" rtl="0">
              <a:spcBef>
                <a:spcPts val="1200"/>
              </a:spcBef>
              <a:spcAft>
                <a:spcPts val="0"/>
              </a:spcAft>
              <a:buNone/>
            </a:pPr>
            <a:r>
              <a:rPr lang="en"/>
              <a:t>7) Check if the value at n,m in the mem vector is not -1 then we return mem[n][m] as answer for this n,m is stored in the previous call of the solve function on n,m. </a:t>
            </a:r>
            <a:endParaRPr/>
          </a:p>
          <a:p>
            <a:pPr marL="0" lvl="0" indent="0" algn="l" rtl="0">
              <a:spcBef>
                <a:spcPts val="1200"/>
              </a:spcBef>
              <a:spcAft>
                <a:spcPts val="0"/>
              </a:spcAft>
              <a:buNone/>
            </a:pPr>
            <a:r>
              <a:rPr lang="en"/>
              <a:t>8) As per the given condition the n-th value of the sequence can be at most m. There can be two cases for n-th element. </a:t>
            </a:r>
            <a:endParaRPr/>
          </a:p>
          <a:p>
            <a:pPr marL="0" lvl="0" indent="0" algn="l" rtl="0">
              <a:spcBef>
                <a:spcPts val="1200"/>
              </a:spcBef>
              <a:spcAft>
                <a:spcPts val="0"/>
              </a:spcAft>
              <a:buNone/>
            </a:pPr>
            <a:r>
              <a:rPr lang="en"/>
              <a:t>(i) If it is m, then the (n-1)th element is at most m/2. We recur for m/2 and n-1. </a:t>
            </a:r>
            <a:endParaRPr/>
          </a:p>
          <a:p>
            <a:pPr marL="0" lvl="0" indent="0" algn="l" rtl="0">
              <a:spcBef>
                <a:spcPts val="1200"/>
              </a:spcBef>
              <a:spcAft>
                <a:spcPts val="0"/>
              </a:spcAft>
              <a:buNone/>
            </a:pPr>
            <a:r>
              <a:rPr lang="en"/>
              <a:t>(ii) If it is not m, then it is at most m-1. We recur for (m-1) and n. So we recursive call for the solve function with parameters n,m-1,mem and n-1,m/2,mem and add the return values from both and store it in mem[n][m] so if further this n,m is called then we can return its value without computation as we have stored. </a:t>
            </a:r>
            <a:endParaRPr/>
          </a:p>
          <a:p>
            <a:pPr marL="0" lvl="0" indent="0" algn="l" rtl="0">
              <a:spcBef>
                <a:spcPts val="1200"/>
              </a:spcBef>
              <a:spcAft>
                <a:spcPts val="1200"/>
              </a:spcAft>
              <a:buNone/>
            </a:pPr>
            <a:r>
              <a:rPr lang="en"/>
              <a:t>9) Final answer is returned from the solve function and displayed.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01350"/>
            <a:ext cx="8520600" cy="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180" b="0">
                <a:latin typeface="Comic Sans MS"/>
                <a:ea typeface="Comic Sans MS"/>
                <a:cs typeface="Comic Sans MS"/>
                <a:sym typeface="Comic Sans MS"/>
              </a:rPr>
              <a:t>APRIORI ANALYSIS ALGO 1</a:t>
            </a:r>
            <a:endParaRPr sz="3180" b="0">
              <a:latin typeface="Comic Sans MS"/>
              <a:ea typeface="Comic Sans MS"/>
              <a:cs typeface="Comic Sans MS"/>
              <a:sym typeface="Comic Sans MS"/>
            </a:endParaRPr>
          </a:p>
        </p:txBody>
      </p:sp>
      <p:sp>
        <p:nvSpPr>
          <p:cNvPr id="91" name="Google Shape;91;p19"/>
          <p:cNvSpPr txBox="1">
            <a:spLocks noGrp="1"/>
          </p:cNvSpPr>
          <p:nvPr>
            <p:ph type="body" idx="1"/>
          </p:nvPr>
        </p:nvSpPr>
        <p:spPr>
          <a:xfrm>
            <a:off x="311700" y="784300"/>
            <a:ext cx="8520600" cy="39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fix m=30 and vary n as</a:t>
            </a:r>
            <a:endParaRPr/>
          </a:p>
          <a:p>
            <a:pPr marL="0" lvl="0" indent="0" algn="l" rtl="0">
              <a:spcBef>
                <a:spcPts val="1200"/>
              </a:spcBef>
              <a:spcAft>
                <a:spcPts val="1200"/>
              </a:spcAft>
              <a:buNone/>
            </a:pPr>
            <a:endParaRPr/>
          </a:p>
        </p:txBody>
      </p:sp>
      <p:pic>
        <p:nvPicPr>
          <p:cNvPr id="92" name="Google Shape;92;p19"/>
          <p:cNvPicPr preferRelativeResize="0"/>
          <p:nvPr/>
        </p:nvPicPr>
        <p:blipFill>
          <a:blip r:embed="rId3">
            <a:alphaModFix/>
          </a:blip>
          <a:stretch>
            <a:fillRect/>
          </a:stretch>
        </p:blipFill>
        <p:spPr>
          <a:xfrm>
            <a:off x="1364000" y="1157250"/>
            <a:ext cx="6238201" cy="3793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311700" y="158129"/>
            <a:ext cx="8657400" cy="4781771"/>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Fix n=3 and vary m 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lnSpc>
                <a:spcPct val="100000"/>
              </a:lnSpc>
              <a:spcBef>
                <a:spcPts val="1200"/>
              </a:spcBef>
              <a:spcAft>
                <a:spcPts val="0"/>
              </a:spcAft>
              <a:buNone/>
            </a:pPr>
            <a:r>
              <a:rPr lang="en" sz="1200" dirty="0">
                <a:solidFill>
                  <a:srgbClr val="000000"/>
                </a:solidFill>
              </a:rPr>
              <a:t>From these two graphs we can conclude that complexity is exponential in ’n’ and polynomial in ’m’</a:t>
            </a:r>
            <a:endParaRPr sz="1200">
              <a:solidFill>
                <a:srgbClr val="000000"/>
              </a:solidFill>
            </a:endParaRPr>
          </a:p>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1307375" y="826903"/>
            <a:ext cx="6043250" cy="331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83975"/>
            <a:ext cx="8485800" cy="5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622" b="0">
                <a:latin typeface="Comic Sans MS"/>
                <a:ea typeface="Comic Sans MS"/>
                <a:cs typeface="Comic Sans MS"/>
                <a:sym typeface="Comic Sans MS"/>
              </a:rPr>
              <a:t>APRIORI ANALYSIS ALGO 2</a:t>
            </a:r>
            <a:endParaRPr sz="2622" b="0">
              <a:latin typeface="Comic Sans MS"/>
              <a:ea typeface="Comic Sans MS"/>
              <a:cs typeface="Comic Sans MS"/>
              <a:sym typeface="Comic Sans MS"/>
            </a:endParaRPr>
          </a:p>
        </p:txBody>
      </p:sp>
      <p:sp>
        <p:nvSpPr>
          <p:cNvPr id="104" name="Google Shape;104;p21"/>
          <p:cNvSpPr txBox="1">
            <a:spLocks noGrp="1"/>
          </p:cNvSpPr>
          <p:nvPr>
            <p:ph type="body" idx="1"/>
          </p:nvPr>
        </p:nvSpPr>
        <p:spPr>
          <a:xfrm>
            <a:off x="311700" y="589500"/>
            <a:ext cx="8721600" cy="44682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
              <a:t>Fix n=6 and vary m</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lnSpc>
                <a:spcPct val="100000"/>
              </a:lnSpc>
              <a:spcBef>
                <a:spcPts val="1200"/>
              </a:spcBef>
              <a:spcAft>
                <a:spcPts val="0"/>
              </a:spcAft>
              <a:buNone/>
            </a:pPr>
            <a:r>
              <a:rPr lang="en" sz="1200">
                <a:solidFill>
                  <a:srgbClr val="000000"/>
                </a:solidFill>
              </a:rPr>
              <a:t>From above graph we can conclude that complexity is linear</a:t>
            </a:r>
            <a:endParaRPr sz="1200">
              <a:solidFill>
                <a:srgbClr val="000000"/>
              </a:solidFill>
            </a:endParaRPr>
          </a:p>
          <a:p>
            <a:pPr marL="0" lvl="0" indent="0" algn="l" rtl="0">
              <a:lnSpc>
                <a:spcPct val="100000"/>
              </a:lnSpc>
              <a:spcBef>
                <a:spcPts val="0"/>
              </a:spcBef>
              <a:spcAft>
                <a:spcPts val="0"/>
              </a:spcAft>
              <a:buNone/>
            </a:pPr>
            <a:r>
              <a:rPr lang="en" sz="1200">
                <a:solidFill>
                  <a:srgbClr val="000000"/>
                </a:solidFill>
              </a:rPr>
              <a:t>in ’m’.</a:t>
            </a:r>
            <a:endParaRPr/>
          </a:p>
        </p:txBody>
      </p:sp>
      <p:pic>
        <p:nvPicPr>
          <p:cNvPr id="105" name="Google Shape;105;p21"/>
          <p:cNvPicPr preferRelativeResize="0"/>
          <p:nvPr/>
        </p:nvPicPr>
        <p:blipFill>
          <a:blip r:embed="rId3">
            <a:alphaModFix/>
          </a:blip>
          <a:stretch>
            <a:fillRect/>
          </a:stretch>
        </p:blipFill>
        <p:spPr>
          <a:xfrm>
            <a:off x="367625" y="1136450"/>
            <a:ext cx="5391350" cy="337427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PresentationFormat>On-screen Show (16:9)</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Comic Sans MS</vt:lpstr>
      <vt:lpstr>Amatic SC</vt:lpstr>
      <vt:lpstr>Source Code Pro</vt:lpstr>
      <vt:lpstr>Beach Day</vt:lpstr>
      <vt:lpstr>  Sequences of given length where every element is more than or equal to twice of previous  </vt:lpstr>
      <vt:lpstr>INTRODUCTION </vt:lpstr>
      <vt:lpstr>Slide 3</vt:lpstr>
      <vt:lpstr> ALGORITHM DESIGN (Algo 1)</vt:lpstr>
      <vt:lpstr>Slide 5</vt:lpstr>
      <vt:lpstr>Slide 6</vt:lpstr>
      <vt:lpstr>APRIORI ANALYSIS ALGO 1</vt:lpstr>
      <vt:lpstr>Slide 8</vt:lpstr>
      <vt:lpstr>APRIORI ANALYSIS ALGO 2</vt:lpstr>
      <vt:lpstr>Slide 10</vt:lpstr>
      <vt:lpstr>A POSTERIORI Analysis (Algo 1)</vt:lpstr>
      <vt:lpstr>A POSTERIORI Analysis (Algo 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Sequences of given length where every element is more than or equal to twice of previous  </dc:title>
  <cp:lastModifiedBy>Adelik Om Tyagi</cp:lastModifiedBy>
  <cp:revision>1</cp:revision>
  <dcterms:modified xsi:type="dcterms:W3CDTF">2021-03-12T08:30:26Z</dcterms:modified>
</cp:coreProperties>
</file>