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301" r:id="rId4"/>
    <p:sldId id="303" r:id="rId5"/>
    <p:sldId id="266" r:id="rId6"/>
    <p:sldId id="306" r:id="rId7"/>
    <p:sldId id="307" r:id="rId8"/>
    <p:sldId id="308" r:id="rId9"/>
    <p:sldId id="309" r:id="rId10"/>
    <p:sldId id="310" r:id="rId11"/>
    <p:sldId id="311" r:id="rId12"/>
    <p:sldId id="312" r:id="rId13"/>
    <p:sldId id="313" r:id="rId14"/>
    <p:sldId id="314" r:id="rId15"/>
    <p:sldId id="315" r:id="rId16"/>
    <p:sldId id="316" r:id="rId17"/>
    <p:sldId id="264" r:id="rId18"/>
    <p:sldId id="305" r:id="rId19"/>
    <p:sldId id="260" r:id="rId20"/>
    <p:sldId id="283" r:id="rId21"/>
    <p:sldId id="300" r:id="rId22"/>
    <p:sldId id="268" r:id="rId23"/>
    <p:sldId id="270" r:id="rId24"/>
    <p:sldId id="271" r:id="rId25"/>
    <p:sldId id="261" r:id="rId26"/>
    <p:sldId id="276" r:id="rId27"/>
    <p:sldId id="274" r:id="rId28"/>
    <p:sldId id="275" r:id="rId29"/>
    <p:sldId id="302" r:id="rId30"/>
    <p:sldId id="278" r:id="rId31"/>
    <p:sldId id="262" r:id="rId32"/>
    <p:sldId id="279" r:id="rId33"/>
    <p:sldId id="280" r:id="rId34"/>
    <p:sldId id="284" r:id="rId35"/>
    <p:sldId id="285" r:id="rId36"/>
    <p:sldId id="263" r:id="rId3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4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300" autoAdjust="0"/>
  </p:normalViewPr>
  <p:slideViewPr>
    <p:cSldViewPr snapToGrid="0">
      <p:cViewPr varScale="1">
        <p:scale>
          <a:sx n="56" d="100"/>
          <a:sy n="56" d="100"/>
        </p:scale>
        <p:origin x="64" y="41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007765D-D031-47BD-A89B-2A6328251249}" type="datetimeFigureOut">
              <a:rPr lang="zh-CN" altLang="en-US" smtClean="0"/>
              <a:t>2019/2/27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1E86BD5-DBF5-4ED2-8F99-370E170CE513}" type="slidenum">
              <a:rPr lang="zh-CN" altLang="en-US" smtClean="0"/>
              <a:t>‹#›</a:t>
            </a:fld>
            <a:endParaRPr lang="zh-CN" altLang="en-US"/>
          </a:p>
        </p:txBody>
      </p:sp>
    </p:spTree>
    <p:extLst>
      <p:ext uri="{BB962C8B-B14F-4D97-AF65-F5344CB8AC3E}">
        <p14:creationId xmlns:p14="http://schemas.microsoft.com/office/powerpoint/2010/main" val="211831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9</a:t>
            </a:fld>
            <a:endParaRPr lang="zh-CN" altLang="en-US"/>
          </a:p>
        </p:txBody>
      </p:sp>
    </p:spTree>
    <p:extLst>
      <p:ext uri="{BB962C8B-B14F-4D97-AF65-F5344CB8AC3E}">
        <p14:creationId xmlns:p14="http://schemas.microsoft.com/office/powerpoint/2010/main" val="102659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10</a:t>
            </a:fld>
            <a:endParaRPr lang="zh-CN" altLang="en-US"/>
          </a:p>
        </p:txBody>
      </p:sp>
    </p:spTree>
    <p:extLst>
      <p:ext uri="{BB962C8B-B14F-4D97-AF65-F5344CB8AC3E}">
        <p14:creationId xmlns:p14="http://schemas.microsoft.com/office/powerpoint/2010/main" val="71664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11</a:t>
            </a:fld>
            <a:endParaRPr lang="zh-CN" altLang="en-US"/>
          </a:p>
        </p:txBody>
      </p:sp>
    </p:spTree>
    <p:extLst>
      <p:ext uri="{BB962C8B-B14F-4D97-AF65-F5344CB8AC3E}">
        <p14:creationId xmlns:p14="http://schemas.microsoft.com/office/powerpoint/2010/main" val="155318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12</a:t>
            </a:fld>
            <a:endParaRPr lang="zh-CN" altLang="en-US"/>
          </a:p>
        </p:txBody>
      </p:sp>
    </p:spTree>
    <p:extLst>
      <p:ext uri="{BB962C8B-B14F-4D97-AF65-F5344CB8AC3E}">
        <p14:creationId xmlns:p14="http://schemas.microsoft.com/office/powerpoint/2010/main" val="220205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13</a:t>
            </a:fld>
            <a:endParaRPr lang="zh-CN" altLang="en-US"/>
          </a:p>
        </p:txBody>
      </p:sp>
    </p:spTree>
    <p:extLst>
      <p:ext uri="{BB962C8B-B14F-4D97-AF65-F5344CB8AC3E}">
        <p14:creationId xmlns:p14="http://schemas.microsoft.com/office/powerpoint/2010/main" val="1542066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14</a:t>
            </a:fld>
            <a:endParaRPr lang="zh-CN" altLang="en-US"/>
          </a:p>
        </p:txBody>
      </p:sp>
    </p:spTree>
    <p:extLst>
      <p:ext uri="{BB962C8B-B14F-4D97-AF65-F5344CB8AC3E}">
        <p14:creationId xmlns:p14="http://schemas.microsoft.com/office/powerpoint/2010/main" val="342955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15</a:t>
            </a:fld>
            <a:endParaRPr lang="zh-CN" altLang="en-US"/>
          </a:p>
        </p:txBody>
      </p:sp>
    </p:spTree>
    <p:extLst>
      <p:ext uri="{BB962C8B-B14F-4D97-AF65-F5344CB8AC3E}">
        <p14:creationId xmlns:p14="http://schemas.microsoft.com/office/powerpoint/2010/main" val="416027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16</a:t>
            </a:fld>
            <a:endParaRPr lang="zh-CN" altLang="en-US"/>
          </a:p>
        </p:txBody>
      </p:sp>
    </p:spTree>
    <p:extLst>
      <p:ext uri="{BB962C8B-B14F-4D97-AF65-F5344CB8AC3E}">
        <p14:creationId xmlns:p14="http://schemas.microsoft.com/office/powerpoint/2010/main" val="70968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slow" advTm="5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字体下载：</a:t>
            </a:r>
            <a:r>
              <a:rPr kumimoji="0" lang="en-US" altLang="zh-CN" sz="100" b="0" i="0" u="none" strike="noStrike" kern="0" cap="none" spc="0" normalizeH="0" baseline="0" noProof="0" dirty="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Tree>
    <p:extLst>
      <p:ext uri="{BB962C8B-B14F-4D97-AF65-F5344CB8AC3E}">
        <p14:creationId xmlns:p14="http://schemas.microsoft.com/office/powerpoint/2010/main" val="1836400887"/>
      </p:ext>
    </p:extLst>
  </p:cSld>
  <p:clrMapOvr>
    <a:masterClrMapping/>
  </p:clrMapOvr>
  <p:transition spd="slow" advTm="5000">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5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31.jpg"/><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6.jp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面包"/>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
        <p:nvSpPr>
          <p:cNvPr id="2" name="文本框 1">
            <a:extLst>
              <a:ext uri="{FF2B5EF4-FFF2-40B4-BE49-F238E27FC236}">
                <a16:creationId xmlns:a16="http://schemas.microsoft.com/office/drawing/2014/main" id="{174E3CF7-229E-440A-BB85-1B09616F2F08}"/>
              </a:ext>
            </a:extLst>
          </p:cNvPr>
          <p:cNvSpPr txBox="1"/>
          <p:nvPr/>
        </p:nvSpPr>
        <p:spPr>
          <a:xfrm>
            <a:off x="2027599" y="2717074"/>
            <a:ext cx="8368938" cy="646331"/>
          </a:xfrm>
          <a:prstGeom prst="rect">
            <a:avLst/>
          </a:prstGeom>
          <a:noFill/>
        </p:spPr>
        <p:txBody>
          <a:bodyPr wrap="square" rtlCol="0">
            <a:spAutoFit/>
          </a:bodyPr>
          <a:lstStyle/>
          <a:p>
            <a:r>
              <a:rPr lang="zh-CN" altLang="en-US" sz="3600" b="1" dirty="0">
                <a:latin typeface="+mj-ea"/>
                <a:ea typeface="+mj-ea"/>
              </a:rPr>
              <a:t>智能软件的数据驱动式测试方法与技术</a:t>
            </a:r>
          </a:p>
        </p:txBody>
      </p:sp>
      <p:sp>
        <p:nvSpPr>
          <p:cNvPr id="3" name="文本框 2">
            <a:extLst>
              <a:ext uri="{FF2B5EF4-FFF2-40B4-BE49-F238E27FC236}">
                <a16:creationId xmlns:a16="http://schemas.microsoft.com/office/drawing/2014/main" id="{910D7330-E0A3-4B1F-9383-CB33C2F05C99}"/>
              </a:ext>
            </a:extLst>
          </p:cNvPr>
          <p:cNvSpPr txBox="1"/>
          <p:nvPr/>
        </p:nvSpPr>
        <p:spPr>
          <a:xfrm>
            <a:off x="6792686" y="3971109"/>
            <a:ext cx="3021874" cy="1118255"/>
          </a:xfrm>
          <a:prstGeom prst="rect">
            <a:avLst/>
          </a:prstGeom>
          <a:noFill/>
        </p:spPr>
        <p:txBody>
          <a:bodyPr wrap="square" rtlCol="0">
            <a:spAutoFit/>
          </a:bodyPr>
          <a:lstStyle/>
          <a:p>
            <a:pPr>
              <a:lnSpc>
                <a:spcPct val="200000"/>
              </a:lnSpc>
            </a:pPr>
            <a:r>
              <a:rPr lang="zh-CN" altLang="en-US" b="1" dirty="0"/>
              <a:t>指导老师：孙昌爱</a:t>
            </a:r>
            <a:endParaRPr lang="en-US" altLang="zh-CN" b="1" dirty="0"/>
          </a:p>
          <a:p>
            <a:pPr>
              <a:lnSpc>
                <a:spcPct val="200000"/>
              </a:lnSpc>
            </a:pPr>
            <a:r>
              <a:rPr lang="zh-CN" altLang="en-US" b="1" dirty="0"/>
              <a:t>汇  报  人： 代贺鹏</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pic>
        <p:nvPicPr>
          <p:cNvPr id="5" name="图片 4">
            <a:extLst>
              <a:ext uri="{FF2B5EF4-FFF2-40B4-BE49-F238E27FC236}">
                <a16:creationId xmlns:a16="http://schemas.microsoft.com/office/drawing/2014/main" id="{FD03A2C8-DBF7-4454-B6BE-BBAE6E012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825" y="1458187"/>
            <a:ext cx="4675433" cy="2852083"/>
          </a:xfrm>
          <a:prstGeom prst="rect">
            <a:avLst/>
          </a:prstGeom>
        </p:spPr>
      </p:pic>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211726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a:t>
            </a:r>
          </a:p>
        </p:txBody>
      </p:sp>
      <p:sp>
        <p:nvSpPr>
          <p:cNvPr id="17" name="文本框 16">
            <a:extLst>
              <a:ext uri="{FF2B5EF4-FFF2-40B4-BE49-F238E27FC236}">
                <a16:creationId xmlns:a16="http://schemas.microsoft.com/office/drawing/2014/main" id="{5D3FAE0B-4284-4AA0-A184-8FA7F877D7B2}"/>
              </a:ext>
            </a:extLst>
          </p:cNvPr>
          <p:cNvSpPr txBox="1"/>
          <p:nvPr/>
        </p:nvSpPr>
        <p:spPr>
          <a:xfrm>
            <a:off x="1813156" y="2504772"/>
            <a:ext cx="5617547" cy="460382"/>
          </a:xfrm>
          <a:prstGeom prst="rect">
            <a:avLst/>
          </a:prstGeom>
          <a:noFill/>
        </p:spPr>
        <p:txBody>
          <a:bodyPr wrap="square" rtlCol="0">
            <a:spAutoFit/>
          </a:bodyPr>
          <a:lstStyle/>
          <a:p>
            <a:pPr>
              <a:lnSpc>
                <a:spcPct val="150000"/>
              </a:lnSpc>
            </a:pPr>
            <a:r>
              <a:rPr lang="zh-CN" altLang="en-US" dirty="0"/>
              <a:t>利用步进的方式接近答案，一点一点改进所在的位置</a:t>
            </a:r>
            <a:endParaRPr lang="zh-CN" altLang="en-US" dirty="0">
              <a:solidFill>
                <a:schemeClr val="accent1"/>
              </a:solidFill>
            </a:endParaRPr>
          </a:p>
        </p:txBody>
      </p:sp>
      <p:sp>
        <p:nvSpPr>
          <p:cNvPr id="18" name="文本框 17">
            <a:extLst>
              <a:ext uri="{FF2B5EF4-FFF2-40B4-BE49-F238E27FC236}">
                <a16:creationId xmlns:a16="http://schemas.microsoft.com/office/drawing/2014/main" id="{D5476240-87B2-4E11-9BDB-5CDC3A322A15}"/>
              </a:ext>
            </a:extLst>
          </p:cNvPr>
          <p:cNvSpPr txBox="1"/>
          <p:nvPr/>
        </p:nvSpPr>
        <p:spPr>
          <a:xfrm>
            <a:off x="1599579" y="3003077"/>
            <a:ext cx="377281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梯度下降法与神经网络的关系</a:t>
            </a:r>
          </a:p>
        </p:txBody>
      </p:sp>
      <p:sp>
        <p:nvSpPr>
          <p:cNvPr id="19" name="文本框 18">
            <a:extLst>
              <a:ext uri="{FF2B5EF4-FFF2-40B4-BE49-F238E27FC236}">
                <a16:creationId xmlns:a16="http://schemas.microsoft.com/office/drawing/2014/main" id="{B57DDE8E-1D15-481C-A73D-2DF1E2EC7D17}"/>
              </a:ext>
            </a:extLst>
          </p:cNvPr>
          <p:cNvSpPr txBox="1"/>
          <p:nvPr/>
        </p:nvSpPr>
        <p:spPr>
          <a:xfrm>
            <a:off x="1813156" y="3294206"/>
            <a:ext cx="5511669" cy="875881"/>
          </a:xfrm>
          <a:prstGeom prst="rect">
            <a:avLst/>
          </a:prstGeom>
          <a:noFill/>
        </p:spPr>
        <p:txBody>
          <a:bodyPr wrap="square" rtlCol="0">
            <a:spAutoFit/>
          </a:bodyPr>
          <a:lstStyle/>
          <a:p>
            <a:pPr>
              <a:lnSpc>
                <a:spcPct val="150000"/>
              </a:lnSpc>
            </a:pPr>
            <a:r>
              <a:rPr lang="zh-CN" altLang="en-US" dirty="0"/>
              <a:t>将复杂、困难的函数</a:t>
            </a:r>
            <a:r>
              <a:rPr lang="zh-CN" altLang="en-US" dirty="0">
                <a:solidFill>
                  <a:schemeClr val="accent1"/>
                </a:solidFill>
              </a:rPr>
              <a:t>当做网络的误差</a:t>
            </a:r>
            <a:r>
              <a:rPr lang="zh-CN" altLang="en-US" dirty="0"/>
              <a:t>，那么找到</a:t>
            </a:r>
            <a:r>
              <a:rPr lang="zh-CN" altLang="en-US" dirty="0">
                <a:solidFill>
                  <a:schemeClr val="accent1"/>
                </a:solidFill>
              </a:rPr>
              <a:t>最小值就意味着最小化误差</a:t>
            </a:r>
          </a:p>
        </p:txBody>
      </p:sp>
      <p:pic>
        <p:nvPicPr>
          <p:cNvPr id="7" name="图片 6">
            <a:extLst>
              <a:ext uri="{FF2B5EF4-FFF2-40B4-BE49-F238E27FC236}">
                <a16:creationId xmlns:a16="http://schemas.microsoft.com/office/drawing/2014/main" id="{371119BB-74B5-4A24-A672-FF7E5779B3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248" y="4167834"/>
            <a:ext cx="3455146" cy="2575510"/>
          </a:xfrm>
          <a:prstGeom prst="rect">
            <a:avLst/>
          </a:prstGeom>
        </p:spPr>
      </p:pic>
      <p:pic>
        <p:nvPicPr>
          <p:cNvPr id="9" name="图片 8">
            <a:extLst>
              <a:ext uri="{FF2B5EF4-FFF2-40B4-BE49-F238E27FC236}">
                <a16:creationId xmlns:a16="http://schemas.microsoft.com/office/drawing/2014/main" id="{B33EA57E-0696-4EB1-AA5C-0C5A0CEBF1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7879" y="4126334"/>
            <a:ext cx="3647875" cy="2575510"/>
          </a:xfrm>
          <a:prstGeom prst="rect">
            <a:avLst/>
          </a:prstGeom>
        </p:spPr>
      </p:pic>
    </p:spTree>
    <p:extLst>
      <p:ext uri="{BB962C8B-B14F-4D97-AF65-F5344CB8AC3E}">
        <p14:creationId xmlns:p14="http://schemas.microsoft.com/office/powerpoint/2010/main" val="16154672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8" y="2066258"/>
            <a:ext cx="449642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梯度下降法可能给出错误的答案</a:t>
            </a:r>
          </a:p>
        </p:txBody>
      </p:sp>
      <p:pic>
        <p:nvPicPr>
          <p:cNvPr id="4" name="图片 3">
            <a:extLst>
              <a:ext uri="{FF2B5EF4-FFF2-40B4-BE49-F238E27FC236}">
                <a16:creationId xmlns:a16="http://schemas.microsoft.com/office/drawing/2014/main" id="{1A008EB7-92F6-4A15-B151-2D620FB74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1368" y="1308707"/>
            <a:ext cx="4991451" cy="2622296"/>
          </a:xfrm>
          <a:prstGeom prst="rect">
            <a:avLst/>
          </a:prstGeom>
        </p:spPr>
      </p:pic>
      <p:sp>
        <p:nvSpPr>
          <p:cNvPr id="20" name="文本框 19">
            <a:extLst>
              <a:ext uri="{FF2B5EF4-FFF2-40B4-BE49-F238E27FC236}">
                <a16:creationId xmlns:a16="http://schemas.microsoft.com/office/drawing/2014/main" id="{2CB9868A-3E16-4493-9499-784DA95041F9}"/>
              </a:ext>
            </a:extLst>
          </p:cNvPr>
          <p:cNvSpPr txBox="1"/>
          <p:nvPr/>
        </p:nvSpPr>
        <p:spPr>
          <a:xfrm>
            <a:off x="1778759" y="2494104"/>
            <a:ext cx="4496421" cy="875881"/>
          </a:xfrm>
          <a:prstGeom prst="rect">
            <a:avLst/>
          </a:prstGeom>
          <a:noFill/>
        </p:spPr>
        <p:txBody>
          <a:bodyPr wrap="square" rtlCol="0">
            <a:spAutoFit/>
          </a:bodyPr>
          <a:lstStyle/>
          <a:p>
            <a:pPr>
              <a:lnSpc>
                <a:spcPct val="150000"/>
              </a:lnSpc>
            </a:pPr>
            <a:r>
              <a:rPr lang="zh-CN" altLang="en-US" dirty="0"/>
              <a:t>通过多次训练神经网络来确保不会给出错误的答案，即停留在错误的山谷中</a:t>
            </a:r>
            <a:endParaRPr lang="zh-CN" altLang="en-US" dirty="0">
              <a:solidFill>
                <a:schemeClr val="accent1"/>
              </a:solidFill>
            </a:endParaRPr>
          </a:p>
        </p:txBody>
      </p:sp>
      <p:sp>
        <p:nvSpPr>
          <p:cNvPr id="21" name="文本框 20">
            <a:extLst>
              <a:ext uri="{FF2B5EF4-FFF2-40B4-BE49-F238E27FC236}">
                <a16:creationId xmlns:a16="http://schemas.microsoft.com/office/drawing/2014/main" id="{023E70E7-AA9D-49EA-8657-47288483FB19}"/>
              </a:ext>
            </a:extLst>
          </p:cNvPr>
          <p:cNvSpPr txBox="1"/>
          <p:nvPr/>
        </p:nvSpPr>
        <p:spPr>
          <a:xfrm>
            <a:off x="1599578" y="3397721"/>
            <a:ext cx="222165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确定误差函数</a:t>
            </a:r>
          </a:p>
        </p:txBody>
      </p:sp>
      <p:pic>
        <p:nvPicPr>
          <p:cNvPr id="10" name="图片 9">
            <a:extLst>
              <a:ext uri="{FF2B5EF4-FFF2-40B4-BE49-F238E27FC236}">
                <a16:creationId xmlns:a16="http://schemas.microsoft.com/office/drawing/2014/main" id="{4F1388FE-13EB-421A-9735-CFAACDE20A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9536" y="4120147"/>
            <a:ext cx="5823284" cy="2415005"/>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21DFDD7-1361-42F9-A6DF-1D87D8DFC280}"/>
                  </a:ext>
                </a:extLst>
              </p:cNvPr>
              <p:cNvSpPr txBox="1"/>
              <p:nvPr/>
            </p:nvSpPr>
            <p:spPr>
              <a:xfrm>
                <a:off x="1821723" y="3939729"/>
                <a:ext cx="3799431" cy="411651"/>
              </a:xfrm>
              <a:prstGeom prst="rect">
                <a:avLst/>
              </a:prstGeom>
              <a:noFill/>
            </p:spPr>
            <p:txBody>
              <a:bodyPr wrap="square" rtlCol="0">
                <a:spAutoFit/>
              </a:bodyPr>
              <a:lstStyle/>
              <a:p>
                <a:r>
                  <a:rPr lang="zh-CN" altLang="en-US" dirty="0"/>
                  <a:t>误差函数：</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nary>
                          <m:naryPr>
                            <m:chr m:val="∑"/>
                            <m:limLoc m:val="subSup"/>
                            <m:supHide m:val="on"/>
                            <m:ctrlPr>
                              <a:rPr lang="zh-CN" altLang="en-US" i="1" smtClean="0">
                                <a:latin typeface="Cambria Math" panose="02040503050406030204" pitchFamily="18" charset="0"/>
                                <a:sym typeface="Wingdings" panose="05000000000000000000" pitchFamily="2" charset="2"/>
                              </a:rPr>
                            </m:ctrlPr>
                          </m:naryPr>
                          <m:sub>
                            <m:r>
                              <m:rPr>
                                <m:sty m:val="p"/>
                                <m:brk m:alnAt="9"/>
                              </m:rPr>
                              <a:rPr lang="en-US" altLang="zh-CN" i="1">
                                <a:latin typeface="Cambria Math" panose="02040503050406030204" pitchFamily="18" charset="0"/>
                                <a:sym typeface="Wingdings" panose="05000000000000000000" pitchFamily="2" charset="2"/>
                              </a:rPr>
                              <m:t>n</m:t>
                            </m:r>
                          </m:sub>
                          <m:sup/>
                          <m:e>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𝑡</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 − </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𝑜</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m:t>
                            </m:r>
                          </m:e>
                        </m:nary>
                      </m:e>
                      <m:sup>
                        <m:r>
                          <a:rPr lang="en-US" altLang="zh-CN" b="0" i="1" smtClean="0">
                            <a:latin typeface="Cambria Math" panose="02040503050406030204" pitchFamily="18" charset="0"/>
                            <a:sym typeface="Wingdings" panose="05000000000000000000" pitchFamily="2" charset="2"/>
                          </a:rPr>
                          <m:t>2</m:t>
                        </m:r>
                      </m:sup>
                    </m:sSup>
                  </m:oMath>
                </a14:m>
                <a:endParaRPr lang="zh-CN" altLang="en-US" dirty="0"/>
              </a:p>
            </p:txBody>
          </p:sp>
        </mc:Choice>
        <mc:Fallback xmlns="">
          <p:sp>
            <p:nvSpPr>
              <p:cNvPr id="11" name="文本框 10">
                <a:extLst>
                  <a:ext uri="{FF2B5EF4-FFF2-40B4-BE49-F238E27FC236}">
                    <a16:creationId xmlns:a16="http://schemas.microsoft.com/office/drawing/2014/main" id="{021DFDD7-1361-42F9-A6DF-1D87D8DFC280}"/>
                  </a:ext>
                </a:extLst>
              </p:cNvPr>
              <p:cNvSpPr txBox="1">
                <a:spLocks noRot="1" noChangeAspect="1" noMove="1" noResize="1" noEditPoints="1" noAdjustHandles="1" noChangeArrowheads="1" noChangeShapeType="1" noTextEdit="1"/>
              </p:cNvSpPr>
              <p:nvPr/>
            </p:nvSpPr>
            <p:spPr>
              <a:xfrm>
                <a:off x="1821723" y="3939729"/>
                <a:ext cx="3799431" cy="411651"/>
              </a:xfrm>
              <a:prstGeom prst="rect">
                <a:avLst/>
              </a:prstGeom>
              <a:blipFill>
                <a:blip r:embed="rId7"/>
                <a:stretch>
                  <a:fillRect l="-1445" t="-98529" b="-16323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0F54891-D2EC-4400-844B-E5F6B7115C54}"/>
              </a:ext>
            </a:extLst>
          </p:cNvPr>
          <p:cNvSpPr txBox="1"/>
          <p:nvPr/>
        </p:nvSpPr>
        <p:spPr>
          <a:xfrm>
            <a:off x="1944303" y="4386825"/>
            <a:ext cx="3975233" cy="1706878"/>
          </a:xfrm>
          <a:prstGeom prst="rect">
            <a:avLst/>
          </a:prstGeom>
          <a:noFill/>
        </p:spPr>
        <p:txBody>
          <a:bodyPr wrap="square" rtlCol="0">
            <a:spAutoFit/>
          </a:bodyPr>
          <a:lstStyle/>
          <a:p>
            <a:pPr marL="342900" indent="-342900">
              <a:lnSpc>
                <a:spcPct val="150000"/>
              </a:lnSpc>
              <a:buFont typeface="+mj-lt"/>
              <a:buAutoNum type="arabicPeriod"/>
            </a:pPr>
            <a:r>
              <a:rPr lang="zh-CN" altLang="en-US" dirty="0"/>
              <a:t>容易计算斜率</a:t>
            </a:r>
            <a:endParaRPr lang="en-US" altLang="zh-CN" dirty="0"/>
          </a:p>
          <a:p>
            <a:pPr marL="342900" indent="-342900">
              <a:lnSpc>
                <a:spcPct val="150000"/>
              </a:lnSpc>
              <a:buFont typeface="+mj-lt"/>
              <a:buAutoNum type="arabicPeriod"/>
            </a:pPr>
            <a:r>
              <a:rPr lang="zh-CN" altLang="en-US" dirty="0"/>
              <a:t>误差函数平滑连续</a:t>
            </a:r>
            <a:endParaRPr lang="en-US" altLang="zh-CN" dirty="0"/>
          </a:p>
          <a:p>
            <a:pPr marL="342900" indent="-342900">
              <a:lnSpc>
                <a:spcPct val="150000"/>
              </a:lnSpc>
              <a:buFont typeface="+mj-lt"/>
              <a:buAutoNum type="arabicPeriod"/>
            </a:pPr>
            <a:r>
              <a:rPr lang="zh-CN" altLang="en-US" dirty="0"/>
              <a:t>越接近最小值梯度越小，即步长也越小，风险也越小</a:t>
            </a:r>
          </a:p>
        </p:txBody>
      </p:sp>
    </p:spTree>
    <p:extLst>
      <p:ext uri="{BB962C8B-B14F-4D97-AF65-F5344CB8AC3E}">
        <p14:creationId xmlns:p14="http://schemas.microsoft.com/office/powerpoint/2010/main" val="22658912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计算求解隐藏层与输出层的斜率</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B8DCD52-4EDA-4A67-B2D6-A88F8212864D}"/>
                  </a:ext>
                </a:extLst>
              </p:cNvPr>
              <p:cNvSpPr txBox="1"/>
              <p:nvPr/>
            </p:nvSpPr>
            <p:spPr>
              <a:xfrm>
                <a:off x="1917834" y="2540611"/>
                <a:ext cx="8356332" cy="2531462"/>
              </a:xfrm>
              <a:prstGeom prst="rect">
                <a:avLst/>
              </a:prstGeom>
              <a:noFill/>
            </p:spPr>
            <p:txBody>
              <a:bodyPr wrap="square" rtlCol="0">
                <a:sp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b="0" i="1" smtClean="0">
                            <a:latin typeface="Cambria Math" panose="02040503050406030204" pitchFamily="18" charset="0"/>
                          </a:rPr>
                          <m:t>𝐸</m:t>
                        </m:r>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sSup>
                      <m:sSupPr>
                        <m:ctrlPr>
                          <a:rPr lang="en-US" altLang="zh-CN" i="1">
                            <a:latin typeface="Cambria Math" panose="02040503050406030204" pitchFamily="18" charset="0"/>
                            <a:sym typeface="Wingdings" panose="05000000000000000000" pitchFamily="2" charset="2"/>
                          </a:rPr>
                        </m:ctrlPr>
                      </m:sSupPr>
                      <m:e>
                        <m:nary>
                          <m:naryPr>
                            <m:chr m:val="∑"/>
                            <m:limLoc m:val="subSup"/>
                            <m:supHide m:val="on"/>
                            <m:ctrlPr>
                              <a:rPr lang="zh-CN" altLang="en-US" i="1">
                                <a:latin typeface="Cambria Math" panose="02040503050406030204" pitchFamily="18" charset="0"/>
                                <a:sym typeface="Wingdings" panose="05000000000000000000" pitchFamily="2" charset="2"/>
                              </a:rPr>
                            </m:ctrlPr>
                          </m:naryPr>
                          <m:sub>
                            <m:r>
                              <m:rPr>
                                <m:sty m:val="p"/>
                                <m:brk m:alnAt="9"/>
                              </m:rPr>
                              <a:rPr lang="en-US" altLang="zh-CN" i="1">
                                <a:latin typeface="Cambria Math" panose="02040503050406030204" pitchFamily="18" charset="0"/>
                                <a:sym typeface="Wingdings" panose="05000000000000000000" pitchFamily="2" charset="2"/>
                              </a:rPr>
                              <m:t>n</m:t>
                            </m:r>
                          </m:sub>
                          <m:sup/>
                          <m:e>
                            <m:r>
                              <a:rPr lang="en-US" altLang="zh-CN" i="1">
                                <a:latin typeface="Cambria Math" panose="02040503050406030204" pitchFamily="18" charset="0"/>
                                <a:sym typeface="Wingdings" panose="05000000000000000000" pitchFamily="2" charset="2"/>
                              </a:rPr>
                              <m:t>(</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𝑡</m:t>
                                </m:r>
                              </m:e>
                              <m:sub>
                                <m:r>
                                  <a:rPr lang="en-US" altLang="zh-CN" i="1">
                                    <a:latin typeface="Cambria Math" panose="02040503050406030204" pitchFamily="18" charset="0"/>
                                    <a:sym typeface="Wingdings" panose="05000000000000000000" pitchFamily="2" charset="2"/>
                                  </a:rPr>
                                  <m:t>𝑛</m:t>
                                </m:r>
                              </m:sub>
                            </m:sSub>
                            <m:r>
                              <a:rPr lang="en-US" altLang="zh-CN" i="1">
                                <a:latin typeface="Cambria Math" panose="02040503050406030204" pitchFamily="18" charset="0"/>
                                <a:sym typeface="Wingdings" panose="05000000000000000000" pitchFamily="2" charset="2"/>
                              </a:rPr>
                              <m:t> − </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𝑜</m:t>
                                </m:r>
                              </m:e>
                              <m:sub>
                                <m:r>
                                  <a:rPr lang="en-US" altLang="zh-CN" i="1">
                                    <a:latin typeface="Cambria Math" panose="02040503050406030204" pitchFamily="18" charset="0"/>
                                    <a:sym typeface="Wingdings" panose="05000000000000000000" pitchFamily="2" charset="2"/>
                                  </a:rPr>
                                  <m:t>𝑛</m:t>
                                </m:r>
                              </m:sub>
                            </m:sSub>
                            <m:r>
                              <a:rPr lang="en-US" altLang="zh-CN" i="1">
                                <a:latin typeface="Cambria Math" panose="02040503050406030204" pitchFamily="18" charset="0"/>
                                <a:sym typeface="Wingdings" panose="05000000000000000000" pitchFamily="2" charset="2"/>
                              </a:rPr>
                              <m:t>)</m:t>
                            </m:r>
                          </m:e>
                        </m:nary>
                      </m:e>
                      <m:sup>
                        <m:r>
                          <a:rPr lang="en-US" altLang="zh-CN" i="1">
                            <a:latin typeface="Cambria Math" panose="02040503050406030204" pitchFamily="18" charset="0"/>
                            <a:sym typeface="Wingdings" panose="05000000000000000000" pitchFamily="2" charset="2"/>
                          </a:rPr>
                          <m:t>2</m:t>
                        </m:r>
                      </m:sup>
                    </m:sSup>
                  </m:oMath>
                </a14:m>
                <a:r>
                  <a:rPr lang="zh-CN" altLang="en-US" dirty="0"/>
                  <a:t>                  </a:t>
                </a:r>
                <a:r>
                  <a:rPr lang="en-US" altLang="zh-CN" dirty="0"/>
                  <a:t>#</a:t>
                </a:r>
                <a:r>
                  <a:rPr lang="zh-CN" altLang="en-US" dirty="0"/>
                  <a:t>表示当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en-US" dirty="0"/>
                  <a:t>改变时，误差</a:t>
                </a:r>
                <a14:m>
                  <m:oMath xmlns:m="http://schemas.openxmlformats.org/officeDocument/2006/math">
                    <m:r>
                      <a:rPr lang="en-US" altLang="zh-CN" i="1">
                        <a:latin typeface="Cambria Math" panose="02040503050406030204" pitchFamily="18" charset="0"/>
                      </a:rPr>
                      <m:t>𝐸</m:t>
                    </m:r>
                  </m:oMath>
                </a14:m>
                <a:r>
                  <a:rPr lang="zh-CN" altLang="en-US" dirty="0"/>
                  <a:t>是怎么改变的</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i="1">
                        <a:latin typeface="Cambria Math" panose="02040503050406030204" pitchFamily="18" charset="0"/>
                      </a:rPr>
                      <m:t> = </m:t>
                    </m:r>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sSup>
                      <m:sSupPr>
                        <m:ctrlPr>
                          <a:rPr lang="en-US" altLang="zh-CN" i="1">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𝑡</m:t>
                            </m:r>
                          </m:e>
                          <m:sub>
                            <m:r>
                              <a:rPr lang="en-US" altLang="zh-CN" b="0" i="1" smtClean="0">
                                <a:latin typeface="Cambria Math" panose="02040503050406030204" pitchFamily="18" charset="0"/>
                                <a:sym typeface="Wingdings" panose="05000000000000000000" pitchFamily="2" charset="2"/>
                              </a:rPr>
                              <m:t>𝑘</m:t>
                            </m:r>
                          </m:sub>
                        </m:sSub>
                        <m:r>
                          <a:rPr lang="en-US" altLang="zh-CN" i="1">
                            <a:latin typeface="Cambria Math" panose="02040503050406030204" pitchFamily="18" charset="0"/>
                            <a:sym typeface="Wingdings" panose="05000000000000000000" pitchFamily="2" charset="2"/>
                          </a:rPr>
                          <m:t> − </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𝑜</m:t>
                            </m:r>
                          </m:e>
                          <m:sub>
                            <m:r>
                              <a:rPr lang="en-US" altLang="zh-CN" b="0" i="1" smtClean="0">
                                <a:latin typeface="Cambria Math" panose="02040503050406030204" pitchFamily="18" charset="0"/>
                                <a:sym typeface="Wingdings" panose="05000000000000000000" pitchFamily="2" charset="2"/>
                              </a:rPr>
                              <m:t>𝑘</m:t>
                            </m:r>
                          </m:sub>
                        </m:sSub>
                        <m:r>
                          <a:rPr lang="en-US" altLang="zh-CN" b="0" i="1" smtClean="0">
                            <a:latin typeface="Cambria Math" panose="02040503050406030204" pitchFamily="18" charset="0"/>
                            <a:sym typeface="Wingdings" panose="05000000000000000000" pitchFamily="2" charset="2"/>
                          </a:rPr>
                          <m:t>)</m:t>
                        </m:r>
                      </m:e>
                      <m:sup>
                        <m:r>
                          <a:rPr lang="en-US" altLang="zh-CN" i="1">
                            <a:latin typeface="Cambria Math" panose="02040503050406030204" pitchFamily="18" charset="0"/>
                            <a:sym typeface="Wingdings" panose="05000000000000000000" pitchFamily="2" charset="2"/>
                          </a:rPr>
                          <m:t>2</m:t>
                        </m:r>
                      </m:sup>
                    </m:sSup>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en-US" dirty="0"/>
                  <a:t>只影响第</a:t>
                </a:r>
                <a:r>
                  <a:rPr lang="en-US" altLang="zh-CN" dirty="0"/>
                  <a:t>k</a:t>
                </a:r>
                <a:r>
                  <a:rPr lang="zh-CN" altLang="en-US" dirty="0"/>
                  <a:t>个节点的输出</a:t>
                </a:r>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m:rPr>
                            <m:sty m:val="p"/>
                          </m:rPr>
                          <a:rPr lang="en-US" altLang="zh-CN" i="1">
                            <a:latin typeface="Cambria Math" panose="02040503050406030204" pitchFamily="18" charset="0"/>
                          </a:rPr>
                          <m:t>E</m:t>
                        </m:r>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𝑘</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oMath>
                </a14:m>
                <a:r>
                  <a:rPr lang="en-US" altLang="zh-CN" dirty="0"/>
                  <a:t>                     #</a:t>
                </a:r>
                <a:r>
                  <a:rPr lang="zh-CN" altLang="en-US" dirty="0"/>
                  <a:t>利用链式法则</a:t>
                </a:r>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m:rPr>
                            <m:sty m:val="p"/>
                          </m:rPr>
                          <a:rPr lang="en-US" altLang="zh-CN" i="1">
                            <a:latin typeface="Cambria Math" panose="02040503050406030204" pitchFamily="18" charset="0"/>
                          </a:rPr>
                          <m:t>E</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i="1">
                        <a:latin typeface="Cambria Math" panose="02040503050406030204" pitchFamily="18" charset="0"/>
                      </a:rPr>
                      <m:t>=−2</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m:rPr>
                        <m:sty m:val="p"/>
                      </m:rPr>
                      <a:rPr lang="en-US" altLang="zh-CN" i="1">
                        <a:latin typeface="Cambria Math" panose="02040503050406030204" pitchFamily="18" charset="0"/>
                      </a:rPr>
                      <m:t>si</m:t>
                    </m:r>
                    <m:r>
                      <a:rPr lang="en-US" altLang="zh-CN" b="0" i="1" smtClean="0">
                        <a:latin typeface="Cambria Math" panose="02040503050406030204" pitchFamily="18" charset="0"/>
                      </a:rPr>
                      <m:t>𝑔𝑚𝑜𝑖𝑑</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oMath>
                </a14:m>
                <a:r>
                  <a:rPr lang="en-US" altLang="zh-CN" dirty="0"/>
                  <a:t>             #</a:t>
                </a:r>
                <a:r>
                  <a:rPr lang="zh-CN" altLang="en-US" dirty="0"/>
                  <a:t>连接输入信号加权求和</a:t>
                </a:r>
                <a:endParaRPr lang="en-US" altLang="zh-CN" dirty="0"/>
              </a:p>
              <a:p>
                <a:r>
                  <a:rPr lang="en-US" altLang="zh-CN" dirty="0"/>
                  <a:t>      </a:t>
                </a:r>
              </a:p>
              <a:p>
                <a:r>
                  <a:rPr lang="zh-CN" altLang="en-US" dirty="0"/>
                  <a:t>      </a:t>
                </a:r>
              </a:p>
            </p:txBody>
          </p:sp>
        </mc:Choice>
        <mc:Fallback>
          <p:sp>
            <p:nvSpPr>
              <p:cNvPr id="3" name="文本框 2">
                <a:extLst>
                  <a:ext uri="{FF2B5EF4-FFF2-40B4-BE49-F238E27FC236}">
                    <a16:creationId xmlns:a16="http://schemas.microsoft.com/office/drawing/2014/main" id="{BB8DCD52-4EDA-4A67-B2D6-A88F8212864D}"/>
                  </a:ext>
                </a:extLst>
              </p:cNvPr>
              <p:cNvSpPr txBox="1">
                <a:spLocks noRot="1" noChangeAspect="1" noMove="1" noResize="1" noEditPoints="1" noAdjustHandles="1" noChangeArrowheads="1" noChangeShapeType="1" noTextEdit="1"/>
              </p:cNvSpPr>
              <p:nvPr/>
            </p:nvSpPr>
            <p:spPr>
              <a:xfrm>
                <a:off x="1917834" y="2540611"/>
                <a:ext cx="8356332" cy="2531462"/>
              </a:xfrm>
              <a:prstGeom prst="rect">
                <a:avLst/>
              </a:prstGeom>
              <a:blipFill>
                <a:blip r:embed="rId5"/>
                <a:stretch>
                  <a:fillRect t="-1469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05B805B-374A-426B-AA10-38F17AF961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6402" y="4838073"/>
            <a:ext cx="8973682" cy="1605172"/>
          </a:xfrm>
          <a:prstGeom prst="rect">
            <a:avLst/>
          </a:prstGeom>
        </p:spPr>
      </p:pic>
    </p:spTree>
    <p:extLst>
      <p:ext uri="{BB962C8B-B14F-4D97-AF65-F5344CB8AC3E}">
        <p14:creationId xmlns:p14="http://schemas.microsoft.com/office/powerpoint/2010/main" val="134183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计算求解隐藏层与输入层的斜率</a:t>
            </a:r>
          </a:p>
        </p:txBody>
      </p:sp>
      <p:sp>
        <p:nvSpPr>
          <p:cNvPr id="4" name="文本框 3">
            <a:extLst>
              <a:ext uri="{FF2B5EF4-FFF2-40B4-BE49-F238E27FC236}">
                <a16:creationId xmlns:a16="http://schemas.microsoft.com/office/drawing/2014/main" id="{64A51FE8-DC97-4816-A810-2A6115C7CF37}"/>
              </a:ext>
            </a:extLst>
          </p:cNvPr>
          <p:cNvSpPr txBox="1"/>
          <p:nvPr/>
        </p:nvSpPr>
        <p:spPr>
          <a:xfrm>
            <a:off x="1848051" y="2656573"/>
            <a:ext cx="2781701" cy="369332"/>
          </a:xfrm>
          <a:prstGeom prst="rect">
            <a:avLst/>
          </a:prstGeom>
          <a:noFill/>
        </p:spPr>
        <p:txBody>
          <a:bodyPr wrap="square" rtlCol="0">
            <a:spAutoFit/>
          </a:bodyPr>
          <a:lstStyle/>
          <a:p>
            <a:r>
              <a:rPr lang="zh-CN" altLang="en-US" dirty="0"/>
              <a:t>利用对称性构建表达式：</a:t>
            </a:r>
          </a:p>
        </p:txBody>
      </p:sp>
      <p:pic>
        <p:nvPicPr>
          <p:cNvPr id="8" name="图片 7">
            <a:extLst>
              <a:ext uri="{FF2B5EF4-FFF2-40B4-BE49-F238E27FC236}">
                <a16:creationId xmlns:a16="http://schemas.microsoft.com/office/drawing/2014/main" id="{D773FD76-5DDD-4807-AF77-219BAB58C5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8051" y="3203389"/>
            <a:ext cx="8310525" cy="1505740"/>
          </a:xfrm>
          <a:prstGeom prst="rect">
            <a:avLst/>
          </a:prstGeom>
        </p:spPr>
      </p:pic>
      <p:sp>
        <p:nvSpPr>
          <p:cNvPr id="19" name="文本框 18">
            <a:extLst>
              <a:ext uri="{FF2B5EF4-FFF2-40B4-BE49-F238E27FC236}">
                <a16:creationId xmlns:a16="http://schemas.microsoft.com/office/drawing/2014/main" id="{2F75CA8F-3498-4028-AB25-D9B250BA0BB5}"/>
              </a:ext>
            </a:extLst>
          </p:cNvPr>
          <p:cNvSpPr txBox="1"/>
          <p:nvPr/>
        </p:nvSpPr>
        <p:spPr>
          <a:xfrm>
            <a:off x="1599579" y="4842474"/>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更新权重</a:t>
            </a:r>
          </a:p>
        </p:txBody>
      </p:sp>
      <p:pic>
        <p:nvPicPr>
          <p:cNvPr id="10" name="图片 9">
            <a:extLst>
              <a:ext uri="{FF2B5EF4-FFF2-40B4-BE49-F238E27FC236}">
                <a16:creationId xmlns:a16="http://schemas.microsoft.com/office/drawing/2014/main" id="{5E4DC2D9-4ED5-4998-B479-43CC6A4F49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0737" y="5409812"/>
            <a:ext cx="5210834" cy="1359513"/>
          </a:xfrm>
          <a:prstGeom prst="rect">
            <a:avLst/>
          </a:prstGeom>
        </p:spPr>
      </p:pic>
    </p:spTree>
    <p:extLst>
      <p:ext uri="{BB962C8B-B14F-4D97-AF65-F5344CB8AC3E}">
        <p14:creationId xmlns:p14="http://schemas.microsoft.com/office/powerpoint/2010/main" val="3282869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59"/>
            <a:ext cx="5037656" cy="790323"/>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5131029" y="540161"/>
            <a:ext cx="42151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1.2 </a:t>
            </a:r>
            <a:r>
              <a:rPr lang="zh-CN" altLang="en-US" sz="2800" dirty="0">
                <a:solidFill>
                  <a:srgbClr val="55463D"/>
                </a:solidFill>
                <a:latin typeface="黑体" panose="02010609060101010101" pitchFamily="49" charset="-122"/>
                <a:ea typeface="黑体" panose="02010609060101010101" pitchFamily="49" charset="-122"/>
              </a:rPr>
              <a:t>智能软件系统的架构</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3276367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59"/>
            <a:ext cx="5037656" cy="790323"/>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5131029" y="540161"/>
            <a:ext cx="42151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1.3 </a:t>
            </a:r>
            <a:r>
              <a:rPr lang="zh-CN" altLang="en-US" sz="2800" dirty="0">
                <a:solidFill>
                  <a:srgbClr val="55463D"/>
                </a:solidFill>
                <a:latin typeface="黑体" panose="02010609060101010101" pitchFamily="49" charset="-122"/>
                <a:ea typeface="黑体" panose="02010609060101010101" pitchFamily="49" charset="-122"/>
              </a:rPr>
              <a:t>智能软件测试的挑战</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72974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59"/>
            <a:ext cx="5788426" cy="908106"/>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5323534" y="621702"/>
            <a:ext cx="48984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1.4 </a:t>
            </a:r>
            <a:r>
              <a:rPr lang="zh-CN" altLang="en-US" sz="2800" dirty="0">
                <a:solidFill>
                  <a:srgbClr val="55463D"/>
                </a:solidFill>
                <a:latin typeface="黑体" panose="02010609060101010101" pitchFamily="49" charset="-122"/>
                <a:ea typeface="黑体" panose="02010609060101010101" pitchFamily="49" charset="-122"/>
              </a:rPr>
              <a:t>智能软件测试的相关工作</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416019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花"/>
          <p:cNvSpPr/>
          <p:nvPr/>
        </p:nvSpPr>
        <p:spPr bwMode="auto">
          <a:xfrm>
            <a:off x="4246880" y="1851660"/>
            <a:ext cx="3698875" cy="3698875"/>
          </a:xfrm>
          <a:custGeom>
            <a:avLst/>
            <a:gdLst/>
            <a:ahLst/>
            <a:cxnLst/>
            <a:rect l="0" t="0" r="r" b="b"/>
            <a:pathLst>
              <a:path w="2238375" h="2093912">
                <a:moveTo>
                  <a:pt x="1193252" y="1157287"/>
                </a:moveTo>
                <a:lnTo>
                  <a:pt x="1210731" y="1180306"/>
                </a:lnTo>
                <a:lnTo>
                  <a:pt x="1227018" y="1203722"/>
                </a:lnTo>
                <a:lnTo>
                  <a:pt x="1242511" y="1226740"/>
                </a:lnTo>
                <a:lnTo>
                  <a:pt x="1256415" y="1249759"/>
                </a:lnTo>
                <a:lnTo>
                  <a:pt x="1269921" y="1272778"/>
                </a:lnTo>
                <a:lnTo>
                  <a:pt x="1281442" y="1295003"/>
                </a:lnTo>
                <a:lnTo>
                  <a:pt x="1292962" y="1317625"/>
                </a:lnTo>
                <a:lnTo>
                  <a:pt x="1302496" y="1340247"/>
                </a:lnTo>
                <a:lnTo>
                  <a:pt x="1311236" y="1362472"/>
                </a:lnTo>
                <a:lnTo>
                  <a:pt x="1319578" y="1384697"/>
                </a:lnTo>
                <a:lnTo>
                  <a:pt x="1326331" y="1406128"/>
                </a:lnTo>
                <a:lnTo>
                  <a:pt x="1332687" y="1427956"/>
                </a:lnTo>
                <a:lnTo>
                  <a:pt x="1337852" y="1449784"/>
                </a:lnTo>
                <a:lnTo>
                  <a:pt x="1342221" y="1471215"/>
                </a:lnTo>
                <a:lnTo>
                  <a:pt x="1345797" y="1491853"/>
                </a:lnTo>
                <a:lnTo>
                  <a:pt x="1348577" y="1512887"/>
                </a:lnTo>
                <a:lnTo>
                  <a:pt x="1350564" y="1533922"/>
                </a:lnTo>
                <a:lnTo>
                  <a:pt x="1352153" y="1554559"/>
                </a:lnTo>
                <a:lnTo>
                  <a:pt x="1352550" y="1574403"/>
                </a:lnTo>
                <a:lnTo>
                  <a:pt x="1352550" y="1594643"/>
                </a:lnTo>
                <a:lnTo>
                  <a:pt x="1351756" y="1614487"/>
                </a:lnTo>
                <a:lnTo>
                  <a:pt x="1350564" y="1633934"/>
                </a:lnTo>
                <a:lnTo>
                  <a:pt x="1348577" y="1652984"/>
                </a:lnTo>
                <a:lnTo>
                  <a:pt x="1346194" y="1672034"/>
                </a:lnTo>
                <a:lnTo>
                  <a:pt x="1343413" y="1690687"/>
                </a:lnTo>
                <a:lnTo>
                  <a:pt x="1339441" y="1708547"/>
                </a:lnTo>
                <a:lnTo>
                  <a:pt x="1335865" y="1726803"/>
                </a:lnTo>
                <a:lnTo>
                  <a:pt x="1331496" y="1744662"/>
                </a:lnTo>
                <a:lnTo>
                  <a:pt x="1326729" y="1761728"/>
                </a:lnTo>
                <a:lnTo>
                  <a:pt x="1321962" y="1778793"/>
                </a:lnTo>
                <a:lnTo>
                  <a:pt x="1316400" y="1795462"/>
                </a:lnTo>
                <a:lnTo>
                  <a:pt x="1310441" y="1811734"/>
                </a:lnTo>
                <a:lnTo>
                  <a:pt x="1304482" y="1827609"/>
                </a:lnTo>
                <a:lnTo>
                  <a:pt x="1298126" y="1843484"/>
                </a:lnTo>
                <a:lnTo>
                  <a:pt x="1291770" y="1858565"/>
                </a:lnTo>
                <a:lnTo>
                  <a:pt x="1284620" y="1873250"/>
                </a:lnTo>
                <a:lnTo>
                  <a:pt x="1277866" y="1887934"/>
                </a:lnTo>
                <a:lnTo>
                  <a:pt x="1270716" y="1901825"/>
                </a:lnTo>
                <a:lnTo>
                  <a:pt x="1263963" y="1915715"/>
                </a:lnTo>
                <a:lnTo>
                  <a:pt x="1256415" y="1928415"/>
                </a:lnTo>
                <a:lnTo>
                  <a:pt x="1249264" y="1941512"/>
                </a:lnTo>
                <a:lnTo>
                  <a:pt x="1241716" y="1953418"/>
                </a:lnTo>
                <a:lnTo>
                  <a:pt x="1227018" y="1976834"/>
                </a:lnTo>
                <a:lnTo>
                  <a:pt x="1213114" y="1998265"/>
                </a:lnTo>
                <a:lnTo>
                  <a:pt x="1199210" y="2017315"/>
                </a:lnTo>
                <a:lnTo>
                  <a:pt x="1186101" y="2034778"/>
                </a:lnTo>
                <a:lnTo>
                  <a:pt x="1173786" y="2049859"/>
                </a:lnTo>
                <a:lnTo>
                  <a:pt x="1163060" y="2063353"/>
                </a:lnTo>
                <a:lnTo>
                  <a:pt x="1153923" y="2074068"/>
                </a:lnTo>
                <a:lnTo>
                  <a:pt x="1140020" y="2088753"/>
                </a:lnTo>
                <a:lnTo>
                  <a:pt x="1135253" y="2093912"/>
                </a:lnTo>
                <a:lnTo>
                  <a:pt x="1119362" y="2079625"/>
                </a:lnTo>
                <a:lnTo>
                  <a:pt x="1103870" y="2065734"/>
                </a:lnTo>
                <a:lnTo>
                  <a:pt x="1089171" y="2051050"/>
                </a:lnTo>
                <a:lnTo>
                  <a:pt x="1075267" y="2036365"/>
                </a:lnTo>
                <a:lnTo>
                  <a:pt x="1062158" y="2020887"/>
                </a:lnTo>
                <a:lnTo>
                  <a:pt x="1050240" y="2005806"/>
                </a:lnTo>
                <a:lnTo>
                  <a:pt x="1038720" y="1989931"/>
                </a:lnTo>
                <a:lnTo>
                  <a:pt x="1027597" y="1974453"/>
                </a:lnTo>
                <a:lnTo>
                  <a:pt x="1017666" y="1958181"/>
                </a:lnTo>
                <a:lnTo>
                  <a:pt x="1008529" y="1942306"/>
                </a:lnTo>
                <a:lnTo>
                  <a:pt x="999392" y="1926034"/>
                </a:lnTo>
                <a:lnTo>
                  <a:pt x="991447" y="1909365"/>
                </a:lnTo>
                <a:lnTo>
                  <a:pt x="984296" y="1893093"/>
                </a:lnTo>
                <a:lnTo>
                  <a:pt x="977146" y="1876028"/>
                </a:lnTo>
                <a:lnTo>
                  <a:pt x="970790" y="1859359"/>
                </a:lnTo>
                <a:lnTo>
                  <a:pt x="965228" y="1842690"/>
                </a:lnTo>
                <a:lnTo>
                  <a:pt x="960064" y="1825625"/>
                </a:lnTo>
                <a:lnTo>
                  <a:pt x="955694" y="1808559"/>
                </a:lnTo>
                <a:lnTo>
                  <a:pt x="951324" y="1791493"/>
                </a:lnTo>
                <a:lnTo>
                  <a:pt x="947749" y="1774825"/>
                </a:lnTo>
                <a:lnTo>
                  <a:pt x="944571" y="1757759"/>
                </a:lnTo>
                <a:lnTo>
                  <a:pt x="941790" y="1740693"/>
                </a:lnTo>
                <a:lnTo>
                  <a:pt x="939804" y="1724025"/>
                </a:lnTo>
                <a:lnTo>
                  <a:pt x="938215" y="1706959"/>
                </a:lnTo>
                <a:lnTo>
                  <a:pt x="936626" y="1690290"/>
                </a:lnTo>
                <a:lnTo>
                  <a:pt x="935832" y="1673622"/>
                </a:lnTo>
                <a:lnTo>
                  <a:pt x="935037" y="1656953"/>
                </a:lnTo>
                <a:lnTo>
                  <a:pt x="935037" y="1640681"/>
                </a:lnTo>
                <a:lnTo>
                  <a:pt x="935037" y="1624409"/>
                </a:lnTo>
                <a:lnTo>
                  <a:pt x="935434" y="1608534"/>
                </a:lnTo>
                <a:lnTo>
                  <a:pt x="936229" y="1592262"/>
                </a:lnTo>
                <a:lnTo>
                  <a:pt x="937023" y="1576784"/>
                </a:lnTo>
                <a:lnTo>
                  <a:pt x="938215" y="1560909"/>
                </a:lnTo>
                <a:lnTo>
                  <a:pt x="939804" y="1545431"/>
                </a:lnTo>
                <a:lnTo>
                  <a:pt x="943379" y="1515665"/>
                </a:lnTo>
                <a:lnTo>
                  <a:pt x="947352" y="1487090"/>
                </a:lnTo>
                <a:lnTo>
                  <a:pt x="952913" y="1459706"/>
                </a:lnTo>
                <a:lnTo>
                  <a:pt x="958078" y="1433909"/>
                </a:lnTo>
                <a:lnTo>
                  <a:pt x="963639" y="1409700"/>
                </a:lnTo>
                <a:lnTo>
                  <a:pt x="969598" y="1386681"/>
                </a:lnTo>
                <a:lnTo>
                  <a:pt x="975160" y="1365647"/>
                </a:lnTo>
                <a:lnTo>
                  <a:pt x="981118" y="1346597"/>
                </a:lnTo>
                <a:lnTo>
                  <a:pt x="986680" y="1329928"/>
                </a:lnTo>
                <a:lnTo>
                  <a:pt x="991447" y="1315243"/>
                </a:lnTo>
                <a:lnTo>
                  <a:pt x="995817" y="1302940"/>
                </a:lnTo>
                <a:lnTo>
                  <a:pt x="1002173" y="1285875"/>
                </a:lnTo>
                <a:lnTo>
                  <a:pt x="1004556" y="1279922"/>
                </a:lnTo>
                <a:lnTo>
                  <a:pt x="1010515" y="1284684"/>
                </a:lnTo>
                <a:lnTo>
                  <a:pt x="1015679" y="1289447"/>
                </a:lnTo>
                <a:lnTo>
                  <a:pt x="1020446" y="1294606"/>
                </a:lnTo>
                <a:lnTo>
                  <a:pt x="1025611" y="1300162"/>
                </a:lnTo>
                <a:lnTo>
                  <a:pt x="1029980" y="1305718"/>
                </a:lnTo>
                <a:lnTo>
                  <a:pt x="1034748" y="1311275"/>
                </a:lnTo>
                <a:lnTo>
                  <a:pt x="1043884" y="1323578"/>
                </a:lnTo>
                <a:lnTo>
                  <a:pt x="1052227" y="1336675"/>
                </a:lnTo>
                <a:lnTo>
                  <a:pt x="1060172" y="1350168"/>
                </a:lnTo>
                <a:lnTo>
                  <a:pt x="1068117" y="1364456"/>
                </a:lnTo>
                <a:lnTo>
                  <a:pt x="1075267" y="1378743"/>
                </a:lnTo>
                <a:lnTo>
                  <a:pt x="1081623" y="1394222"/>
                </a:lnTo>
                <a:lnTo>
                  <a:pt x="1087582" y="1409700"/>
                </a:lnTo>
                <a:lnTo>
                  <a:pt x="1093938" y="1425178"/>
                </a:lnTo>
                <a:lnTo>
                  <a:pt x="1099103" y="1441053"/>
                </a:lnTo>
                <a:lnTo>
                  <a:pt x="1103870" y="1456928"/>
                </a:lnTo>
                <a:lnTo>
                  <a:pt x="1108637" y="1472803"/>
                </a:lnTo>
                <a:lnTo>
                  <a:pt x="1112609" y="1488281"/>
                </a:lnTo>
                <a:lnTo>
                  <a:pt x="1116582" y="1504156"/>
                </a:lnTo>
                <a:lnTo>
                  <a:pt x="1120554" y="1518840"/>
                </a:lnTo>
                <a:lnTo>
                  <a:pt x="1123335" y="1533922"/>
                </a:lnTo>
                <a:lnTo>
                  <a:pt x="1128897" y="1562497"/>
                </a:lnTo>
                <a:lnTo>
                  <a:pt x="1133266" y="1588293"/>
                </a:lnTo>
                <a:lnTo>
                  <a:pt x="1136444" y="1610915"/>
                </a:lnTo>
                <a:lnTo>
                  <a:pt x="1138828" y="1629568"/>
                </a:lnTo>
                <a:lnTo>
                  <a:pt x="1140417" y="1643856"/>
                </a:lnTo>
                <a:lnTo>
                  <a:pt x="1141609" y="1656159"/>
                </a:lnTo>
                <a:lnTo>
                  <a:pt x="1147170" y="1646237"/>
                </a:lnTo>
                <a:lnTo>
                  <a:pt x="1151937" y="1636712"/>
                </a:lnTo>
                <a:lnTo>
                  <a:pt x="1156307" y="1626393"/>
                </a:lnTo>
                <a:lnTo>
                  <a:pt x="1160677" y="1616472"/>
                </a:lnTo>
                <a:lnTo>
                  <a:pt x="1165047" y="1606550"/>
                </a:lnTo>
                <a:lnTo>
                  <a:pt x="1169019" y="1595834"/>
                </a:lnTo>
                <a:lnTo>
                  <a:pt x="1176567" y="1574800"/>
                </a:lnTo>
                <a:lnTo>
                  <a:pt x="1182923" y="1554162"/>
                </a:lnTo>
                <a:lnTo>
                  <a:pt x="1188087" y="1533128"/>
                </a:lnTo>
                <a:lnTo>
                  <a:pt x="1193252" y="1511697"/>
                </a:lnTo>
                <a:lnTo>
                  <a:pt x="1197224" y="1490265"/>
                </a:lnTo>
                <a:lnTo>
                  <a:pt x="1200402" y="1469628"/>
                </a:lnTo>
                <a:lnTo>
                  <a:pt x="1203580" y="1448593"/>
                </a:lnTo>
                <a:lnTo>
                  <a:pt x="1205964" y="1427559"/>
                </a:lnTo>
                <a:lnTo>
                  <a:pt x="1207553" y="1406922"/>
                </a:lnTo>
                <a:lnTo>
                  <a:pt x="1208744" y="1387078"/>
                </a:lnTo>
                <a:lnTo>
                  <a:pt x="1209539" y="1366837"/>
                </a:lnTo>
                <a:lnTo>
                  <a:pt x="1209936" y="1347390"/>
                </a:lnTo>
                <a:lnTo>
                  <a:pt x="1209936" y="1329134"/>
                </a:lnTo>
                <a:lnTo>
                  <a:pt x="1209539" y="1310481"/>
                </a:lnTo>
                <a:lnTo>
                  <a:pt x="1208744" y="1293018"/>
                </a:lnTo>
                <a:lnTo>
                  <a:pt x="1207950" y="1276350"/>
                </a:lnTo>
                <a:lnTo>
                  <a:pt x="1206758" y="1260475"/>
                </a:lnTo>
                <a:lnTo>
                  <a:pt x="1203977" y="1231106"/>
                </a:lnTo>
                <a:lnTo>
                  <a:pt x="1200799" y="1206103"/>
                </a:lnTo>
                <a:lnTo>
                  <a:pt x="1198019" y="1185862"/>
                </a:lnTo>
                <a:lnTo>
                  <a:pt x="1195635" y="1170384"/>
                </a:lnTo>
                <a:lnTo>
                  <a:pt x="1193252" y="1157287"/>
                </a:lnTo>
                <a:close/>
                <a:moveTo>
                  <a:pt x="678687" y="949325"/>
                </a:moveTo>
                <a:lnTo>
                  <a:pt x="696516" y="949325"/>
                </a:lnTo>
                <a:lnTo>
                  <a:pt x="712760" y="949325"/>
                </a:lnTo>
                <a:lnTo>
                  <a:pt x="725835" y="949722"/>
                </a:lnTo>
                <a:lnTo>
                  <a:pt x="744456" y="950515"/>
                </a:lnTo>
                <a:lnTo>
                  <a:pt x="750795" y="950911"/>
                </a:lnTo>
                <a:lnTo>
                  <a:pt x="748022" y="957256"/>
                </a:lnTo>
                <a:lnTo>
                  <a:pt x="744852" y="963600"/>
                </a:lnTo>
                <a:lnTo>
                  <a:pt x="741683" y="969945"/>
                </a:lnTo>
                <a:lnTo>
                  <a:pt x="738117" y="976289"/>
                </a:lnTo>
                <a:lnTo>
                  <a:pt x="734155" y="982237"/>
                </a:lnTo>
                <a:lnTo>
                  <a:pt x="729400" y="988185"/>
                </a:lnTo>
                <a:lnTo>
                  <a:pt x="720684" y="1000477"/>
                </a:lnTo>
                <a:lnTo>
                  <a:pt x="710779" y="1012373"/>
                </a:lnTo>
                <a:lnTo>
                  <a:pt x="699686" y="1024269"/>
                </a:lnTo>
                <a:lnTo>
                  <a:pt x="688592" y="1035371"/>
                </a:lnTo>
                <a:lnTo>
                  <a:pt x="676706" y="1046870"/>
                </a:lnTo>
                <a:lnTo>
                  <a:pt x="663632" y="1057577"/>
                </a:lnTo>
                <a:lnTo>
                  <a:pt x="650953" y="1067886"/>
                </a:lnTo>
                <a:lnTo>
                  <a:pt x="637086" y="1078196"/>
                </a:lnTo>
                <a:lnTo>
                  <a:pt x="623616" y="1087713"/>
                </a:lnTo>
                <a:lnTo>
                  <a:pt x="609749" y="1097229"/>
                </a:lnTo>
                <a:lnTo>
                  <a:pt x="595882" y="1106746"/>
                </a:lnTo>
                <a:lnTo>
                  <a:pt x="581619" y="1115469"/>
                </a:lnTo>
                <a:lnTo>
                  <a:pt x="568148" y="1123400"/>
                </a:lnTo>
                <a:lnTo>
                  <a:pt x="554281" y="1131727"/>
                </a:lnTo>
                <a:lnTo>
                  <a:pt x="540810" y="1139261"/>
                </a:lnTo>
                <a:lnTo>
                  <a:pt x="515057" y="1152743"/>
                </a:lnTo>
                <a:lnTo>
                  <a:pt x="491285" y="1165035"/>
                </a:lnTo>
                <a:lnTo>
                  <a:pt x="469891" y="1174948"/>
                </a:lnTo>
                <a:lnTo>
                  <a:pt x="452854" y="1182879"/>
                </a:lnTo>
                <a:lnTo>
                  <a:pt x="438987" y="1189223"/>
                </a:lnTo>
                <a:lnTo>
                  <a:pt x="427498" y="1193981"/>
                </a:lnTo>
                <a:lnTo>
                  <a:pt x="438591" y="1195567"/>
                </a:lnTo>
                <a:lnTo>
                  <a:pt x="449685" y="1197153"/>
                </a:lnTo>
                <a:lnTo>
                  <a:pt x="461174" y="1198343"/>
                </a:lnTo>
                <a:lnTo>
                  <a:pt x="472268" y="1199136"/>
                </a:lnTo>
                <a:lnTo>
                  <a:pt x="494455" y="1200326"/>
                </a:lnTo>
                <a:lnTo>
                  <a:pt x="517038" y="1200722"/>
                </a:lnTo>
                <a:lnTo>
                  <a:pt x="539622" y="1200326"/>
                </a:lnTo>
                <a:lnTo>
                  <a:pt x="561412" y="1199136"/>
                </a:lnTo>
                <a:lnTo>
                  <a:pt x="583996" y="1197153"/>
                </a:lnTo>
                <a:lnTo>
                  <a:pt x="605787" y="1194378"/>
                </a:lnTo>
                <a:lnTo>
                  <a:pt x="627578" y="1191206"/>
                </a:lnTo>
                <a:lnTo>
                  <a:pt x="648972" y="1187240"/>
                </a:lnTo>
                <a:lnTo>
                  <a:pt x="669575" y="1182482"/>
                </a:lnTo>
                <a:lnTo>
                  <a:pt x="690177" y="1177724"/>
                </a:lnTo>
                <a:lnTo>
                  <a:pt x="710383" y="1172569"/>
                </a:lnTo>
                <a:lnTo>
                  <a:pt x="729400" y="1167414"/>
                </a:lnTo>
                <a:lnTo>
                  <a:pt x="748418" y="1161863"/>
                </a:lnTo>
                <a:lnTo>
                  <a:pt x="767039" y="1155518"/>
                </a:lnTo>
                <a:lnTo>
                  <a:pt x="784472" y="1149570"/>
                </a:lnTo>
                <a:lnTo>
                  <a:pt x="801112" y="1143623"/>
                </a:lnTo>
                <a:lnTo>
                  <a:pt x="817356" y="1137675"/>
                </a:lnTo>
                <a:lnTo>
                  <a:pt x="832412" y="1131727"/>
                </a:lnTo>
                <a:lnTo>
                  <a:pt x="860146" y="1120228"/>
                </a:lnTo>
                <a:lnTo>
                  <a:pt x="883521" y="1109521"/>
                </a:lnTo>
                <a:lnTo>
                  <a:pt x="902935" y="1100798"/>
                </a:lnTo>
                <a:lnTo>
                  <a:pt x="916802" y="1093264"/>
                </a:lnTo>
                <a:lnTo>
                  <a:pt x="928688" y="1087316"/>
                </a:lnTo>
                <a:lnTo>
                  <a:pt x="911255" y="1111108"/>
                </a:lnTo>
                <a:lnTo>
                  <a:pt x="893823" y="1133313"/>
                </a:lnTo>
                <a:lnTo>
                  <a:pt x="876390" y="1154329"/>
                </a:lnTo>
                <a:lnTo>
                  <a:pt x="858165" y="1174948"/>
                </a:lnTo>
                <a:lnTo>
                  <a:pt x="839940" y="1193981"/>
                </a:lnTo>
                <a:lnTo>
                  <a:pt x="822111" y="1211825"/>
                </a:lnTo>
                <a:lnTo>
                  <a:pt x="803093" y="1229272"/>
                </a:lnTo>
                <a:lnTo>
                  <a:pt x="784472" y="1245530"/>
                </a:lnTo>
                <a:lnTo>
                  <a:pt x="765851" y="1260597"/>
                </a:lnTo>
                <a:lnTo>
                  <a:pt x="746833" y="1274872"/>
                </a:lnTo>
                <a:lnTo>
                  <a:pt x="727419" y="1287958"/>
                </a:lnTo>
                <a:lnTo>
                  <a:pt x="708402" y="1300647"/>
                </a:lnTo>
                <a:lnTo>
                  <a:pt x="688988" y="1311749"/>
                </a:lnTo>
                <a:lnTo>
                  <a:pt x="669575" y="1322455"/>
                </a:lnTo>
                <a:lnTo>
                  <a:pt x="650161" y="1332369"/>
                </a:lnTo>
                <a:lnTo>
                  <a:pt x="630747" y="1341489"/>
                </a:lnTo>
                <a:lnTo>
                  <a:pt x="610937" y="1349419"/>
                </a:lnTo>
                <a:lnTo>
                  <a:pt x="591920" y="1357350"/>
                </a:lnTo>
                <a:lnTo>
                  <a:pt x="572110" y="1364091"/>
                </a:lnTo>
                <a:lnTo>
                  <a:pt x="552696" y="1370038"/>
                </a:lnTo>
                <a:lnTo>
                  <a:pt x="532886" y="1375590"/>
                </a:lnTo>
                <a:lnTo>
                  <a:pt x="513869" y="1380745"/>
                </a:lnTo>
                <a:lnTo>
                  <a:pt x="494851" y="1384710"/>
                </a:lnTo>
                <a:lnTo>
                  <a:pt x="475438" y="1388279"/>
                </a:lnTo>
                <a:lnTo>
                  <a:pt x="456816" y="1391451"/>
                </a:lnTo>
                <a:lnTo>
                  <a:pt x="437799" y="1393830"/>
                </a:lnTo>
                <a:lnTo>
                  <a:pt x="418781" y="1395813"/>
                </a:lnTo>
                <a:lnTo>
                  <a:pt x="400556" y="1397002"/>
                </a:lnTo>
                <a:lnTo>
                  <a:pt x="381935" y="1398192"/>
                </a:lnTo>
                <a:lnTo>
                  <a:pt x="363710" y="1398588"/>
                </a:lnTo>
                <a:lnTo>
                  <a:pt x="346277" y="1398588"/>
                </a:lnTo>
                <a:lnTo>
                  <a:pt x="328448" y="1398192"/>
                </a:lnTo>
                <a:lnTo>
                  <a:pt x="311015" y="1397399"/>
                </a:lnTo>
                <a:lnTo>
                  <a:pt x="293979" y="1396606"/>
                </a:lnTo>
                <a:lnTo>
                  <a:pt x="276942" y="1395020"/>
                </a:lnTo>
                <a:lnTo>
                  <a:pt x="260698" y="1393433"/>
                </a:lnTo>
                <a:lnTo>
                  <a:pt x="244454" y="1391451"/>
                </a:lnTo>
                <a:lnTo>
                  <a:pt x="228606" y="1389468"/>
                </a:lnTo>
                <a:lnTo>
                  <a:pt x="213551" y="1387089"/>
                </a:lnTo>
                <a:lnTo>
                  <a:pt x="198099" y="1384313"/>
                </a:lnTo>
                <a:lnTo>
                  <a:pt x="183836" y="1381538"/>
                </a:lnTo>
                <a:lnTo>
                  <a:pt x="169573" y="1378365"/>
                </a:lnTo>
                <a:lnTo>
                  <a:pt x="142235" y="1372021"/>
                </a:lnTo>
                <a:lnTo>
                  <a:pt x="117275" y="1365280"/>
                </a:lnTo>
                <a:lnTo>
                  <a:pt x="94295" y="1358539"/>
                </a:lnTo>
                <a:lnTo>
                  <a:pt x="73297" y="1351798"/>
                </a:lnTo>
                <a:lnTo>
                  <a:pt x="54675" y="1345454"/>
                </a:lnTo>
                <a:lnTo>
                  <a:pt x="38827" y="1339506"/>
                </a:lnTo>
                <a:lnTo>
                  <a:pt x="25357" y="1333955"/>
                </a:lnTo>
                <a:lnTo>
                  <a:pt x="6339" y="1326024"/>
                </a:lnTo>
                <a:lnTo>
                  <a:pt x="0" y="1322852"/>
                </a:lnTo>
                <a:lnTo>
                  <a:pt x="9113" y="1303819"/>
                </a:lnTo>
                <a:lnTo>
                  <a:pt x="18225" y="1284786"/>
                </a:lnTo>
                <a:lnTo>
                  <a:pt x="27734" y="1266942"/>
                </a:lnTo>
                <a:lnTo>
                  <a:pt x="38035" y="1249891"/>
                </a:lnTo>
                <a:lnTo>
                  <a:pt x="48732" y="1232841"/>
                </a:lnTo>
                <a:lnTo>
                  <a:pt x="59430" y="1216980"/>
                </a:lnTo>
                <a:lnTo>
                  <a:pt x="71316" y="1201119"/>
                </a:lnTo>
                <a:lnTo>
                  <a:pt x="83202" y="1186447"/>
                </a:lnTo>
                <a:lnTo>
                  <a:pt x="95880" y="1172172"/>
                </a:lnTo>
                <a:lnTo>
                  <a:pt x="108558" y="1158691"/>
                </a:lnTo>
                <a:lnTo>
                  <a:pt x="122029" y="1145209"/>
                </a:lnTo>
                <a:lnTo>
                  <a:pt x="135104" y="1132916"/>
                </a:lnTo>
                <a:lnTo>
                  <a:pt x="149367" y="1120624"/>
                </a:lnTo>
                <a:lnTo>
                  <a:pt x="163234" y="1109125"/>
                </a:lnTo>
                <a:lnTo>
                  <a:pt x="177893" y="1098022"/>
                </a:lnTo>
                <a:lnTo>
                  <a:pt x="192156" y="1087713"/>
                </a:lnTo>
                <a:lnTo>
                  <a:pt x="207212" y="1077799"/>
                </a:lnTo>
                <a:lnTo>
                  <a:pt x="222267" y="1067886"/>
                </a:lnTo>
                <a:lnTo>
                  <a:pt x="237719" y="1059163"/>
                </a:lnTo>
                <a:lnTo>
                  <a:pt x="252774" y="1050836"/>
                </a:lnTo>
                <a:lnTo>
                  <a:pt x="268622" y="1042112"/>
                </a:lnTo>
                <a:lnTo>
                  <a:pt x="283678" y="1034578"/>
                </a:lnTo>
                <a:lnTo>
                  <a:pt x="299922" y="1027441"/>
                </a:lnTo>
                <a:lnTo>
                  <a:pt x="315770" y="1020700"/>
                </a:lnTo>
                <a:lnTo>
                  <a:pt x="331222" y="1013959"/>
                </a:lnTo>
                <a:lnTo>
                  <a:pt x="347466" y="1008011"/>
                </a:lnTo>
                <a:lnTo>
                  <a:pt x="363314" y="1002460"/>
                </a:lnTo>
                <a:lnTo>
                  <a:pt x="379161" y="997305"/>
                </a:lnTo>
                <a:lnTo>
                  <a:pt x="394613" y="992546"/>
                </a:lnTo>
                <a:lnTo>
                  <a:pt x="410857" y="987392"/>
                </a:lnTo>
                <a:lnTo>
                  <a:pt x="426705" y="983426"/>
                </a:lnTo>
                <a:lnTo>
                  <a:pt x="441761" y="979461"/>
                </a:lnTo>
                <a:lnTo>
                  <a:pt x="457609" y="975892"/>
                </a:lnTo>
                <a:lnTo>
                  <a:pt x="472664" y="972324"/>
                </a:lnTo>
                <a:lnTo>
                  <a:pt x="502775" y="966772"/>
                </a:lnTo>
                <a:lnTo>
                  <a:pt x="531698" y="962014"/>
                </a:lnTo>
                <a:lnTo>
                  <a:pt x="559828" y="957652"/>
                </a:lnTo>
                <a:lnTo>
                  <a:pt x="586769" y="954877"/>
                </a:lnTo>
                <a:lnTo>
                  <a:pt x="612126" y="952497"/>
                </a:lnTo>
                <a:lnTo>
                  <a:pt x="636294" y="950911"/>
                </a:lnTo>
                <a:lnTo>
                  <a:pt x="658481" y="949722"/>
                </a:lnTo>
                <a:lnTo>
                  <a:pt x="678687" y="949325"/>
                </a:lnTo>
                <a:close/>
                <a:moveTo>
                  <a:pt x="1603324" y="885825"/>
                </a:moveTo>
                <a:lnTo>
                  <a:pt x="1627168" y="885825"/>
                </a:lnTo>
                <a:lnTo>
                  <a:pt x="1650218" y="887014"/>
                </a:lnTo>
                <a:lnTo>
                  <a:pt x="1672472" y="888997"/>
                </a:lnTo>
                <a:lnTo>
                  <a:pt x="1694727" y="891376"/>
                </a:lnTo>
                <a:lnTo>
                  <a:pt x="1716584" y="894549"/>
                </a:lnTo>
                <a:lnTo>
                  <a:pt x="1738044" y="898117"/>
                </a:lnTo>
                <a:lnTo>
                  <a:pt x="1758709" y="902876"/>
                </a:lnTo>
                <a:lnTo>
                  <a:pt x="1778977" y="908031"/>
                </a:lnTo>
                <a:lnTo>
                  <a:pt x="1798847" y="913979"/>
                </a:lnTo>
                <a:lnTo>
                  <a:pt x="1818717" y="919927"/>
                </a:lnTo>
                <a:lnTo>
                  <a:pt x="1837395" y="926668"/>
                </a:lnTo>
                <a:lnTo>
                  <a:pt x="1856073" y="934203"/>
                </a:lnTo>
                <a:lnTo>
                  <a:pt x="1874353" y="941737"/>
                </a:lnTo>
                <a:lnTo>
                  <a:pt x="1891839" y="949668"/>
                </a:lnTo>
                <a:lnTo>
                  <a:pt x="1908928" y="957996"/>
                </a:lnTo>
                <a:lnTo>
                  <a:pt x="1926016" y="967116"/>
                </a:lnTo>
                <a:lnTo>
                  <a:pt x="1942309" y="976236"/>
                </a:lnTo>
                <a:lnTo>
                  <a:pt x="1958206" y="985357"/>
                </a:lnTo>
                <a:lnTo>
                  <a:pt x="1973307" y="995667"/>
                </a:lnTo>
                <a:lnTo>
                  <a:pt x="1988806" y="1005580"/>
                </a:lnTo>
                <a:lnTo>
                  <a:pt x="2003112" y="1015494"/>
                </a:lnTo>
                <a:lnTo>
                  <a:pt x="2017419" y="1026200"/>
                </a:lnTo>
                <a:lnTo>
                  <a:pt x="2030930" y="1036510"/>
                </a:lnTo>
                <a:lnTo>
                  <a:pt x="2044045" y="1047614"/>
                </a:lnTo>
                <a:lnTo>
                  <a:pt x="2056762" y="1057924"/>
                </a:lnTo>
                <a:lnTo>
                  <a:pt x="2069478" y="1068630"/>
                </a:lnTo>
                <a:lnTo>
                  <a:pt x="2081003" y="1079733"/>
                </a:lnTo>
                <a:lnTo>
                  <a:pt x="2092925" y="1090440"/>
                </a:lnTo>
                <a:lnTo>
                  <a:pt x="2103655" y="1101543"/>
                </a:lnTo>
                <a:lnTo>
                  <a:pt x="2113988" y="1112250"/>
                </a:lnTo>
                <a:lnTo>
                  <a:pt x="2124718" y="1122956"/>
                </a:lnTo>
                <a:lnTo>
                  <a:pt x="2134255" y="1133663"/>
                </a:lnTo>
                <a:lnTo>
                  <a:pt x="2152536" y="1153886"/>
                </a:lnTo>
                <a:lnTo>
                  <a:pt x="2168432" y="1174110"/>
                </a:lnTo>
                <a:lnTo>
                  <a:pt x="2183533" y="1192747"/>
                </a:lnTo>
                <a:lnTo>
                  <a:pt x="2195853" y="1210195"/>
                </a:lnTo>
                <a:lnTo>
                  <a:pt x="2207378" y="1226057"/>
                </a:lnTo>
                <a:lnTo>
                  <a:pt x="2216915" y="1240332"/>
                </a:lnTo>
                <a:lnTo>
                  <a:pt x="2224466" y="1252228"/>
                </a:lnTo>
                <a:lnTo>
                  <a:pt x="2234798" y="1269676"/>
                </a:lnTo>
                <a:lnTo>
                  <a:pt x="2238375" y="1275624"/>
                </a:lnTo>
                <a:lnTo>
                  <a:pt x="2219300" y="1286331"/>
                </a:lnTo>
                <a:lnTo>
                  <a:pt x="2200622" y="1296244"/>
                </a:lnTo>
                <a:lnTo>
                  <a:pt x="2182341" y="1305365"/>
                </a:lnTo>
                <a:lnTo>
                  <a:pt x="2163266" y="1313295"/>
                </a:lnTo>
                <a:lnTo>
                  <a:pt x="2144190" y="1320830"/>
                </a:lnTo>
                <a:lnTo>
                  <a:pt x="2125910" y="1327571"/>
                </a:lnTo>
                <a:lnTo>
                  <a:pt x="2106834" y="1333519"/>
                </a:lnTo>
                <a:lnTo>
                  <a:pt x="2088156" y="1338277"/>
                </a:lnTo>
                <a:lnTo>
                  <a:pt x="2069876" y="1342639"/>
                </a:lnTo>
                <a:lnTo>
                  <a:pt x="2050801" y="1346605"/>
                </a:lnTo>
                <a:lnTo>
                  <a:pt x="2032123" y="1349381"/>
                </a:lnTo>
                <a:lnTo>
                  <a:pt x="2013842" y="1352156"/>
                </a:lnTo>
                <a:lnTo>
                  <a:pt x="1995164" y="1354139"/>
                </a:lnTo>
                <a:lnTo>
                  <a:pt x="1976884" y="1355329"/>
                </a:lnTo>
                <a:lnTo>
                  <a:pt x="1958603" y="1355725"/>
                </a:lnTo>
                <a:lnTo>
                  <a:pt x="1940322" y="1355725"/>
                </a:lnTo>
                <a:lnTo>
                  <a:pt x="1922042" y="1355329"/>
                </a:lnTo>
                <a:lnTo>
                  <a:pt x="1904556" y="1354536"/>
                </a:lnTo>
                <a:lnTo>
                  <a:pt x="1886276" y="1352949"/>
                </a:lnTo>
                <a:lnTo>
                  <a:pt x="1868790" y="1350570"/>
                </a:lnTo>
                <a:lnTo>
                  <a:pt x="1851304" y="1348191"/>
                </a:lnTo>
                <a:lnTo>
                  <a:pt x="1833818" y="1345812"/>
                </a:lnTo>
                <a:lnTo>
                  <a:pt x="1817127" y="1342639"/>
                </a:lnTo>
                <a:lnTo>
                  <a:pt x="1799642" y="1339071"/>
                </a:lnTo>
                <a:lnTo>
                  <a:pt x="1782951" y="1335105"/>
                </a:lnTo>
                <a:lnTo>
                  <a:pt x="1766657" y="1331140"/>
                </a:lnTo>
                <a:lnTo>
                  <a:pt x="1749966" y="1326381"/>
                </a:lnTo>
                <a:lnTo>
                  <a:pt x="1734070" y="1321226"/>
                </a:lnTo>
                <a:lnTo>
                  <a:pt x="1718174" y="1316071"/>
                </a:lnTo>
                <a:lnTo>
                  <a:pt x="1703073" y="1310916"/>
                </a:lnTo>
                <a:lnTo>
                  <a:pt x="1687574" y="1305365"/>
                </a:lnTo>
                <a:lnTo>
                  <a:pt x="1672075" y="1299813"/>
                </a:lnTo>
                <a:lnTo>
                  <a:pt x="1657769" y="1293468"/>
                </a:lnTo>
                <a:lnTo>
                  <a:pt x="1643065" y="1287520"/>
                </a:lnTo>
                <a:lnTo>
                  <a:pt x="1615246" y="1275228"/>
                </a:lnTo>
                <a:lnTo>
                  <a:pt x="1588620" y="1262142"/>
                </a:lnTo>
                <a:lnTo>
                  <a:pt x="1563584" y="1249452"/>
                </a:lnTo>
                <a:lnTo>
                  <a:pt x="1540137" y="1235970"/>
                </a:lnTo>
                <a:lnTo>
                  <a:pt x="1517883" y="1223281"/>
                </a:lnTo>
                <a:lnTo>
                  <a:pt x="1497218" y="1210592"/>
                </a:lnTo>
                <a:lnTo>
                  <a:pt x="1478540" y="1199092"/>
                </a:lnTo>
                <a:lnTo>
                  <a:pt x="1462246" y="1187989"/>
                </a:lnTo>
                <a:lnTo>
                  <a:pt x="1447145" y="1177679"/>
                </a:lnTo>
                <a:lnTo>
                  <a:pt x="1434825" y="1168558"/>
                </a:lnTo>
                <a:lnTo>
                  <a:pt x="1423698" y="1160628"/>
                </a:lnTo>
                <a:lnTo>
                  <a:pt x="1409391" y="1149128"/>
                </a:lnTo>
                <a:lnTo>
                  <a:pt x="1404623" y="1145162"/>
                </a:lnTo>
                <a:lnTo>
                  <a:pt x="1410584" y="1141594"/>
                </a:lnTo>
                <a:lnTo>
                  <a:pt x="1416942" y="1138421"/>
                </a:lnTo>
                <a:lnTo>
                  <a:pt x="1423300" y="1135249"/>
                </a:lnTo>
                <a:lnTo>
                  <a:pt x="1430454" y="1132473"/>
                </a:lnTo>
                <a:lnTo>
                  <a:pt x="1444363" y="1126525"/>
                </a:lnTo>
                <a:lnTo>
                  <a:pt x="1459067" y="1122163"/>
                </a:lnTo>
                <a:lnTo>
                  <a:pt x="1474168" y="1118198"/>
                </a:lnTo>
                <a:lnTo>
                  <a:pt x="1490064" y="1115025"/>
                </a:lnTo>
                <a:lnTo>
                  <a:pt x="1505960" y="1112646"/>
                </a:lnTo>
                <a:lnTo>
                  <a:pt x="1522651" y="1110663"/>
                </a:lnTo>
                <a:lnTo>
                  <a:pt x="1539740" y="1109077"/>
                </a:lnTo>
                <a:lnTo>
                  <a:pt x="1556431" y="1108284"/>
                </a:lnTo>
                <a:lnTo>
                  <a:pt x="1573519" y="1107491"/>
                </a:lnTo>
                <a:lnTo>
                  <a:pt x="1590210" y="1107491"/>
                </a:lnTo>
                <a:lnTo>
                  <a:pt x="1607298" y="1107888"/>
                </a:lnTo>
                <a:lnTo>
                  <a:pt x="1624387" y="1108284"/>
                </a:lnTo>
                <a:lnTo>
                  <a:pt x="1640680" y="1109474"/>
                </a:lnTo>
                <a:lnTo>
                  <a:pt x="1657371" y="1110663"/>
                </a:lnTo>
                <a:lnTo>
                  <a:pt x="1672870" y="1111853"/>
                </a:lnTo>
                <a:lnTo>
                  <a:pt x="1688369" y="1113439"/>
                </a:lnTo>
                <a:lnTo>
                  <a:pt x="1717776" y="1117008"/>
                </a:lnTo>
                <a:lnTo>
                  <a:pt x="1744402" y="1120974"/>
                </a:lnTo>
                <a:lnTo>
                  <a:pt x="1767452" y="1124939"/>
                </a:lnTo>
                <a:lnTo>
                  <a:pt x="1786527" y="1128904"/>
                </a:lnTo>
                <a:lnTo>
                  <a:pt x="1800834" y="1131680"/>
                </a:lnTo>
                <a:lnTo>
                  <a:pt x="1813153" y="1134456"/>
                </a:lnTo>
                <a:lnTo>
                  <a:pt x="1805205" y="1126129"/>
                </a:lnTo>
                <a:lnTo>
                  <a:pt x="1797257" y="1118594"/>
                </a:lnTo>
                <a:lnTo>
                  <a:pt x="1788912" y="1111457"/>
                </a:lnTo>
                <a:lnTo>
                  <a:pt x="1780169" y="1104319"/>
                </a:lnTo>
                <a:lnTo>
                  <a:pt x="1763080" y="1090440"/>
                </a:lnTo>
                <a:lnTo>
                  <a:pt x="1744800" y="1077354"/>
                </a:lnTo>
                <a:lnTo>
                  <a:pt x="1726122" y="1064665"/>
                </a:lnTo>
                <a:lnTo>
                  <a:pt x="1707841" y="1053165"/>
                </a:lnTo>
                <a:lnTo>
                  <a:pt x="1688369" y="1042062"/>
                </a:lnTo>
                <a:lnTo>
                  <a:pt x="1668896" y="1031752"/>
                </a:lnTo>
                <a:lnTo>
                  <a:pt x="1649820" y="1022235"/>
                </a:lnTo>
                <a:lnTo>
                  <a:pt x="1629950" y="1012718"/>
                </a:lnTo>
                <a:lnTo>
                  <a:pt x="1610080" y="1004391"/>
                </a:lnTo>
                <a:lnTo>
                  <a:pt x="1590607" y="996460"/>
                </a:lnTo>
                <a:lnTo>
                  <a:pt x="1571532" y="989322"/>
                </a:lnTo>
                <a:lnTo>
                  <a:pt x="1552457" y="982184"/>
                </a:lnTo>
                <a:lnTo>
                  <a:pt x="1533381" y="975840"/>
                </a:lnTo>
                <a:lnTo>
                  <a:pt x="1515101" y="970288"/>
                </a:lnTo>
                <a:lnTo>
                  <a:pt x="1497218" y="965133"/>
                </a:lnTo>
                <a:lnTo>
                  <a:pt x="1480129" y="960375"/>
                </a:lnTo>
                <a:lnTo>
                  <a:pt x="1463438" y="955616"/>
                </a:lnTo>
                <a:lnTo>
                  <a:pt x="1447542" y="952047"/>
                </a:lnTo>
                <a:lnTo>
                  <a:pt x="1418134" y="945306"/>
                </a:lnTo>
                <a:lnTo>
                  <a:pt x="1392700" y="940547"/>
                </a:lnTo>
                <a:lnTo>
                  <a:pt x="1372035" y="936978"/>
                </a:lnTo>
                <a:lnTo>
                  <a:pt x="1356139" y="934599"/>
                </a:lnTo>
                <a:lnTo>
                  <a:pt x="1343025" y="933013"/>
                </a:lnTo>
                <a:lnTo>
                  <a:pt x="1371241" y="923496"/>
                </a:lnTo>
                <a:lnTo>
                  <a:pt x="1398661" y="915169"/>
                </a:lnTo>
                <a:lnTo>
                  <a:pt x="1426082" y="908428"/>
                </a:lnTo>
                <a:lnTo>
                  <a:pt x="1452708" y="902083"/>
                </a:lnTo>
                <a:lnTo>
                  <a:pt x="1478540" y="896928"/>
                </a:lnTo>
                <a:lnTo>
                  <a:pt x="1504371" y="892962"/>
                </a:lnTo>
                <a:lnTo>
                  <a:pt x="1529805" y="889790"/>
                </a:lnTo>
                <a:lnTo>
                  <a:pt x="1554841" y="887807"/>
                </a:lnTo>
                <a:lnTo>
                  <a:pt x="1579480" y="886221"/>
                </a:lnTo>
                <a:lnTo>
                  <a:pt x="1603324" y="885825"/>
                </a:lnTo>
                <a:close/>
                <a:moveTo>
                  <a:pt x="399645" y="28575"/>
                </a:moveTo>
                <a:lnTo>
                  <a:pt x="420652" y="30558"/>
                </a:lnTo>
                <a:lnTo>
                  <a:pt x="442055" y="33335"/>
                </a:lnTo>
                <a:lnTo>
                  <a:pt x="462665" y="36905"/>
                </a:lnTo>
                <a:lnTo>
                  <a:pt x="482879" y="41268"/>
                </a:lnTo>
                <a:lnTo>
                  <a:pt x="501904" y="45632"/>
                </a:lnTo>
                <a:lnTo>
                  <a:pt x="521325" y="51185"/>
                </a:lnTo>
                <a:lnTo>
                  <a:pt x="539953" y="57135"/>
                </a:lnTo>
                <a:lnTo>
                  <a:pt x="558186" y="63482"/>
                </a:lnTo>
                <a:lnTo>
                  <a:pt x="576021" y="71019"/>
                </a:lnTo>
                <a:lnTo>
                  <a:pt x="593461" y="78556"/>
                </a:lnTo>
                <a:lnTo>
                  <a:pt x="610108" y="86489"/>
                </a:lnTo>
                <a:lnTo>
                  <a:pt x="626754" y="95613"/>
                </a:lnTo>
                <a:lnTo>
                  <a:pt x="642608" y="104737"/>
                </a:lnTo>
                <a:lnTo>
                  <a:pt x="658066" y="114257"/>
                </a:lnTo>
                <a:lnTo>
                  <a:pt x="673127" y="124174"/>
                </a:lnTo>
                <a:lnTo>
                  <a:pt x="688189" y="134487"/>
                </a:lnTo>
                <a:lnTo>
                  <a:pt x="702061" y="145197"/>
                </a:lnTo>
                <a:lnTo>
                  <a:pt x="716330" y="156304"/>
                </a:lnTo>
                <a:lnTo>
                  <a:pt x="729409" y="167808"/>
                </a:lnTo>
                <a:lnTo>
                  <a:pt x="742885" y="179708"/>
                </a:lnTo>
                <a:lnTo>
                  <a:pt x="755568" y="191212"/>
                </a:lnTo>
                <a:lnTo>
                  <a:pt x="767855" y="203509"/>
                </a:lnTo>
                <a:lnTo>
                  <a:pt x="779746" y="216202"/>
                </a:lnTo>
                <a:lnTo>
                  <a:pt x="791636" y="228499"/>
                </a:lnTo>
                <a:lnTo>
                  <a:pt x="802338" y="241590"/>
                </a:lnTo>
                <a:lnTo>
                  <a:pt x="813039" y="254283"/>
                </a:lnTo>
                <a:lnTo>
                  <a:pt x="823741" y="267374"/>
                </a:lnTo>
                <a:lnTo>
                  <a:pt x="833649" y="280464"/>
                </a:lnTo>
                <a:lnTo>
                  <a:pt x="843558" y="293554"/>
                </a:lnTo>
                <a:lnTo>
                  <a:pt x="853070" y="306645"/>
                </a:lnTo>
                <a:lnTo>
                  <a:pt x="861790" y="320132"/>
                </a:lnTo>
                <a:lnTo>
                  <a:pt x="870906" y="333222"/>
                </a:lnTo>
                <a:lnTo>
                  <a:pt x="878833" y="346709"/>
                </a:lnTo>
                <a:lnTo>
                  <a:pt x="886760" y="359799"/>
                </a:lnTo>
                <a:lnTo>
                  <a:pt x="902218" y="385980"/>
                </a:lnTo>
                <a:lnTo>
                  <a:pt x="915694" y="411764"/>
                </a:lnTo>
                <a:lnTo>
                  <a:pt x="928377" y="436754"/>
                </a:lnTo>
                <a:lnTo>
                  <a:pt x="939475" y="460951"/>
                </a:lnTo>
                <a:lnTo>
                  <a:pt x="949384" y="483562"/>
                </a:lnTo>
                <a:lnTo>
                  <a:pt x="958500" y="505379"/>
                </a:lnTo>
                <a:lnTo>
                  <a:pt x="966427" y="525610"/>
                </a:lnTo>
                <a:lnTo>
                  <a:pt x="972768" y="544650"/>
                </a:lnTo>
                <a:lnTo>
                  <a:pt x="978714" y="560914"/>
                </a:lnTo>
                <a:lnTo>
                  <a:pt x="983866" y="575987"/>
                </a:lnTo>
                <a:lnTo>
                  <a:pt x="987433" y="588284"/>
                </a:lnTo>
                <a:lnTo>
                  <a:pt x="992190" y="605738"/>
                </a:lnTo>
                <a:lnTo>
                  <a:pt x="993775" y="612085"/>
                </a:lnTo>
                <a:lnTo>
                  <a:pt x="987037" y="611292"/>
                </a:lnTo>
                <a:lnTo>
                  <a:pt x="979506" y="610498"/>
                </a:lnTo>
                <a:lnTo>
                  <a:pt x="972372" y="609308"/>
                </a:lnTo>
                <a:lnTo>
                  <a:pt x="965238" y="607722"/>
                </a:lnTo>
                <a:lnTo>
                  <a:pt x="950573" y="604151"/>
                </a:lnTo>
                <a:lnTo>
                  <a:pt x="936304" y="599391"/>
                </a:lnTo>
                <a:lnTo>
                  <a:pt x="921243" y="593441"/>
                </a:lnTo>
                <a:lnTo>
                  <a:pt x="906974" y="587094"/>
                </a:lnTo>
                <a:lnTo>
                  <a:pt x="891913" y="579954"/>
                </a:lnTo>
                <a:lnTo>
                  <a:pt x="877644" y="572417"/>
                </a:lnTo>
                <a:lnTo>
                  <a:pt x="862979" y="563691"/>
                </a:lnTo>
                <a:lnTo>
                  <a:pt x="849107" y="554964"/>
                </a:lnTo>
                <a:lnTo>
                  <a:pt x="834838" y="545840"/>
                </a:lnTo>
                <a:lnTo>
                  <a:pt x="821362" y="535923"/>
                </a:lnTo>
                <a:lnTo>
                  <a:pt x="807490" y="526006"/>
                </a:lnTo>
                <a:lnTo>
                  <a:pt x="794411" y="516089"/>
                </a:lnTo>
                <a:lnTo>
                  <a:pt x="781331" y="505379"/>
                </a:lnTo>
                <a:lnTo>
                  <a:pt x="769044" y="495066"/>
                </a:lnTo>
                <a:lnTo>
                  <a:pt x="756757" y="485149"/>
                </a:lnTo>
                <a:lnTo>
                  <a:pt x="745659" y="474438"/>
                </a:lnTo>
                <a:lnTo>
                  <a:pt x="723860" y="454605"/>
                </a:lnTo>
                <a:lnTo>
                  <a:pt x="705232" y="436754"/>
                </a:lnTo>
                <a:lnTo>
                  <a:pt x="688981" y="420094"/>
                </a:lnTo>
                <a:lnTo>
                  <a:pt x="675902" y="406607"/>
                </a:lnTo>
                <a:lnTo>
                  <a:pt x="665597" y="395500"/>
                </a:lnTo>
                <a:lnTo>
                  <a:pt x="657670" y="386376"/>
                </a:lnTo>
                <a:lnTo>
                  <a:pt x="659255" y="397087"/>
                </a:lnTo>
                <a:lnTo>
                  <a:pt x="661237" y="408194"/>
                </a:lnTo>
                <a:lnTo>
                  <a:pt x="663615" y="418904"/>
                </a:lnTo>
                <a:lnTo>
                  <a:pt x="665993" y="430011"/>
                </a:lnTo>
                <a:lnTo>
                  <a:pt x="668767" y="440324"/>
                </a:lnTo>
                <a:lnTo>
                  <a:pt x="671542" y="450638"/>
                </a:lnTo>
                <a:lnTo>
                  <a:pt x="678676" y="471662"/>
                </a:lnTo>
                <a:lnTo>
                  <a:pt x="685810" y="492686"/>
                </a:lnTo>
                <a:lnTo>
                  <a:pt x="693738" y="512916"/>
                </a:lnTo>
                <a:lnTo>
                  <a:pt x="702457" y="532750"/>
                </a:lnTo>
                <a:lnTo>
                  <a:pt x="712366" y="552187"/>
                </a:lnTo>
                <a:lnTo>
                  <a:pt x="721878" y="571624"/>
                </a:lnTo>
                <a:lnTo>
                  <a:pt x="732580" y="589871"/>
                </a:lnTo>
                <a:lnTo>
                  <a:pt x="743281" y="608118"/>
                </a:lnTo>
                <a:lnTo>
                  <a:pt x="753983" y="625969"/>
                </a:lnTo>
                <a:lnTo>
                  <a:pt x="765477" y="642629"/>
                </a:lnTo>
                <a:lnTo>
                  <a:pt x="776575" y="659289"/>
                </a:lnTo>
                <a:lnTo>
                  <a:pt x="788069" y="674760"/>
                </a:lnTo>
                <a:lnTo>
                  <a:pt x="799167" y="690230"/>
                </a:lnTo>
                <a:lnTo>
                  <a:pt x="810265" y="704510"/>
                </a:lnTo>
                <a:lnTo>
                  <a:pt x="821759" y="718394"/>
                </a:lnTo>
                <a:lnTo>
                  <a:pt x="832460" y="731484"/>
                </a:lnTo>
                <a:lnTo>
                  <a:pt x="843162" y="743781"/>
                </a:lnTo>
                <a:lnTo>
                  <a:pt x="862583" y="765995"/>
                </a:lnTo>
                <a:lnTo>
                  <a:pt x="880022" y="784242"/>
                </a:lnTo>
                <a:lnTo>
                  <a:pt x="894687" y="799316"/>
                </a:lnTo>
                <a:lnTo>
                  <a:pt x="906182" y="810026"/>
                </a:lnTo>
                <a:lnTo>
                  <a:pt x="915694" y="819150"/>
                </a:lnTo>
                <a:lnTo>
                  <a:pt x="887553" y="810423"/>
                </a:lnTo>
                <a:lnTo>
                  <a:pt x="860205" y="801299"/>
                </a:lnTo>
                <a:lnTo>
                  <a:pt x="834046" y="791382"/>
                </a:lnTo>
                <a:lnTo>
                  <a:pt x="808679" y="781069"/>
                </a:lnTo>
                <a:lnTo>
                  <a:pt x="784502" y="770359"/>
                </a:lnTo>
                <a:lnTo>
                  <a:pt x="761513" y="758458"/>
                </a:lnTo>
                <a:lnTo>
                  <a:pt x="738921" y="746558"/>
                </a:lnTo>
                <a:lnTo>
                  <a:pt x="717519" y="734261"/>
                </a:lnTo>
                <a:lnTo>
                  <a:pt x="696908" y="721171"/>
                </a:lnTo>
                <a:lnTo>
                  <a:pt x="677487" y="707684"/>
                </a:lnTo>
                <a:lnTo>
                  <a:pt x="658462" y="694197"/>
                </a:lnTo>
                <a:lnTo>
                  <a:pt x="640230" y="680313"/>
                </a:lnTo>
                <a:lnTo>
                  <a:pt x="623583" y="666033"/>
                </a:lnTo>
                <a:lnTo>
                  <a:pt x="606937" y="650959"/>
                </a:lnTo>
                <a:lnTo>
                  <a:pt x="591083" y="635886"/>
                </a:lnTo>
                <a:lnTo>
                  <a:pt x="576418" y="620415"/>
                </a:lnTo>
                <a:lnTo>
                  <a:pt x="562149" y="605341"/>
                </a:lnTo>
                <a:lnTo>
                  <a:pt x="549069" y="589078"/>
                </a:lnTo>
                <a:lnTo>
                  <a:pt x="536386" y="573607"/>
                </a:lnTo>
                <a:lnTo>
                  <a:pt x="524496" y="556947"/>
                </a:lnTo>
                <a:lnTo>
                  <a:pt x="513398" y="541080"/>
                </a:lnTo>
                <a:lnTo>
                  <a:pt x="502300" y="524420"/>
                </a:lnTo>
                <a:lnTo>
                  <a:pt x="492391" y="507363"/>
                </a:lnTo>
                <a:lnTo>
                  <a:pt x="483275" y="491099"/>
                </a:lnTo>
                <a:lnTo>
                  <a:pt x="474159" y="474042"/>
                </a:lnTo>
                <a:lnTo>
                  <a:pt x="465836" y="457778"/>
                </a:lnTo>
                <a:lnTo>
                  <a:pt x="458305" y="440721"/>
                </a:lnTo>
                <a:lnTo>
                  <a:pt x="451171" y="423664"/>
                </a:lnTo>
                <a:lnTo>
                  <a:pt x="444433" y="407004"/>
                </a:lnTo>
                <a:lnTo>
                  <a:pt x="438488" y="390343"/>
                </a:lnTo>
                <a:lnTo>
                  <a:pt x="432939" y="374079"/>
                </a:lnTo>
                <a:lnTo>
                  <a:pt x="427786" y="357419"/>
                </a:lnTo>
                <a:lnTo>
                  <a:pt x="423030" y="340759"/>
                </a:lnTo>
                <a:lnTo>
                  <a:pt x="418670" y="324892"/>
                </a:lnTo>
                <a:lnTo>
                  <a:pt x="414707" y="308628"/>
                </a:lnTo>
                <a:lnTo>
                  <a:pt x="411536" y="292761"/>
                </a:lnTo>
                <a:lnTo>
                  <a:pt x="408365" y="277291"/>
                </a:lnTo>
                <a:lnTo>
                  <a:pt x="405591" y="261820"/>
                </a:lnTo>
                <a:lnTo>
                  <a:pt x="403212" y="246746"/>
                </a:lnTo>
                <a:lnTo>
                  <a:pt x="401231" y="231673"/>
                </a:lnTo>
                <a:lnTo>
                  <a:pt x="399645" y="217392"/>
                </a:lnTo>
                <a:lnTo>
                  <a:pt x="398060" y="203112"/>
                </a:lnTo>
                <a:lnTo>
                  <a:pt x="395682" y="176138"/>
                </a:lnTo>
                <a:lnTo>
                  <a:pt x="394096" y="150751"/>
                </a:lnTo>
                <a:lnTo>
                  <a:pt x="393700" y="127347"/>
                </a:lnTo>
                <a:lnTo>
                  <a:pt x="393700" y="105530"/>
                </a:lnTo>
                <a:lnTo>
                  <a:pt x="394493" y="86093"/>
                </a:lnTo>
                <a:lnTo>
                  <a:pt x="395285" y="69829"/>
                </a:lnTo>
                <a:lnTo>
                  <a:pt x="396474" y="55152"/>
                </a:lnTo>
                <a:lnTo>
                  <a:pt x="398853" y="35318"/>
                </a:lnTo>
                <a:lnTo>
                  <a:pt x="399645" y="28575"/>
                </a:lnTo>
                <a:close/>
                <a:moveTo>
                  <a:pt x="1782366" y="0"/>
                </a:moveTo>
                <a:lnTo>
                  <a:pt x="1787526" y="20648"/>
                </a:lnTo>
                <a:lnTo>
                  <a:pt x="1791097" y="41297"/>
                </a:lnTo>
                <a:lnTo>
                  <a:pt x="1794272" y="61152"/>
                </a:lnTo>
                <a:lnTo>
                  <a:pt x="1796257" y="81006"/>
                </a:lnTo>
                <a:lnTo>
                  <a:pt x="1797844" y="100861"/>
                </a:lnTo>
                <a:lnTo>
                  <a:pt x="1798638" y="119921"/>
                </a:lnTo>
                <a:lnTo>
                  <a:pt x="1798241" y="139378"/>
                </a:lnTo>
                <a:lnTo>
                  <a:pt x="1797447" y="158439"/>
                </a:lnTo>
                <a:lnTo>
                  <a:pt x="1796257" y="177499"/>
                </a:lnTo>
                <a:lnTo>
                  <a:pt x="1793876" y="195765"/>
                </a:lnTo>
                <a:lnTo>
                  <a:pt x="1791494" y="214031"/>
                </a:lnTo>
                <a:lnTo>
                  <a:pt x="1787922" y="231900"/>
                </a:lnTo>
                <a:lnTo>
                  <a:pt x="1783557" y="249769"/>
                </a:lnTo>
                <a:lnTo>
                  <a:pt x="1779191" y="267241"/>
                </a:lnTo>
                <a:lnTo>
                  <a:pt x="1774429" y="284316"/>
                </a:lnTo>
                <a:lnTo>
                  <a:pt x="1768872" y="301391"/>
                </a:lnTo>
                <a:lnTo>
                  <a:pt x="1762919" y="318069"/>
                </a:lnTo>
                <a:lnTo>
                  <a:pt x="1756172" y="334349"/>
                </a:lnTo>
                <a:lnTo>
                  <a:pt x="1749425" y="350630"/>
                </a:lnTo>
                <a:lnTo>
                  <a:pt x="1741885" y="366117"/>
                </a:lnTo>
                <a:lnTo>
                  <a:pt x="1734344" y="381603"/>
                </a:lnTo>
                <a:lnTo>
                  <a:pt x="1726010" y="396693"/>
                </a:lnTo>
                <a:lnTo>
                  <a:pt x="1717675" y="411782"/>
                </a:lnTo>
                <a:lnTo>
                  <a:pt x="1709341" y="426474"/>
                </a:lnTo>
                <a:lnTo>
                  <a:pt x="1699816" y="440770"/>
                </a:lnTo>
                <a:lnTo>
                  <a:pt x="1691085" y="454668"/>
                </a:lnTo>
                <a:lnTo>
                  <a:pt x="1681560" y="468566"/>
                </a:lnTo>
                <a:lnTo>
                  <a:pt x="1671638" y="482067"/>
                </a:lnTo>
                <a:lnTo>
                  <a:pt x="1661716" y="495171"/>
                </a:lnTo>
                <a:lnTo>
                  <a:pt x="1652191" y="507878"/>
                </a:lnTo>
                <a:lnTo>
                  <a:pt x="1641475" y="520585"/>
                </a:lnTo>
                <a:lnTo>
                  <a:pt x="1631554" y="532497"/>
                </a:lnTo>
                <a:lnTo>
                  <a:pt x="1621235" y="544807"/>
                </a:lnTo>
                <a:lnTo>
                  <a:pt x="1610916" y="555926"/>
                </a:lnTo>
                <a:lnTo>
                  <a:pt x="1589882" y="578163"/>
                </a:lnTo>
                <a:lnTo>
                  <a:pt x="1569244" y="598811"/>
                </a:lnTo>
                <a:lnTo>
                  <a:pt x="1548607" y="617872"/>
                </a:lnTo>
                <a:lnTo>
                  <a:pt x="1528763" y="636138"/>
                </a:lnTo>
                <a:lnTo>
                  <a:pt x="1509713" y="652418"/>
                </a:lnTo>
                <a:lnTo>
                  <a:pt x="1491060" y="667508"/>
                </a:lnTo>
                <a:lnTo>
                  <a:pt x="1473597" y="681406"/>
                </a:lnTo>
                <a:lnTo>
                  <a:pt x="1457722" y="693319"/>
                </a:lnTo>
                <a:lnTo>
                  <a:pt x="1443038" y="703643"/>
                </a:lnTo>
                <a:lnTo>
                  <a:pt x="1430338" y="712776"/>
                </a:lnTo>
                <a:lnTo>
                  <a:pt x="1419225" y="720321"/>
                </a:lnTo>
                <a:lnTo>
                  <a:pt x="1403747" y="729851"/>
                </a:lnTo>
                <a:lnTo>
                  <a:pt x="1398588" y="733425"/>
                </a:lnTo>
                <a:lnTo>
                  <a:pt x="1396603" y="726674"/>
                </a:lnTo>
                <a:lnTo>
                  <a:pt x="1395413" y="719924"/>
                </a:lnTo>
                <a:lnTo>
                  <a:pt x="1394222" y="712776"/>
                </a:lnTo>
                <a:lnTo>
                  <a:pt x="1393428" y="705231"/>
                </a:lnTo>
                <a:lnTo>
                  <a:pt x="1393031" y="698084"/>
                </a:lnTo>
                <a:lnTo>
                  <a:pt x="1392635" y="690936"/>
                </a:lnTo>
                <a:lnTo>
                  <a:pt x="1392635" y="675847"/>
                </a:lnTo>
                <a:lnTo>
                  <a:pt x="1393825" y="660360"/>
                </a:lnTo>
                <a:lnTo>
                  <a:pt x="1395413" y="644874"/>
                </a:lnTo>
                <a:lnTo>
                  <a:pt x="1398191" y="628990"/>
                </a:lnTo>
                <a:lnTo>
                  <a:pt x="1401366" y="613107"/>
                </a:lnTo>
                <a:lnTo>
                  <a:pt x="1404938" y="597223"/>
                </a:lnTo>
                <a:lnTo>
                  <a:pt x="1409303" y="580942"/>
                </a:lnTo>
                <a:lnTo>
                  <a:pt x="1413669" y="565059"/>
                </a:lnTo>
                <a:lnTo>
                  <a:pt x="1418828" y="549175"/>
                </a:lnTo>
                <a:lnTo>
                  <a:pt x="1424385" y="533291"/>
                </a:lnTo>
                <a:lnTo>
                  <a:pt x="1430338" y="518202"/>
                </a:lnTo>
                <a:lnTo>
                  <a:pt x="1436291" y="502716"/>
                </a:lnTo>
                <a:lnTo>
                  <a:pt x="1442641" y="488420"/>
                </a:lnTo>
                <a:lnTo>
                  <a:pt x="1448594" y="473728"/>
                </a:lnTo>
                <a:lnTo>
                  <a:pt x="1455341" y="460227"/>
                </a:lnTo>
                <a:lnTo>
                  <a:pt x="1467644" y="434019"/>
                </a:lnTo>
                <a:lnTo>
                  <a:pt x="1479550" y="410591"/>
                </a:lnTo>
                <a:lnTo>
                  <a:pt x="1490663" y="390339"/>
                </a:lnTo>
                <a:lnTo>
                  <a:pt x="1499791" y="373661"/>
                </a:lnTo>
                <a:lnTo>
                  <a:pt x="1507332" y="361352"/>
                </a:lnTo>
                <a:lnTo>
                  <a:pt x="1514078" y="350630"/>
                </a:lnTo>
                <a:lnTo>
                  <a:pt x="1503760" y="355792"/>
                </a:lnTo>
                <a:lnTo>
                  <a:pt x="1493838" y="360954"/>
                </a:lnTo>
                <a:lnTo>
                  <a:pt x="1484313" y="366117"/>
                </a:lnTo>
                <a:lnTo>
                  <a:pt x="1474391" y="371676"/>
                </a:lnTo>
                <a:lnTo>
                  <a:pt x="1455738" y="383986"/>
                </a:lnTo>
                <a:lnTo>
                  <a:pt x="1437085" y="396295"/>
                </a:lnTo>
                <a:lnTo>
                  <a:pt x="1419225" y="409797"/>
                </a:lnTo>
                <a:lnTo>
                  <a:pt x="1402160" y="423298"/>
                </a:lnTo>
                <a:lnTo>
                  <a:pt x="1385491" y="437990"/>
                </a:lnTo>
                <a:lnTo>
                  <a:pt x="1369219" y="452682"/>
                </a:lnTo>
                <a:lnTo>
                  <a:pt x="1353741" y="467772"/>
                </a:lnTo>
                <a:lnTo>
                  <a:pt x="1338660" y="483258"/>
                </a:lnTo>
                <a:lnTo>
                  <a:pt x="1324372" y="498745"/>
                </a:lnTo>
                <a:lnTo>
                  <a:pt x="1310481" y="514628"/>
                </a:lnTo>
                <a:lnTo>
                  <a:pt x="1297781" y="530115"/>
                </a:lnTo>
                <a:lnTo>
                  <a:pt x="1285081" y="545998"/>
                </a:lnTo>
                <a:lnTo>
                  <a:pt x="1273175" y="561088"/>
                </a:lnTo>
                <a:lnTo>
                  <a:pt x="1262063" y="576574"/>
                </a:lnTo>
                <a:lnTo>
                  <a:pt x="1251347" y="591267"/>
                </a:lnTo>
                <a:lnTo>
                  <a:pt x="1241425" y="605959"/>
                </a:lnTo>
                <a:lnTo>
                  <a:pt x="1232297" y="619857"/>
                </a:lnTo>
                <a:lnTo>
                  <a:pt x="1223169" y="633755"/>
                </a:lnTo>
                <a:lnTo>
                  <a:pt x="1208088" y="659169"/>
                </a:lnTo>
                <a:lnTo>
                  <a:pt x="1194991" y="681009"/>
                </a:lnTo>
                <a:lnTo>
                  <a:pt x="1185069" y="699275"/>
                </a:lnTo>
                <a:lnTo>
                  <a:pt x="1178322" y="713173"/>
                </a:lnTo>
                <a:lnTo>
                  <a:pt x="1171972" y="724689"/>
                </a:lnTo>
                <a:lnTo>
                  <a:pt x="1171575" y="696098"/>
                </a:lnTo>
                <a:lnTo>
                  <a:pt x="1172369" y="667905"/>
                </a:lnTo>
                <a:lnTo>
                  <a:pt x="1173956" y="640506"/>
                </a:lnTo>
                <a:lnTo>
                  <a:pt x="1176734" y="613504"/>
                </a:lnTo>
                <a:lnTo>
                  <a:pt x="1179513" y="587693"/>
                </a:lnTo>
                <a:lnTo>
                  <a:pt x="1183481" y="562279"/>
                </a:lnTo>
                <a:lnTo>
                  <a:pt x="1188244" y="537659"/>
                </a:lnTo>
                <a:lnTo>
                  <a:pt x="1193800" y="514231"/>
                </a:lnTo>
                <a:lnTo>
                  <a:pt x="1199753" y="491200"/>
                </a:lnTo>
                <a:lnTo>
                  <a:pt x="1206897" y="468566"/>
                </a:lnTo>
                <a:lnTo>
                  <a:pt x="1214438" y="446726"/>
                </a:lnTo>
                <a:lnTo>
                  <a:pt x="1222375" y="425680"/>
                </a:lnTo>
                <a:lnTo>
                  <a:pt x="1231503" y="405429"/>
                </a:lnTo>
                <a:lnTo>
                  <a:pt x="1240631" y="385574"/>
                </a:lnTo>
                <a:lnTo>
                  <a:pt x="1250156" y="366117"/>
                </a:lnTo>
                <a:lnTo>
                  <a:pt x="1260872" y="347850"/>
                </a:lnTo>
                <a:lnTo>
                  <a:pt x="1271588" y="329584"/>
                </a:lnTo>
                <a:lnTo>
                  <a:pt x="1282700" y="312112"/>
                </a:lnTo>
                <a:lnTo>
                  <a:pt x="1294606" y="295832"/>
                </a:lnTo>
                <a:lnTo>
                  <a:pt x="1306513" y="279551"/>
                </a:lnTo>
                <a:lnTo>
                  <a:pt x="1319213" y="264065"/>
                </a:lnTo>
                <a:lnTo>
                  <a:pt x="1331913" y="248975"/>
                </a:lnTo>
                <a:lnTo>
                  <a:pt x="1345010" y="234680"/>
                </a:lnTo>
                <a:lnTo>
                  <a:pt x="1358106" y="220385"/>
                </a:lnTo>
                <a:lnTo>
                  <a:pt x="1371997" y="207281"/>
                </a:lnTo>
                <a:lnTo>
                  <a:pt x="1385491" y="194177"/>
                </a:lnTo>
                <a:lnTo>
                  <a:pt x="1399778" y="182264"/>
                </a:lnTo>
                <a:lnTo>
                  <a:pt x="1413669" y="169954"/>
                </a:lnTo>
                <a:lnTo>
                  <a:pt x="1428353" y="158836"/>
                </a:lnTo>
                <a:lnTo>
                  <a:pt x="1442244" y="147717"/>
                </a:lnTo>
                <a:lnTo>
                  <a:pt x="1456928" y="137790"/>
                </a:lnTo>
                <a:lnTo>
                  <a:pt x="1471216" y="127863"/>
                </a:lnTo>
                <a:lnTo>
                  <a:pt x="1485900" y="118333"/>
                </a:lnTo>
                <a:lnTo>
                  <a:pt x="1500188" y="109199"/>
                </a:lnTo>
                <a:lnTo>
                  <a:pt x="1514872" y="100861"/>
                </a:lnTo>
                <a:lnTo>
                  <a:pt x="1529160" y="92919"/>
                </a:lnTo>
                <a:lnTo>
                  <a:pt x="1543447" y="84977"/>
                </a:lnTo>
                <a:lnTo>
                  <a:pt x="1557338" y="77829"/>
                </a:lnTo>
                <a:lnTo>
                  <a:pt x="1571625" y="71079"/>
                </a:lnTo>
                <a:lnTo>
                  <a:pt x="1585119" y="64328"/>
                </a:lnTo>
                <a:lnTo>
                  <a:pt x="1599010" y="57975"/>
                </a:lnTo>
                <a:lnTo>
                  <a:pt x="1612107" y="52416"/>
                </a:lnTo>
                <a:lnTo>
                  <a:pt x="1637904" y="42091"/>
                </a:lnTo>
                <a:lnTo>
                  <a:pt x="1662113" y="32958"/>
                </a:lnTo>
                <a:lnTo>
                  <a:pt x="1685132" y="25414"/>
                </a:lnTo>
                <a:lnTo>
                  <a:pt x="1706166" y="18663"/>
                </a:lnTo>
                <a:lnTo>
                  <a:pt x="1724819" y="13501"/>
                </a:lnTo>
                <a:lnTo>
                  <a:pt x="1741488" y="9133"/>
                </a:lnTo>
                <a:lnTo>
                  <a:pt x="1755379" y="5162"/>
                </a:lnTo>
                <a:lnTo>
                  <a:pt x="1775619" y="1191"/>
                </a:lnTo>
                <a:lnTo>
                  <a:pt x="1782366" y="0"/>
                </a:lnTo>
                <a:close/>
              </a:path>
            </a:pathLst>
          </a:custGeom>
          <a:solidFill>
            <a:srgbClr val="55463D">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55463D"/>
              </a:solidFill>
            </a:endParaRPr>
          </a:p>
        </p:txBody>
      </p:sp>
      <p:sp>
        <p:nvSpPr>
          <p:cNvPr id="35" name="文本框 34"/>
          <p:cNvSpPr txBox="1"/>
          <p:nvPr/>
        </p:nvSpPr>
        <p:spPr>
          <a:xfrm>
            <a:off x="7276465" y="2197735"/>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5" name="文本框 4"/>
          <p:cNvSpPr txBox="1"/>
          <p:nvPr/>
        </p:nvSpPr>
        <p:spPr>
          <a:xfrm>
            <a:off x="1202055" y="2404110"/>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2" name="文本框 11"/>
          <p:cNvSpPr txBox="1"/>
          <p:nvPr/>
        </p:nvSpPr>
        <p:spPr>
          <a:xfrm>
            <a:off x="1440815" y="4515485"/>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5" name="文本框 24"/>
          <p:cNvSpPr txBox="1"/>
          <p:nvPr/>
        </p:nvSpPr>
        <p:spPr>
          <a:xfrm>
            <a:off x="7376160" y="432435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6" name="文本框 25"/>
          <p:cNvSpPr txBox="1"/>
          <p:nvPr/>
        </p:nvSpPr>
        <p:spPr>
          <a:xfrm>
            <a:off x="4455795" y="583311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3" name="文本框 12"/>
          <p:cNvSpPr txBox="1"/>
          <p:nvPr/>
        </p:nvSpPr>
        <p:spPr>
          <a:xfrm>
            <a:off x="5746750" y="3223895"/>
            <a:ext cx="69850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90"/>
                                          </p:val>
                                        </p:tav>
                                        <p:tav tm="100000">
                                          <p:val>
                                            <p:fltVal val="0"/>
                                          </p:val>
                                        </p:tav>
                                      </p:tavLst>
                                    </p:anim>
                                    <p:animEffect transition="in" filter="fade">
                                      <p:cBhvr>
                                        <p:cTn id="22" dur="500"/>
                                        <p:tgtEl>
                                          <p:spTgt spid="4"/>
                                        </p:tgtEl>
                                      </p:cBhvr>
                                    </p:animEffec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par>
                          <p:cTn id="48" fill="hold">
                            <p:stCondLst>
                              <p:cond delay="35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35" grpId="0"/>
      <p:bldP spid="5" grpId="0"/>
      <p:bldP spid="12" grpId="0"/>
      <p:bldP spid="25" grpId="0"/>
      <p:bldP spid="26"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914900" y="2612390"/>
            <a:ext cx="2377440" cy="822960"/>
          </a:xfrm>
          <a:prstGeom prst="rect">
            <a:avLst/>
          </a:prstGeom>
          <a:noFill/>
        </p:spPr>
        <p:txBody>
          <a:bodyPr wrap="square" rtlCol="0">
            <a:spAutoFit/>
          </a:bodyPr>
          <a:lstStyle/>
          <a:p>
            <a:pPr algn="ctr"/>
            <a:r>
              <a:rPr lang="zh-CN" altLang="en-US" sz="4800" dirty="0">
                <a:solidFill>
                  <a:srgbClr val="55463D"/>
                </a:solidFill>
                <a:latin typeface="汉仪细行楷简" panose="02010609000101010101" pitchFamily="49" charset="-122"/>
                <a:ea typeface="汉仪细行楷简" panose="02010609000101010101" pitchFamily="49" charset="-122"/>
              </a:rPr>
              <a:t>从前慢</a:t>
            </a:r>
          </a:p>
        </p:txBody>
      </p:sp>
      <p:sp>
        <p:nvSpPr>
          <p:cNvPr id="19" name="文本框 18"/>
          <p:cNvSpPr txBox="1"/>
          <p:nvPr/>
        </p:nvSpPr>
        <p:spPr>
          <a:xfrm>
            <a:off x="4435475" y="3585845"/>
            <a:ext cx="3319145" cy="396240"/>
          </a:xfrm>
          <a:prstGeom prst="rect">
            <a:avLst/>
          </a:prstGeom>
          <a:noFill/>
        </p:spPr>
        <p:txBody>
          <a:bodyPr wrap="square" rtlCol="0">
            <a:spAutoFit/>
          </a:bodyPr>
          <a:lstStyle/>
          <a:p>
            <a:pPr algn="ctr"/>
            <a:r>
              <a:rPr lang="zh-CN" altLang="en-US" sz="2000" dirty="0">
                <a:solidFill>
                  <a:srgbClr val="55463D"/>
                </a:solidFill>
                <a:latin typeface="楷体" panose="02010609060101010101" pitchFamily="49" charset="-122"/>
                <a:ea typeface="楷体" panose="02010609060101010101" pitchFamily="49" charset="-122"/>
              </a:rPr>
              <a:t>文艺简约商务通用模板</a:t>
            </a:r>
          </a:p>
        </p:txBody>
      </p:sp>
    </p:spTree>
    <p:extLst>
      <p:ext uri="{BB962C8B-B14F-4D97-AF65-F5344CB8AC3E}">
        <p14:creationId xmlns:p14="http://schemas.microsoft.com/office/powerpoint/2010/main" val="671662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Part.02</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83640" y="1821815"/>
            <a:ext cx="3086735" cy="3081020"/>
          </a:xfrm>
          <a:prstGeom prst="rect">
            <a:avLst/>
          </a:prstGeom>
        </p:spPr>
      </p:pic>
      <p:grpSp>
        <p:nvGrpSpPr>
          <p:cNvPr id="13" name="组合 12"/>
          <p:cNvGrpSpPr/>
          <p:nvPr/>
        </p:nvGrpSpPr>
        <p:grpSpPr>
          <a:xfrm>
            <a:off x="2583180" y="2446020"/>
            <a:ext cx="323215" cy="456565"/>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2583180" y="3950970"/>
            <a:ext cx="323215" cy="456565"/>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984375" y="2988945"/>
            <a:ext cx="1521460" cy="579120"/>
          </a:xfrm>
          <a:prstGeom prst="rect">
            <a:avLst/>
          </a:prstGeom>
          <a:noFill/>
        </p:spPr>
        <p:txBody>
          <a:bodyPr wrap="square" rtlCol="0">
            <a:spAutoFit/>
          </a:bodyPr>
          <a:lstStyle/>
          <a:p>
            <a:pPr algn="ctr"/>
            <a:r>
              <a:rPr lang="zh-CN" altLang="en-US" sz="3200">
                <a:solidFill>
                  <a:srgbClr val="55463D"/>
                </a:solidFill>
                <a:latin typeface="罗西钢笔行楷" panose="02010800040101010101" charset="-122"/>
                <a:ea typeface="罗西钢笔行楷" panose="02010800040101010101" charset="-122"/>
              </a:rPr>
              <a:t>目 录</a:t>
            </a:r>
          </a:p>
        </p:txBody>
      </p:sp>
      <p:sp>
        <p:nvSpPr>
          <p:cNvPr id="6" name="文本框 5"/>
          <p:cNvSpPr txBox="1"/>
          <p:nvPr/>
        </p:nvSpPr>
        <p:spPr>
          <a:xfrm>
            <a:off x="1965960" y="3493135"/>
            <a:ext cx="1521460" cy="457200"/>
          </a:xfrm>
          <a:prstGeom prst="rect">
            <a:avLst/>
          </a:prstGeom>
          <a:noFill/>
        </p:spPr>
        <p:txBody>
          <a:bodyPr wrap="square" rtlCol="0">
            <a:spAutoFit/>
          </a:bodyPr>
          <a:lstStyle/>
          <a:p>
            <a:pPr algn="ctr"/>
            <a:r>
              <a:rPr lang="en-US" altLang="zh-CN" sz="2400">
                <a:solidFill>
                  <a:srgbClr val="55463D"/>
                </a:solidFill>
                <a:latin typeface="罗西钢笔行楷" panose="02010800040101010101" charset="-122"/>
                <a:ea typeface="罗西钢笔行楷" panose="02010800040101010101" charset="-122"/>
              </a:rPr>
              <a:t>Contents</a:t>
            </a:r>
          </a:p>
        </p:txBody>
      </p:sp>
      <p:sp>
        <p:nvSpPr>
          <p:cNvPr id="7" name="文本框 6"/>
          <p:cNvSpPr txBox="1"/>
          <p:nvPr/>
        </p:nvSpPr>
        <p:spPr>
          <a:xfrm>
            <a:off x="5527331" y="212280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研究背景</a:t>
            </a:r>
          </a:p>
        </p:txBody>
      </p:sp>
      <p:pic>
        <p:nvPicPr>
          <p:cNvPr id="8" name="图片 7"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5533390" y="1390650"/>
            <a:ext cx="537210" cy="271145"/>
          </a:xfrm>
          <a:prstGeom prst="rect">
            <a:avLst/>
          </a:prstGeom>
        </p:spPr>
      </p:pic>
      <p:sp>
        <p:nvSpPr>
          <p:cNvPr id="18" name="文本框 17"/>
          <p:cNvSpPr txBox="1"/>
          <p:nvPr/>
        </p:nvSpPr>
        <p:spPr>
          <a:xfrm>
            <a:off x="6966846" y="212280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相关工作</a:t>
            </a:r>
            <a:endParaRPr lang="zh-CN" altLang="en-US" sz="2000" b="1" dirty="0">
              <a:solidFill>
                <a:srgbClr val="55463D"/>
              </a:solidFill>
              <a:latin typeface="罗西钢笔行楷" panose="02010800040101010101" charset="-122"/>
              <a:ea typeface="罗西钢笔行楷" panose="02010800040101010101" charset="-122"/>
            </a:endParaRPr>
          </a:p>
        </p:txBody>
      </p:sp>
      <p:pic>
        <p:nvPicPr>
          <p:cNvPr id="19" name="图片 18"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6972935" y="1390650"/>
            <a:ext cx="537210" cy="271145"/>
          </a:xfrm>
          <a:prstGeom prst="rect">
            <a:avLst/>
          </a:prstGeom>
        </p:spPr>
      </p:pic>
      <p:sp>
        <p:nvSpPr>
          <p:cNvPr id="20" name="文本框 19"/>
          <p:cNvSpPr txBox="1"/>
          <p:nvPr/>
        </p:nvSpPr>
        <p:spPr>
          <a:xfrm>
            <a:off x="8606478" y="2149475"/>
            <a:ext cx="492443" cy="3006090"/>
          </a:xfrm>
          <a:prstGeom prst="rect">
            <a:avLst/>
          </a:prstGeom>
          <a:noFill/>
        </p:spPr>
        <p:txBody>
          <a:bodyPr vert="eaVert" wrap="square" rtlCol="0">
            <a:spAutoFit/>
          </a:bodyPr>
          <a:lstStyle/>
          <a:p>
            <a:pPr algn="dist"/>
            <a:endParaRPr lang="zh-CN" altLang="en-US" sz="2000" dirty="0">
              <a:solidFill>
                <a:srgbClr val="55463D"/>
              </a:solidFill>
              <a:latin typeface="罗西钢笔行楷" panose="02010800040101010101" charset="-122"/>
              <a:ea typeface="罗西钢笔行楷" panose="02010800040101010101" charset="-122"/>
            </a:endParaRPr>
          </a:p>
        </p:txBody>
      </p:sp>
      <p:pic>
        <p:nvPicPr>
          <p:cNvPr id="21" name="图片 20"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8402955" y="1417320"/>
            <a:ext cx="537210" cy="271145"/>
          </a:xfrm>
          <a:prstGeom prst="rect">
            <a:avLst/>
          </a:prstGeom>
        </p:spPr>
      </p:pic>
      <p:sp>
        <p:nvSpPr>
          <p:cNvPr id="22" name="文本框 21"/>
          <p:cNvSpPr txBox="1"/>
          <p:nvPr/>
        </p:nvSpPr>
        <p:spPr>
          <a:xfrm>
            <a:off x="9984462" y="214947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经验研究</a:t>
            </a:r>
            <a:endParaRPr lang="zh-CN" altLang="en-US" sz="2000" b="1" dirty="0">
              <a:solidFill>
                <a:srgbClr val="55463D"/>
              </a:solidFill>
              <a:latin typeface="罗西钢笔行楷" panose="02010800040101010101" charset="-122"/>
              <a:ea typeface="罗西钢笔行楷" panose="02010800040101010101" charset="-122"/>
            </a:endParaRPr>
          </a:p>
        </p:txBody>
      </p:sp>
      <p:pic>
        <p:nvPicPr>
          <p:cNvPr id="23" name="图片 22"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842500" y="1417320"/>
            <a:ext cx="537210" cy="271145"/>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
        <p:nvSpPr>
          <p:cNvPr id="25" name="文本框 24">
            <a:extLst>
              <a:ext uri="{FF2B5EF4-FFF2-40B4-BE49-F238E27FC236}">
                <a16:creationId xmlns:a16="http://schemas.microsoft.com/office/drawing/2014/main" id="{1D3548A6-FB0F-459C-AA61-2A3EFDFB9940}"/>
              </a:ext>
            </a:extLst>
          </p:cNvPr>
          <p:cNvSpPr txBox="1"/>
          <p:nvPr/>
        </p:nvSpPr>
        <p:spPr>
          <a:xfrm>
            <a:off x="8394561" y="2131514"/>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研究内容</a:t>
            </a:r>
            <a:endParaRPr lang="zh-CN" altLang="en-US" sz="2000" b="1" dirty="0">
              <a:solidFill>
                <a:srgbClr val="55463D"/>
              </a:solidFill>
              <a:latin typeface="罗西钢笔行楷" panose="02010800040101010101" charset="-122"/>
              <a:ea typeface="罗西钢笔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7" name="组合 6"/>
          <p:cNvGrpSpPr/>
          <p:nvPr/>
        </p:nvGrpSpPr>
        <p:grpSpPr>
          <a:xfrm>
            <a:off x="1020445" y="1649095"/>
            <a:ext cx="5013960" cy="2069465"/>
            <a:chOff x="1703" y="2525"/>
            <a:chExt cx="7896" cy="3259"/>
          </a:xfrm>
        </p:grpSpPr>
        <p:sp>
          <p:nvSpPr>
            <p:cNvPr id="4" name="矩形 3"/>
            <p:cNvSpPr/>
            <p:nvPr/>
          </p:nvSpPr>
          <p:spPr>
            <a:xfrm>
              <a:off x="1703" y="2525"/>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9" y="5016"/>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grpSp>
        <p:nvGrpSpPr>
          <p:cNvPr id="12" name="组合 11"/>
          <p:cNvGrpSpPr/>
          <p:nvPr/>
        </p:nvGrpSpPr>
        <p:grpSpPr>
          <a:xfrm>
            <a:off x="1020445" y="4013200"/>
            <a:ext cx="5013960" cy="2072640"/>
            <a:chOff x="1703" y="6248"/>
            <a:chExt cx="7896" cy="3264"/>
          </a:xfrm>
        </p:grpSpPr>
        <p:sp>
          <p:nvSpPr>
            <p:cNvPr id="9" name="矩形 8"/>
            <p:cNvSpPr/>
            <p:nvPr/>
          </p:nvSpPr>
          <p:spPr>
            <a:xfrm flipH="1" flipV="1">
              <a:off x="1703" y="6632"/>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29" y="6248"/>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sp>
        <p:nvSpPr>
          <p:cNvPr id="13" name="矩形 12"/>
          <p:cNvSpPr/>
          <p:nvPr/>
        </p:nvSpPr>
        <p:spPr>
          <a:xfrm>
            <a:off x="6247765" y="1649095"/>
            <a:ext cx="4907280" cy="4436745"/>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3"/>
          <p:cNvSpPr txBox="1"/>
          <p:nvPr/>
        </p:nvSpPr>
        <p:spPr>
          <a:xfrm>
            <a:off x="1183005" y="18167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5" name="TextBox 23"/>
          <p:cNvSpPr txBox="1"/>
          <p:nvPr/>
        </p:nvSpPr>
        <p:spPr>
          <a:xfrm>
            <a:off x="1183005" y="45345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1000"/>
                                        <p:tgtEl>
                                          <p:spTgt spid="7"/>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edge">
                                      <p:cBhvr>
                                        <p:cTn id="29" dur="1000"/>
                                        <p:tgtEl>
                                          <p:spTgt spid="1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bldLvl="0" animBg="1"/>
      <p:bldP spid="14" grpId="0" bldLvl="0" animBg="1"/>
      <p:bldP spid="1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050" name="树"/>
          <p:cNvSpPr/>
          <p:nvPr/>
        </p:nvSpPr>
        <p:spPr bwMode="auto">
          <a:xfrm>
            <a:off x="6674485" y="1393190"/>
            <a:ext cx="4921250" cy="4921250"/>
          </a:xfrm>
          <a:custGeom>
            <a:avLst/>
            <a:gdLst>
              <a:gd name="T0" fmla="*/ 287353 w 5041"/>
              <a:gd name="T1" fmla="*/ 1349891 h 6311"/>
              <a:gd name="T2" fmla="*/ 101419 w 5041"/>
              <a:gd name="T3" fmla="*/ 1349891 h 6311"/>
              <a:gd name="T4" fmla="*/ 15394 w 5041"/>
              <a:gd name="T5" fmla="*/ 1187191 h 6311"/>
              <a:gd name="T6" fmla="*/ 124661 w 5041"/>
              <a:gd name="T7" fmla="*/ 1031133 h 6311"/>
              <a:gd name="T8" fmla="*/ 308482 w 5041"/>
              <a:gd name="T9" fmla="*/ 1057998 h 6311"/>
              <a:gd name="T10" fmla="*/ 676126 w 5041"/>
              <a:gd name="T11" fmla="*/ 696679 h 6311"/>
              <a:gd name="T12" fmla="*/ 724421 w 5041"/>
              <a:gd name="T13" fmla="*/ 694566 h 6311"/>
              <a:gd name="T14" fmla="*/ 417146 w 5041"/>
              <a:gd name="T15" fmla="*/ 893789 h 6311"/>
              <a:gd name="T16" fmla="*/ 415938 w 5041"/>
              <a:gd name="T17" fmla="*/ 527942 h 6311"/>
              <a:gd name="T18" fmla="*/ 469062 w 5041"/>
              <a:gd name="T19" fmla="*/ 472100 h 6311"/>
              <a:gd name="T20" fmla="*/ 837309 w 5041"/>
              <a:gd name="T21" fmla="*/ 707244 h 6311"/>
              <a:gd name="T22" fmla="*/ 749473 w 5041"/>
              <a:gd name="T23" fmla="*/ 504096 h 6311"/>
              <a:gd name="T24" fmla="*/ 463025 w 5041"/>
              <a:gd name="T25" fmla="*/ 349849 h 6311"/>
              <a:gd name="T26" fmla="*/ 646545 w 5041"/>
              <a:gd name="T27" fmla="*/ 333549 h 6311"/>
              <a:gd name="T28" fmla="*/ 913374 w 5041"/>
              <a:gd name="T29" fmla="*/ 283441 h 6311"/>
              <a:gd name="T30" fmla="*/ 816180 w 5041"/>
              <a:gd name="T31" fmla="*/ 217033 h 6311"/>
              <a:gd name="T32" fmla="*/ 456385 w 5041"/>
              <a:gd name="T33" fmla="*/ 242691 h 6311"/>
              <a:gd name="T34" fmla="*/ 606099 w 5041"/>
              <a:gd name="T35" fmla="*/ 152738 h 6311"/>
              <a:gd name="T36" fmla="*/ 725326 w 5041"/>
              <a:gd name="T37" fmla="*/ 20526 h 6311"/>
              <a:gd name="T38" fmla="*/ 483249 w 5041"/>
              <a:gd name="T39" fmla="*/ 97197 h 6311"/>
              <a:gd name="T40" fmla="*/ 348024 w 5041"/>
              <a:gd name="T41" fmla="*/ 209487 h 6311"/>
              <a:gd name="T42" fmla="*/ 398733 w 5041"/>
              <a:gd name="T43" fmla="*/ 2415 h 6311"/>
              <a:gd name="T44" fmla="*/ 292183 w 5041"/>
              <a:gd name="T45" fmla="*/ 57050 h 6311"/>
              <a:gd name="T46" fmla="*/ 260791 w 5041"/>
              <a:gd name="T47" fmla="*/ 279819 h 6311"/>
              <a:gd name="T48" fmla="*/ 165108 w 5041"/>
              <a:gd name="T49" fmla="*/ 289478 h 6311"/>
              <a:gd name="T50" fmla="*/ 19016 w 5041"/>
              <a:gd name="T51" fmla="*/ 471496 h 6311"/>
              <a:gd name="T52" fmla="*/ 255056 w 5041"/>
              <a:gd name="T53" fmla="*/ 346226 h 6311"/>
              <a:gd name="T54" fmla="*/ 32297 w 5041"/>
              <a:gd name="T55" fmla="*/ 626347 h 6311"/>
              <a:gd name="T56" fmla="*/ 14187 w 5041"/>
              <a:gd name="T57" fmla="*/ 857265 h 6311"/>
              <a:gd name="T58" fmla="*/ 276185 w 5041"/>
              <a:gd name="T59" fmla="*/ 409012 h 6311"/>
              <a:gd name="T60" fmla="*/ 273771 w 5041"/>
              <a:gd name="T61" fmla="*/ 773652 h 6311"/>
              <a:gd name="T62" fmla="*/ 419560 w 5041"/>
              <a:gd name="T63" fmla="*/ 996722 h 6311"/>
              <a:gd name="T64" fmla="*/ 1504380 w 5041"/>
              <a:gd name="T65" fmla="*/ 684303 h 6311"/>
              <a:gd name="T66" fmla="*/ 1316936 w 5041"/>
              <a:gd name="T67" fmla="*/ 501681 h 6311"/>
              <a:gd name="T68" fmla="*/ 1392699 w 5041"/>
              <a:gd name="T69" fmla="*/ 483872 h 6311"/>
              <a:gd name="T70" fmla="*/ 1366740 w 5041"/>
              <a:gd name="T71" fmla="*/ 402371 h 6311"/>
              <a:gd name="T72" fmla="*/ 1215215 w 5041"/>
              <a:gd name="T73" fmla="*/ 382751 h 6311"/>
              <a:gd name="T74" fmla="*/ 1151527 w 5041"/>
              <a:gd name="T75" fmla="*/ 362225 h 6311"/>
              <a:gd name="T76" fmla="*/ 1004832 w 5041"/>
              <a:gd name="T77" fmla="*/ 210090 h 6311"/>
              <a:gd name="T78" fmla="*/ 974647 w 5041"/>
              <a:gd name="T79" fmla="*/ 248124 h 6311"/>
              <a:gd name="T80" fmla="*/ 1029885 w 5041"/>
              <a:gd name="T81" fmla="*/ 386071 h 6311"/>
              <a:gd name="T82" fmla="*/ 828858 w 5041"/>
              <a:gd name="T83" fmla="*/ 348038 h 6311"/>
              <a:gd name="T84" fmla="*/ 937823 w 5041"/>
              <a:gd name="T85" fmla="*/ 452177 h 6311"/>
              <a:gd name="T86" fmla="*/ 872021 w 5041"/>
              <a:gd name="T87" fmla="*/ 575032 h 6311"/>
              <a:gd name="T88" fmla="*/ 1095384 w 5041"/>
              <a:gd name="T89" fmla="*/ 525226 h 6311"/>
              <a:gd name="T90" fmla="*/ 1170543 w 5041"/>
              <a:gd name="T91" fmla="*/ 898317 h 6311"/>
              <a:gd name="T92" fmla="*/ 1216121 w 5041"/>
              <a:gd name="T93" fmla="*/ 1062526 h 6311"/>
              <a:gd name="T94" fmla="*/ 1198916 w 5041"/>
              <a:gd name="T95" fmla="*/ 597369 h 6311"/>
              <a:gd name="T96" fmla="*/ 1391189 w 5041"/>
              <a:gd name="T97" fmla="*/ 697584 h 6311"/>
              <a:gd name="T98" fmla="*/ 450348 w 5041"/>
              <a:gd name="T99" fmla="*/ 1480593 h 6311"/>
              <a:gd name="T100" fmla="*/ 548749 w 5041"/>
              <a:gd name="T101" fmla="*/ 594954 h 6311"/>
              <a:gd name="T102" fmla="*/ 707819 w 5041"/>
              <a:gd name="T103" fmla="*/ 1100559 h 6311"/>
              <a:gd name="T104" fmla="*/ 642018 w 5041"/>
              <a:gd name="T105" fmla="*/ 1262655 h 6311"/>
              <a:gd name="T106" fmla="*/ 526714 w 5041"/>
              <a:gd name="T107" fmla="*/ 769124 h 6311"/>
              <a:gd name="T108" fmla="*/ 808634 w 5041"/>
              <a:gd name="T109" fmla="*/ 1125010 h 6311"/>
              <a:gd name="T110" fmla="*/ 878058 w 5041"/>
              <a:gd name="T111" fmla="*/ 1248166 h 6311"/>
              <a:gd name="T112" fmla="*/ 1023848 w 5041"/>
              <a:gd name="T113" fmla="*/ 708753 h 6311"/>
              <a:gd name="T114" fmla="*/ 1127078 w 5041"/>
              <a:gd name="T115" fmla="*/ 1695513 h 6311"/>
              <a:gd name="T116" fmla="*/ 966196 w 5041"/>
              <a:gd name="T117" fmla="*/ 1476669 h 6311"/>
              <a:gd name="T118" fmla="*/ 772715 w 5041"/>
              <a:gd name="T119" fmla="*/ 1417506 h 6311"/>
              <a:gd name="T120" fmla="*/ 583460 w 5041"/>
              <a:gd name="T121" fmla="*/ 1463388 h 6311"/>
              <a:gd name="T122" fmla="*/ 411109 w 5041"/>
              <a:gd name="T123" fmla="*/ 1662008 h 63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41" h="6311">
                <a:moveTo>
                  <a:pt x="1238" y="3964"/>
                </a:moveTo>
                <a:lnTo>
                  <a:pt x="1238" y="3964"/>
                </a:lnTo>
                <a:lnTo>
                  <a:pt x="1238" y="3994"/>
                </a:lnTo>
                <a:lnTo>
                  <a:pt x="1236" y="4024"/>
                </a:lnTo>
                <a:lnTo>
                  <a:pt x="1231" y="4054"/>
                </a:lnTo>
                <a:lnTo>
                  <a:pt x="1226" y="4084"/>
                </a:lnTo>
                <a:lnTo>
                  <a:pt x="1219" y="4112"/>
                </a:lnTo>
                <a:lnTo>
                  <a:pt x="1211" y="4141"/>
                </a:lnTo>
                <a:lnTo>
                  <a:pt x="1203" y="4168"/>
                </a:lnTo>
                <a:lnTo>
                  <a:pt x="1192" y="4195"/>
                </a:lnTo>
                <a:lnTo>
                  <a:pt x="1180" y="4221"/>
                </a:lnTo>
                <a:lnTo>
                  <a:pt x="1166" y="4246"/>
                </a:lnTo>
                <a:lnTo>
                  <a:pt x="1152" y="4272"/>
                </a:lnTo>
                <a:lnTo>
                  <a:pt x="1137" y="4296"/>
                </a:lnTo>
                <a:lnTo>
                  <a:pt x="1120" y="4319"/>
                </a:lnTo>
                <a:lnTo>
                  <a:pt x="1103" y="4342"/>
                </a:lnTo>
                <a:lnTo>
                  <a:pt x="1084" y="4363"/>
                </a:lnTo>
                <a:lnTo>
                  <a:pt x="1064" y="4384"/>
                </a:lnTo>
                <a:lnTo>
                  <a:pt x="1043" y="4404"/>
                </a:lnTo>
                <a:lnTo>
                  <a:pt x="1022" y="4422"/>
                </a:lnTo>
                <a:lnTo>
                  <a:pt x="999" y="4440"/>
                </a:lnTo>
                <a:lnTo>
                  <a:pt x="976" y="4456"/>
                </a:lnTo>
                <a:lnTo>
                  <a:pt x="952" y="4472"/>
                </a:lnTo>
                <a:lnTo>
                  <a:pt x="928" y="4486"/>
                </a:lnTo>
                <a:lnTo>
                  <a:pt x="901" y="4499"/>
                </a:lnTo>
                <a:lnTo>
                  <a:pt x="875" y="4511"/>
                </a:lnTo>
                <a:lnTo>
                  <a:pt x="848" y="4521"/>
                </a:lnTo>
                <a:lnTo>
                  <a:pt x="821" y="4531"/>
                </a:lnTo>
                <a:lnTo>
                  <a:pt x="792" y="4539"/>
                </a:lnTo>
                <a:lnTo>
                  <a:pt x="764" y="4546"/>
                </a:lnTo>
                <a:lnTo>
                  <a:pt x="734" y="4551"/>
                </a:lnTo>
                <a:lnTo>
                  <a:pt x="704" y="4554"/>
                </a:lnTo>
                <a:lnTo>
                  <a:pt x="675" y="4558"/>
                </a:lnTo>
                <a:lnTo>
                  <a:pt x="644" y="4558"/>
                </a:lnTo>
                <a:lnTo>
                  <a:pt x="613" y="4558"/>
                </a:lnTo>
                <a:lnTo>
                  <a:pt x="583" y="4554"/>
                </a:lnTo>
                <a:lnTo>
                  <a:pt x="554" y="4551"/>
                </a:lnTo>
                <a:lnTo>
                  <a:pt x="524" y="4546"/>
                </a:lnTo>
                <a:lnTo>
                  <a:pt x="495" y="4539"/>
                </a:lnTo>
                <a:lnTo>
                  <a:pt x="467" y="4531"/>
                </a:lnTo>
                <a:lnTo>
                  <a:pt x="439" y="4521"/>
                </a:lnTo>
                <a:lnTo>
                  <a:pt x="413" y="4511"/>
                </a:lnTo>
                <a:lnTo>
                  <a:pt x="386" y="4499"/>
                </a:lnTo>
                <a:lnTo>
                  <a:pt x="361" y="4486"/>
                </a:lnTo>
                <a:lnTo>
                  <a:pt x="336" y="4472"/>
                </a:lnTo>
                <a:lnTo>
                  <a:pt x="311" y="4456"/>
                </a:lnTo>
                <a:lnTo>
                  <a:pt x="288" y="4440"/>
                </a:lnTo>
                <a:lnTo>
                  <a:pt x="266" y="4422"/>
                </a:lnTo>
                <a:lnTo>
                  <a:pt x="244" y="4404"/>
                </a:lnTo>
                <a:lnTo>
                  <a:pt x="223" y="4384"/>
                </a:lnTo>
                <a:lnTo>
                  <a:pt x="204" y="4363"/>
                </a:lnTo>
                <a:lnTo>
                  <a:pt x="185" y="4342"/>
                </a:lnTo>
                <a:lnTo>
                  <a:pt x="167" y="4319"/>
                </a:lnTo>
                <a:lnTo>
                  <a:pt x="151" y="4296"/>
                </a:lnTo>
                <a:lnTo>
                  <a:pt x="135" y="4272"/>
                </a:lnTo>
                <a:lnTo>
                  <a:pt x="121" y="4246"/>
                </a:lnTo>
                <a:lnTo>
                  <a:pt x="108" y="4221"/>
                </a:lnTo>
                <a:lnTo>
                  <a:pt x="96" y="4195"/>
                </a:lnTo>
                <a:lnTo>
                  <a:pt x="86" y="4168"/>
                </a:lnTo>
                <a:lnTo>
                  <a:pt x="76" y="4141"/>
                </a:lnTo>
                <a:lnTo>
                  <a:pt x="68" y="4112"/>
                </a:lnTo>
                <a:lnTo>
                  <a:pt x="62" y="4084"/>
                </a:lnTo>
                <a:lnTo>
                  <a:pt x="56" y="4054"/>
                </a:lnTo>
                <a:lnTo>
                  <a:pt x="53" y="4024"/>
                </a:lnTo>
                <a:lnTo>
                  <a:pt x="51" y="3994"/>
                </a:lnTo>
                <a:lnTo>
                  <a:pt x="50" y="3964"/>
                </a:lnTo>
                <a:lnTo>
                  <a:pt x="51" y="3933"/>
                </a:lnTo>
                <a:lnTo>
                  <a:pt x="53" y="3903"/>
                </a:lnTo>
                <a:lnTo>
                  <a:pt x="56" y="3873"/>
                </a:lnTo>
                <a:lnTo>
                  <a:pt x="62" y="3844"/>
                </a:lnTo>
                <a:lnTo>
                  <a:pt x="68" y="3815"/>
                </a:lnTo>
                <a:lnTo>
                  <a:pt x="76" y="3786"/>
                </a:lnTo>
                <a:lnTo>
                  <a:pt x="86" y="3759"/>
                </a:lnTo>
                <a:lnTo>
                  <a:pt x="96" y="3733"/>
                </a:lnTo>
                <a:lnTo>
                  <a:pt x="108" y="3706"/>
                </a:lnTo>
                <a:lnTo>
                  <a:pt x="121" y="3680"/>
                </a:lnTo>
                <a:lnTo>
                  <a:pt x="135" y="3656"/>
                </a:lnTo>
                <a:lnTo>
                  <a:pt x="151" y="3631"/>
                </a:lnTo>
                <a:lnTo>
                  <a:pt x="167" y="3608"/>
                </a:lnTo>
                <a:lnTo>
                  <a:pt x="185" y="3585"/>
                </a:lnTo>
                <a:lnTo>
                  <a:pt x="204" y="3564"/>
                </a:lnTo>
                <a:lnTo>
                  <a:pt x="223" y="3543"/>
                </a:lnTo>
                <a:lnTo>
                  <a:pt x="244" y="3524"/>
                </a:lnTo>
                <a:lnTo>
                  <a:pt x="266" y="3505"/>
                </a:lnTo>
                <a:lnTo>
                  <a:pt x="288" y="3487"/>
                </a:lnTo>
                <a:lnTo>
                  <a:pt x="311" y="3471"/>
                </a:lnTo>
                <a:lnTo>
                  <a:pt x="336" y="3455"/>
                </a:lnTo>
                <a:lnTo>
                  <a:pt x="361" y="3441"/>
                </a:lnTo>
                <a:lnTo>
                  <a:pt x="386" y="3428"/>
                </a:lnTo>
                <a:lnTo>
                  <a:pt x="413" y="3416"/>
                </a:lnTo>
                <a:lnTo>
                  <a:pt x="439" y="3405"/>
                </a:lnTo>
                <a:lnTo>
                  <a:pt x="467" y="3396"/>
                </a:lnTo>
                <a:lnTo>
                  <a:pt x="495" y="3388"/>
                </a:lnTo>
                <a:lnTo>
                  <a:pt x="524" y="3382"/>
                </a:lnTo>
                <a:lnTo>
                  <a:pt x="554" y="3376"/>
                </a:lnTo>
                <a:lnTo>
                  <a:pt x="583" y="3372"/>
                </a:lnTo>
                <a:lnTo>
                  <a:pt x="613" y="3370"/>
                </a:lnTo>
                <a:lnTo>
                  <a:pt x="644" y="3370"/>
                </a:lnTo>
                <a:lnTo>
                  <a:pt x="675" y="3370"/>
                </a:lnTo>
                <a:lnTo>
                  <a:pt x="704" y="3372"/>
                </a:lnTo>
                <a:lnTo>
                  <a:pt x="734" y="3376"/>
                </a:lnTo>
                <a:lnTo>
                  <a:pt x="764" y="3382"/>
                </a:lnTo>
                <a:lnTo>
                  <a:pt x="792" y="3388"/>
                </a:lnTo>
                <a:lnTo>
                  <a:pt x="821" y="3396"/>
                </a:lnTo>
                <a:lnTo>
                  <a:pt x="848" y="3405"/>
                </a:lnTo>
                <a:lnTo>
                  <a:pt x="875" y="3416"/>
                </a:lnTo>
                <a:lnTo>
                  <a:pt x="901" y="3428"/>
                </a:lnTo>
                <a:lnTo>
                  <a:pt x="928" y="3441"/>
                </a:lnTo>
                <a:lnTo>
                  <a:pt x="952" y="3455"/>
                </a:lnTo>
                <a:lnTo>
                  <a:pt x="976" y="3471"/>
                </a:lnTo>
                <a:lnTo>
                  <a:pt x="999" y="3487"/>
                </a:lnTo>
                <a:lnTo>
                  <a:pt x="1022" y="3505"/>
                </a:lnTo>
                <a:lnTo>
                  <a:pt x="1043" y="3524"/>
                </a:lnTo>
                <a:lnTo>
                  <a:pt x="1064" y="3543"/>
                </a:lnTo>
                <a:lnTo>
                  <a:pt x="1084" y="3564"/>
                </a:lnTo>
                <a:lnTo>
                  <a:pt x="1103" y="3585"/>
                </a:lnTo>
                <a:lnTo>
                  <a:pt x="1120" y="3608"/>
                </a:lnTo>
                <a:lnTo>
                  <a:pt x="1137" y="3631"/>
                </a:lnTo>
                <a:lnTo>
                  <a:pt x="1152" y="3656"/>
                </a:lnTo>
                <a:lnTo>
                  <a:pt x="1166" y="3680"/>
                </a:lnTo>
                <a:lnTo>
                  <a:pt x="1180" y="3706"/>
                </a:lnTo>
                <a:lnTo>
                  <a:pt x="1192" y="3733"/>
                </a:lnTo>
                <a:lnTo>
                  <a:pt x="1203" y="3759"/>
                </a:lnTo>
                <a:lnTo>
                  <a:pt x="1211" y="3786"/>
                </a:lnTo>
                <a:lnTo>
                  <a:pt x="1219" y="3815"/>
                </a:lnTo>
                <a:lnTo>
                  <a:pt x="1226" y="3844"/>
                </a:lnTo>
                <a:lnTo>
                  <a:pt x="1231" y="3873"/>
                </a:lnTo>
                <a:lnTo>
                  <a:pt x="1236" y="3903"/>
                </a:lnTo>
                <a:lnTo>
                  <a:pt x="1238" y="3933"/>
                </a:lnTo>
                <a:lnTo>
                  <a:pt x="1238" y="3964"/>
                </a:lnTo>
                <a:close/>
                <a:moveTo>
                  <a:pt x="2276" y="2224"/>
                </a:moveTo>
                <a:lnTo>
                  <a:pt x="2276" y="2224"/>
                </a:lnTo>
                <a:lnTo>
                  <a:pt x="2258" y="2265"/>
                </a:lnTo>
                <a:lnTo>
                  <a:pt x="2240" y="2308"/>
                </a:lnTo>
                <a:lnTo>
                  <a:pt x="2225" y="2352"/>
                </a:lnTo>
                <a:lnTo>
                  <a:pt x="2213" y="2398"/>
                </a:lnTo>
                <a:lnTo>
                  <a:pt x="2202" y="2445"/>
                </a:lnTo>
                <a:lnTo>
                  <a:pt x="2193" y="2494"/>
                </a:lnTo>
                <a:lnTo>
                  <a:pt x="2186" y="2544"/>
                </a:lnTo>
                <a:lnTo>
                  <a:pt x="2182" y="2597"/>
                </a:lnTo>
                <a:lnTo>
                  <a:pt x="2194" y="2575"/>
                </a:lnTo>
                <a:lnTo>
                  <a:pt x="2207" y="2553"/>
                </a:lnTo>
                <a:lnTo>
                  <a:pt x="2221" y="2532"/>
                </a:lnTo>
                <a:lnTo>
                  <a:pt x="2235" y="2513"/>
                </a:lnTo>
                <a:lnTo>
                  <a:pt x="2250" y="2494"/>
                </a:lnTo>
                <a:lnTo>
                  <a:pt x="2264" y="2475"/>
                </a:lnTo>
                <a:lnTo>
                  <a:pt x="2280" y="2458"/>
                </a:lnTo>
                <a:lnTo>
                  <a:pt x="2296" y="2441"/>
                </a:lnTo>
                <a:lnTo>
                  <a:pt x="2313" y="2425"/>
                </a:lnTo>
                <a:lnTo>
                  <a:pt x="2329" y="2408"/>
                </a:lnTo>
                <a:lnTo>
                  <a:pt x="2346" y="2394"/>
                </a:lnTo>
                <a:lnTo>
                  <a:pt x="2363" y="2379"/>
                </a:lnTo>
                <a:lnTo>
                  <a:pt x="2400" y="2352"/>
                </a:lnTo>
                <a:lnTo>
                  <a:pt x="2437" y="2327"/>
                </a:lnTo>
                <a:lnTo>
                  <a:pt x="2400" y="2301"/>
                </a:lnTo>
                <a:lnTo>
                  <a:pt x="2361" y="2276"/>
                </a:lnTo>
                <a:lnTo>
                  <a:pt x="2319" y="2251"/>
                </a:lnTo>
                <a:lnTo>
                  <a:pt x="2276" y="2224"/>
                </a:lnTo>
                <a:close/>
                <a:moveTo>
                  <a:pt x="1641" y="3451"/>
                </a:moveTo>
                <a:lnTo>
                  <a:pt x="1641" y="3451"/>
                </a:lnTo>
                <a:lnTo>
                  <a:pt x="1613" y="3422"/>
                </a:lnTo>
                <a:lnTo>
                  <a:pt x="1588" y="3394"/>
                </a:lnTo>
                <a:lnTo>
                  <a:pt x="1564" y="3365"/>
                </a:lnTo>
                <a:lnTo>
                  <a:pt x="1542" y="3338"/>
                </a:lnTo>
                <a:lnTo>
                  <a:pt x="1521" y="3309"/>
                </a:lnTo>
                <a:lnTo>
                  <a:pt x="1502" y="3280"/>
                </a:lnTo>
                <a:lnTo>
                  <a:pt x="1484" y="3252"/>
                </a:lnTo>
                <a:lnTo>
                  <a:pt x="1468" y="3223"/>
                </a:lnTo>
                <a:lnTo>
                  <a:pt x="1454" y="3195"/>
                </a:lnTo>
                <a:lnTo>
                  <a:pt x="1440" y="3166"/>
                </a:lnTo>
                <a:lnTo>
                  <a:pt x="1429" y="3136"/>
                </a:lnTo>
                <a:lnTo>
                  <a:pt x="1418" y="3108"/>
                </a:lnTo>
                <a:lnTo>
                  <a:pt x="1408" y="3079"/>
                </a:lnTo>
                <a:lnTo>
                  <a:pt x="1401" y="3049"/>
                </a:lnTo>
                <a:lnTo>
                  <a:pt x="1393" y="3021"/>
                </a:lnTo>
                <a:lnTo>
                  <a:pt x="1387" y="2991"/>
                </a:lnTo>
                <a:lnTo>
                  <a:pt x="1382" y="2961"/>
                </a:lnTo>
                <a:lnTo>
                  <a:pt x="1378" y="2932"/>
                </a:lnTo>
                <a:lnTo>
                  <a:pt x="1374" y="2902"/>
                </a:lnTo>
                <a:lnTo>
                  <a:pt x="1372" y="2872"/>
                </a:lnTo>
                <a:lnTo>
                  <a:pt x="1370" y="2843"/>
                </a:lnTo>
                <a:lnTo>
                  <a:pt x="1369" y="2812"/>
                </a:lnTo>
                <a:lnTo>
                  <a:pt x="1369" y="2751"/>
                </a:lnTo>
                <a:lnTo>
                  <a:pt x="1371" y="2690"/>
                </a:lnTo>
                <a:lnTo>
                  <a:pt x="1374" y="2627"/>
                </a:lnTo>
                <a:lnTo>
                  <a:pt x="1379" y="2563"/>
                </a:lnTo>
                <a:lnTo>
                  <a:pt x="1384" y="2499"/>
                </a:lnTo>
                <a:lnTo>
                  <a:pt x="1396" y="2367"/>
                </a:lnTo>
                <a:lnTo>
                  <a:pt x="1402" y="2299"/>
                </a:lnTo>
                <a:lnTo>
                  <a:pt x="1405" y="2231"/>
                </a:lnTo>
                <a:lnTo>
                  <a:pt x="1408" y="2160"/>
                </a:lnTo>
                <a:lnTo>
                  <a:pt x="1409" y="2089"/>
                </a:lnTo>
                <a:lnTo>
                  <a:pt x="1408" y="2016"/>
                </a:lnTo>
                <a:lnTo>
                  <a:pt x="1406" y="1979"/>
                </a:lnTo>
                <a:lnTo>
                  <a:pt x="1404" y="1942"/>
                </a:lnTo>
                <a:lnTo>
                  <a:pt x="1401" y="1904"/>
                </a:lnTo>
                <a:lnTo>
                  <a:pt x="1396" y="1866"/>
                </a:lnTo>
                <a:lnTo>
                  <a:pt x="1391" y="1827"/>
                </a:lnTo>
                <a:lnTo>
                  <a:pt x="1385" y="1789"/>
                </a:lnTo>
                <a:lnTo>
                  <a:pt x="1378" y="1749"/>
                </a:lnTo>
                <a:lnTo>
                  <a:pt x="1370" y="1709"/>
                </a:lnTo>
                <a:lnTo>
                  <a:pt x="1360" y="1669"/>
                </a:lnTo>
                <a:lnTo>
                  <a:pt x="1350" y="1628"/>
                </a:lnTo>
                <a:lnTo>
                  <a:pt x="1338" y="1587"/>
                </a:lnTo>
                <a:lnTo>
                  <a:pt x="1325" y="1546"/>
                </a:lnTo>
                <a:lnTo>
                  <a:pt x="1310" y="1504"/>
                </a:lnTo>
                <a:lnTo>
                  <a:pt x="1295" y="1461"/>
                </a:lnTo>
                <a:lnTo>
                  <a:pt x="1277" y="1418"/>
                </a:lnTo>
                <a:lnTo>
                  <a:pt x="1259" y="1375"/>
                </a:lnTo>
                <a:lnTo>
                  <a:pt x="1238" y="1331"/>
                </a:lnTo>
                <a:lnTo>
                  <a:pt x="1216" y="1286"/>
                </a:lnTo>
                <a:lnTo>
                  <a:pt x="1230" y="1303"/>
                </a:lnTo>
                <a:lnTo>
                  <a:pt x="1244" y="1321"/>
                </a:lnTo>
                <a:lnTo>
                  <a:pt x="1261" y="1339"/>
                </a:lnTo>
                <a:lnTo>
                  <a:pt x="1277" y="1356"/>
                </a:lnTo>
                <a:lnTo>
                  <a:pt x="1296" y="1374"/>
                </a:lnTo>
                <a:lnTo>
                  <a:pt x="1315" y="1391"/>
                </a:lnTo>
                <a:lnTo>
                  <a:pt x="1356" y="1426"/>
                </a:lnTo>
                <a:lnTo>
                  <a:pt x="1401" y="1461"/>
                </a:lnTo>
                <a:lnTo>
                  <a:pt x="1449" y="1495"/>
                </a:lnTo>
                <a:lnTo>
                  <a:pt x="1500" y="1530"/>
                </a:lnTo>
                <a:lnTo>
                  <a:pt x="1554" y="1564"/>
                </a:lnTo>
                <a:lnTo>
                  <a:pt x="1610" y="1598"/>
                </a:lnTo>
                <a:lnTo>
                  <a:pt x="1668" y="1632"/>
                </a:lnTo>
                <a:lnTo>
                  <a:pt x="1727" y="1667"/>
                </a:lnTo>
                <a:lnTo>
                  <a:pt x="1789" y="1701"/>
                </a:lnTo>
                <a:lnTo>
                  <a:pt x="1913" y="1769"/>
                </a:lnTo>
                <a:lnTo>
                  <a:pt x="2039" y="1836"/>
                </a:lnTo>
                <a:lnTo>
                  <a:pt x="2164" y="1903"/>
                </a:lnTo>
                <a:lnTo>
                  <a:pt x="2285" y="1970"/>
                </a:lnTo>
                <a:lnTo>
                  <a:pt x="2344" y="2003"/>
                </a:lnTo>
                <a:lnTo>
                  <a:pt x="2400" y="2036"/>
                </a:lnTo>
                <a:lnTo>
                  <a:pt x="2454" y="2069"/>
                </a:lnTo>
                <a:lnTo>
                  <a:pt x="2504" y="2101"/>
                </a:lnTo>
                <a:lnTo>
                  <a:pt x="2553" y="2134"/>
                </a:lnTo>
                <a:lnTo>
                  <a:pt x="2598" y="2167"/>
                </a:lnTo>
                <a:lnTo>
                  <a:pt x="2640" y="2199"/>
                </a:lnTo>
                <a:lnTo>
                  <a:pt x="2677" y="2232"/>
                </a:lnTo>
                <a:lnTo>
                  <a:pt x="2695" y="2247"/>
                </a:lnTo>
                <a:lnTo>
                  <a:pt x="2711" y="2264"/>
                </a:lnTo>
                <a:lnTo>
                  <a:pt x="2725" y="2279"/>
                </a:lnTo>
                <a:lnTo>
                  <a:pt x="2740" y="2296"/>
                </a:lnTo>
                <a:lnTo>
                  <a:pt x="2752" y="2311"/>
                </a:lnTo>
                <a:lnTo>
                  <a:pt x="2763" y="2328"/>
                </a:lnTo>
                <a:lnTo>
                  <a:pt x="2774" y="2343"/>
                </a:lnTo>
                <a:lnTo>
                  <a:pt x="2781" y="2360"/>
                </a:lnTo>
                <a:lnTo>
                  <a:pt x="2775" y="2318"/>
                </a:lnTo>
                <a:lnTo>
                  <a:pt x="2767" y="2276"/>
                </a:lnTo>
                <a:lnTo>
                  <a:pt x="2759" y="2236"/>
                </a:lnTo>
                <a:lnTo>
                  <a:pt x="2750" y="2197"/>
                </a:lnTo>
                <a:lnTo>
                  <a:pt x="2740" y="2159"/>
                </a:lnTo>
                <a:lnTo>
                  <a:pt x="2729" y="2122"/>
                </a:lnTo>
                <a:lnTo>
                  <a:pt x="2718" y="2086"/>
                </a:lnTo>
                <a:lnTo>
                  <a:pt x="2706" y="2050"/>
                </a:lnTo>
                <a:lnTo>
                  <a:pt x="2692" y="2016"/>
                </a:lnTo>
                <a:lnTo>
                  <a:pt x="2678" y="1983"/>
                </a:lnTo>
                <a:lnTo>
                  <a:pt x="2664" y="1950"/>
                </a:lnTo>
                <a:lnTo>
                  <a:pt x="2648" y="1918"/>
                </a:lnTo>
                <a:lnTo>
                  <a:pt x="2633" y="1888"/>
                </a:lnTo>
                <a:lnTo>
                  <a:pt x="2616" y="1858"/>
                </a:lnTo>
                <a:lnTo>
                  <a:pt x="2599" y="1828"/>
                </a:lnTo>
                <a:lnTo>
                  <a:pt x="2581" y="1800"/>
                </a:lnTo>
                <a:lnTo>
                  <a:pt x="2563" y="1772"/>
                </a:lnTo>
                <a:lnTo>
                  <a:pt x="2544" y="1746"/>
                </a:lnTo>
                <a:lnTo>
                  <a:pt x="2524" y="1719"/>
                </a:lnTo>
                <a:lnTo>
                  <a:pt x="2504" y="1694"/>
                </a:lnTo>
                <a:lnTo>
                  <a:pt x="2483" y="1670"/>
                </a:lnTo>
                <a:lnTo>
                  <a:pt x="2461" y="1646"/>
                </a:lnTo>
                <a:lnTo>
                  <a:pt x="2440" y="1623"/>
                </a:lnTo>
                <a:lnTo>
                  <a:pt x="2417" y="1601"/>
                </a:lnTo>
                <a:lnTo>
                  <a:pt x="2395" y="1579"/>
                </a:lnTo>
                <a:lnTo>
                  <a:pt x="2372" y="1558"/>
                </a:lnTo>
                <a:lnTo>
                  <a:pt x="2348" y="1537"/>
                </a:lnTo>
                <a:lnTo>
                  <a:pt x="2324" y="1517"/>
                </a:lnTo>
                <a:lnTo>
                  <a:pt x="2300" y="1497"/>
                </a:lnTo>
                <a:lnTo>
                  <a:pt x="2274" y="1479"/>
                </a:lnTo>
                <a:lnTo>
                  <a:pt x="2249" y="1461"/>
                </a:lnTo>
                <a:lnTo>
                  <a:pt x="2224" y="1443"/>
                </a:lnTo>
                <a:lnTo>
                  <a:pt x="2171" y="1410"/>
                </a:lnTo>
                <a:lnTo>
                  <a:pt x="2117" y="1379"/>
                </a:lnTo>
                <a:lnTo>
                  <a:pt x="2062" y="1350"/>
                </a:lnTo>
                <a:lnTo>
                  <a:pt x="2006" y="1323"/>
                </a:lnTo>
                <a:lnTo>
                  <a:pt x="1949" y="1298"/>
                </a:lnTo>
                <a:lnTo>
                  <a:pt x="1891" y="1274"/>
                </a:lnTo>
                <a:lnTo>
                  <a:pt x="1833" y="1252"/>
                </a:lnTo>
                <a:lnTo>
                  <a:pt x="1774" y="1231"/>
                </a:lnTo>
                <a:lnTo>
                  <a:pt x="1714" y="1211"/>
                </a:lnTo>
                <a:lnTo>
                  <a:pt x="1654" y="1193"/>
                </a:lnTo>
                <a:lnTo>
                  <a:pt x="1594" y="1176"/>
                </a:lnTo>
                <a:lnTo>
                  <a:pt x="1534" y="1159"/>
                </a:lnTo>
                <a:lnTo>
                  <a:pt x="1474" y="1145"/>
                </a:lnTo>
                <a:lnTo>
                  <a:pt x="1414" y="1130"/>
                </a:lnTo>
                <a:lnTo>
                  <a:pt x="1296" y="1103"/>
                </a:lnTo>
                <a:lnTo>
                  <a:pt x="1346" y="1112"/>
                </a:lnTo>
                <a:lnTo>
                  <a:pt x="1393" y="1120"/>
                </a:lnTo>
                <a:lnTo>
                  <a:pt x="1440" y="1127"/>
                </a:lnTo>
                <a:lnTo>
                  <a:pt x="1487" y="1133"/>
                </a:lnTo>
                <a:lnTo>
                  <a:pt x="1532" y="1138"/>
                </a:lnTo>
                <a:lnTo>
                  <a:pt x="1575" y="1142"/>
                </a:lnTo>
                <a:lnTo>
                  <a:pt x="1617" y="1145"/>
                </a:lnTo>
                <a:lnTo>
                  <a:pt x="1659" y="1147"/>
                </a:lnTo>
                <a:lnTo>
                  <a:pt x="1699" y="1148"/>
                </a:lnTo>
                <a:lnTo>
                  <a:pt x="1738" y="1149"/>
                </a:lnTo>
                <a:lnTo>
                  <a:pt x="1777" y="1149"/>
                </a:lnTo>
                <a:lnTo>
                  <a:pt x="1814" y="1148"/>
                </a:lnTo>
                <a:lnTo>
                  <a:pt x="1851" y="1146"/>
                </a:lnTo>
                <a:lnTo>
                  <a:pt x="1887" y="1144"/>
                </a:lnTo>
                <a:lnTo>
                  <a:pt x="1921" y="1142"/>
                </a:lnTo>
                <a:lnTo>
                  <a:pt x="1955" y="1137"/>
                </a:lnTo>
                <a:lnTo>
                  <a:pt x="2021" y="1129"/>
                </a:lnTo>
                <a:lnTo>
                  <a:pt x="2083" y="1119"/>
                </a:lnTo>
                <a:lnTo>
                  <a:pt x="2142" y="1105"/>
                </a:lnTo>
                <a:lnTo>
                  <a:pt x="2199" y="1092"/>
                </a:lnTo>
                <a:lnTo>
                  <a:pt x="2253" y="1077"/>
                </a:lnTo>
                <a:lnTo>
                  <a:pt x="2306" y="1061"/>
                </a:lnTo>
                <a:lnTo>
                  <a:pt x="2357" y="1045"/>
                </a:lnTo>
                <a:lnTo>
                  <a:pt x="2405" y="1028"/>
                </a:lnTo>
                <a:lnTo>
                  <a:pt x="2498" y="997"/>
                </a:lnTo>
                <a:lnTo>
                  <a:pt x="2543" y="981"/>
                </a:lnTo>
                <a:lnTo>
                  <a:pt x="2586" y="967"/>
                </a:lnTo>
                <a:lnTo>
                  <a:pt x="2630" y="954"/>
                </a:lnTo>
                <a:lnTo>
                  <a:pt x="2671" y="943"/>
                </a:lnTo>
                <a:lnTo>
                  <a:pt x="2714" y="933"/>
                </a:lnTo>
                <a:lnTo>
                  <a:pt x="2757" y="925"/>
                </a:lnTo>
                <a:lnTo>
                  <a:pt x="2800" y="920"/>
                </a:lnTo>
                <a:lnTo>
                  <a:pt x="2821" y="917"/>
                </a:lnTo>
                <a:lnTo>
                  <a:pt x="2843" y="917"/>
                </a:lnTo>
                <a:lnTo>
                  <a:pt x="2865" y="916"/>
                </a:lnTo>
                <a:lnTo>
                  <a:pt x="2887" y="917"/>
                </a:lnTo>
                <a:lnTo>
                  <a:pt x="2909" y="918"/>
                </a:lnTo>
                <a:lnTo>
                  <a:pt x="2932" y="921"/>
                </a:lnTo>
                <a:lnTo>
                  <a:pt x="2955" y="924"/>
                </a:lnTo>
                <a:lnTo>
                  <a:pt x="2978" y="928"/>
                </a:lnTo>
                <a:lnTo>
                  <a:pt x="3002" y="933"/>
                </a:lnTo>
                <a:lnTo>
                  <a:pt x="3026" y="939"/>
                </a:lnTo>
                <a:lnTo>
                  <a:pt x="3050" y="946"/>
                </a:lnTo>
                <a:lnTo>
                  <a:pt x="3074" y="954"/>
                </a:lnTo>
                <a:lnTo>
                  <a:pt x="3099" y="964"/>
                </a:lnTo>
                <a:lnTo>
                  <a:pt x="3126" y="973"/>
                </a:lnTo>
                <a:lnTo>
                  <a:pt x="3107" y="955"/>
                </a:lnTo>
                <a:lnTo>
                  <a:pt x="3088" y="937"/>
                </a:lnTo>
                <a:lnTo>
                  <a:pt x="3069" y="920"/>
                </a:lnTo>
                <a:lnTo>
                  <a:pt x="3049" y="902"/>
                </a:lnTo>
                <a:lnTo>
                  <a:pt x="3028" y="885"/>
                </a:lnTo>
                <a:lnTo>
                  <a:pt x="3006" y="869"/>
                </a:lnTo>
                <a:lnTo>
                  <a:pt x="2984" y="854"/>
                </a:lnTo>
                <a:lnTo>
                  <a:pt x="2961" y="839"/>
                </a:lnTo>
                <a:lnTo>
                  <a:pt x="2938" y="824"/>
                </a:lnTo>
                <a:lnTo>
                  <a:pt x="2914" y="811"/>
                </a:lnTo>
                <a:lnTo>
                  <a:pt x="2889" y="797"/>
                </a:lnTo>
                <a:lnTo>
                  <a:pt x="2864" y="784"/>
                </a:lnTo>
                <a:lnTo>
                  <a:pt x="2839" y="772"/>
                </a:lnTo>
                <a:lnTo>
                  <a:pt x="2813" y="760"/>
                </a:lnTo>
                <a:lnTo>
                  <a:pt x="2786" y="749"/>
                </a:lnTo>
                <a:lnTo>
                  <a:pt x="2759" y="739"/>
                </a:lnTo>
                <a:lnTo>
                  <a:pt x="2732" y="729"/>
                </a:lnTo>
                <a:lnTo>
                  <a:pt x="2704" y="719"/>
                </a:lnTo>
                <a:lnTo>
                  <a:pt x="2676" y="711"/>
                </a:lnTo>
                <a:lnTo>
                  <a:pt x="2647" y="703"/>
                </a:lnTo>
                <a:lnTo>
                  <a:pt x="2588" y="687"/>
                </a:lnTo>
                <a:lnTo>
                  <a:pt x="2528" y="675"/>
                </a:lnTo>
                <a:lnTo>
                  <a:pt x="2467" y="665"/>
                </a:lnTo>
                <a:lnTo>
                  <a:pt x="2404" y="658"/>
                </a:lnTo>
                <a:lnTo>
                  <a:pt x="2341" y="652"/>
                </a:lnTo>
                <a:lnTo>
                  <a:pt x="2276" y="650"/>
                </a:lnTo>
                <a:lnTo>
                  <a:pt x="2212" y="650"/>
                </a:lnTo>
                <a:lnTo>
                  <a:pt x="2146" y="652"/>
                </a:lnTo>
                <a:lnTo>
                  <a:pt x="2078" y="657"/>
                </a:lnTo>
                <a:lnTo>
                  <a:pt x="2012" y="664"/>
                </a:lnTo>
                <a:lnTo>
                  <a:pt x="1945" y="674"/>
                </a:lnTo>
                <a:lnTo>
                  <a:pt x="1878" y="686"/>
                </a:lnTo>
                <a:lnTo>
                  <a:pt x="1811" y="702"/>
                </a:lnTo>
                <a:lnTo>
                  <a:pt x="1744" y="719"/>
                </a:lnTo>
                <a:lnTo>
                  <a:pt x="1710" y="729"/>
                </a:lnTo>
                <a:lnTo>
                  <a:pt x="1677" y="740"/>
                </a:lnTo>
                <a:lnTo>
                  <a:pt x="1644" y="751"/>
                </a:lnTo>
                <a:lnTo>
                  <a:pt x="1611" y="763"/>
                </a:lnTo>
                <a:lnTo>
                  <a:pt x="1578" y="777"/>
                </a:lnTo>
                <a:lnTo>
                  <a:pt x="1545" y="790"/>
                </a:lnTo>
                <a:lnTo>
                  <a:pt x="1512" y="804"/>
                </a:lnTo>
                <a:lnTo>
                  <a:pt x="1480" y="818"/>
                </a:lnTo>
                <a:lnTo>
                  <a:pt x="1447" y="834"/>
                </a:lnTo>
                <a:lnTo>
                  <a:pt x="1415" y="849"/>
                </a:lnTo>
                <a:lnTo>
                  <a:pt x="1383" y="867"/>
                </a:lnTo>
                <a:lnTo>
                  <a:pt x="1351" y="884"/>
                </a:lnTo>
                <a:lnTo>
                  <a:pt x="1320" y="902"/>
                </a:lnTo>
                <a:lnTo>
                  <a:pt x="1290" y="921"/>
                </a:lnTo>
                <a:lnTo>
                  <a:pt x="1259" y="940"/>
                </a:lnTo>
                <a:lnTo>
                  <a:pt x="1228" y="961"/>
                </a:lnTo>
                <a:lnTo>
                  <a:pt x="1264" y="926"/>
                </a:lnTo>
                <a:lnTo>
                  <a:pt x="1302" y="893"/>
                </a:lnTo>
                <a:lnTo>
                  <a:pt x="1340" y="862"/>
                </a:lnTo>
                <a:lnTo>
                  <a:pt x="1380" y="833"/>
                </a:lnTo>
                <a:lnTo>
                  <a:pt x="1422" y="804"/>
                </a:lnTo>
                <a:lnTo>
                  <a:pt x="1463" y="778"/>
                </a:lnTo>
                <a:lnTo>
                  <a:pt x="1507" y="752"/>
                </a:lnTo>
                <a:lnTo>
                  <a:pt x="1551" y="727"/>
                </a:lnTo>
                <a:lnTo>
                  <a:pt x="1595" y="704"/>
                </a:lnTo>
                <a:lnTo>
                  <a:pt x="1642" y="681"/>
                </a:lnTo>
                <a:lnTo>
                  <a:pt x="1733" y="636"/>
                </a:lnTo>
                <a:lnTo>
                  <a:pt x="1918" y="550"/>
                </a:lnTo>
                <a:lnTo>
                  <a:pt x="2008" y="506"/>
                </a:lnTo>
                <a:lnTo>
                  <a:pt x="2053" y="483"/>
                </a:lnTo>
                <a:lnTo>
                  <a:pt x="2097" y="460"/>
                </a:lnTo>
                <a:lnTo>
                  <a:pt x="2140" y="437"/>
                </a:lnTo>
                <a:lnTo>
                  <a:pt x="2182" y="411"/>
                </a:lnTo>
                <a:lnTo>
                  <a:pt x="2223" y="385"/>
                </a:lnTo>
                <a:lnTo>
                  <a:pt x="2262" y="358"/>
                </a:lnTo>
                <a:lnTo>
                  <a:pt x="2301" y="330"/>
                </a:lnTo>
                <a:lnTo>
                  <a:pt x="2337" y="300"/>
                </a:lnTo>
                <a:lnTo>
                  <a:pt x="2372" y="268"/>
                </a:lnTo>
                <a:lnTo>
                  <a:pt x="2406" y="235"/>
                </a:lnTo>
                <a:lnTo>
                  <a:pt x="2422" y="218"/>
                </a:lnTo>
                <a:lnTo>
                  <a:pt x="2438" y="200"/>
                </a:lnTo>
                <a:lnTo>
                  <a:pt x="2453" y="181"/>
                </a:lnTo>
                <a:lnTo>
                  <a:pt x="2468" y="163"/>
                </a:lnTo>
                <a:lnTo>
                  <a:pt x="2481" y="144"/>
                </a:lnTo>
                <a:lnTo>
                  <a:pt x="2495" y="124"/>
                </a:lnTo>
                <a:lnTo>
                  <a:pt x="2508" y="103"/>
                </a:lnTo>
                <a:lnTo>
                  <a:pt x="2521" y="82"/>
                </a:lnTo>
                <a:lnTo>
                  <a:pt x="2491" y="77"/>
                </a:lnTo>
                <a:lnTo>
                  <a:pt x="2461" y="74"/>
                </a:lnTo>
                <a:lnTo>
                  <a:pt x="2433" y="70"/>
                </a:lnTo>
                <a:lnTo>
                  <a:pt x="2403" y="68"/>
                </a:lnTo>
                <a:lnTo>
                  <a:pt x="2373" y="66"/>
                </a:lnTo>
                <a:lnTo>
                  <a:pt x="2345" y="66"/>
                </a:lnTo>
                <a:lnTo>
                  <a:pt x="2315" y="66"/>
                </a:lnTo>
                <a:lnTo>
                  <a:pt x="2286" y="67"/>
                </a:lnTo>
                <a:lnTo>
                  <a:pt x="2258" y="68"/>
                </a:lnTo>
                <a:lnTo>
                  <a:pt x="2229" y="70"/>
                </a:lnTo>
                <a:lnTo>
                  <a:pt x="2201" y="74"/>
                </a:lnTo>
                <a:lnTo>
                  <a:pt x="2172" y="78"/>
                </a:lnTo>
                <a:lnTo>
                  <a:pt x="2143" y="82"/>
                </a:lnTo>
                <a:lnTo>
                  <a:pt x="2115" y="88"/>
                </a:lnTo>
                <a:lnTo>
                  <a:pt x="2087" y="93"/>
                </a:lnTo>
                <a:lnTo>
                  <a:pt x="2059" y="101"/>
                </a:lnTo>
                <a:lnTo>
                  <a:pt x="2031" y="108"/>
                </a:lnTo>
                <a:lnTo>
                  <a:pt x="2004" y="116"/>
                </a:lnTo>
                <a:lnTo>
                  <a:pt x="1977" y="125"/>
                </a:lnTo>
                <a:lnTo>
                  <a:pt x="1950" y="134"/>
                </a:lnTo>
                <a:lnTo>
                  <a:pt x="1897" y="155"/>
                </a:lnTo>
                <a:lnTo>
                  <a:pt x="1844" y="177"/>
                </a:lnTo>
                <a:lnTo>
                  <a:pt x="1793" y="202"/>
                </a:lnTo>
                <a:lnTo>
                  <a:pt x="1743" y="230"/>
                </a:lnTo>
                <a:lnTo>
                  <a:pt x="1694" y="258"/>
                </a:lnTo>
                <a:lnTo>
                  <a:pt x="1647" y="289"/>
                </a:lnTo>
                <a:lnTo>
                  <a:pt x="1601" y="322"/>
                </a:lnTo>
                <a:lnTo>
                  <a:pt x="1557" y="357"/>
                </a:lnTo>
                <a:lnTo>
                  <a:pt x="1515" y="393"/>
                </a:lnTo>
                <a:lnTo>
                  <a:pt x="1473" y="430"/>
                </a:lnTo>
                <a:lnTo>
                  <a:pt x="1435" y="468"/>
                </a:lnTo>
                <a:lnTo>
                  <a:pt x="1397" y="509"/>
                </a:lnTo>
                <a:lnTo>
                  <a:pt x="1362" y="550"/>
                </a:lnTo>
                <a:lnTo>
                  <a:pt x="1329" y="592"/>
                </a:lnTo>
                <a:lnTo>
                  <a:pt x="1298" y="635"/>
                </a:lnTo>
                <a:lnTo>
                  <a:pt x="1270" y="679"/>
                </a:lnTo>
                <a:lnTo>
                  <a:pt x="1243" y="723"/>
                </a:lnTo>
                <a:lnTo>
                  <a:pt x="1220" y="767"/>
                </a:lnTo>
                <a:lnTo>
                  <a:pt x="1199" y="813"/>
                </a:lnTo>
                <a:lnTo>
                  <a:pt x="1181" y="858"/>
                </a:lnTo>
                <a:lnTo>
                  <a:pt x="1164" y="903"/>
                </a:lnTo>
                <a:lnTo>
                  <a:pt x="1158" y="926"/>
                </a:lnTo>
                <a:lnTo>
                  <a:pt x="1151" y="949"/>
                </a:lnTo>
                <a:lnTo>
                  <a:pt x="1154" y="920"/>
                </a:lnTo>
                <a:lnTo>
                  <a:pt x="1155" y="890"/>
                </a:lnTo>
                <a:lnTo>
                  <a:pt x="1156" y="858"/>
                </a:lnTo>
                <a:lnTo>
                  <a:pt x="1158" y="826"/>
                </a:lnTo>
                <a:lnTo>
                  <a:pt x="1156" y="761"/>
                </a:lnTo>
                <a:lnTo>
                  <a:pt x="1153" y="694"/>
                </a:lnTo>
                <a:lnTo>
                  <a:pt x="1147" y="558"/>
                </a:lnTo>
                <a:lnTo>
                  <a:pt x="1145" y="489"/>
                </a:lnTo>
                <a:lnTo>
                  <a:pt x="1145" y="455"/>
                </a:lnTo>
                <a:lnTo>
                  <a:pt x="1145" y="421"/>
                </a:lnTo>
                <a:lnTo>
                  <a:pt x="1147" y="388"/>
                </a:lnTo>
                <a:lnTo>
                  <a:pt x="1149" y="356"/>
                </a:lnTo>
                <a:lnTo>
                  <a:pt x="1152" y="323"/>
                </a:lnTo>
                <a:lnTo>
                  <a:pt x="1156" y="292"/>
                </a:lnTo>
                <a:lnTo>
                  <a:pt x="1162" y="262"/>
                </a:lnTo>
                <a:lnTo>
                  <a:pt x="1169" y="232"/>
                </a:lnTo>
                <a:lnTo>
                  <a:pt x="1176" y="203"/>
                </a:lnTo>
                <a:lnTo>
                  <a:pt x="1186" y="176"/>
                </a:lnTo>
                <a:lnTo>
                  <a:pt x="1197" y="148"/>
                </a:lnTo>
                <a:lnTo>
                  <a:pt x="1211" y="123"/>
                </a:lnTo>
                <a:lnTo>
                  <a:pt x="1226" y="99"/>
                </a:lnTo>
                <a:lnTo>
                  <a:pt x="1243" y="76"/>
                </a:lnTo>
                <a:lnTo>
                  <a:pt x="1253" y="65"/>
                </a:lnTo>
                <a:lnTo>
                  <a:pt x="1263" y="55"/>
                </a:lnTo>
                <a:lnTo>
                  <a:pt x="1273" y="45"/>
                </a:lnTo>
                <a:lnTo>
                  <a:pt x="1284" y="35"/>
                </a:lnTo>
                <a:lnTo>
                  <a:pt x="1296" y="25"/>
                </a:lnTo>
                <a:lnTo>
                  <a:pt x="1308" y="16"/>
                </a:lnTo>
                <a:lnTo>
                  <a:pt x="1321" y="8"/>
                </a:lnTo>
                <a:lnTo>
                  <a:pt x="1335" y="0"/>
                </a:lnTo>
                <a:lnTo>
                  <a:pt x="1314" y="1"/>
                </a:lnTo>
                <a:lnTo>
                  <a:pt x="1292" y="3"/>
                </a:lnTo>
                <a:lnTo>
                  <a:pt x="1271" y="6"/>
                </a:lnTo>
                <a:lnTo>
                  <a:pt x="1251" y="10"/>
                </a:lnTo>
                <a:lnTo>
                  <a:pt x="1231" y="15"/>
                </a:lnTo>
                <a:lnTo>
                  <a:pt x="1211" y="21"/>
                </a:lnTo>
                <a:lnTo>
                  <a:pt x="1192" y="27"/>
                </a:lnTo>
                <a:lnTo>
                  <a:pt x="1173" y="34"/>
                </a:lnTo>
                <a:lnTo>
                  <a:pt x="1155" y="42"/>
                </a:lnTo>
                <a:lnTo>
                  <a:pt x="1137" y="50"/>
                </a:lnTo>
                <a:lnTo>
                  <a:pt x="1119" y="60"/>
                </a:lnTo>
                <a:lnTo>
                  <a:pt x="1103" y="70"/>
                </a:lnTo>
                <a:lnTo>
                  <a:pt x="1086" y="81"/>
                </a:lnTo>
                <a:lnTo>
                  <a:pt x="1070" y="92"/>
                </a:lnTo>
                <a:lnTo>
                  <a:pt x="1054" y="105"/>
                </a:lnTo>
                <a:lnTo>
                  <a:pt x="1039" y="118"/>
                </a:lnTo>
                <a:lnTo>
                  <a:pt x="1023" y="131"/>
                </a:lnTo>
                <a:lnTo>
                  <a:pt x="1009" y="145"/>
                </a:lnTo>
                <a:lnTo>
                  <a:pt x="995" y="159"/>
                </a:lnTo>
                <a:lnTo>
                  <a:pt x="982" y="174"/>
                </a:lnTo>
                <a:lnTo>
                  <a:pt x="968" y="189"/>
                </a:lnTo>
                <a:lnTo>
                  <a:pt x="956" y="206"/>
                </a:lnTo>
                <a:lnTo>
                  <a:pt x="932" y="239"/>
                </a:lnTo>
                <a:lnTo>
                  <a:pt x="910" y="273"/>
                </a:lnTo>
                <a:lnTo>
                  <a:pt x="890" y="309"/>
                </a:lnTo>
                <a:lnTo>
                  <a:pt x="873" y="346"/>
                </a:lnTo>
                <a:lnTo>
                  <a:pt x="857" y="385"/>
                </a:lnTo>
                <a:lnTo>
                  <a:pt x="843" y="424"/>
                </a:lnTo>
                <a:lnTo>
                  <a:pt x="832" y="464"/>
                </a:lnTo>
                <a:lnTo>
                  <a:pt x="822" y="505"/>
                </a:lnTo>
                <a:lnTo>
                  <a:pt x="814" y="545"/>
                </a:lnTo>
                <a:lnTo>
                  <a:pt x="809" y="586"/>
                </a:lnTo>
                <a:lnTo>
                  <a:pt x="805" y="627"/>
                </a:lnTo>
                <a:lnTo>
                  <a:pt x="805" y="666"/>
                </a:lnTo>
                <a:lnTo>
                  <a:pt x="807" y="707"/>
                </a:lnTo>
                <a:lnTo>
                  <a:pt x="810" y="746"/>
                </a:lnTo>
                <a:lnTo>
                  <a:pt x="816" y="784"/>
                </a:lnTo>
                <a:lnTo>
                  <a:pt x="824" y="822"/>
                </a:lnTo>
                <a:lnTo>
                  <a:pt x="830" y="840"/>
                </a:lnTo>
                <a:lnTo>
                  <a:pt x="835" y="858"/>
                </a:lnTo>
                <a:lnTo>
                  <a:pt x="842" y="876"/>
                </a:lnTo>
                <a:lnTo>
                  <a:pt x="848" y="893"/>
                </a:lnTo>
                <a:lnTo>
                  <a:pt x="856" y="911"/>
                </a:lnTo>
                <a:lnTo>
                  <a:pt x="864" y="927"/>
                </a:lnTo>
                <a:lnTo>
                  <a:pt x="873" y="943"/>
                </a:lnTo>
                <a:lnTo>
                  <a:pt x="882" y="958"/>
                </a:lnTo>
                <a:lnTo>
                  <a:pt x="892" y="973"/>
                </a:lnTo>
                <a:lnTo>
                  <a:pt x="902" y="988"/>
                </a:lnTo>
                <a:lnTo>
                  <a:pt x="881" y="979"/>
                </a:lnTo>
                <a:lnTo>
                  <a:pt x="862" y="970"/>
                </a:lnTo>
                <a:lnTo>
                  <a:pt x="841" y="962"/>
                </a:lnTo>
                <a:lnTo>
                  <a:pt x="820" y="957"/>
                </a:lnTo>
                <a:lnTo>
                  <a:pt x="800" y="951"/>
                </a:lnTo>
                <a:lnTo>
                  <a:pt x="779" y="947"/>
                </a:lnTo>
                <a:lnTo>
                  <a:pt x="759" y="943"/>
                </a:lnTo>
                <a:lnTo>
                  <a:pt x="739" y="940"/>
                </a:lnTo>
                <a:lnTo>
                  <a:pt x="720" y="938"/>
                </a:lnTo>
                <a:lnTo>
                  <a:pt x="700" y="938"/>
                </a:lnTo>
                <a:lnTo>
                  <a:pt x="680" y="937"/>
                </a:lnTo>
                <a:lnTo>
                  <a:pt x="660" y="938"/>
                </a:lnTo>
                <a:lnTo>
                  <a:pt x="640" y="940"/>
                </a:lnTo>
                <a:lnTo>
                  <a:pt x="622" y="943"/>
                </a:lnTo>
                <a:lnTo>
                  <a:pt x="603" y="946"/>
                </a:lnTo>
                <a:lnTo>
                  <a:pt x="584" y="949"/>
                </a:lnTo>
                <a:lnTo>
                  <a:pt x="566" y="954"/>
                </a:lnTo>
                <a:lnTo>
                  <a:pt x="547" y="959"/>
                </a:lnTo>
                <a:lnTo>
                  <a:pt x="528" y="966"/>
                </a:lnTo>
                <a:lnTo>
                  <a:pt x="511" y="972"/>
                </a:lnTo>
                <a:lnTo>
                  <a:pt x="493" y="979"/>
                </a:lnTo>
                <a:lnTo>
                  <a:pt x="475" y="988"/>
                </a:lnTo>
                <a:lnTo>
                  <a:pt x="440" y="1005"/>
                </a:lnTo>
                <a:lnTo>
                  <a:pt x="407" y="1025"/>
                </a:lnTo>
                <a:lnTo>
                  <a:pt x="375" y="1047"/>
                </a:lnTo>
                <a:lnTo>
                  <a:pt x="343" y="1071"/>
                </a:lnTo>
                <a:lnTo>
                  <a:pt x="314" y="1098"/>
                </a:lnTo>
                <a:lnTo>
                  <a:pt x="285" y="1125"/>
                </a:lnTo>
                <a:lnTo>
                  <a:pt x="259" y="1154"/>
                </a:lnTo>
                <a:lnTo>
                  <a:pt x="232" y="1185"/>
                </a:lnTo>
                <a:lnTo>
                  <a:pt x="208" y="1215"/>
                </a:lnTo>
                <a:lnTo>
                  <a:pt x="186" y="1248"/>
                </a:lnTo>
                <a:lnTo>
                  <a:pt x="164" y="1281"/>
                </a:lnTo>
                <a:lnTo>
                  <a:pt x="145" y="1317"/>
                </a:lnTo>
                <a:lnTo>
                  <a:pt x="128" y="1351"/>
                </a:lnTo>
                <a:lnTo>
                  <a:pt x="112" y="1386"/>
                </a:lnTo>
                <a:lnTo>
                  <a:pt x="98" y="1421"/>
                </a:lnTo>
                <a:lnTo>
                  <a:pt x="86" y="1456"/>
                </a:lnTo>
                <a:lnTo>
                  <a:pt x="76" y="1492"/>
                </a:lnTo>
                <a:lnTo>
                  <a:pt x="68" y="1527"/>
                </a:lnTo>
                <a:lnTo>
                  <a:pt x="63" y="1562"/>
                </a:lnTo>
                <a:lnTo>
                  <a:pt x="60" y="1596"/>
                </a:lnTo>
                <a:lnTo>
                  <a:pt x="60" y="1629"/>
                </a:lnTo>
                <a:lnTo>
                  <a:pt x="77" y="1607"/>
                </a:lnTo>
                <a:lnTo>
                  <a:pt x="96" y="1586"/>
                </a:lnTo>
                <a:lnTo>
                  <a:pt x="115" y="1565"/>
                </a:lnTo>
                <a:lnTo>
                  <a:pt x="134" y="1544"/>
                </a:lnTo>
                <a:lnTo>
                  <a:pt x="155" y="1525"/>
                </a:lnTo>
                <a:lnTo>
                  <a:pt x="176" y="1505"/>
                </a:lnTo>
                <a:lnTo>
                  <a:pt x="198" y="1486"/>
                </a:lnTo>
                <a:lnTo>
                  <a:pt x="220" y="1467"/>
                </a:lnTo>
                <a:lnTo>
                  <a:pt x="265" y="1431"/>
                </a:lnTo>
                <a:lnTo>
                  <a:pt x="313" y="1397"/>
                </a:lnTo>
                <a:lnTo>
                  <a:pt x="362" y="1364"/>
                </a:lnTo>
                <a:lnTo>
                  <a:pt x="413" y="1333"/>
                </a:lnTo>
                <a:lnTo>
                  <a:pt x="464" y="1305"/>
                </a:lnTo>
                <a:lnTo>
                  <a:pt x="517" y="1277"/>
                </a:lnTo>
                <a:lnTo>
                  <a:pt x="571" y="1251"/>
                </a:lnTo>
                <a:lnTo>
                  <a:pt x="625" y="1226"/>
                </a:lnTo>
                <a:lnTo>
                  <a:pt x="680" y="1204"/>
                </a:lnTo>
                <a:lnTo>
                  <a:pt x="735" y="1184"/>
                </a:lnTo>
                <a:lnTo>
                  <a:pt x="790" y="1165"/>
                </a:lnTo>
                <a:lnTo>
                  <a:pt x="845" y="1147"/>
                </a:lnTo>
                <a:lnTo>
                  <a:pt x="820" y="1162"/>
                </a:lnTo>
                <a:lnTo>
                  <a:pt x="793" y="1177"/>
                </a:lnTo>
                <a:lnTo>
                  <a:pt x="768" y="1192"/>
                </a:lnTo>
                <a:lnTo>
                  <a:pt x="743" y="1209"/>
                </a:lnTo>
                <a:lnTo>
                  <a:pt x="717" y="1226"/>
                </a:lnTo>
                <a:lnTo>
                  <a:pt x="693" y="1244"/>
                </a:lnTo>
                <a:lnTo>
                  <a:pt x="645" y="1280"/>
                </a:lnTo>
                <a:lnTo>
                  <a:pt x="598" y="1320"/>
                </a:lnTo>
                <a:lnTo>
                  <a:pt x="552" y="1361"/>
                </a:lnTo>
                <a:lnTo>
                  <a:pt x="508" y="1405"/>
                </a:lnTo>
                <a:lnTo>
                  <a:pt x="465" y="1451"/>
                </a:lnTo>
                <a:lnTo>
                  <a:pt x="425" y="1498"/>
                </a:lnTo>
                <a:lnTo>
                  <a:pt x="384" y="1548"/>
                </a:lnTo>
                <a:lnTo>
                  <a:pt x="347" y="1599"/>
                </a:lnTo>
                <a:lnTo>
                  <a:pt x="310" y="1653"/>
                </a:lnTo>
                <a:lnTo>
                  <a:pt x="275" y="1708"/>
                </a:lnTo>
                <a:lnTo>
                  <a:pt x="243" y="1766"/>
                </a:lnTo>
                <a:lnTo>
                  <a:pt x="211" y="1824"/>
                </a:lnTo>
                <a:lnTo>
                  <a:pt x="183" y="1884"/>
                </a:lnTo>
                <a:lnTo>
                  <a:pt x="155" y="1947"/>
                </a:lnTo>
                <a:lnTo>
                  <a:pt x="130" y="2010"/>
                </a:lnTo>
                <a:lnTo>
                  <a:pt x="107" y="2075"/>
                </a:lnTo>
                <a:lnTo>
                  <a:pt x="86" y="2142"/>
                </a:lnTo>
                <a:lnTo>
                  <a:pt x="67" y="2209"/>
                </a:lnTo>
                <a:lnTo>
                  <a:pt x="51" y="2278"/>
                </a:lnTo>
                <a:lnTo>
                  <a:pt x="36" y="2348"/>
                </a:lnTo>
                <a:lnTo>
                  <a:pt x="24" y="2419"/>
                </a:lnTo>
                <a:lnTo>
                  <a:pt x="14" y="2492"/>
                </a:lnTo>
                <a:lnTo>
                  <a:pt x="7" y="2565"/>
                </a:lnTo>
                <a:lnTo>
                  <a:pt x="2" y="2639"/>
                </a:lnTo>
                <a:lnTo>
                  <a:pt x="0" y="2715"/>
                </a:lnTo>
                <a:lnTo>
                  <a:pt x="0" y="2791"/>
                </a:lnTo>
                <a:lnTo>
                  <a:pt x="2" y="2867"/>
                </a:lnTo>
                <a:lnTo>
                  <a:pt x="6" y="2906"/>
                </a:lnTo>
                <a:lnTo>
                  <a:pt x="8" y="2945"/>
                </a:lnTo>
                <a:lnTo>
                  <a:pt x="12" y="2983"/>
                </a:lnTo>
                <a:lnTo>
                  <a:pt x="17" y="3023"/>
                </a:lnTo>
                <a:lnTo>
                  <a:pt x="18" y="3000"/>
                </a:lnTo>
                <a:lnTo>
                  <a:pt x="20" y="2977"/>
                </a:lnTo>
                <a:lnTo>
                  <a:pt x="23" y="2954"/>
                </a:lnTo>
                <a:lnTo>
                  <a:pt x="27" y="2931"/>
                </a:lnTo>
                <a:lnTo>
                  <a:pt x="31" y="2909"/>
                </a:lnTo>
                <a:lnTo>
                  <a:pt x="35" y="2885"/>
                </a:lnTo>
                <a:lnTo>
                  <a:pt x="47" y="2840"/>
                </a:lnTo>
                <a:lnTo>
                  <a:pt x="62" y="2795"/>
                </a:lnTo>
                <a:lnTo>
                  <a:pt x="79" y="2750"/>
                </a:lnTo>
                <a:lnTo>
                  <a:pt x="98" y="2705"/>
                </a:lnTo>
                <a:lnTo>
                  <a:pt x="119" y="2661"/>
                </a:lnTo>
                <a:lnTo>
                  <a:pt x="143" y="2616"/>
                </a:lnTo>
                <a:lnTo>
                  <a:pt x="168" y="2571"/>
                </a:lnTo>
                <a:lnTo>
                  <a:pt x="195" y="2526"/>
                </a:lnTo>
                <a:lnTo>
                  <a:pt x="223" y="2480"/>
                </a:lnTo>
                <a:lnTo>
                  <a:pt x="253" y="2433"/>
                </a:lnTo>
                <a:lnTo>
                  <a:pt x="285" y="2386"/>
                </a:lnTo>
                <a:lnTo>
                  <a:pt x="351" y="2291"/>
                </a:lnTo>
                <a:lnTo>
                  <a:pt x="493" y="2090"/>
                </a:lnTo>
                <a:lnTo>
                  <a:pt x="567" y="1982"/>
                </a:lnTo>
                <a:lnTo>
                  <a:pt x="603" y="1927"/>
                </a:lnTo>
                <a:lnTo>
                  <a:pt x="640" y="1870"/>
                </a:lnTo>
                <a:lnTo>
                  <a:pt x="677" y="1812"/>
                </a:lnTo>
                <a:lnTo>
                  <a:pt x="713" y="1752"/>
                </a:lnTo>
                <a:lnTo>
                  <a:pt x="749" y="1691"/>
                </a:lnTo>
                <a:lnTo>
                  <a:pt x="785" y="1627"/>
                </a:lnTo>
                <a:lnTo>
                  <a:pt x="819" y="1562"/>
                </a:lnTo>
                <a:lnTo>
                  <a:pt x="852" y="1495"/>
                </a:lnTo>
                <a:lnTo>
                  <a:pt x="885" y="1426"/>
                </a:lnTo>
                <a:lnTo>
                  <a:pt x="915" y="1355"/>
                </a:lnTo>
                <a:lnTo>
                  <a:pt x="898" y="1413"/>
                </a:lnTo>
                <a:lnTo>
                  <a:pt x="882" y="1474"/>
                </a:lnTo>
                <a:lnTo>
                  <a:pt x="868" y="1538"/>
                </a:lnTo>
                <a:lnTo>
                  <a:pt x="855" y="1604"/>
                </a:lnTo>
                <a:lnTo>
                  <a:pt x="845" y="1671"/>
                </a:lnTo>
                <a:lnTo>
                  <a:pt x="836" y="1741"/>
                </a:lnTo>
                <a:lnTo>
                  <a:pt x="831" y="1812"/>
                </a:lnTo>
                <a:lnTo>
                  <a:pt x="826" y="1884"/>
                </a:lnTo>
                <a:lnTo>
                  <a:pt x="825" y="1959"/>
                </a:lnTo>
                <a:lnTo>
                  <a:pt x="825" y="2033"/>
                </a:lnTo>
                <a:lnTo>
                  <a:pt x="829" y="2109"/>
                </a:lnTo>
                <a:lnTo>
                  <a:pt x="835" y="2185"/>
                </a:lnTo>
                <a:lnTo>
                  <a:pt x="838" y="2223"/>
                </a:lnTo>
                <a:lnTo>
                  <a:pt x="844" y="2261"/>
                </a:lnTo>
                <a:lnTo>
                  <a:pt x="848" y="2299"/>
                </a:lnTo>
                <a:lnTo>
                  <a:pt x="855" y="2336"/>
                </a:lnTo>
                <a:lnTo>
                  <a:pt x="862" y="2375"/>
                </a:lnTo>
                <a:lnTo>
                  <a:pt x="869" y="2414"/>
                </a:lnTo>
                <a:lnTo>
                  <a:pt x="877" y="2451"/>
                </a:lnTo>
                <a:lnTo>
                  <a:pt x="887" y="2488"/>
                </a:lnTo>
                <a:lnTo>
                  <a:pt x="897" y="2526"/>
                </a:lnTo>
                <a:lnTo>
                  <a:pt x="907" y="2563"/>
                </a:lnTo>
                <a:lnTo>
                  <a:pt x="918" y="2601"/>
                </a:lnTo>
                <a:lnTo>
                  <a:pt x="931" y="2637"/>
                </a:lnTo>
                <a:lnTo>
                  <a:pt x="943" y="2674"/>
                </a:lnTo>
                <a:lnTo>
                  <a:pt x="957" y="2711"/>
                </a:lnTo>
                <a:lnTo>
                  <a:pt x="972" y="2746"/>
                </a:lnTo>
                <a:lnTo>
                  <a:pt x="987" y="2782"/>
                </a:lnTo>
                <a:lnTo>
                  <a:pt x="1004" y="2816"/>
                </a:lnTo>
                <a:lnTo>
                  <a:pt x="1021" y="2851"/>
                </a:lnTo>
                <a:lnTo>
                  <a:pt x="1039" y="2885"/>
                </a:lnTo>
                <a:lnTo>
                  <a:pt x="1057" y="2920"/>
                </a:lnTo>
                <a:lnTo>
                  <a:pt x="1077" y="2953"/>
                </a:lnTo>
                <a:lnTo>
                  <a:pt x="1098" y="2986"/>
                </a:lnTo>
                <a:lnTo>
                  <a:pt x="1120" y="3017"/>
                </a:lnTo>
                <a:lnTo>
                  <a:pt x="1142" y="3049"/>
                </a:lnTo>
                <a:lnTo>
                  <a:pt x="1166" y="3080"/>
                </a:lnTo>
                <a:lnTo>
                  <a:pt x="1191" y="3111"/>
                </a:lnTo>
                <a:lnTo>
                  <a:pt x="1216" y="3141"/>
                </a:lnTo>
                <a:lnTo>
                  <a:pt x="1242" y="3169"/>
                </a:lnTo>
                <a:lnTo>
                  <a:pt x="1270" y="3198"/>
                </a:lnTo>
                <a:lnTo>
                  <a:pt x="1298" y="3224"/>
                </a:lnTo>
                <a:lnTo>
                  <a:pt x="1328" y="3252"/>
                </a:lnTo>
                <a:lnTo>
                  <a:pt x="1359" y="3277"/>
                </a:lnTo>
                <a:lnTo>
                  <a:pt x="1390" y="3302"/>
                </a:lnTo>
                <a:lnTo>
                  <a:pt x="1423" y="3327"/>
                </a:lnTo>
                <a:lnTo>
                  <a:pt x="1456" y="3350"/>
                </a:lnTo>
                <a:lnTo>
                  <a:pt x="1491" y="3372"/>
                </a:lnTo>
                <a:lnTo>
                  <a:pt x="1526" y="3393"/>
                </a:lnTo>
                <a:lnTo>
                  <a:pt x="1564" y="3414"/>
                </a:lnTo>
                <a:lnTo>
                  <a:pt x="1602" y="3432"/>
                </a:lnTo>
                <a:lnTo>
                  <a:pt x="1641" y="3451"/>
                </a:lnTo>
                <a:close/>
                <a:moveTo>
                  <a:pt x="5041" y="2621"/>
                </a:moveTo>
                <a:lnTo>
                  <a:pt x="5041" y="2621"/>
                </a:lnTo>
                <a:lnTo>
                  <a:pt x="5041" y="2592"/>
                </a:lnTo>
                <a:lnTo>
                  <a:pt x="5040" y="2563"/>
                </a:lnTo>
                <a:lnTo>
                  <a:pt x="5039" y="2533"/>
                </a:lnTo>
                <a:lnTo>
                  <a:pt x="5037" y="2505"/>
                </a:lnTo>
                <a:lnTo>
                  <a:pt x="5034" y="2477"/>
                </a:lnTo>
                <a:lnTo>
                  <a:pt x="5030" y="2450"/>
                </a:lnTo>
                <a:lnTo>
                  <a:pt x="5026" y="2422"/>
                </a:lnTo>
                <a:lnTo>
                  <a:pt x="5020" y="2396"/>
                </a:lnTo>
                <a:lnTo>
                  <a:pt x="5014" y="2370"/>
                </a:lnTo>
                <a:lnTo>
                  <a:pt x="5007" y="2343"/>
                </a:lnTo>
                <a:lnTo>
                  <a:pt x="5001" y="2318"/>
                </a:lnTo>
                <a:lnTo>
                  <a:pt x="4993" y="2292"/>
                </a:lnTo>
                <a:lnTo>
                  <a:pt x="4984" y="2267"/>
                </a:lnTo>
                <a:lnTo>
                  <a:pt x="4975" y="2243"/>
                </a:lnTo>
                <a:lnTo>
                  <a:pt x="4965" y="2219"/>
                </a:lnTo>
                <a:lnTo>
                  <a:pt x="4954" y="2196"/>
                </a:lnTo>
                <a:lnTo>
                  <a:pt x="4943" y="2173"/>
                </a:lnTo>
                <a:lnTo>
                  <a:pt x="4932" y="2149"/>
                </a:lnTo>
                <a:lnTo>
                  <a:pt x="4920" y="2127"/>
                </a:lnTo>
                <a:lnTo>
                  <a:pt x="4907" y="2105"/>
                </a:lnTo>
                <a:lnTo>
                  <a:pt x="4894" y="2085"/>
                </a:lnTo>
                <a:lnTo>
                  <a:pt x="4880" y="2064"/>
                </a:lnTo>
                <a:lnTo>
                  <a:pt x="4865" y="2043"/>
                </a:lnTo>
                <a:lnTo>
                  <a:pt x="4851" y="2023"/>
                </a:lnTo>
                <a:lnTo>
                  <a:pt x="4819" y="1983"/>
                </a:lnTo>
                <a:lnTo>
                  <a:pt x="4786" y="1946"/>
                </a:lnTo>
                <a:lnTo>
                  <a:pt x="4751" y="1910"/>
                </a:lnTo>
                <a:lnTo>
                  <a:pt x="4713" y="1876"/>
                </a:lnTo>
                <a:lnTo>
                  <a:pt x="4675" y="1844"/>
                </a:lnTo>
                <a:lnTo>
                  <a:pt x="4634" y="1813"/>
                </a:lnTo>
                <a:lnTo>
                  <a:pt x="4592" y="1783"/>
                </a:lnTo>
                <a:lnTo>
                  <a:pt x="4550" y="1756"/>
                </a:lnTo>
                <a:lnTo>
                  <a:pt x="4504" y="1730"/>
                </a:lnTo>
                <a:lnTo>
                  <a:pt x="4458" y="1706"/>
                </a:lnTo>
                <a:lnTo>
                  <a:pt x="4411" y="1683"/>
                </a:lnTo>
                <a:lnTo>
                  <a:pt x="4363" y="1662"/>
                </a:lnTo>
                <a:lnTo>
                  <a:pt x="4314" y="1643"/>
                </a:lnTo>
                <a:lnTo>
                  <a:pt x="4263" y="1626"/>
                </a:lnTo>
                <a:lnTo>
                  <a:pt x="4213" y="1609"/>
                </a:lnTo>
                <a:lnTo>
                  <a:pt x="4161" y="1595"/>
                </a:lnTo>
                <a:lnTo>
                  <a:pt x="4108" y="1583"/>
                </a:lnTo>
                <a:lnTo>
                  <a:pt x="4056" y="1571"/>
                </a:lnTo>
                <a:lnTo>
                  <a:pt x="4002" y="1562"/>
                </a:lnTo>
                <a:lnTo>
                  <a:pt x="3948" y="1554"/>
                </a:lnTo>
                <a:lnTo>
                  <a:pt x="4003" y="1555"/>
                </a:lnTo>
                <a:lnTo>
                  <a:pt x="4060" y="1555"/>
                </a:lnTo>
                <a:lnTo>
                  <a:pt x="4179" y="1554"/>
                </a:lnTo>
                <a:lnTo>
                  <a:pt x="4239" y="1554"/>
                </a:lnTo>
                <a:lnTo>
                  <a:pt x="4300" y="1555"/>
                </a:lnTo>
                <a:lnTo>
                  <a:pt x="4360" y="1558"/>
                </a:lnTo>
                <a:lnTo>
                  <a:pt x="4420" y="1562"/>
                </a:lnTo>
                <a:lnTo>
                  <a:pt x="4449" y="1565"/>
                </a:lnTo>
                <a:lnTo>
                  <a:pt x="4478" y="1570"/>
                </a:lnTo>
                <a:lnTo>
                  <a:pt x="4507" y="1574"/>
                </a:lnTo>
                <a:lnTo>
                  <a:pt x="4534" y="1580"/>
                </a:lnTo>
                <a:lnTo>
                  <a:pt x="4562" y="1586"/>
                </a:lnTo>
                <a:lnTo>
                  <a:pt x="4589" y="1594"/>
                </a:lnTo>
                <a:lnTo>
                  <a:pt x="4614" y="1603"/>
                </a:lnTo>
                <a:lnTo>
                  <a:pt x="4640" y="1613"/>
                </a:lnTo>
                <a:lnTo>
                  <a:pt x="4664" y="1624"/>
                </a:lnTo>
                <a:lnTo>
                  <a:pt x="4688" y="1637"/>
                </a:lnTo>
                <a:lnTo>
                  <a:pt x="4710" y="1650"/>
                </a:lnTo>
                <a:lnTo>
                  <a:pt x="4732" y="1665"/>
                </a:lnTo>
                <a:lnTo>
                  <a:pt x="4753" y="1682"/>
                </a:lnTo>
                <a:lnTo>
                  <a:pt x="4772" y="1700"/>
                </a:lnTo>
                <a:lnTo>
                  <a:pt x="4791" y="1719"/>
                </a:lnTo>
                <a:lnTo>
                  <a:pt x="4807" y="1741"/>
                </a:lnTo>
                <a:lnTo>
                  <a:pt x="4796" y="1703"/>
                </a:lnTo>
                <a:lnTo>
                  <a:pt x="4783" y="1667"/>
                </a:lnTo>
                <a:lnTo>
                  <a:pt x="4767" y="1630"/>
                </a:lnTo>
                <a:lnTo>
                  <a:pt x="4751" y="1595"/>
                </a:lnTo>
                <a:lnTo>
                  <a:pt x="4732" y="1560"/>
                </a:lnTo>
                <a:lnTo>
                  <a:pt x="4712" y="1527"/>
                </a:lnTo>
                <a:lnTo>
                  <a:pt x="4690" y="1495"/>
                </a:lnTo>
                <a:lnTo>
                  <a:pt x="4666" y="1464"/>
                </a:lnTo>
                <a:lnTo>
                  <a:pt x="4641" y="1434"/>
                </a:lnTo>
                <a:lnTo>
                  <a:pt x="4614" y="1407"/>
                </a:lnTo>
                <a:lnTo>
                  <a:pt x="4587" y="1380"/>
                </a:lnTo>
                <a:lnTo>
                  <a:pt x="4557" y="1356"/>
                </a:lnTo>
                <a:lnTo>
                  <a:pt x="4528" y="1333"/>
                </a:lnTo>
                <a:lnTo>
                  <a:pt x="4496" y="1312"/>
                </a:lnTo>
                <a:lnTo>
                  <a:pt x="4463" y="1294"/>
                </a:lnTo>
                <a:lnTo>
                  <a:pt x="4429" y="1278"/>
                </a:lnTo>
                <a:lnTo>
                  <a:pt x="4394" y="1264"/>
                </a:lnTo>
                <a:lnTo>
                  <a:pt x="4376" y="1257"/>
                </a:lnTo>
                <a:lnTo>
                  <a:pt x="4358" y="1252"/>
                </a:lnTo>
                <a:lnTo>
                  <a:pt x="4341" y="1247"/>
                </a:lnTo>
                <a:lnTo>
                  <a:pt x="4322" y="1243"/>
                </a:lnTo>
                <a:lnTo>
                  <a:pt x="4303" y="1240"/>
                </a:lnTo>
                <a:lnTo>
                  <a:pt x="4284" y="1236"/>
                </a:lnTo>
                <a:lnTo>
                  <a:pt x="4266" y="1234"/>
                </a:lnTo>
                <a:lnTo>
                  <a:pt x="4246" y="1233"/>
                </a:lnTo>
                <a:lnTo>
                  <a:pt x="4227" y="1232"/>
                </a:lnTo>
                <a:lnTo>
                  <a:pt x="4207" y="1232"/>
                </a:lnTo>
                <a:lnTo>
                  <a:pt x="4188" y="1233"/>
                </a:lnTo>
                <a:lnTo>
                  <a:pt x="4168" y="1235"/>
                </a:lnTo>
                <a:lnTo>
                  <a:pt x="4148" y="1237"/>
                </a:lnTo>
                <a:lnTo>
                  <a:pt x="4128" y="1241"/>
                </a:lnTo>
                <a:lnTo>
                  <a:pt x="4107" y="1244"/>
                </a:lnTo>
                <a:lnTo>
                  <a:pt x="4087" y="1248"/>
                </a:lnTo>
                <a:lnTo>
                  <a:pt x="4067" y="1254"/>
                </a:lnTo>
                <a:lnTo>
                  <a:pt x="4047" y="1261"/>
                </a:lnTo>
                <a:lnTo>
                  <a:pt x="4026" y="1268"/>
                </a:lnTo>
                <a:lnTo>
                  <a:pt x="4005" y="1276"/>
                </a:lnTo>
                <a:lnTo>
                  <a:pt x="3985" y="1286"/>
                </a:lnTo>
                <a:lnTo>
                  <a:pt x="3964" y="1296"/>
                </a:lnTo>
                <a:lnTo>
                  <a:pt x="3943" y="1307"/>
                </a:lnTo>
                <a:lnTo>
                  <a:pt x="3922" y="1318"/>
                </a:lnTo>
                <a:lnTo>
                  <a:pt x="3902" y="1331"/>
                </a:lnTo>
                <a:lnTo>
                  <a:pt x="3881" y="1344"/>
                </a:lnTo>
                <a:lnTo>
                  <a:pt x="3860" y="1360"/>
                </a:lnTo>
                <a:lnTo>
                  <a:pt x="3839" y="1375"/>
                </a:lnTo>
                <a:lnTo>
                  <a:pt x="3818" y="1391"/>
                </a:lnTo>
                <a:lnTo>
                  <a:pt x="3797" y="1409"/>
                </a:lnTo>
                <a:lnTo>
                  <a:pt x="3803" y="1390"/>
                </a:lnTo>
                <a:lnTo>
                  <a:pt x="3808" y="1371"/>
                </a:lnTo>
                <a:lnTo>
                  <a:pt x="3812" y="1352"/>
                </a:lnTo>
                <a:lnTo>
                  <a:pt x="3816" y="1332"/>
                </a:lnTo>
                <a:lnTo>
                  <a:pt x="3818" y="1313"/>
                </a:lnTo>
                <a:lnTo>
                  <a:pt x="3820" y="1295"/>
                </a:lnTo>
                <a:lnTo>
                  <a:pt x="3820" y="1275"/>
                </a:lnTo>
                <a:lnTo>
                  <a:pt x="3820" y="1256"/>
                </a:lnTo>
                <a:lnTo>
                  <a:pt x="3819" y="1237"/>
                </a:lnTo>
                <a:lnTo>
                  <a:pt x="3818" y="1219"/>
                </a:lnTo>
                <a:lnTo>
                  <a:pt x="3815" y="1200"/>
                </a:lnTo>
                <a:lnTo>
                  <a:pt x="3811" y="1181"/>
                </a:lnTo>
                <a:lnTo>
                  <a:pt x="3808" y="1163"/>
                </a:lnTo>
                <a:lnTo>
                  <a:pt x="3803" y="1145"/>
                </a:lnTo>
                <a:lnTo>
                  <a:pt x="3797" y="1126"/>
                </a:lnTo>
                <a:lnTo>
                  <a:pt x="3790" y="1109"/>
                </a:lnTo>
                <a:lnTo>
                  <a:pt x="3784" y="1091"/>
                </a:lnTo>
                <a:lnTo>
                  <a:pt x="3776" y="1074"/>
                </a:lnTo>
                <a:lnTo>
                  <a:pt x="3768" y="1056"/>
                </a:lnTo>
                <a:lnTo>
                  <a:pt x="3758" y="1038"/>
                </a:lnTo>
                <a:lnTo>
                  <a:pt x="3739" y="1005"/>
                </a:lnTo>
                <a:lnTo>
                  <a:pt x="3717" y="972"/>
                </a:lnTo>
                <a:lnTo>
                  <a:pt x="3694" y="942"/>
                </a:lnTo>
                <a:lnTo>
                  <a:pt x="3667" y="911"/>
                </a:lnTo>
                <a:lnTo>
                  <a:pt x="3639" y="882"/>
                </a:lnTo>
                <a:lnTo>
                  <a:pt x="3609" y="855"/>
                </a:lnTo>
                <a:lnTo>
                  <a:pt x="3578" y="828"/>
                </a:lnTo>
                <a:lnTo>
                  <a:pt x="3545" y="804"/>
                </a:lnTo>
                <a:lnTo>
                  <a:pt x="3512" y="781"/>
                </a:lnTo>
                <a:lnTo>
                  <a:pt x="3477" y="760"/>
                </a:lnTo>
                <a:lnTo>
                  <a:pt x="3441" y="741"/>
                </a:lnTo>
                <a:lnTo>
                  <a:pt x="3404" y="724"/>
                </a:lnTo>
                <a:lnTo>
                  <a:pt x="3367" y="709"/>
                </a:lnTo>
                <a:lnTo>
                  <a:pt x="3329" y="696"/>
                </a:lnTo>
                <a:lnTo>
                  <a:pt x="3291" y="685"/>
                </a:lnTo>
                <a:lnTo>
                  <a:pt x="3252" y="677"/>
                </a:lnTo>
                <a:lnTo>
                  <a:pt x="3214" y="671"/>
                </a:lnTo>
                <a:lnTo>
                  <a:pt x="3176" y="668"/>
                </a:lnTo>
                <a:lnTo>
                  <a:pt x="3157" y="668"/>
                </a:lnTo>
                <a:lnTo>
                  <a:pt x="3138" y="666"/>
                </a:lnTo>
                <a:lnTo>
                  <a:pt x="3119" y="668"/>
                </a:lnTo>
                <a:lnTo>
                  <a:pt x="3101" y="669"/>
                </a:lnTo>
                <a:lnTo>
                  <a:pt x="3082" y="671"/>
                </a:lnTo>
                <a:lnTo>
                  <a:pt x="3063" y="674"/>
                </a:lnTo>
                <a:lnTo>
                  <a:pt x="3046" y="677"/>
                </a:lnTo>
                <a:lnTo>
                  <a:pt x="3027" y="682"/>
                </a:lnTo>
                <a:lnTo>
                  <a:pt x="3054" y="691"/>
                </a:lnTo>
                <a:lnTo>
                  <a:pt x="3081" y="702"/>
                </a:lnTo>
                <a:lnTo>
                  <a:pt x="3104" y="713"/>
                </a:lnTo>
                <a:lnTo>
                  <a:pt x="3127" y="725"/>
                </a:lnTo>
                <a:lnTo>
                  <a:pt x="3147" y="739"/>
                </a:lnTo>
                <a:lnTo>
                  <a:pt x="3165" y="753"/>
                </a:lnTo>
                <a:lnTo>
                  <a:pt x="3183" y="769"/>
                </a:lnTo>
                <a:lnTo>
                  <a:pt x="3200" y="785"/>
                </a:lnTo>
                <a:lnTo>
                  <a:pt x="3215" y="803"/>
                </a:lnTo>
                <a:lnTo>
                  <a:pt x="3229" y="822"/>
                </a:lnTo>
                <a:lnTo>
                  <a:pt x="3242" y="840"/>
                </a:lnTo>
                <a:lnTo>
                  <a:pt x="3256" y="860"/>
                </a:lnTo>
                <a:lnTo>
                  <a:pt x="3268" y="881"/>
                </a:lnTo>
                <a:lnTo>
                  <a:pt x="3279" y="903"/>
                </a:lnTo>
                <a:lnTo>
                  <a:pt x="3301" y="947"/>
                </a:lnTo>
                <a:lnTo>
                  <a:pt x="3322" y="994"/>
                </a:lnTo>
                <a:lnTo>
                  <a:pt x="3344" y="1044"/>
                </a:lnTo>
                <a:lnTo>
                  <a:pt x="3366" y="1094"/>
                </a:lnTo>
                <a:lnTo>
                  <a:pt x="3391" y="1147"/>
                </a:lnTo>
                <a:lnTo>
                  <a:pt x="3404" y="1174"/>
                </a:lnTo>
                <a:lnTo>
                  <a:pt x="3419" y="1200"/>
                </a:lnTo>
                <a:lnTo>
                  <a:pt x="3434" y="1228"/>
                </a:lnTo>
                <a:lnTo>
                  <a:pt x="3450" y="1255"/>
                </a:lnTo>
                <a:lnTo>
                  <a:pt x="3468" y="1283"/>
                </a:lnTo>
                <a:lnTo>
                  <a:pt x="3488" y="1310"/>
                </a:lnTo>
                <a:lnTo>
                  <a:pt x="3508" y="1338"/>
                </a:lnTo>
                <a:lnTo>
                  <a:pt x="3531" y="1365"/>
                </a:lnTo>
                <a:lnTo>
                  <a:pt x="3509" y="1347"/>
                </a:lnTo>
                <a:lnTo>
                  <a:pt x="3486" y="1330"/>
                </a:lnTo>
                <a:lnTo>
                  <a:pt x="3463" y="1313"/>
                </a:lnTo>
                <a:lnTo>
                  <a:pt x="3437" y="1296"/>
                </a:lnTo>
                <a:lnTo>
                  <a:pt x="3412" y="1279"/>
                </a:lnTo>
                <a:lnTo>
                  <a:pt x="3386" y="1263"/>
                </a:lnTo>
                <a:lnTo>
                  <a:pt x="3358" y="1247"/>
                </a:lnTo>
                <a:lnTo>
                  <a:pt x="3331" y="1232"/>
                </a:lnTo>
                <a:lnTo>
                  <a:pt x="3302" y="1217"/>
                </a:lnTo>
                <a:lnTo>
                  <a:pt x="3272" y="1201"/>
                </a:lnTo>
                <a:lnTo>
                  <a:pt x="3242" y="1188"/>
                </a:lnTo>
                <a:lnTo>
                  <a:pt x="3212" y="1174"/>
                </a:lnTo>
                <a:lnTo>
                  <a:pt x="3181" y="1162"/>
                </a:lnTo>
                <a:lnTo>
                  <a:pt x="3149" y="1149"/>
                </a:lnTo>
                <a:lnTo>
                  <a:pt x="3117" y="1138"/>
                </a:lnTo>
                <a:lnTo>
                  <a:pt x="3084" y="1127"/>
                </a:lnTo>
                <a:lnTo>
                  <a:pt x="3061" y="1125"/>
                </a:lnTo>
                <a:lnTo>
                  <a:pt x="3036" y="1123"/>
                </a:lnTo>
                <a:lnTo>
                  <a:pt x="3009" y="1123"/>
                </a:lnTo>
                <a:lnTo>
                  <a:pt x="2981" y="1122"/>
                </a:lnTo>
                <a:lnTo>
                  <a:pt x="2951" y="1123"/>
                </a:lnTo>
                <a:lnTo>
                  <a:pt x="2921" y="1125"/>
                </a:lnTo>
                <a:lnTo>
                  <a:pt x="2888" y="1129"/>
                </a:lnTo>
                <a:lnTo>
                  <a:pt x="2855" y="1132"/>
                </a:lnTo>
                <a:lnTo>
                  <a:pt x="2820" y="1137"/>
                </a:lnTo>
                <a:lnTo>
                  <a:pt x="2784" y="1145"/>
                </a:lnTo>
                <a:lnTo>
                  <a:pt x="2746" y="1153"/>
                </a:lnTo>
                <a:lnTo>
                  <a:pt x="2707" y="1163"/>
                </a:lnTo>
                <a:lnTo>
                  <a:pt x="2667" y="1175"/>
                </a:lnTo>
                <a:lnTo>
                  <a:pt x="2625" y="1188"/>
                </a:lnTo>
                <a:lnTo>
                  <a:pt x="2582" y="1203"/>
                </a:lnTo>
                <a:lnTo>
                  <a:pt x="2537" y="1220"/>
                </a:lnTo>
                <a:lnTo>
                  <a:pt x="2500" y="1234"/>
                </a:lnTo>
                <a:lnTo>
                  <a:pt x="2461" y="1247"/>
                </a:lnTo>
                <a:lnTo>
                  <a:pt x="2378" y="1274"/>
                </a:lnTo>
                <a:lnTo>
                  <a:pt x="2420" y="1303"/>
                </a:lnTo>
                <a:lnTo>
                  <a:pt x="2460" y="1335"/>
                </a:lnTo>
                <a:lnTo>
                  <a:pt x="2500" y="1368"/>
                </a:lnTo>
                <a:lnTo>
                  <a:pt x="2538" y="1402"/>
                </a:lnTo>
                <a:lnTo>
                  <a:pt x="2630" y="1421"/>
                </a:lnTo>
                <a:lnTo>
                  <a:pt x="2725" y="1441"/>
                </a:lnTo>
                <a:lnTo>
                  <a:pt x="2828" y="1461"/>
                </a:lnTo>
                <a:lnTo>
                  <a:pt x="2881" y="1470"/>
                </a:lnTo>
                <a:lnTo>
                  <a:pt x="2936" y="1478"/>
                </a:lnTo>
                <a:lnTo>
                  <a:pt x="2992" y="1486"/>
                </a:lnTo>
                <a:lnTo>
                  <a:pt x="3049" y="1493"/>
                </a:lnTo>
                <a:lnTo>
                  <a:pt x="3107" y="1498"/>
                </a:lnTo>
                <a:lnTo>
                  <a:pt x="3167" y="1501"/>
                </a:lnTo>
                <a:lnTo>
                  <a:pt x="3228" y="1504"/>
                </a:lnTo>
                <a:lnTo>
                  <a:pt x="3291" y="1503"/>
                </a:lnTo>
                <a:lnTo>
                  <a:pt x="3355" y="1500"/>
                </a:lnTo>
                <a:lnTo>
                  <a:pt x="3420" y="1495"/>
                </a:lnTo>
                <a:lnTo>
                  <a:pt x="3365" y="1508"/>
                </a:lnTo>
                <a:lnTo>
                  <a:pt x="3300" y="1526"/>
                </a:lnTo>
                <a:lnTo>
                  <a:pt x="3227" y="1546"/>
                </a:lnTo>
                <a:lnTo>
                  <a:pt x="3148" y="1571"/>
                </a:lnTo>
                <a:lnTo>
                  <a:pt x="3106" y="1584"/>
                </a:lnTo>
                <a:lnTo>
                  <a:pt x="3063" y="1599"/>
                </a:lnTo>
                <a:lnTo>
                  <a:pt x="3020" y="1616"/>
                </a:lnTo>
                <a:lnTo>
                  <a:pt x="2976" y="1634"/>
                </a:lnTo>
                <a:lnTo>
                  <a:pt x="2931" y="1653"/>
                </a:lnTo>
                <a:lnTo>
                  <a:pt x="2886" y="1673"/>
                </a:lnTo>
                <a:lnTo>
                  <a:pt x="2841" y="1695"/>
                </a:lnTo>
                <a:lnTo>
                  <a:pt x="2796" y="1718"/>
                </a:lnTo>
                <a:lnTo>
                  <a:pt x="2821" y="1762"/>
                </a:lnTo>
                <a:lnTo>
                  <a:pt x="2844" y="1808"/>
                </a:lnTo>
                <a:lnTo>
                  <a:pt x="2867" y="1856"/>
                </a:lnTo>
                <a:lnTo>
                  <a:pt x="2889" y="1905"/>
                </a:lnTo>
                <a:lnTo>
                  <a:pt x="2909" y="1956"/>
                </a:lnTo>
                <a:lnTo>
                  <a:pt x="2928" y="2008"/>
                </a:lnTo>
                <a:lnTo>
                  <a:pt x="2945" y="2063"/>
                </a:lnTo>
                <a:lnTo>
                  <a:pt x="2961" y="2119"/>
                </a:lnTo>
                <a:lnTo>
                  <a:pt x="3051" y="2090"/>
                </a:lnTo>
                <a:lnTo>
                  <a:pt x="3096" y="2075"/>
                </a:lnTo>
                <a:lnTo>
                  <a:pt x="3141" y="2058"/>
                </a:lnTo>
                <a:lnTo>
                  <a:pt x="3185" y="2042"/>
                </a:lnTo>
                <a:lnTo>
                  <a:pt x="3230" y="2023"/>
                </a:lnTo>
                <a:lnTo>
                  <a:pt x="3273" y="2003"/>
                </a:lnTo>
                <a:lnTo>
                  <a:pt x="3316" y="1982"/>
                </a:lnTo>
                <a:lnTo>
                  <a:pt x="3359" y="1960"/>
                </a:lnTo>
                <a:lnTo>
                  <a:pt x="3401" y="1936"/>
                </a:lnTo>
                <a:lnTo>
                  <a:pt x="3442" y="1909"/>
                </a:lnTo>
                <a:lnTo>
                  <a:pt x="3481" y="1880"/>
                </a:lnTo>
                <a:lnTo>
                  <a:pt x="3520" y="1849"/>
                </a:lnTo>
                <a:lnTo>
                  <a:pt x="3538" y="1833"/>
                </a:lnTo>
                <a:lnTo>
                  <a:pt x="3557" y="1815"/>
                </a:lnTo>
                <a:lnTo>
                  <a:pt x="3576" y="1797"/>
                </a:lnTo>
                <a:lnTo>
                  <a:pt x="3593" y="1779"/>
                </a:lnTo>
                <a:lnTo>
                  <a:pt x="3611" y="1760"/>
                </a:lnTo>
                <a:lnTo>
                  <a:pt x="3629" y="1740"/>
                </a:lnTo>
                <a:lnTo>
                  <a:pt x="3624" y="1766"/>
                </a:lnTo>
                <a:lnTo>
                  <a:pt x="3620" y="1791"/>
                </a:lnTo>
                <a:lnTo>
                  <a:pt x="3617" y="1817"/>
                </a:lnTo>
                <a:lnTo>
                  <a:pt x="3615" y="1845"/>
                </a:lnTo>
                <a:lnTo>
                  <a:pt x="3613" y="1871"/>
                </a:lnTo>
                <a:lnTo>
                  <a:pt x="3613" y="1899"/>
                </a:lnTo>
                <a:lnTo>
                  <a:pt x="3613" y="1927"/>
                </a:lnTo>
                <a:lnTo>
                  <a:pt x="3615" y="1956"/>
                </a:lnTo>
                <a:lnTo>
                  <a:pt x="3617" y="1984"/>
                </a:lnTo>
                <a:lnTo>
                  <a:pt x="3620" y="2013"/>
                </a:lnTo>
                <a:lnTo>
                  <a:pt x="3628" y="2072"/>
                </a:lnTo>
                <a:lnTo>
                  <a:pt x="3637" y="2133"/>
                </a:lnTo>
                <a:lnTo>
                  <a:pt x="3650" y="2193"/>
                </a:lnTo>
                <a:lnTo>
                  <a:pt x="3663" y="2256"/>
                </a:lnTo>
                <a:lnTo>
                  <a:pt x="3679" y="2320"/>
                </a:lnTo>
                <a:lnTo>
                  <a:pt x="3697" y="2384"/>
                </a:lnTo>
                <a:lnTo>
                  <a:pt x="3716" y="2449"/>
                </a:lnTo>
                <a:lnTo>
                  <a:pt x="3755" y="2580"/>
                </a:lnTo>
                <a:lnTo>
                  <a:pt x="3797" y="2712"/>
                </a:lnTo>
                <a:lnTo>
                  <a:pt x="3839" y="2844"/>
                </a:lnTo>
                <a:lnTo>
                  <a:pt x="3860" y="2910"/>
                </a:lnTo>
                <a:lnTo>
                  <a:pt x="3878" y="2976"/>
                </a:lnTo>
                <a:lnTo>
                  <a:pt x="3897" y="3041"/>
                </a:lnTo>
                <a:lnTo>
                  <a:pt x="3915" y="3105"/>
                </a:lnTo>
                <a:lnTo>
                  <a:pt x="3930" y="3169"/>
                </a:lnTo>
                <a:lnTo>
                  <a:pt x="3944" y="3233"/>
                </a:lnTo>
                <a:lnTo>
                  <a:pt x="3955" y="3296"/>
                </a:lnTo>
                <a:lnTo>
                  <a:pt x="3965" y="3357"/>
                </a:lnTo>
                <a:lnTo>
                  <a:pt x="3972" y="3418"/>
                </a:lnTo>
                <a:lnTo>
                  <a:pt x="3975" y="3448"/>
                </a:lnTo>
                <a:lnTo>
                  <a:pt x="3976" y="3477"/>
                </a:lnTo>
                <a:lnTo>
                  <a:pt x="3977" y="3507"/>
                </a:lnTo>
                <a:lnTo>
                  <a:pt x="3979" y="3536"/>
                </a:lnTo>
                <a:lnTo>
                  <a:pt x="3977" y="3564"/>
                </a:lnTo>
                <a:lnTo>
                  <a:pt x="3976" y="3592"/>
                </a:lnTo>
                <a:lnTo>
                  <a:pt x="3974" y="3620"/>
                </a:lnTo>
                <a:lnTo>
                  <a:pt x="3971" y="3647"/>
                </a:lnTo>
                <a:lnTo>
                  <a:pt x="3966" y="3674"/>
                </a:lnTo>
                <a:lnTo>
                  <a:pt x="3961" y="3701"/>
                </a:lnTo>
                <a:lnTo>
                  <a:pt x="3974" y="3672"/>
                </a:lnTo>
                <a:lnTo>
                  <a:pt x="3986" y="3642"/>
                </a:lnTo>
                <a:lnTo>
                  <a:pt x="3997" y="3613"/>
                </a:lnTo>
                <a:lnTo>
                  <a:pt x="4008" y="3582"/>
                </a:lnTo>
                <a:lnTo>
                  <a:pt x="4029" y="3520"/>
                </a:lnTo>
                <a:lnTo>
                  <a:pt x="4047" y="3456"/>
                </a:lnTo>
                <a:lnTo>
                  <a:pt x="4063" y="3393"/>
                </a:lnTo>
                <a:lnTo>
                  <a:pt x="4078" y="3327"/>
                </a:lnTo>
                <a:lnTo>
                  <a:pt x="4089" y="3260"/>
                </a:lnTo>
                <a:lnTo>
                  <a:pt x="4098" y="3191"/>
                </a:lnTo>
                <a:lnTo>
                  <a:pt x="4106" y="3122"/>
                </a:lnTo>
                <a:lnTo>
                  <a:pt x="4113" y="3053"/>
                </a:lnTo>
                <a:lnTo>
                  <a:pt x="4116" y="2983"/>
                </a:lnTo>
                <a:lnTo>
                  <a:pt x="4118" y="2913"/>
                </a:lnTo>
                <a:lnTo>
                  <a:pt x="4118" y="2843"/>
                </a:lnTo>
                <a:lnTo>
                  <a:pt x="4117" y="2772"/>
                </a:lnTo>
                <a:lnTo>
                  <a:pt x="4114" y="2702"/>
                </a:lnTo>
                <a:lnTo>
                  <a:pt x="4108" y="2631"/>
                </a:lnTo>
                <a:lnTo>
                  <a:pt x="4102" y="2562"/>
                </a:lnTo>
                <a:lnTo>
                  <a:pt x="4093" y="2493"/>
                </a:lnTo>
                <a:lnTo>
                  <a:pt x="4083" y="2425"/>
                </a:lnTo>
                <a:lnTo>
                  <a:pt x="4072" y="2357"/>
                </a:lnTo>
                <a:lnTo>
                  <a:pt x="4059" y="2291"/>
                </a:lnTo>
                <a:lnTo>
                  <a:pt x="4045" y="2225"/>
                </a:lnTo>
                <a:lnTo>
                  <a:pt x="4028" y="2162"/>
                </a:lnTo>
                <a:lnTo>
                  <a:pt x="4010" y="2099"/>
                </a:lnTo>
                <a:lnTo>
                  <a:pt x="3992" y="2038"/>
                </a:lnTo>
                <a:lnTo>
                  <a:pt x="3972" y="1979"/>
                </a:lnTo>
                <a:lnTo>
                  <a:pt x="3951" y="1922"/>
                </a:lnTo>
                <a:lnTo>
                  <a:pt x="3928" y="1867"/>
                </a:lnTo>
                <a:lnTo>
                  <a:pt x="3905" y="1813"/>
                </a:lnTo>
                <a:lnTo>
                  <a:pt x="3880" y="1762"/>
                </a:lnTo>
                <a:lnTo>
                  <a:pt x="3853" y="1714"/>
                </a:lnTo>
                <a:lnTo>
                  <a:pt x="3827" y="1669"/>
                </a:lnTo>
                <a:lnTo>
                  <a:pt x="3874" y="1727"/>
                </a:lnTo>
                <a:lnTo>
                  <a:pt x="3921" y="1781"/>
                </a:lnTo>
                <a:lnTo>
                  <a:pt x="3969" y="1833"/>
                </a:lnTo>
                <a:lnTo>
                  <a:pt x="4015" y="1880"/>
                </a:lnTo>
                <a:lnTo>
                  <a:pt x="4061" y="1925"/>
                </a:lnTo>
                <a:lnTo>
                  <a:pt x="4106" y="1967"/>
                </a:lnTo>
                <a:lnTo>
                  <a:pt x="4151" y="2006"/>
                </a:lnTo>
                <a:lnTo>
                  <a:pt x="4196" y="2043"/>
                </a:lnTo>
                <a:lnTo>
                  <a:pt x="4240" y="2078"/>
                </a:lnTo>
                <a:lnTo>
                  <a:pt x="4284" y="2110"/>
                </a:lnTo>
                <a:lnTo>
                  <a:pt x="4327" y="2141"/>
                </a:lnTo>
                <a:lnTo>
                  <a:pt x="4369" y="2169"/>
                </a:lnTo>
                <a:lnTo>
                  <a:pt x="4411" y="2196"/>
                </a:lnTo>
                <a:lnTo>
                  <a:pt x="4453" y="2221"/>
                </a:lnTo>
                <a:lnTo>
                  <a:pt x="4532" y="2268"/>
                </a:lnTo>
                <a:lnTo>
                  <a:pt x="4609" y="2311"/>
                </a:lnTo>
                <a:lnTo>
                  <a:pt x="4683" y="2353"/>
                </a:lnTo>
                <a:lnTo>
                  <a:pt x="4753" y="2393"/>
                </a:lnTo>
                <a:lnTo>
                  <a:pt x="4786" y="2412"/>
                </a:lnTo>
                <a:lnTo>
                  <a:pt x="4819" y="2432"/>
                </a:lnTo>
                <a:lnTo>
                  <a:pt x="4851" y="2453"/>
                </a:lnTo>
                <a:lnTo>
                  <a:pt x="4881" y="2474"/>
                </a:lnTo>
                <a:lnTo>
                  <a:pt x="4910" y="2496"/>
                </a:lnTo>
                <a:lnTo>
                  <a:pt x="4939" y="2518"/>
                </a:lnTo>
                <a:lnTo>
                  <a:pt x="4967" y="2542"/>
                </a:lnTo>
                <a:lnTo>
                  <a:pt x="4993" y="2568"/>
                </a:lnTo>
                <a:lnTo>
                  <a:pt x="5017" y="2594"/>
                </a:lnTo>
                <a:lnTo>
                  <a:pt x="5041" y="2621"/>
                </a:lnTo>
                <a:close/>
                <a:moveTo>
                  <a:pt x="1492" y="4905"/>
                </a:moveTo>
                <a:lnTo>
                  <a:pt x="23" y="4905"/>
                </a:lnTo>
                <a:lnTo>
                  <a:pt x="23" y="5063"/>
                </a:lnTo>
                <a:lnTo>
                  <a:pt x="1354" y="5063"/>
                </a:lnTo>
                <a:lnTo>
                  <a:pt x="1386" y="5021"/>
                </a:lnTo>
                <a:lnTo>
                  <a:pt x="1420" y="4981"/>
                </a:lnTo>
                <a:lnTo>
                  <a:pt x="1456" y="4943"/>
                </a:lnTo>
                <a:lnTo>
                  <a:pt x="1492" y="4905"/>
                </a:lnTo>
                <a:close/>
                <a:moveTo>
                  <a:pt x="3567" y="4905"/>
                </a:moveTo>
                <a:lnTo>
                  <a:pt x="3567" y="4905"/>
                </a:lnTo>
                <a:lnTo>
                  <a:pt x="3604" y="4943"/>
                </a:lnTo>
                <a:lnTo>
                  <a:pt x="3640" y="4981"/>
                </a:lnTo>
                <a:lnTo>
                  <a:pt x="3674" y="5021"/>
                </a:lnTo>
                <a:lnTo>
                  <a:pt x="3706" y="5063"/>
                </a:lnTo>
                <a:lnTo>
                  <a:pt x="5036" y="5063"/>
                </a:lnTo>
                <a:lnTo>
                  <a:pt x="5036" y="4905"/>
                </a:lnTo>
                <a:lnTo>
                  <a:pt x="3567" y="4905"/>
                </a:lnTo>
                <a:close/>
                <a:moveTo>
                  <a:pt x="1627" y="2261"/>
                </a:moveTo>
                <a:lnTo>
                  <a:pt x="1627" y="2261"/>
                </a:lnTo>
                <a:lnTo>
                  <a:pt x="1631" y="2214"/>
                </a:lnTo>
                <a:lnTo>
                  <a:pt x="1632" y="2166"/>
                </a:lnTo>
                <a:lnTo>
                  <a:pt x="1633" y="2119"/>
                </a:lnTo>
                <a:lnTo>
                  <a:pt x="1633" y="2069"/>
                </a:lnTo>
                <a:lnTo>
                  <a:pt x="1632" y="2020"/>
                </a:lnTo>
                <a:lnTo>
                  <a:pt x="1630" y="1969"/>
                </a:lnTo>
                <a:lnTo>
                  <a:pt x="1626" y="1917"/>
                </a:lnTo>
                <a:lnTo>
                  <a:pt x="1622" y="1865"/>
                </a:lnTo>
                <a:lnTo>
                  <a:pt x="1719" y="1918"/>
                </a:lnTo>
                <a:lnTo>
                  <a:pt x="1818" y="1971"/>
                </a:lnTo>
                <a:lnTo>
                  <a:pt x="1845" y="2032"/>
                </a:lnTo>
                <a:lnTo>
                  <a:pt x="1873" y="2092"/>
                </a:lnTo>
                <a:lnTo>
                  <a:pt x="1900" y="2155"/>
                </a:lnTo>
                <a:lnTo>
                  <a:pt x="1928" y="2218"/>
                </a:lnTo>
                <a:lnTo>
                  <a:pt x="1954" y="2283"/>
                </a:lnTo>
                <a:lnTo>
                  <a:pt x="1981" y="2349"/>
                </a:lnTo>
                <a:lnTo>
                  <a:pt x="2007" y="2415"/>
                </a:lnTo>
                <a:lnTo>
                  <a:pt x="2032" y="2483"/>
                </a:lnTo>
                <a:lnTo>
                  <a:pt x="2058" y="2552"/>
                </a:lnTo>
                <a:lnTo>
                  <a:pt x="2082" y="2623"/>
                </a:lnTo>
                <a:lnTo>
                  <a:pt x="2106" y="2694"/>
                </a:lnTo>
                <a:lnTo>
                  <a:pt x="2129" y="2767"/>
                </a:lnTo>
                <a:lnTo>
                  <a:pt x="2152" y="2840"/>
                </a:lnTo>
                <a:lnTo>
                  <a:pt x="2174" y="2915"/>
                </a:lnTo>
                <a:lnTo>
                  <a:pt x="2196" y="2992"/>
                </a:lnTo>
                <a:lnTo>
                  <a:pt x="2217" y="3069"/>
                </a:lnTo>
                <a:lnTo>
                  <a:pt x="2238" y="3148"/>
                </a:lnTo>
                <a:lnTo>
                  <a:pt x="2258" y="3228"/>
                </a:lnTo>
                <a:lnTo>
                  <a:pt x="2276" y="3309"/>
                </a:lnTo>
                <a:lnTo>
                  <a:pt x="2294" y="3392"/>
                </a:lnTo>
                <a:lnTo>
                  <a:pt x="2312" y="3475"/>
                </a:lnTo>
                <a:lnTo>
                  <a:pt x="2328" y="3560"/>
                </a:lnTo>
                <a:lnTo>
                  <a:pt x="2345" y="3646"/>
                </a:lnTo>
                <a:lnTo>
                  <a:pt x="2360" y="3733"/>
                </a:lnTo>
                <a:lnTo>
                  <a:pt x="2373" y="3822"/>
                </a:lnTo>
                <a:lnTo>
                  <a:pt x="2387" y="3911"/>
                </a:lnTo>
                <a:lnTo>
                  <a:pt x="2400" y="4002"/>
                </a:lnTo>
                <a:lnTo>
                  <a:pt x="2411" y="4095"/>
                </a:lnTo>
                <a:lnTo>
                  <a:pt x="2421" y="4188"/>
                </a:lnTo>
                <a:lnTo>
                  <a:pt x="2431" y="4283"/>
                </a:lnTo>
                <a:lnTo>
                  <a:pt x="2439" y="4378"/>
                </a:lnTo>
                <a:lnTo>
                  <a:pt x="2447" y="4476"/>
                </a:lnTo>
                <a:lnTo>
                  <a:pt x="2410" y="4478"/>
                </a:lnTo>
                <a:lnTo>
                  <a:pt x="2372" y="4482"/>
                </a:lnTo>
                <a:lnTo>
                  <a:pt x="2336" y="4486"/>
                </a:lnTo>
                <a:lnTo>
                  <a:pt x="2300" y="4492"/>
                </a:lnTo>
                <a:lnTo>
                  <a:pt x="2263" y="4498"/>
                </a:lnTo>
                <a:lnTo>
                  <a:pt x="2228" y="4505"/>
                </a:lnTo>
                <a:lnTo>
                  <a:pt x="2193" y="4513"/>
                </a:lnTo>
                <a:lnTo>
                  <a:pt x="2158" y="4521"/>
                </a:lnTo>
                <a:lnTo>
                  <a:pt x="2151" y="4436"/>
                </a:lnTo>
                <a:lnTo>
                  <a:pt x="2144" y="4350"/>
                </a:lnTo>
                <a:lnTo>
                  <a:pt x="2136" y="4265"/>
                </a:lnTo>
                <a:lnTo>
                  <a:pt x="2127" y="4183"/>
                </a:lnTo>
                <a:lnTo>
                  <a:pt x="2118" y="4100"/>
                </a:lnTo>
                <a:lnTo>
                  <a:pt x="2107" y="4019"/>
                </a:lnTo>
                <a:lnTo>
                  <a:pt x="2096" y="3938"/>
                </a:lnTo>
                <a:lnTo>
                  <a:pt x="2084" y="3859"/>
                </a:lnTo>
                <a:lnTo>
                  <a:pt x="2072" y="3781"/>
                </a:lnTo>
                <a:lnTo>
                  <a:pt x="2059" y="3704"/>
                </a:lnTo>
                <a:lnTo>
                  <a:pt x="2044" y="3628"/>
                </a:lnTo>
                <a:lnTo>
                  <a:pt x="2030" y="3553"/>
                </a:lnTo>
                <a:lnTo>
                  <a:pt x="2015" y="3480"/>
                </a:lnTo>
                <a:lnTo>
                  <a:pt x="1999" y="3406"/>
                </a:lnTo>
                <a:lnTo>
                  <a:pt x="1983" y="3334"/>
                </a:lnTo>
                <a:lnTo>
                  <a:pt x="1965" y="3264"/>
                </a:lnTo>
                <a:lnTo>
                  <a:pt x="1948" y="3194"/>
                </a:lnTo>
                <a:lnTo>
                  <a:pt x="1930" y="3124"/>
                </a:lnTo>
                <a:lnTo>
                  <a:pt x="1911" y="3056"/>
                </a:lnTo>
                <a:lnTo>
                  <a:pt x="1891" y="2989"/>
                </a:lnTo>
                <a:lnTo>
                  <a:pt x="1873" y="2923"/>
                </a:lnTo>
                <a:lnTo>
                  <a:pt x="1852" y="2858"/>
                </a:lnTo>
                <a:lnTo>
                  <a:pt x="1831" y="2794"/>
                </a:lnTo>
                <a:lnTo>
                  <a:pt x="1810" y="2731"/>
                </a:lnTo>
                <a:lnTo>
                  <a:pt x="1789" y="2669"/>
                </a:lnTo>
                <a:lnTo>
                  <a:pt x="1767" y="2608"/>
                </a:lnTo>
                <a:lnTo>
                  <a:pt x="1745" y="2548"/>
                </a:lnTo>
                <a:lnTo>
                  <a:pt x="1722" y="2488"/>
                </a:lnTo>
                <a:lnTo>
                  <a:pt x="1699" y="2430"/>
                </a:lnTo>
                <a:lnTo>
                  <a:pt x="1676" y="2373"/>
                </a:lnTo>
                <a:lnTo>
                  <a:pt x="1627" y="2261"/>
                </a:lnTo>
                <a:close/>
                <a:moveTo>
                  <a:pt x="3091" y="2312"/>
                </a:moveTo>
                <a:lnTo>
                  <a:pt x="3091" y="2312"/>
                </a:lnTo>
                <a:lnTo>
                  <a:pt x="3051" y="2408"/>
                </a:lnTo>
                <a:lnTo>
                  <a:pt x="3013" y="2508"/>
                </a:lnTo>
                <a:lnTo>
                  <a:pt x="2973" y="2615"/>
                </a:lnTo>
                <a:lnTo>
                  <a:pt x="2934" y="2726"/>
                </a:lnTo>
                <a:lnTo>
                  <a:pt x="2896" y="2841"/>
                </a:lnTo>
                <a:lnTo>
                  <a:pt x="2859" y="2964"/>
                </a:lnTo>
                <a:lnTo>
                  <a:pt x="2822" y="3090"/>
                </a:lnTo>
                <a:lnTo>
                  <a:pt x="2805" y="3156"/>
                </a:lnTo>
                <a:lnTo>
                  <a:pt x="2788" y="3222"/>
                </a:lnTo>
                <a:lnTo>
                  <a:pt x="2770" y="3290"/>
                </a:lnTo>
                <a:lnTo>
                  <a:pt x="2754" y="3360"/>
                </a:lnTo>
                <a:lnTo>
                  <a:pt x="2739" y="3431"/>
                </a:lnTo>
                <a:lnTo>
                  <a:pt x="2723" y="3503"/>
                </a:lnTo>
                <a:lnTo>
                  <a:pt x="2708" y="3576"/>
                </a:lnTo>
                <a:lnTo>
                  <a:pt x="2693" y="3651"/>
                </a:lnTo>
                <a:lnTo>
                  <a:pt x="2679" y="3727"/>
                </a:lnTo>
                <a:lnTo>
                  <a:pt x="2666" y="3805"/>
                </a:lnTo>
                <a:lnTo>
                  <a:pt x="2653" y="3883"/>
                </a:lnTo>
                <a:lnTo>
                  <a:pt x="2641" y="3964"/>
                </a:lnTo>
                <a:lnTo>
                  <a:pt x="2629" y="4046"/>
                </a:lnTo>
                <a:lnTo>
                  <a:pt x="2618" y="4129"/>
                </a:lnTo>
                <a:lnTo>
                  <a:pt x="2607" y="4213"/>
                </a:lnTo>
                <a:lnTo>
                  <a:pt x="2598" y="4299"/>
                </a:lnTo>
                <a:lnTo>
                  <a:pt x="2588" y="4386"/>
                </a:lnTo>
                <a:lnTo>
                  <a:pt x="2580" y="4474"/>
                </a:lnTo>
                <a:lnTo>
                  <a:pt x="2616" y="4476"/>
                </a:lnTo>
                <a:lnTo>
                  <a:pt x="2654" y="4478"/>
                </a:lnTo>
                <a:lnTo>
                  <a:pt x="2690" y="4482"/>
                </a:lnTo>
                <a:lnTo>
                  <a:pt x="2726" y="4487"/>
                </a:lnTo>
                <a:lnTo>
                  <a:pt x="2763" y="4492"/>
                </a:lnTo>
                <a:lnTo>
                  <a:pt x="2798" y="4498"/>
                </a:lnTo>
                <a:lnTo>
                  <a:pt x="2833" y="4506"/>
                </a:lnTo>
                <a:lnTo>
                  <a:pt x="2868" y="4514"/>
                </a:lnTo>
                <a:lnTo>
                  <a:pt x="2877" y="4417"/>
                </a:lnTo>
                <a:lnTo>
                  <a:pt x="2887" y="4321"/>
                </a:lnTo>
                <a:lnTo>
                  <a:pt x="2898" y="4228"/>
                </a:lnTo>
                <a:lnTo>
                  <a:pt x="2909" y="4135"/>
                </a:lnTo>
                <a:lnTo>
                  <a:pt x="2921" y="4046"/>
                </a:lnTo>
                <a:lnTo>
                  <a:pt x="2934" y="3957"/>
                </a:lnTo>
                <a:lnTo>
                  <a:pt x="2949" y="3871"/>
                </a:lnTo>
                <a:lnTo>
                  <a:pt x="2963" y="3786"/>
                </a:lnTo>
                <a:lnTo>
                  <a:pt x="2978" y="3703"/>
                </a:lnTo>
                <a:lnTo>
                  <a:pt x="2995" y="3621"/>
                </a:lnTo>
                <a:lnTo>
                  <a:pt x="3011" y="3542"/>
                </a:lnTo>
                <a:lnTo>
                  <a:pt x="3028" y="3464"/>
                </a:lnTo>
                <a:lnTo>
                  <a:pt x="3046" y="3388"/>
                </a:lnTo>
                <a:lnTo>
                  <a:pt x="3064" y="3313"/>
                </a:lnTo>
                <a:lnTo>
                  <a:pt x="3083" y="3241"/>
                </a:lnTo>
                <a:lnTo>
                  <a:pt x="3102" y="3169"/>
                </a:lnTo>
                <a:lnTo>
                  <a:pt x="3121" y="3100"/>
                </a:lnTo>
                <a:lnTo>
                  <a:pt x="3141" y="3032"/>
                </a:lnTo>
                <a:lnTo>
                  <a:pt x="3161" y="2966"/>
                </a:lnTo>
                <a:lnTo>
                  <a:pt x="3181" y="2902"/>
                </a:lnTo>
                <a:lnTo>
                  <a:pt x="3202" y="2839"/>
                </a:lnTo>
                <a:lnTo>
                  <a:pt x="3223" y="2778"/>
                </a:lnTo>
                <a:lnTo>
                  <a:pt x="3244" y="2718"/>
                </a:lnTo>
                <a:lnTo>
                  <a:pt x="3264" y="2660"/>
                </a:lnTo>
                <a:lnTo>
                  <a:pt x="3307" y="2550"/>
                </a:lnTo>
                <a:lnTo>
                  <a:pt x="3350" y="2445"/>
                </a:lnTo>
                <a:lnTo>
                  <a:pt x="3392" y="2348"/>
                </a:lnTo>
                <a:lnTo>
                  <a:pt x="3434" y="2256"/>
                </a:lnTo>
                <a:lnTo>
                  <a:pt x="3426" y="2220"/>
                </a:lnTo>
                <a:lnTo>
                  <a:pt x="3419" y="2182"/>
                </a:lnTo>
                <a:lnTo>
                  <a:pt x="3378" y="2202"/>
                </a:lnTo>
                <a:lnTo>
                  <a:pt x="3337" y="2221"/>
                </a:lnTo>
                <a:lnTo>
                  <a:pt x="3296" y="2239"/>
                </a:lnTo>
                <a:lnTo>
                  <a:pt x="3255" y="2255"/>
                </a:lnTo>
                <a:lnTo>
                  <a:pt x="3214" y="2270"/>
                </a:lnTo>
                <a:lnTo>
                  <a:pt x="3173" y="2285"/>
                </a:lnTo>
                <a:lnTo>
                  <a:pt x="3091" y="2312"/>
                </a:lnTo>
                <a:close/>
                <a:moveTo>
                  <a:pt x="3774" y="5853"/>
                </a:moveTo>
                <a:lnTo>
                  <a:pt x="3774" y="5853"/>
                </a:lnTo>
                <a:lnTo>
                  <a:pt x="3772" y="5823"/>
                </a:lnTo>
                <a:lnTo>
                  <a:pt x="3768" y="5793"/>
                </a:lnTo>
                <a:lnTo>
                  <a:pt x="3764" y="5763"/>
                </a:lnTo>
                <a:lnTo>
                  <a:pt x="3760" y="5734"/>
                </a:lnTo>
                <a:lnTo>
                  <a:pt x="3754" y="5704"/>
                </a:lnTo>
                <a:lnTo>
                  <a:pt x="3747" y="5675"/>
                </a:lnTo>
                <a:lnTo>
                  <a:pt x="3741" y="5646"/>
                </a:lnTo>
                <a:lnTo>
                  <a:pt x="3734" y="5617"/>
                </a:lnTo>
                <a:lnTo>
                  <a:pt x="3725" y="5590"/>
                </a:lnTo>
                <a:lnTo>
                  <a:pt x="3718" y="5561"/>
                </a:lnTo>
                <a:lnTo>
                  <a:pt x="3708" y="5533"/>
                </a:lnTo>
                <a:lnTo>
                  <a:pt x="3698" y="5506"/>
                </a:lnTo>
                <a:lnTo>
                  <a:pt x="3687" y="5478"/>
                </a:lnTo>
                <a:lnTo>
                  <a:pt x="3676" y="5452"/>
                </a:lnTo>
                <a:lnTo>
                  <a:pt x="3665" y="5426"/>
                </a:lnTo>
                <a:lnTo>
                  <a:pt x="3652" y="5399"/>
                </a:lnTo>
                <a:lnTo>
                  <a:pt x="3640" y="5374"/>
                </a:lnTo>
                <a:lnTo>
                  <a:pt x="3625" y="5348"/>
                </a:lnTo>
                <a:lnTo>
                  <a:pt x="3612" y="5323"/>
                </a:lnTo>
                <a:lnTo>
                  <a:pt x="3597" y="5298"/>
                </a:lnTo>
                <a:lnTo>
                  <a:pt x="3582" y="5274"/>
                </a:lnTo>
                <a:lnTo>
                  <a:pt x="3566" y="5250"/>
                </a:lnTo>
                <a:lnTo>
                  <a:pt x="3533" y="5202"/>
                </a:lnTo>
                <a:lnTo>
                  <a:pt x="3498" y="5157"/>
                </a:lnTo>
                <a:lnTo>
                  <a:pt x="3461" y="5114"/>
                </a:lnTo>
                <a:lnTo>
                  <a:pt x="3422" y="5073"/>
                </a:lnTo>
                <a:lnTo>
                  <a:pt x="3381" y="5032"/>
                </a:lnTo>
                <a:lnTo>
                  <a:pt x="3338" y="4994"/>
                </a:lnTo>
                <a:lnTo>
                  <a:pt x="3294" y="4958"/>
                </a:lnTo>
                <a:lnTo>
                  <a:pt x="3248" y="4924"/>
                </a:lnTo>
                <a:lnTo>
                  <a:pt x="3201" y="4892"/>
                </a:lnTo>
                <a:lnTo>
                  <a:pt x="3176" y="4877"/>
                </a:lnTo>
                <a:lnTo>
                  <a:pt x="3151" y="4861"/>
                </a:lnTo>
                <a:lnTo>
                  <a:pt x="3126" y="4848"/>
                </a:lnTo>
                <a:lnTo>
                  <a:pt x="3101" y="4834"/>
                </a:lnTo>
                <a:lnTo>
                  <a:pt x="3075" y="4822"/>
                </a:lnTo>
                <a:lnTo>
                  <a:pt x="3049" y="4808"/>
                </a:lnTo>
                <a:lnTo>
                  <a:pt x="3022" y="4797"/>
                </a:lnTo>
                <a:lnTo>
                  <a:pt x="2995" y="4785"/>
                </a:lnTo>
                <a:lnTo>
                  <a:pt x="2969" y="4775"/>
                </a:lnTo>
                <a:lnTo>
                  <a:pt x="2941" y="4766"/>
                </a:lnTo>
                <a:lnTo>
                  <a:pt x="2914" y="4756"/>
                </a:lnTo>
                <a:lnTo>
                  <a:pt x="2885" y="4747"/>
                </a:lnTo>
                <a:lnTo>
                  <a:pt x="2857" y="4739"/>
                </a:lnTo>
                <a:lnTo>
                  <a:pt x="2829" y="4731"/>
                </a:lnTo>
                <a:lnTo>
                  <a:pt x="2799" y="4725"/>
                </a:lnTo>
                <a:lnTo>
                  <a:pt x="2770" y="4719"/>
                </a:lnTo>
                <a:lnTo>
                  <a:pt x="2741" y="4714"/>
                </a:lnTo>
                <a:lnTo>
                  <a:pt x="2711" y="4709"/>
                </a:lnTo>
                <a:lnTo>
                  <a:pt x="2681" y="4705"/>
                </a:lnTo>
                <a:lnTo>
                  <a:pt x="2652" y="4702"/>
                </a:lnTo>
                <a:lnTo>
                  <a:pt x="2622" y="4700"/>
                </a:lnTo>
                <a:lnTo>
                  <a:pt x="2591" y="4697"/>
                </a:lnTo>
                <a:lnTo>
                  <a:pt x="2560" y="4696"/>
                </a:lnTo>
                <a:lnTo>
                  <a:pt x="2530" y="4696"/>
                </a:lnTo>
                <a:lnTo>
                  <a:pt x="2499" y="4696"/>
                </a:lnTo>
                <a:lnTo>
                  <a:pt x="2468" y="4697"/>
                </a:lnTo>
                <a:lnTo>
                  <a:pt x="2438" y="4700"/>
                </a:lnTo>
                <a:lnTo>
                  <a:pt x="2407" y="4702"/>
                </a:lnTo>
                <a:lnTo>
                  <a:pt x="2378" y="4705"/>
                </a:lnTo>
                <a:lnTo>
                  <a:pt x="2348" y="4709"/>
                </a:lnTo>
                <a:lnTo>
                  <a:pt x="2318" y="4714"/>
                </a:lnTo>
                <a:lnTo>
                  <a:pt x="2290" y="4719"/>
                </a:lnTo>
                <a:lnTo>
                  <a:pt x="2260" y="4725"/>
                </a:lnTo>
                <a:lnTo>
                  <a:pt x="2231" y="4731"/>
                </a:lnTo>
                <a:lnTo>
                  <a:pt x="2203" y="4739"/>
                </a:lnTo>
                <a:lnTo>
                  <a:pt x="2174" y="4747"/>
                </a:lnTo>
                <a:lnTo>
                  <a:pt x="2147" y="4756"/>
                </a:lnTo>
                <a:lnTo>
                  <a:pt x="2119" y="4766"/>
                </a:lnTo>
                <a:lnTo>
                  <a:pt x="2092" y="4775"/>
                </a:lnTo>
                <a:lnTo>
                  <a:pt x="2064" y="4785"/>
                </a:lnTo>
                <a:lnTo>
                  <a:pt x="2038" y="4797"/>
                </a:lnTo>
                <a:lnTo>
                  <a:pt x="2011" y="4808"/>
                </a:lnTo>
                <a:lnTo>
                  <a:pt x="1985" y="4822"/>
                </a:lnTo>
                <a:lnTo>
                  <a:pt x="1959" y="4834"/>
                </a:lnTo>
                <a:lnTo>
                  <a:pt x="1933" y="4848"/>
                </a:lnTo>
                <a:lnTo>
                  <a:pt x="1908" y="4861"/>
                </a:lnTo>
                <a:lnTo>
                  <a:pt x="1884" y="4877"/>
                </a:lnTo>
                <a:lnTo>
                  <a:pt x="1859" y="4892"/>
                </a:lnTo>
                <a:lnTo>
                  <a:pt x="1835" y="4908"/>
                </a:lnTo>
                <a:lnTo>
                  <a:pt x="1812" y="4924"/>
                </a:lnTo>
                <a:lnTo>
                  <a:pt x="1766" y="4958"/>
                </a:lnTo>
                <a:lnTo>
                  <a:pt x="1721" y="4994"/>
                </a:lnTo>
                <a:lnTo>
                  <a:pt x="1679" y="5032"/>
                </a:lnTo>
                <a:lnTo>
                  <a:pt x="1637" y="5073"/>
                </a:lnTo>
                <a:lnTo>
                  <a:pt x="1599" y="5114"/>
                </a:lnTo>
                <a:lnTo>
                  <a:pt x="1561" y="5157"/>
                </a:lnTo>
                <a:lnTo>
                  <a:pt x="1526" y="5202"/>
                </a:lnTo>
                <a:lnTo>
                  <a:pt x="1493" y="5250"/>
                </a:lnTo>
                <a:lnTo>
                  <a:pt x="1478" y="5274"/>
                </a:lnTo>
                <a:lnTo>
                  <a:pt x="1462" y="5298"/>
                </a:lnTo>
                <a:lnTo>
                  <a:pt x="1448" y="5323"/>
                </a:lnTo>
                <a:lnTo>
                  <a:pt x="1434" y="5348"/>
                </a:lnTo>
                <a:lnTo>
                  <a:pt x="1420" y="5374"/>
                </a:lnTo>
                <a:lnTo>
                  <a:pt x="1407" y="5399"/>
                </a:lnTo>
                <a:lnTo>
                  <a:pt x="1395" y="5426"/>
                </a:lnTo>
                <a:lnTo>
                  <a:pt x="1383" y="5452"/>
                </a:lnTo>
                <a:lnTo>
                  <a:pt x="1372" y="5478"/>
                </a:lnTo>
                <a:lnTo>
                  <a:pt x="1362" y="5506"/>
                </a:lnTo>
                <a:lnTo>
                  <a:pt x="1352" y="5533"/>
                </a:lnTo>
                <a:lnTo>
                  <a:pt x="1342" y="5561"/>
                </a:lnTo>
                <a:lnTo>
                  <a:pt x="1334" y="5590"/>
                </a:lnTo>
                <a:lnTo>
                  <a:pt x="1326" y="5617"/>
                </a:lnTo>
                <a:lnTo>
                  <a:pt x="1318" y="5646"/>
                </a:lnTo>
                <a:lnTo>
                  <a:pt x="1312" y="5675"/>
                </a:lnTo>
                <a:lnTo>
                  <a:pt x="1306" y="5704"/>
                </a:lnTo>
                <a:lnTo>
                  <a:pt x="1301" y="5734"/>
                </a:lnTo>
                <a:lnTo>
                  <a:pt x="1296" y="5763"/>
                </a:lnTo>
                <a:lnTo>
                  <a:pt x="1292" y="5793"/>
                </a:lnTo>
                <a:lnTo>
                  <a:pt x="1288" y="5823"/>
                </a:lnTo>
                <a:lnTo>
                  <a:pt x="1286" y="5853"/>
                </a:lnTo>
                <a:lnTo>
                  <a:pt x="3774" y="5853"/>
                </a:lnTo>
                <a:close/>
                <a:moveTo>
                  <a:pt x="4028" y="6311"/>
                </a:moveTo>
                <a:lnTo>
                  <a:pt x="4028" y="6088"/>
                </a:lnTo>
                <a:lnTo>
                  <a:pt x="987" y="6088"/>
                </a:lnTo>
                <a:lnTo>
                  <a:pt x="987" y="6311"/>
                </a:lnTo>
                <a:lnTo>
                  <a:pt x="4028" y="6311"/>
                </a:lnTo>
                <a:close/>
              </a:path>
            </a:pathLst>
          </a:custGeom>
          <a:blipFill rotWithShape="1">
            <a:blip r:embed="rId4"/>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21" name="组合 20"/>
          <p:cNvGrpSpPr/>
          <p:nvPr/>
        </p:nvGrpSpPr>
        <p:grpSpPr>
          <a:xfrm>
            <a:off x="1460500" y="1997075"/>
            <a:ext cx="624840" cy="624840"/>
            <a:chOff x="3356" y="3530"/>
            <a:chExt cx="984" cy="984"/>
          </a:xfrm>
        </p:grpSpPr>
        <p:sp>
          <p:nvSpPr>
            <p:cNvPr id="14" name="椭圆 13"/>
            <p:cNvSpPr/>
            <p:nvPr/>
          </p:nvSpPr>
          <p:spPr>
            <a:xfrm>
              <a:off x="33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搜索"/>
            <p:cNvSpPr/>
            <p:nvPr/>
          </p:nvSpPr>
          <p:spPr>
            <a:xfrm>
              <a:off x="3583" y="3686"/>
              <a:ext cx="530" cy="672"/>
            </a:xfrm>
            <a:custGeom>
              <a:avLst/>
              <a:gdLst/>
              <a:ahLst/>
              <a:cxnLst/>
              <a:rect l="l" t="t" r="r" b="b"/>
              <a:pathLst>
                <a:path w="926557" h="1124410">
                  <a:moveTo>
                    <a:pt x="319502" y="42976"/>
                  </a:moveTo>
                  <a:cubicBezTo>
                    <a:pt x="167768" y="42976"/>
                    <a:pt x="44763" y="161072"/>
                    <a:pt x="44763" y="306750"/>
                  </a:cubicBezTo>
                  <a:cubicBezTo>
                    <a:pt x="44763" y="452429"/>
                    <a:pt x="167768" y="570525"/>
                    <a:pt x="319502" y="570525"/>
                  </a:cubicBezTo>
                  <a:cubicBezTo>
                    <a:pt x="471237" y="570525"/>
                    <a:pt x="594242" y="452429"/>
                    <a:pt x="594242" y="306750"/>
                  </a:cubicBezTo>
                  <a:cubicBezTo>
                    <a:pt x="594242" y="161072"/>
                    <a:pt x="471237" y="42976"/>
                    <a:pt x="319502" y="42976"/>
                  </a:cubicBezTo>
                  <a:close/>
                  <a:moveTo>
                    <a:pt x="319502" y="0"/>
                  </a:moveTo>
                  <a:cubicBezTo>
                    <a:pt x="495959" y="0"/>
                    <a:pt x="639005" y="137337"/>
                    <a:pt x="639005" y="306750"/>
                  </a:cubicBezTo>
                  <a:cubicBezTo>
                    <a:pt x="639005" y="405310"/>
                    <a:pt x="590590" y="493013"/>
                    <a:pt x="515156" y="548896"/>
                  </a:cubicBezTo>
                  <a:lnTo>
                    <a:pt x="582115" y="648710"/>
                  </a:lnTo>
                  <a:lnTo>
                    <a:pt x="602593" y="634624"/>
                  </a:lnTo>
                  <a:cubicBezTo>
                    <a:pt x="861748" y="850694"/>
                    <a:pt x="940987" y="1016410"/>
                    <a:pt x="924472" y="1076071"/>
                  </a:cubicBezTo>
                  <a:cubicBezTo>
                    <a:pt x="918911" y="1116496"/>
                    <a:pt x="880404" y="1127298"/>
                    <a:pt x="856539" y="1123792"/>
                  </a:cubicBezTo>
                  <a:cubicBezTo>
                    <a:pt x="699114" y="1087767"/>
                    <a:pt x="580304" y="803802"/>
                    <a:pt x="527916" y="685990"/>
                  </a:cubicBezTo>
                  <a:lnTo>
                    <a:pt x="547442" y="672559"/>
                  </a:lnTo>
                  <a:lnTo>
                    <a:pt x="479840" y="571786"/>
                  </a:lnTo>
                  <a:cubicBezTo>
                    <a:pt x="432836" y="598404"/>
                    <a:pt x="378006" y="613501"/>
                    <a:pt x="319502" y="613501"/>
                  </a:cubicBezTo>
                  <a:cubicBezTo>
                    <a:pt x="143046" y="613501"/>
                    <a:pt x="0" y="476164"/>
                    <a:pt x="0" y="306750"/>
                  </a:cubicBezTo>
                  <a:cubicBezTo>
                    <a:pt x="0" y="137337"/>
                    <a:pt x="143046" y="0"/>
                    <a:pt x="319502" y="0"/>
                  </a:cubicBez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grpSp>
        <p:nvGrpSpPr>
          <p:cNvPr id="28" name="组合 27"/>
          <p:cNvGrpSpPr/>
          <p:nvPr/>
        </p:nvGrpSpPr>
        <p:grpSpPr>
          <a:xfrm>
            <a:off x="1437005" y="3498215"/>
            <a:ext cx="624840" cy="624840"/>
            <a:chOff x="5956" y="3530"/>
            <a:chExt cx="984" cy="984"/>
          </a:xfrm>
        </p:grpSpPr>
        <p:sp>
          <p:nvSpPr>
            <p:cNvPr id="18" name="椭圆 17"/>
            <p:cNvSpPr/>
            <p:nvPr/>
          </p:nvSpPr>
          <p:spPr>
            <a:xfrm>
              <a:off x="59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书本"/>
            <p:cNvSpPr/>
            <p:nvPr/>
          </p:nvSpPr>
          <p:spPr bwMode="auto">
            <a:xfrm>
              <a:off x="6179" y="3713"/>
              <a:ext cx="539" cy="617"/>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55463D"/>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grpSp>
        <p:nvGrpSpPr>
          <p:cNvPr id="30" name="组合 29"/>
          <p:cNvGrpSpPr/>
          <p:nvPr/>
        </p:nvGrpSpPr>
        <p:grpSpPr>
          <a:xfrm>
            <a:off x="1437640" y="5105400"/>
            <a:ext cx="624840" cy="624840"/>
            <a:chOff x="8124" y="3530"/>
            <a:chExt cx="984" cy="984"/>
          </a:xfrm>
        </p:grpSpPr>
        <p:sp>
          <p:nvSpPr>
            <p:cNvPr id="27" name="椭圆 26"/>
            <p:cNvSpPr/>
            <p:nvPr/>
          </p:nvSpPr>
          <p:spPr>
            <a:xfrm>
              <a:off x="8124"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定位箭头"/>
            <p:cNvSpPr/>
            <p:nvPr/>
          </p:nvSpPr>
          <p:spPr>
            <a:xfrm>
              <a:off x="8305" y="3686"/>
              <a:ext cx="623" cy="623"/>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19" name="文本框 18"/>
          <p:cNvSpPr txBox="1"/>
          <p:nvPr/>
        </p:nvSpPr>
        <p:spPr>
          <a:xfrm>
            <a:off x="2223770" y="2096135"/>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7" name="文本框 119"/>
          <p:cNvSpPr txBox="1"/>
          <p:nvPr/>
        </p:nvSpPr>
        <p:spPr>
          <a:xfrm>
            <a:off x="2223538" y="187582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8" name="文本框 7"/>
          <p:cNvSpPr txBox="1"/>
          <p:nvPr/>
        </p:nvSpPr>
        <p:spPr>
          <a:xfrm>
            <a:off x="2223770" y="360807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2223538" y="338775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2223770" y="521208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2223538" y="49917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randombar(vertical)">
                                      <p:cBhvr>
                                        <p:cTn id="19" dur="500"/>
                                        <p:tgtEl>
                                          <p:spTgt spid="2050"/>
                                        </p:tgtEl>
                                      </p:cBhvr>
                                    </p:animEffect>
                                  </p:childTnLst>
                                </p:cTn>
                              </p:par>
                            </p:childTnLst>
                          </p:cTn>
                        </p:par>
                        <p:par>
                          <p:cTn id="20" fill="hold">
                            <p:stCondLst>
                              <p:cond delay="1500"/>
                            </p:stCondLst>
                            <p:childTnLst>
                              <p:par>
                                <p:cTn id="21" presetID="35"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style.rotation</p:attrName>
                                        </p:attrNameLst>
                                      </p:cBhvr>
                                      <p:tavLst>
                                        <p:tav tm="0">
                                          <p:val>
                                            <p:fltVal val="720"/>
                                          </p:val>
                                        </p:tav>
                                        <p:tav tm="100000">
                                          <p:val>
                                            <p:fltVal val="0"/>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ppt_w</p:attrName>
                                        </p:attrNameLst>
                                      </p:cBhvr>
                                      <p:tavLst>
                                        <p:tav tm="0">
                                          <p:val>
                                            <p:fltVal val="0"/>
                                          </p:val>
                                        </p:tav>
                                        <p:tav tm="100000">
                                          <p:val>
                                            <p:strVal val="#ppt_w"/>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ppt_y</p:attrName>
                                        </p:attrNameLst>
                                      </p:cBhvr>
                                      <p:tavLst>
                                        <p:tav tm="0">
                                          <p:val>
                                            <p:strVal val="#ppt_y+#ppt_h*1.125000"/>
                                          </p:val>
                                        </p:tav>
                                        <p:tav tm="100000">
                                          <p:val>
                                            <p:strVal val="#ppt_y"/>
                                          </p:val>
                                        </p:tav>
                                      </p:tavLst>
                                    </p:anim>
                                    <p:animEffect transition="in" filter="wipe(up)">
                                      <p:cBhvr>
                                        <p:cTn id="34" dur="500"/>
                                        <p:tgtEl>
                                          <p:spTgt spid="19"/>
                                        </p:tgtEl>
                                      </p:cBhvr>
                                    </p:animEffect>
                                  </p:childTnLst>
                                </p:cTn>
                              </p:par>
                            </p:childTnLst>
                          </p:cTn>
                        </p:par>
                        <p:par>
                          <p:cTn id="35" fill="hold">
                            <p:stCondLst>
                              <p:cond delay="2500"/>
                            </p:stCondLst>
                            <p:childTnLst>
                              <p:par>
                                <p:cTn id="36" presetID="35"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anim calcmode="lin" valueType="num">
                                      <p:cBhvr>
                                        <p:cTn id="39" dur="500" fill="hold"/>
                                        <p:tgtEl>
                                          <p:spTgt spid="28"/>
                                        </p:tgtEl>
                                        <p:attrNameLst>
                                          <p:attrName>style.rotation</p:attrName>
                                        </p:attrNameLst>
                                      </p:cBhvr>
                                      <p:tavLst>
                                        <p:tav tm="0">
                                          <p:val>
                                            <p:fltVal val="720"/>
                                          </p:val>
                                        </p:tav>
                                        <p:tav tm="100000">
                                          <p:val>
                                            <p:fltVal val="0"/>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 calcmode="lin" valueType="num">
                                      <p:cBhvr>
                                        <p:cTn id="41" dur="500" fill="hold"/>
                                        <p:tgtEl>
                                          <p:spTgt spid="28"/>
                                        </p:tgtEl>
                                        <p:attrNameLst>
                                          <p:attrName>ppt_w</p:attrName>
                                        </p:attrNameLst>
                                      </p:cBhvr>
                                      <p:tavLst>
                                        <p:tav tm="0">
                                          <p:val>
                                            <p:fltVal val="0"/>
                                          </p:val>
                                        </p:tav>
                                        <p:tav tm="100000">
                                          <p:val>
                                            <p:strVal val="#ppt_w"/>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ppt_y</p:attrName>
                                        </p:attrNameLst>
                                      </p:cBhvr>
                                      <p:tavLst>
                                        <p:tav tm="0">
                                          <p:val>
                                            <p:strVal val="#ppt_y+#ppt_h*1.125000"/>
                                          </p:val>
                                        </p:tav>
                                        <p:tav tm="100000">
                                          <p:val>
                                            <p:strVal val="#ppt_y"/>
                                          </p:val>
                                        </p:tav>
                                      </p:tavLst>
                                    </p:anim>
                                    <p:animEffect transition="in" filter="wipe(up)">
                                      <p:cBhvr>
                                        <p:cTn id="49" dur="500"/>
                                        <p:tgtEl>
                                          <p:spTgt spid="8"/>
                                        </p:tgtEl>
                                      </p:cBhvr>
                                    </p:animEffect>
                                  </p:childTnLst>
                                </p:cTn>
                              </p:par>
                            </p:childTnLst>
                          </p:cTn>
                        </p:par>
                        <p:par>
                          <p:cTn id="50" fill="hold">
                            <p:stCondLst>
                              <p:cond delay="3500"/>
                            </p:stCondLst>
                            <p:childTnLst>
                              <p:par>
                                <p:cTn id="51" presetID="35"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anim calcmode="lin" valueType="num">
                                      <p:cBhvr>
                                        <p:cTn id="54" dur="500" fill="hold"/>
                                        <p:tgtEl>
                                          <p:spTgt spid="30"/>
                                        </p:tgtEl>
                                        <p:attrNameLst>
                                          <p:attrName>style.rotation</p:attrName>
                                        </p:attrNameLst>
                                      </p:cBhvr>
                                      <p:tavLst>
                                        <p:tav tm="0">
                                          <p:val>
                                            <p:fltVal val="720"/>
                                          </p:val>
                                        </p:tav>
                                        <p:tav tm="100000">
                                          <p:val>
                                            <p:fltVal val="0"/>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 calcmode="lin" valueType="num">
                                      <p:cBhvr>
                                        <p:cTn id="56" dur="500" fill="hold"/>
                                        <p:tgtEl>
                                          <p:spTgt spid="30"/>
                                        </p:tgtEl>
                                        <p:attrNameLst>
                                          <p:attrName>ppt_w</p:attrName>
                                        </p:attrNameLst>
                                      </p:cBhvr>
                                      <p:tavLst>
                                        <p:tav tm="0">
                                          <p:val>
                                            <p:fltVal val="0"/>
                                          </p:val>
                                        </p:tav>
                                        <p:tav tm="100000">
                                          <p:val>
                                            <p:strVal val="#ppt_w"/>
                                          </p:val>
                                        </p:tav>
                                      </p:tavLst>
                                    </p:anim>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p:tgtEl>
                                          <p:spTgt spid="10"/>
                                        </p:tgtEl>
                                        <p:attrNameLst>
                                          <p:attrName>ppt_y</p:attrName>
                                        </p:attrNameLst>
                                      </p:cBhvr>
                                      <p:tavLst>
                                        <p:tav tm="0">
                                          <p:val>
                                            <p:strVal val="#ppt_y+#ppt_h*1.125000"/>
                                          </p:val>
                                        </p:tav>
                                        <p:tav tm="100000">
                                          <p:val>
                                            <p:strVal val="#ppt_y"/>
                                          </p:val>
                                        </p:tav>
                                      </p:tavLst>
                                    </p:anim>
                                    <p:animEffect transition="in" filter="wipe(up)">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50" grpId="0" bldLvl="0" animBg="1"/>
      <p:bldP spid="19"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6277610" y="1603375"/>
            <a:ext cx="4831080" cy="46939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50925" y="1603375"/>
            <a:ext cx="5135245" cy="2058035"/>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4"/>
          <p:cNvSpPr txBox="1"/>
          <p:nvPr/>
        </p:nvSpPr>
        <p:spPr>
          <a:xfrm>
            <a:off x="1051054" y="420970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1050925" y="4544695"/>
            <a:ext cx="5135245" cy="137160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edge">
                                      <p:cBhvr>
                                        <p:cTn id="19" dur="500"/>
                                        <p:tgtEl>
                                          <p:spTgt spid="5"/>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500"/>
                            </p:stCondLst>
                            <p:childTnLst>
                              <p:par>
                                <p:cTn id="29" presetID="14" presetClass="entr" presetSubtype="1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4309745" y="2014855"/>
            <a:ext cx="3445510" cy="3444240"/>
            <a:chOff x="6785" y="1613"/>
            <a:chExt cx="5426" cy="5424"/>
          </a:xfrm>
          <a:solidFill>
            <a:srgbClr val="55463D">
              <a:alpha val="50000"/>
            </a:srgbClr>
          </a:solidFill>
        </p:grpSpPr>
        <p:sp>
          <p:nvSpPr>
            <p:cNvPr id="4" name="饼形 3"/>
            <p:cNvSpPr/>
            <p:nvPr/>
          </p:nvSpPr>
          <p:spPr>
            <a:xfrm>
              <a:off x="6785"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flipH="1">
              <a:off x="9499"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饼形 5"/>
            <p:cNvSpPr/>
            <p:nvPr/>
          </p:nvSpPr>
          <p:spPr>
            <a:xfrm flipH="1" flipV="1">
              <a:off x="949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饼形 6"/>
            <p:cNvSpPr/>
            <p:nvPr/>
          </p:nvSpPr>
          <p:spPr>
            <a:xfrm flipV="1">
              <a:off x="678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文本框 12"/>
          <p:cNvSpPr txBox="1"/>
          <p:nvPr/>
        </p:nvSpPr>
        <p:spPr>
          <a:xfrm>
            <a:off x="5464810" y="3391535"/>
            <a:ext cx="1261745"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单击此处输入文本</a:t>
            </a:r>
          </a:p>
        </p:txBody>
      </p:sp>
      <p:sp>
        <p:nvSpPr>
          <p:cNvPr id="21" name="TextBox 23"/>
          <p:cNvSpPr txBox="1"/>
          <p:nvPr/>
        </p:nvSpPr>
        <p:spPr>
          <a:xfrm>
            <a:off x="807085" y="212661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9" name="TextBox 23"/>
          <p:cNvSpPr txBox="1"/>
          <p:nvPr/>
        </p:nvSpPr>
        <p:spPr>
          <a:xfrm>
            <a:off x="807085" y="409257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0" name="TextBox 23"/>
          <p:cNvSpPr txBox="1"/>
          <p:nvPr/>
        </p:nvSpPr>
        <p:spPr>
          <a:xfrm>
            <a:off x="7883525" y="212661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1" name="TextBox 23"/>
          <p:cNvSpPr txBox="1"/>
          <p:nvPr/>
        </p:nvSpPr>
        <p:spPr>
          <a:xfrm>
            <a:off x="7883525" y="409257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5"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style.rotation</p:attrName>
                                        </p:attrNameLst>
                                      </p:cBhvr>
                                      <p:tavLst>
                                        <p:tav tm="0">
                                          <p:val>
                                            <p:fltVal val="720"/>
                                          </p:val>
                                        </p:tav>
                                        <p:tav tm="100000">
                                          <p:val>
                                            <p:fltVal val="0"/>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ppt_w</p:attrName>
                                        </p:attrNameLst>
                                      </p:cBhvr>
                                      <p:tavLst>
                                        <p:tav tm="0">
                                          <p:val>
                                            <p:fltVal val="0"/>
                                          </p:val>
                                        </p:tav>
                                        <p:tav tm="100000">
                                          <p:val>
                                            <p:strVal val="#ppt_w"/>
                                          </p:val>
                                        </p:tav>
                                      </p:tavLst>
                                    </p:anim>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par>
                          <p:cTn id="48" fill="hold">
                            <p:stCondLst>
                              <p:cond delay="5000"/>
                            </p:stCondLst>
                            <p:childTnLst>
                              <p:par>
                                <p:cTn id="49" presetID="42"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21"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6" name="矩形 5"/>
          <p:cNvSpPr/>
          <p:nvPr/>
        </p:nvSpPr>
        <p:spPr>
          <a:xfrm>
            <a:off x="5211445" y="1572895"/>
            <a:ext cx="6156960" cy="470916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折角形 6"/>
          <p:cNvSpPr/>
          <p:nvPr/>
        </p:nvSpPr>
        <p:spPr>
          <a:xfrm>
            <a:off x="852805" y="1572895"/>
            <a:ext cx="4221480" cy="23609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折角形 7"/>
          <p:cNvSpPr/>
          <p:nvPr/>
        </p:nvSpPr>
        <p:spPr>
          <a:xfrm>
            <a:off x="852805" y="4073525"/>
            <a:ext cx="4221480" cy="22085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90" y="230187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973858" y="198250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974090" y="473011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441074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500"/>
                                        <p:tgtEl>
                                          <p:spTgt spid="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ppt_y</p:attrName>
                                        </p:attrNameLst>
                                      </p:cBhvr>
                                      <p:tavLst>
                                        <p:tav tm="0">
                                          <p:val>
                                            <p:strVal val="#ppt_y+#ppt_h*1.125000"/>
                                          </p:val>
                                        </p:tav>
                                        <p:tav tm="100000">
                                          <p:val>
                                            <p:strVal val="#ppt_y"/>
                                          </p:val>
                                        </p:tav>
                                      </p:tavLst>
                                    </p:anim>
                                    <p:animEffect transition="in" filter="wipe(up)">
                                      <p:cBhvr>
                                        <p:cTn id="27" dur="500"/>
                                        <p:tgtEl>
                                          <p:spTgt spid="19"/>
                                        </p:tgtEl>
                                      </p:cBhvr>
                                    </p:animEffect>
                                  </p:childTnLst>
                                </p:cTn>
                              </p:par>
                            </p:childTnLst>
                          </p:cTn>
                        </p:par>
                        <p:par>
                          <p:cTn id="28" fill="hold">
                            <p:stCondLst>
                              <p:cond delay="2000"/>
                            </p:stCondLst>
                            <p:childTnLst>
                              <p:par>
                                <p:cTn id="29" presetID="2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500"/>
                                        <p:tgtEl>
                                          <p:spTgt spid="8"/>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p:tgtEl>
                                          <p:spTgt spid="10"/>
                                        </p:tgtEl>
                                        <p:attrNameLst>
                                          <p:attrName>ppt_y</p:attrName>
                                        </p:attrNameLst>
                                      </p:cBhvr>
                                      <p:tavLst>
                                        <p:tav tm="0">
                                          <p:val>
                                            <p:strVal val="#ppt_y+#ppt_h*1.125000"/>
                                          </p:val>
                                        </p:tav>
                                        <p:tav tm="100000">
                                          <p:val>
                                            <p:strVal val="#ppt_y"/>
                                          </p:val>
                                        </p:tav>
                                      </p:tavLst>
                                    </p:anim>
                                    <p:animEffect transition="in" filter="wipe(up)">
                                      <p:cBhvr>
                                        <p:cTn id="39" dur="500"/>
                                        <p:tgtEl>
                                          <p:spTgt spid="10"/>
                                        </p:tgtEl>
                                      </p:cBhvr>
                                    </p:animEffect>
                                  </p:childTnLst>
                                </p:cTn>
                              </p:par>
                            </p:childTnLst>
                          </p:cTn>
                        </p:par>
                        <p:par>
                          <p:cTn id="40" fill="hold">
                            <p:stCondLst>
                              <p:cond delay="3000"/>
                            </p:stCondLst>
                            <p:childTnLst>
                              <p:par>
                                <p:cTn id="41" presetID="14" presetClass="entr" presetSubtype="5"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vertic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7" grpId="0" bldLvl="0" animBg="1"/>
      <p:bldP spid="8" grpId="0" bldLvl="0" animBg="1"/>
      <p:bldP spid="19"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Part.03</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3754120" y="1633855"/>
            <a:ext cx="2240280" cy="224028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62040" y="1633855"/>
            <a:ext cx="2240280" cy="224028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554720" y="1633855"/>
            <a:ext cx="2240280" cy="22402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1440" y="1633855"/>
            <a:ext cx="2240280" cy="2240280"/>
          </a:xfrm>
          <a:prstGeom prst="rect">
            <a:avLst/>
          </a:prstGeom>
          <a:blipFill dpi="0" rotWithShape="1">
            <a:blip r:embed="rId7">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360805"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55463D"/>
                </a:solidFill>
                <a:latin typeface="罗西钢笔行楷" panose="02010800040101010101" charset="-122"/>
                <a:ea typeface="罗西钢笔行楷" panose="02010800040101010101" charset="-122"/>
              </a:rPr>
              <a:t>单击此处输入标题</a:t>
            </a:r>
          </a:p>
        </p:txBody>
      </p:sp>
      <p:sp>
        <p:nvSpPr>
          <p:cNvPr id="9" name="圆角矩形 8"/>
          <p:cNvSpPr/>
          <p:nvPr/>
        </p:nvSpPr>
        <p:spPr>
          <a:xfrm>
            <a:off x="375285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0" name="圆角矩形 9"/>
          <p:cNvSpPr/>
          <p:nvPr/>
        </p:nvSpPr>
        <p:spPr>
          <a:xfrm>
            <a:off x="616077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1" name="圆角矩形 10"/>
          <p:cNvSpPr/>
          <p:nvPr/>
        </p:nvSpPr>
        <p:spPr>
          <a:xfrm>
            <a:off x="855472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cxnSp>
        <p:nvCxnSpPr>
          <p:cNvPr id="12" name="直接连接符 11"/>
          <p:cNvCxnSpPr/>
          <p:nvPr/>
        </p:nvCxnSpPr>
        <p:spPr>
          <a:xfrm>
            <a:off x="309880" y="4864735"/>
            <a:ext cx="11567160" cy="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9880" y="5113655"/>
            <a:ext cx="11566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par>
                          <p:cTn id="30" fill="hold">
                            <p:stCondLst>
                              <p:cond delay="3000"/>
                            </p:stCondLst>
                            <p:childTnLst>
                              <p:par>
                                <p:cTn id="31" presetID="55"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70"/>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par>
                          <p:cTn id="40" fill="hold">
                            <p:stCondLst>
                              <p:cond delay="4500"/>
                            </p:stCondLst>
                            <p:childTnLst>
                              <p:par>
                                <p:cTn id="41" presetID="55"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par>
                          <p:cTn id="50" fill="hold">
                            <p:stCondLst>
                              <p:cond delay="6000"/>
                            </p:stCondLst>
                            <p:childTnLst>
                              <p:par>
                                <p:cTn id="51" presetID="55"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strVal val="#ppt_w*0.70"/>
                                          </p:val>
                                        </p:tav>
                                        <p:tav tm="100000">
                                          <p:val>
                                            <p:strVal val="#ppt_w"/>
                                          </p:val>
                                        </p:tav>
                                      </p:tavLst>
                                    </p:anim>
                                    <p:anim calcmode="lin" valueType="num">
                                      <p:cBhvr>
                                        <p:cTn id="54" dur="1000" fill="hold"/>
                                        <p:tgtEl>
                                          <p:spTgt spid="11"/>
                                        </p:tgtEl>
                                        <p:attrNameLst>
                                          <p:attrName>ppt_h</p:attrName>
                                        </p:attrNameLst>
                                      </p:cBhvr>
                                      <p:tavLst>
                                        <p:tav tm="0">
                                          <p:val>
                                            <p:strVal val="#ppt_h"/>
                                          </p:val>
                                        </p:tav>
                                        <p:tav tm="100000">
                                          <p:val>
                                            <p:strVal val="#ppt_h"/>
                                          </p:val>
                                        </p:tav>
                                      </p:tavLst>
                                    </p:anim>
                                    <p:animEffect transition="in" filter="fade">
                                      <p:cBhvr>
                                        <p:cTn id="55" dur="1000"/>
                                        <p:tgtEl>
                                          <p:spTgt spid="11"/>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7500"/>
                            </p:stCondLst>
                            <p:childTnLst>
                              <p:par>
                                <p:cTn id="61" presetID="12" presetClass="entr" presetSubtype="4" fill="hold" grpId="1"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ppt_y</p:attrName>
                                        </p:attrNameLst>
                                      </p:cBhvr>
                                      <p:tavLst>
                                        <p:tav tm="0">
                                          <p:val>
                                            <p:strVal val="#ppt_y+#ppt_h*1.125000"/>
                                          </p:val>
                                        </p:tav>
                                        <p:tav tm="100000">
                                          <p:val>
                                            <p:strVal val="#ppt_y"/>
                                          </p:val>
                                        </p:tav>
                                      </p:tavLst>
                                    </p:anim>
                                    <p:animEffect transition="in" filter="wipe(up)">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3901440" y="1969135"/>
            <a:ext cx="4389120" cy="3632200"/>
            <a:chOff x="6144" y="3101"/>
            <a:chExt cx="6912" cy="5720"/>
          </a:xfrm>
        </p:grpSpPr>
        <p:sp>
          <p:nvSpPr>
            <p:cNvPr id="7" name="等腰三角形 6"/>
            <p:cNvSpPr/>
            <p:nvPr/>
          </p:nvSpPr>
          <p:spPr>
            <a:xfrm>
              <a:off x="7260" y="4061"/>
              <a:ext cx="4680" cy="3846"/>
            </a:xfrm>
            <a:prstGeom prst="triangl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448" y="3101"/>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5" name="椭圆 4"/>
            <p:cNvSpPr/>
            <p:nvPr/>
          </p:nvSpPr>
          <p:spPr>
            <a:xfrm>
              <a:off x="6144"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752"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5465445" y="2182495"/>
            <a:ext cx="1261745" cy="3962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9" name="文本框 8"/>
          <p:cNvSpPr txBox="1"/>
          <p:nvPr/>
        </p:nvSpPr>
        <p:spPr>
          <a:xfrm>
            <a:off x="390144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0" name="文本框 9"/>
          <p:cNvSpPr txBox="1"/>
          <p:nvPr/>
        </p:nvSpPr>
        <p:spPr>
          <a:xfrm>
            <a:off x="745490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9" name="文本框 18"/>
          <p:cNvSpPr txBox="1"/>
          <p:nvPr/>
        </p:nvSpPr>
        <p:spPr>
          <a:xfrm>
            <a:off x="974090" y="294957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253304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2" name="文本框 11"/>
          <p:cNvSpPr txBox="1"/>
          <p:nvPr/>
        </p:nvSpPr>
        <p:spPr>
          <a:xfrm>
            <a:off x="8919210" y="238569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4" name="文本框 119"/>
          <p:cNvSpPr txBox="1"/>
          <p:nvPr/>
        </p:nvSpPr>
        <p:spPr>
          <a:xfrm>
            <a:off x="8918978" y="19691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edge">
                                      <p:cBhvr>
                                        <p:cTn id="19" dur="1000"/>
                                        <p:tgtEl>
                                          <p:spTgt spid="8"/>
                                        </p:tgtEl>
                                      </p:cBhvr>
                                    </p:animEffect>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90"/>
                                          </p:val>
                                        </p:tav>
                                        <p:tav tm="100000">
                                          <p:val>
                                            <p:fltVal val="0"/>
                                          </p:val>
                                        </p:tav>
                                      </p:tavLst>
                                    </p:anim>
                                    <p:animEffect transition="in" filter="fade">
                                      <p:cBhvr>
                                        <p:cTn id="26" dur="500"/>
                                        <p:tgtEl>
                                          <p:spTgt spid="13"/>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90"/>
                                          </p:val>
                                        </p:tav>
                                        <p:tav tm="100000">
                                          <p:val>
                                            <p:fltVal val="0"/>
                                          </p:val>
                                        </p:tav>
                                      </p:tavLst>
                                    </p:anim>
                                    <p:animEffect transition="in" filter="fade">
                                      <p:cBhvr>
                                        <p:cTn id="32" dur="500"/>
                                        <p:tgtEl>
                                          <p:spTgt spid="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90"/>
                                          </p:val>
                                        </p:tav>
                                        <p:tav tm="100000">
                                          <p:val>
                                            <p:fltVal val="0"/>
                                          </p:val>
                                        </p:tav>
                                      </p:tavLst>
                                    </p:anim>
                                    <p:animEffect transition="in" filter="fade">
                                      <p:cBhvr>
                                        <p:cTn id="38" dur="500"/>
                                        <p:tgtEl>
                                          <p:spTgt spid="10"/>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p:tgtEl>
                                          <p:spTgt spid="19"/>
                                        </p:tgtEl>
                                        <p:attrNameLst>
                                          <p:attrName>ppt_y</p:attrName>
                                        </p:attrNameLst>
                                      </p:cBhvr>
                                      <p:tavLst>
                                        <p:tav tm="0">
                                          <p:val>
                                            <p:strVal val="#ppt_y+#ppt_h*1.125000"/>
                                          </p:val>
                                        </p:tav>
                                        <p:tav tm="100000">
                                          <p:val>
                                            <p:strVal val="#ppt_y"/>
                                          </p:val>
                                        </p:tav>
                                      </p:tavLst>
                                    </p:anim>
                                    <p:animEffect transition="in" filter="wipe(up)">
                                      <p:cBhvr>
                                        <p:cTn id="46" dur="500"/>
                                        <p:tgtEl>
                                          <p:spTgt spid="19"/>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p:tgtEl>
                                          <p:spTgt spid="12"/>
                                        </p:tgtEl>
                                        <p:attrNameLst>
                                          <p:attrName>ppt_y</p:attrName>
                                        </p:attrNameLst>
                                      </p:cBhvr>
                                      <p:tavLst>
                                        <p:tav tm="0">
                                          <p:val>
                                            <p:strVal val="#ppt_y+#ppt_h*1.125000"/>
                                          </p:val>
                                        </p:tav>
                                        <p:tav tm="100000">
                                          <p:val>
                                            <p:strVal val="#ppt_y"/>
                                          </p:val>
                                        </p:tav>
                                      </p:tavLst>
                                    </p:anim>
                                    <p:animEffect transition="in" filter="wipe(up)">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9" grpId="0"/>
      <p:bldP spid="10" grpId="0"/>
      <p:bldP spid="19" grpId="0"/>
      <p:bldP spid="11"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41400" y="1420495"/>
            <a:ext cx="4770120" cy="48768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65240" y="1420495"/>
            <a:ext cx="4770120" cy="228727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070600" y="1405255"/>
            <a:ext cx="0" cy="493776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8" name="TextBox 24"/>
          <p:cNvSpPr txBox="1"/>
          <p:nvPr/>
        </p:nvSpPr>
        <p:spPr>
          <a:xfrm>
            <a:off x="6365240" y="4057015"/>
            <a:ext cx="2453005" cy="2011680"/>
          </a:xfrm>
          <a:prstGeom prst="rect">
            <a:avLst/>
          </a:prstGeom>
          <a:noFill/>
        </p:spPr>
        <p:txBody>
          <a:bodyPr wrap="square" rtlCol="0">
            <a:spAutoFit/>
          </a:body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9" name="矩形 8"/>
          <p:cNvSpPr/>
          <p:nvPr/>
        </p:nvSpPr>
        <p:spPr>
          <a:xfrm>
            <a:off x="8910320" y="3828415"/>
            <a:ext cx="2225040" cy="24688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4" name="组合 3"/>
          <p:cNvGrpSpPr/>
          <p:nvPr/>
        </p:nvGrpSpPr>
        <p:grpSpPr>
          <a:xfrm>
            <a:off x="4159885" y="1856740"/>
            <a:ext cx="1814195" cy="2551430"/>
            <a:chOff x="3301603" y="1549004"/>
            <a:chExt cx="1243013" cy="1749028"/>
          </a:xfrm>
          <a:solidFill>
            <a:srgbClr val="55463D">
              <a:alpha val="50000"/>
            </a:srgbClr>
          </a:solidFill>
        </p:grpSpPr>
        <p:sp>
          <p:nvSpPr>
            <p:cNvPr id="5" name="Freeform 7"/>
            <p:cNvSpPr/>
            <p:nvPr/>
          </p:nvSpPr>
          <p:spPr bwMode="auto">
            <a:xfrm>
              <a:off x="3301603" y="1549004"/>
              <a:ext cx="1243013" cy="1749028"/>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7" name="矩形 24"/>
            <p:cNvSpPr>
              <a:spLocks noChangeArrowheads="1"/>
            </p:cNvSpPr>
            <p:nvPr/>
          </p:nvSpPr>
          <p:spPr bwMode="auto">
            <a:xfrm>
              <a:off x="3499247" y="1790700"/>
              <a:ext cx="431528" cy="40003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p>
          </p:txBody>
        </p:sp>
      </p:grpSp>
      <p:grpSp>
        <p:nvGrpSpPr>
          <p:cNvPr id="8" name="组合 7"/>
          <p:cNvGrpSpPr/>
          <p:nvPr/>
        </p:nvGrpSpPr>
        <p:grpSpPr>
          <a:xfrm>
            <a:off x="5356860" y="1856740"/>
            <a:ext cx="2552065" cy="1812290"/>
            <a:chOff x="4082654" y="1538288"/>
            <a:chExt cx="1749028" cy="1241822"/>
          </a:xfrm>
          <a:solidFill>
            <a:srgbClr val="55463D">
              <a:alpha val="50000"/>
            </a:srgbClr>
          </a:solidFill>
        </p:grpSpPr>
        <p:sp>
          <p:nvSpPr>
            <p:cNvPr id="9" name="Freeform 6"/>
            <p:cNvSpPr/>
            <p:nvPr/>
          </p:nvSpPr>
          <p:spPr bwMode="auto">
            <a:xfrm>
              <a:off x="4082654" y="1538288"/>
              <a:ext cx="1749028" cy="1241822"/>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0" name="矩形 25"/>
            <p:cNvSpPr>
              <a:spLocks noChangeArrowheads="1"/>
            </p:cNvSpPr>
            <p:nvPr/>
          </p:nvSpPr>
          <p:spPr bwMode="auto">
            <a:xfrm>
              <a:off x="5272250" y="1728787"/>
              <a:ext cx="463588" cy="39987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p>
          </p:txBody>
        </p:sp>
      </p:grpSp>
      <p:grpSp>
        <p:nvGrpSpPr>
          <p:cNvPr id="11" name="组合 10"/>
          <p:cNvGrpSpPr/>
          <p:nvPr/>
        </p:nvGrpSpPr>
        <p:grpSpPr>
          <a:xfrm>
            <a:off x="6094730" y="3064510"/>
            <a:ext cx="1814195" cy="2553335"/>
            <a:chOff x="4599385" y="2316957"/>
            <a:chExt cx="1243013" cy="1750219"/>
          </a:xfrm>
          <a:solidFill>
            <a:srgbClr val="55463D">
              <a:alpha val="50000"/>
            </a:srgbClr>
          </a:solidFill>
        </p:grpSpPr>
        <p:sp>
          <p:nvSpPr>
            <p:cNvPr id="12" name="Freeform 5"/>
            <p:cNvSpPr/>
            <p:nvPr/>
          </p:nvSpPr>
          <p:spPr bwMode="auto">
            <a:xfrm>
              <a:off x="4599385" y="2316957"/>
              <a:ext cx="1243013" cy="1750219"/>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3" name="矩形 26"/>
            <p:cNvSpPr>
              <a:spLocks noChangeArrowheads="1"/>
            </p:cNvSpPr>
            <p:nvPr/>
          </p:nvSpPr>
          <p:spPr bwMode="auto">
            <a:xfrm>
              <a:off x="5272088" y="3558778"/>
              <a:ext cx="471604" cy="4000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p>
          </p:txBody>
        </p:sp>
      </p:grpSp>
      <p:grpSp>
        <p:nvGrpSpPr>
          <p:cNvPr id="14" name="组合 13"/>
          <p:cNvGrpSpPr/>
          <p:nvPr/>
        </p:nvGrpSpPr>
        <p:grpSpPr>
          <a:xfrm>
            <a:off x="4159885" y="3804920"/>
            <a:ext cx="2553970" cy="1812925"/>
            <a:chOff x="3313510" y="2836069"/>
            <a:chExt cx="1750219" cy="1241822"/>
          </a:xfrm>
          <a:solidFill>
            <a:srgbClr val="55463D">
              <a:alpha val="50000"/>
            </a:srgbClr>
          </a:solidFill>
        </p:grpSpPr>
        <p:sp>
          <p:nvSpPr>
            <p:cNvPr id="15" name="Freeform 8"/>
            <p:cNvSpPr/>
            <p:nvPr/>
          </p:nvSpPr>
          <p:spPr bwMode="auto">
            <a:xfrm>
              <a:off x="3313510" y="2836069"/>
              <a:ext cx="1750219" cy="1241822"/>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6" name="矩形 27"/>
            <p:cNvSpPr>
              <a:spLocks noChangeArrowheads="1"/>
            </p:cNvSpPr>
            <p:nvPr/>
          </p:nvSpPr>
          <p:spPr bwMode="auto">
            <a:xfrm>
              <a:off x="3467100" y="3499247"/>
              <a:ext cx="463588" cy="3997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p>
          </p:txBody>
        </p:sp>
      </p:grpSp>
      <p:sp>
        <p:nvSpPr>
          <p:cNvPr id="21" name="TextBox 23"/>
          <p:cNvSpPr txBox="1"/>
          <p:nvPr/>
        </p:nvSpPr>
        <p:spPr>
          <a:xfrm>
            <a:off x="959485" y="2056765"/>
            <a:ext cx="3089275" cy="137160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22" name="TextBox 24"/>
          <p:cNvSpPr txBox="1"/>
          <p:nvPr/>
        </p:nvSpPr>
        <p:spPr>
          <a:xfrm>
            <a:off x="2235329" y="1782731"/>
            <a:ext cx="1813560" cy="335280"/>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3" name="TextBox 23"/>
          <p:cNvSpPr txBox="1"/>
          <p:nvPr/>
        </p:nvSpPr>
        <p:spPr>
          <a:xfrm>
            <a:off x="959485" y="4555490"/>
            <a:ext cx="3089275" cy="1371600"/>
          </a:xfrm>
          <a:prstGeom prst="rect">
            <a:avLst/>
          </a:prstGeom>
          <a:noFill/>
        </p:spPr>
        <p:txBody>
          <a:bodyPr wrap="square" rtlCol="0">
            <a:spAutoFit/>
          </a:bodyPr>
          <a:lstStyle/>
          <a:p>
            <a:pPr algn="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2240409" y="4281456"/>
            <a:ext cx="1808480" cy="352425"/>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5" name="TextBox 23"/>
          <p:cNvSpPr txBox="1"/>
          <p:nvPr/>
        </p:nvSpPr>
        <p:spPr>
          <a:xfrm>
            <a:off x="8072120" y="205676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6" name="TextBox 24"/>
          <p:cNvSpPr txBox="1"/>
          <p:nvPr/>
        </p:nvSpPr>
        <p:spPr>
          <a:xfrm>
            <a:off x="8072249" y="1782731"/>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7" name="TextBox 23"/>
          <p:cNvSpPr txBox="1"/>
          <p:nvPr/>
        </p:nvSpPr>
        <p:spPr>
          <a:xfrm>
            <a:off x="8072120" y="455549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8" name="TextBox 24"/>
          <p:cNvSpPr txBox="1"/>
          <p:nvPr/>
        </p:nvSpPr>
        <p:spPr>
          <a:xfrm>
            <a:off x="8072249" y="428145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00"/>
                                        <p:tgtEl>
                                          <p:spTgt spid="28"/>
                                        </p:tgtEl>
                                      </p:cBhvr>
                                    </p:animEffect>
                                    <p:anim calcmode="lin" valueType="num">
                                      <p:cBhvr>
                                        <p:cTn id="59" dur="1000" fill="hold"/>
                                        <p:tgtEl>
                                          <p:spTgt spid="28"/>
                                        </p:tgtEl>
                                        <p:attrNameLst>
                                          <p:attrName>ppt_x</p:attrName>
                                        </p:attrNameLst>
                                      </p:cBhvr>
                                      <p:tavLst>
                                        <p:tav tm="0">
                                          <p:val>
                                            <p:strVal val="#ppt_x"/>
                                          </p:val>
                                        </p:tav>
                                        <p:tav tm="100000">
                                          <p:val>
                                            <p:strVal val="#ppt_x"/>
                                          </p:val>
                                        </p:tav>
                                      </p:tavLst>
                                    </p:anim>
                                    <p:anim calcmode="lin" valueType="num">
                                      <p:cBhvr>
                                        <p:cTn id="60" dur="1000" fill="hold"/>
                                        <p:tgtEl>
                                          <p:spTgt spid="28"/>
                                        </p:tgtEl>
                                        <p:attrNameLst>
                                          <p:attrName>ppt_y</p:attrName>
                                        </p:attrNameLst>
                                      </p:cBhvr>
                                      <p:tavLst>
                                        <p:tav tm="0">
                                          <p:val>
                                            <p:strVal val="#ppt_y+.1"/>
                                          </p:val>
                                        </p:tav>
                                        <p:tav tm="100000">
                                          <p:val>
                                            <p:strVal val="#ppt_y"/>
                                          </p:val>
                                        </p:tav>
                                      </p:tavLst>
                                    </p:anim>
                                  </p:childTnLst>
                                </p:cTn>
                              </p:par>
                            </p:childTnLst>
                          </p:cTn>
                        </p:par>
                        <p:par>
                          <p:cTn id="61" fill="hold">
                            <p:stCondLst>
                              <p:cond delay="5500"/>
                            </p:stCondLst>
                            <p:childTnLst>
                              <p:par>
                                <p:cTn id="62" presetID="22" presetClass="entr" presetSubtype="2"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1000"/>
                                        <p:tgtEl>
                                          <p:spTgt spid="6"/>
                                        </p:tgtEl>
                                      </p:cBhvr>
                                    </p:animEffect>
                                    <p:anim calcmode="lin" valueType="num">
                                      <p:cBhvr>
                                        <p:cTn id="74" dur="1000" fill="hold"/>
                                        <p:tgtEl>
                                          <p:spTgt spid="6"/>
                                        </p:tgtEl>
                                        <p:attrNameLst>
                                          <p:attrName>ppt_x</p:attrName>
                                        </p:attrNameLst>
                                      </p:cBhvr>
                                      <p:tavLst>
                                        <p:tav tm="0">
                                          <p:val>
                                            <p:strVal val="#ppt_x"/>
                                          </p:val>
                                        </p:tav>
                                        <p:tav tm="100000">
                                          <p:val>
                                            <p:strVal val="#ppt_x"/>
                                          </p:val>
                                        </p:tav>
                                      </p:tavLst>
                                    </p:anim>
                                    <p:anim calcmode="lin" valueType="num">
                                      <p:cBhvr>
                                        <p:cTn id="7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6" grpId="0"/>
      <p:bldP spid="25" grpId="0"/>
      <p:bldP spid="26"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489595"/>
            <a:ext cx="2600960" cy="523220"/>
          </a:xfrm>
          <a:prstGeom prst="rect">
            <a:avLst/>
          </a:prstGeom>
          <a:noFill/>
        </p:spPr>
        <p:txBody>
          <a:bodyPr wrap="square" rtlCol="0">
            <a:spAutoFit/>
          </a:bodyPr>
          <a:lstStyle/>
          <a:p>
            <a:r>
              <a:rPr lang="en-US" altLang="zh-CN" sz="2800" b="1" dirty="0">
                <a:solidFill>
                  <a:srgbClr val="55463D"/>
                </a:solidFill>
                <a:latin typeface="罗西钢笔行楷" panose="02010800040101010101" charset="-122"/>
                <a:ea typeface="罗西钢笔行楷" panose="02010800040101010101" charset="-122"/>
              </a:rPr>
              <a:t>1. </a:t>
            </a:r>
            <a:r>
              <a:rPr lang="zh-CN" altLang="en-US" sz="2800" b="1" dirty="0">
                <a:solidFill>
                  <a:srgbClr val="55463D"/>
                </a:solidFill>
                <a:latin typeface="黑体" panose="02010609060101010101" pitchFamily="49" charset="-122"/>
                <a:ea typeface="黑体" panose="02010609060101010101" pitchFamily="49" charset="-122"/>
              </a:rPr>
              <a:t>研究背景</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文本框 3">
            <a:extLst>
              <a:ext uri="{FF2B5EF4-FFF2-40B4-BE49-F238E27FC236}">
                <a16:creationId xmlns:a16="http://schemas.microsoft.com/office/drawing/2014/main" id="{7C03F5BA-4ABE-420B-83D2-F1E50DE16142}"/>
              </a:ext>
            </a:extLst>
          </p:cNvPr>
          <p:cNvSpPr txBox="1"/>
          <p:nvPr/>
        </p:nvSpPr>
        <p:spPr>
          <a:xfrm>
            <a:off x="1288870" y="1530350"/>
            <a:ext cx="2229394"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智能化时代</a:t>
            </a:r>
          </a:p>
        </p:txBody>
      </p:sp>
      <p:sp>
        <p:nvSpPr>
          <p:cNvPr id="5" name="文本框 4">
            <a:extLst>
              <a:ext uri="{FF2B5EF4-FFF2-40B4-BE49-F238E27FC236}">
                <a16:creationId xmlns:a16="http://schemas.microsoft.com/office/drawing/2014/main" id="{54E6B1DC-EFDB-413A-8B7A-B20C2D920FD5}"/>
              </a:ext>
            </a:extLst>
          </p:cNvPr>
          <p:cNvSpPr txBox="1"/>
          <p:nvPr/>
        </p:nvSpPr>
        <p:spPr>
          <a:xfrm>
            <a:off x="1741714" y="1992015"/>
            <a:ext cx="9161415" cy="875881"/>
          </a:xfrm>
          <a:prstGeom prst="rect">
            <a:avLst/>
          </a:prstGeom>
          <a:noFill/>
        </p:spPr>
        <p:txBody>
          <a:bodyPr wrap="square" rtlCol="0">
            <a:spAutoFit/>
          </a:bodyPr>
          <a:lstStyle/>
          <a:p>
            <a:pPr>
              <a:lnSpc>
                <a:spcPct val="150000"/>
              </a:lnSpc>
            </a:pPr>
            <a:r>
              <a:rPr lang="zh-CN" altLang="zh-CN" dirty="0">
                <a:solidFill>
                  <a:srgbClr val="0070C0"/>
                </a:solidFill>
              </a:rPr>
              <a:t>大数据</a:t>
            </a:r>
            <a:r>
              <a:rPr lang="zh-CN" altLang="zh-CN" dirty="0"/>
              <a:t>、</a:t>
            </a:r>
            <a:r>
              <a:rPr lang="zh-CN" altLang="zh-CN" dirty="0">
                <a:solidFill>
                  <a:srgbClr val="0070C0"/>
                </a:solidFill>
              </a:rPr>
              <a:t>云计算</a:t>
            </a:r>
            <a:r>
              <a:rPr lang="zh-CN" altLang="zh-CN" dirty="0"/>
              <a:t>和</a:t>
            </a:r>
            <a:r>
              <a:rPr lang="zh-CN" altLang="zh-CN" dirty="0">
                <a:solidFill>
                  <a:srgbClr val="0070C0"/>
                </a:solidFill>
              </a:rPr>
              <a:t>人工智能</a:t>
            </a:r>
            <a:r>
              <a:rPr lang="zh-CN" altLang="zh-CN" dirty="0"/>
              <a:t>已经成为这个时代进步的三驾马车，分别为智能化时代提供</a:t>
            </a:r>
            <a:r>
              <a:rPr lang="zh-CN" altLang="zh-CN" dirty="0">
                <a:solidFill>
                  <a:srgbClr val="0070C0"/>
                </a:solidFill>
              </a:rPr>
              <a:t>数据</a:t>
            </a:r>
            <a:r>
              <a:rPr lang="zh-CN" altLang="zh-CN" dirty="0"/>
              <a:t>、</a:t>
            </a:r>
            <a:r>
              <a:rPr lang="zh-CN" altLang="zh-CN" dirty="0">
                <a:solidFill>
                  <a:srgbClr val="0070C0"/>
                </a:solidFill>
              </a:rPr>
              <a:t>算力</a:t>
            </a:r>
            <a:r>
              <a:rPr lang="zh-CN" altLang="zh-CN" dirty="0"/>
              <a:t>和</a:t>
            </a:r>
            <a:r>
              <a:rPr lang="zh-CN" altLang="zh-CN" dirty="0">
                <a:solidFill>
                  <a:srgbClr val="0070C0"/>
                </a:solidFill>
              </a:rPr>
              <a:t>算法</a:t>
            </a:r>
            <a:r>
              <a:rPr lang="zh-CN" altLang="zh-CN" dirty="0"/>
              <a:t>层面的支持</a:t>
            </a:r>
            <a:r>
              <a:rPr lang="zh-CN" altLang="en-US" dirty="0"/>
              <a:t>，并成为各行各业技术革新和社会发展的重要引擎</a:t>
            </a:r>
          </a:p>
        </p:txBody>
      </p:sp>
      <p:pic>
        <p:nvPicPr>
          <p:cNvPr id="6" name="图片 5">
            <a:extLst>
              <a:ext uri="{FF2B5EF4-FFF2-40B4-BE49-F238E27FC236}">
                <a16:creationId xmlns:a16="http://schemas.microsoft.com/office/drawing/2014/main" id="{C3685BFA-AA67-4F14-926D-91DDE767D192}"/>
              </a:ext>
            </a:extLst>
          </p:cNvPr>
          <p:cNvPicPr>
            <a:picLocks noChangeAspect="1"/>
          </p:cNvPicPr>
          <p:nvPr/>
        </p:nvPicPr>
        <p:blipFill>
          <a:blip r:embed="rId4"/>
          <a:stretch>
            <a:fillRect/>
          </a:stretch>
        </p:blipFill>
        <p:spPr>
          <a:xfrm>
            <a:off x="3285747" y="1091251"/>
            <a:ext cx="7164539" cy="5310003"/>
          </a:xfrm>
          <a:prstGeom prst="rect">
            <a:avLst/>
          </a:prstGeom>
        </p:spPr>
      </p:pic>
      <p:sp>
        <p:nvSpPr>
          <p:cNvPr id="20" name="文本框 19">
            <a:extLst>
              <a:ext uri="{FF2B5EF4-FFF2-40B4-BE49-F238E27FC236}">
                <a16:creationId xmlns:a16="http://schemas.microsoft.com/office/drawing/2014/main" id="{B5A31DFE-AFB1-4B64-BE57-6AD4E81AA259}"/>
              </a:ext>
            </a:extLst>
          </p:cNvPr>
          <p:cNvSpPr txBox="1"/>
          <p:nvPr/>
        </p:nvSpPr>
        <p:spPr>
          <a:xfrm>
            <a:off x="1288870" y="3024039"/>
            <a:ext cx="208134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智能软件</a:t>
            </a:r>
          </a:p>
        </p:txBody>
      </p:sp>
      <p:sp>
        <p:nvSpPr>
          <p:cNvPr id="21" name="文本框 20">
            <a:extLst>
              <a:ext uri="{FF2B5EF4-FFF2-40B4-BE49-F238E27FC236}">
                <a16:creationId xmlns:a16="http://schemas.microsoft.com/office/drawing/2014/main" id="{4C3BCCD2-AFC6-4D3C-A428-65D98E17C6D6}"/>
              </a:ext>
            </a:extLst>
          </p:cNvPr>
          <p:cNvSpPr txBox="1"/>
          <p:nvPr/>
        </p:nvSpPr>
        <p:spPr>
          <a:xfrm>
            <a:off x="2063926" y="3746253"/>
            <a:ext cx="9161415" cy="460382"/>
          </a:xfrm>
          <a:prstGeom prst="rect">
            <a:avLst/>
          </a:prstGeom>
          <a:noFill/>
        </p:spPr>
        <p:txBody>
          <a:bodyPr wrap="square" rtlCol="0">
            <a:spAutoFit/>
          </a:bodyPr>
          <a:lstStyle/>
          <a:p>
            <a:pPr>
              <a:lnSpc>
                <a:spcPct val="150000"/>
              </a:lnSpc>
            </a:pPr>
            <a:r>
              <a:rPr lang="zh-CN" altLang="en-US" dirty="0"/>
              <a:t>能够产生人类智能行为的软件系统，推动了经济社会从数字化、网络化向智能化加速跃进；</a:t>
            </a:r>
          </a:p>
        </p:txBody>
      </p:sp>
      <p:sp>
        <p:nvSpPr>
          <p:cNvPr id="7" name="文本框 6">
            <a:extLst>
              <a:ext uri="{FF2B5EF4-FFF2-40B4-BE49-F238E27FC236}">
                <a16:creationId xmlns:a16="http://schemas.microsoft.com/office/drawing/2014/main" id="{7A165A7B-192A-4E91-AC75-38F39EE631A9}"/>
              </a:ext>
            </a:extLst>
          </p:cNvPr>
          <p:cNvSpPr txBox="1"/>
          <p:nvPr/>
        </p:nvSpPr>
        <p:spPr>
          <a:xfrm>
            <a:off x="1741713" y="3492133"/>
            <a:ext cx="403207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智能软件的定义与发展现状</a:t>
            </a:r>
          </a:p>
        </p:txBody>
      </p:sp>
      <p:sp>
        <p:nvSpPr>
          <p:cNvPr id="23" name="文本框 22">
            <a:extLst>
              <a:ext uri="{FF2B5EF4-FFF2-40B4-BE49-F238E27FC236}">
                <a16:creationId xmlns:a16="http://schemas.microsoft.com/office/drawing/2014/main" id="{48420D3F-945F-430F-82F4-748ADB24DFD1}"/>
              </a:ext>
            </a:extLst>
          </p:cNvPr>
          <p:cNvSpPr txBox="1"/>
          <p:nvPr/>
        </p:nvSpPr>
        <p:spPr>
          <a:xfrm>
            <a:off x="2072634" y="4059531"/>
            <a:ext cx="4690659" cy="460382"/>
          </a:xfrm>
          <a:prstGeom prst="rect">
            <a:avLst/>
          </a:prstGeom>
          <a:noFill/>
        </p:spPr>
        <p:txBody>
          <a:bodyPr wrap="square" rtlCol="0">
            <a:spAutoFit/>
          </a:bodyPr>
          <a:lstStyle/>
          <a:p>
            <a:pPr>
              <a:lnSpc>
                <a:spcPct val="150000"/>
              </a:lnSpc>
            </a:pPr>
            <a:r>
              <a:rPr lang="zh-CN" altLang="en-US" dirty="0"/>
              <a:t>在各个领域</a:t>
            </a:r>
            <a:r>
              <a:rPr lang="zh-CN" altLang="en-US" dirty="0">
                <a:solidFill>
                  <a:srgbClr val="0070C0"/>
                </a:solidFill>
              </a:rPr>
              <a:t>表现良好</a:t>
            </a:r>
            <a:r>
              <a:rPr lang="zh-CN" altLang="en-US" dirty="0"/>
              <a:t>甚至达到了</a:t>
            </a:r>
            <a:r>
              <a:rPr lang="zh-CN" altLang="en-US" dirty="0">
                <a:solidFill>
                  <a:srgbClr val="0070C0"/>
                </a:solidFill>
              </a:rPr>
              <a:t>人类的水平</a:t>
            </a:r>
          </a:p>
        </p:txBody>
      </p:sp>
      <p:graphicFrame>
        <p:nvGraphicFramePr>
          <p:cNvPr id="8" name="表格 7">
            <a:extLst>
              <a:ext uri="{FF2B5EF4-FFF2-40B4-BE49-F238E27FC236}">
                <a16:creationId xmlns:a16="http://schemas.microsoft.com/office/drawing/2014/main" id="{0108CB65-667D-442B-AADC-4182600BD38A}"/>
              </a:ext>
            </a:extLst>
          </p:cNvPr>
          <p:cNvGraphicFramePr>
            <a:graphicFrameLocks noGrp="1"/>
          </p:cNvGraphicFramePr>
          <p:nvPr>
            <p:extLst>
              <p:ext uri="{D42A27DB-BD31-4B8C-83A1-F6EECF244321}">
                <p14:modId xmlns:p14="http://schemas.microsoft.com/office/powerpoint/2010/main" val="4057591903"/>
              </p:ext>
            </p:extLst>
          </p:nvPr>
        </p:nvGraphicFramePr>
        <p:xfrm>
          <a:off x="7084051" y="3357373"/>
          <a:ext cx="4423956" cy="3200400"/>
        </p:xfrm>
        <a:graphic>
          <a:graphicData uri="http://schemas.openxmlformats.org/drawingml/2006/table">
            <a:tbl>
              <a:tblPr firstRow="1" bandRow="1">
                <a:tableStyleId>{5C22544A-7EE6-4342-B048-85BDC9FD1C3A}</a:tableStyleId>
              </a:tblPr>
              <a:tblGrid>
                <a:gridCol w="712792">
                  <a:extLst>
                    <a:ext uri="{9D8B030D-6E8A-4147-A177-3AD203B41FA5}">
                      <a16:colId xmlns:a16="http://schemas.microsoft.com/office/drawing/2014/main" val="3398589198"/>
                    </a:ext>
                  </a:extLst>
                </a:gridCol>
                <a:gridCol w="3711164">
                  <a:extLst>
                    <a:ext uri="{9D8B030D-6E8A-4147-A177-3AD203B41FA5}">
                      <a16:colId xmlns:a16="http://schemas.microsoft.com/office/drawing/2014/main" val="4071804513"/>
                    </a:ext>
                  </a:extLst>
                </a:gridCol>
              </a:tblGrid>
              <a:tr h="600761">
                <a:tc>
                  <a:txBody>
                    <a:bodyPr/>
                    <a:lstStyle/>
                    <a:p>
                      <a:r>
                        <a:rPr lang="zh-CN" altLang="en-US" dirty="0">
                          <a:solidFill>
                            <a:schemeClr val="tx1"/>
                          </a:solidFill>
                        </a:rPr>
                        <a:t>智慧领域</a:t>
                      </a:r>
                    </a:p>
                  </a:txBody>
                  <a:tcPr/>
                </a:tc>
                <a:tc>
                  <a:txBody>
                    <a:bodyPr/>
                    <a:lstStyle/>
                    <a:p>
                      <a:r>
                        <a:rPr lang="zh-CN" altLang="en-US" dirty="0">
                          <a:solidFill>
                            <a:schemeClr val="tx1"/>
                          </a:solidFill>
                        </a:rPr>
                        <a:t>应用实例</a:t>
                      </a:r>
                    </a:p>
                  </a:txBody>
                  <a:tcPr/>
                </a:tc>
                <a:extLst>
                  <a:ext uri="{0D108BD9-81ED-4DB2-BD59-A6C34878D82A}">
                    <a16:rowId xmlns:a16="http://schemas.microsoft.com/office/drawing/2014/main" val="2954077739"/>
                  </a:ext>
                </a:extLst>
              </a:tr>
              <a:tr h="343292">
                <a:tc>
                  <a:txBody>
                    <a:bodyPr/>
                    <a:lstStyle/>
                    <a:p>
                      <a:r>
                        <a:rPr lang="zh-CN" altLang="en-US" dirty="0"/>
                        <a:t>家居</a:t>
                      </a:r>
                    </a:p>
                  </a:txBody>
                  <a:tcPr/>
                </a:tc>
                <a:tc>
                  <a:txBody>
                    <a:bodyPr/>
                    <a:lstStyle/>
                    <a:p>
                      <a:r>
                        <a:rPr lang="zh-CN" altLang="en-US" dirty="0"/>
                        <a:t>三星的 </a:t>
                      </a:r>
                      <a:r>
                        <a:rPr lang="en-US" altLang="zh-CN" dirty="0"/>
                        <a:t>Family Hub</a:t>
                      </a:r>
                      <a:r>
                        <a:rPr lang="zh-CN" altLang="en-US" dirty="0"/>
                        <a:t>、亚马逊的 </a:t>
                      </a:r>
                      <a:r>
                        <a:rPr lang="en-US" altLang="zh-CN" dirty="0"/>
                        <a:t>Echo</a:t>
                      </a:r>
                      <a:endParaRPr lang="zh-CN" altLang="en-US" dirty="0"/>
                    </a:p>
                  </a:txBody>
                  <a:tcPr/>
                </a:tc>
                <a:extLst>
                  <a:ext uri="{0D108BD9-81ED-4DB2-BD59-A6C34878D82A}">
                    <a16:rowId xmlns:a16="http://schemas.microsoft.com/office/drawing/2014/main" val="2948682778"/>
                  </a:ext>
                </a:extLst>
              </a:tr>
              <a:tr h="343292">
                <a:tc>
                  <a:txBody>
                    <a:bodyPr/>
                    <a:lstStyle/>
                    <a:p>
                      <a:r>
                        <a:rPr lang="zh-CN" altLang="en-US" dirty="0"/>
                        <a:t>出行</a:t>
                      </a:r>
                    </a:p>
                  </a:txBody>
                  <a:tcPr/>
                </a:tc>
                <a:tc>
                  <a:txBody>
                    <a:bodyPr/>
                    <a:lstStyle/>
                    <a:p>
                      <a:r>
                        <a:rPr lang="zh-CN" altLang="en-US" dirty="0"/>
                        <a:t>谷歌、百度的无人驾驶汽车</a:t>
                      </a:r>
                    </a:p>
                  </a:txBody>
                  <a:tcPr/>
                </a:tc>
                <a:extLst>
                  <a:ext uri="{0D108BD9-81ED-4DB2-BD59-A6C34878D82A}">
                    <a16:rowId xmlns:a16="http://schemas.microsoft.com/office/drawing/2014/main" val="3263651716"/>
                  </a:ext>
                </a:extLst>
              </a:tr>
              <a:tr h="343292">
                <a:tc>
                  <a:txBody>
                    <a:bodyPr/>
                    <a:lstStyle/>
                    <a:p>
                      <a:r>
                        <a:rPr lang="zh-CN" altLang="en-US" dirty="0"/>
                        <a:t>工作</a:t>
                      </a:r>
                    </a:p>
                  </a:txBody>
                  <a:tcPr/>
                </a:tc>
                <a:tc>
                  <a:txBody>
                    <a:bodyPr/>
                    <a:lstStyle/>
                    <a:p>
                      <a:r>
                        <a:rPr lang="zh-CN" altLang="en-US" dirty="0"/>
                        <a:t>京东的无人仓储</a:t>
                      </a:r>
                    </a:p>
                  </a:txBody>
                  <a:tcPr/>
                </a:tc>
                <a:extLst>
                  <a:ext uri="{0D108BD9-81ED-4DB2-BD59-A6C34878D82A}">
                    <a16:rowId xmlns:a16="http://schemas.microsoft.com/office/drawing/2014/main" val="3445081420"/>
                  </a:ext>
                </a:extLst>
              </a:tr>
              <a:tr h="343292">
                <a:tc>
                  <a:txBody>
                    <a:bodyPr/>
                    <a:lstStyle/>
                    <a:p>
                      <a:r>
                        <a:rPr lang="zh-CN" altLang="en-US" dirty="0"/>
                        <a:t>医疗</a:t>
                      </a:r>
                    </a:p>
                  </a:txBody>
                  <a:tcPr/>
                </a:tc>
                <a:tc>
                  <a:txBody>
                    <a:bodyPr/>
                    <a:lstStyle/>
                    <a:p>
                      <a:r>
                        <a:rPr lang="zh-CN" altLang="en-US" dirty="0"/>
                        <a:t>外科手术辅助机器人 </a:t>
                      </a:r>
                    </a:p>
                  </a:txBody>
                  <a:tcPr/>
                </a:tc>
                <a:extLst>
                  <a:ext uri="{0D108BD9-81ED-4DB2-BD59-A6C34878D82A}">
                    <a16:rowId xmlns:a16="http://schemas.microsoft.com/office/drawing/2014/main" val="1784278806"/>
                  </a:ext>
                </a:extLst>
              </a:tr>
              <a:tr h="343292">
                <a:tc>
                  <a:txBody>
                    <a:bodyPr/>
                    <a:lstStyle/>
                    <a:p>
                      <a:r>
                        <a:rPr lang="zh-CN" altLang="en-US" dirty="0"/>
                        <a:t>金融</a:t>
                      </a:r>
                    </a:p>
                  </a:txBody>
                  <a:tcPr/>
                </a:tc>
                <a:tc>
                  <a:txBody>
                    <a:bodyPr/>
                    <a:lstStyle/>
                    <a:p>
                      <a:r>
                        <a:rPr lang="zh-CN" altLang="en-US" dirty="0"/>
                        <a:t>神经网络预测股票价格</a:t>
                      </a:r>
                    </a:p>
                  </a:txBody>
                  <a:tcPr/>
                </a:tc>
                <a:extLst>
                  <a:ext uri="{0D108BD9-81ED-4DB2-BD59-A6C34878D82A}">
                    <a16:rowId xmlns:a16="http://schemas.microsoft.com/office/drawing/2014/main" val="627910660"/>
                  </a:ext>
                </a:extLst>
              </a:tr>
              <a:tr h="343292">
                <a:tc>
                  <a:txBody>
                    <a:bodyPr/>
                    <a:lstStyle/>
                    <a:p>
                      <a:r>
                        <a:rPr lang="zh-CN" altLang="en-US" dirty="0"/>
                        <a:t>零售</a:t>
                      </a:r>
                    </a:p>
                  </a:txBody>
                  <a:tcPr/>
                </a:tc>
                <a:tc>
                  <a:txBody>
                    <a:bodyPr/>
                    <a:lstStyle/>
                    <a:p>
                      <a:r>
                        <a:rPr lang="zh-CN" altLang="en-US" dirty="0"/>
                        <a:t>微软的 </a:t>
                      </a:r>
                      <a:r>
                        <a:rPr lang="en-US" altLang="zh-CN" sz="1800" kern="1200" dirty="0">
                          <a:solidFill>
                            <a:schemeClr val="dk1"/>
                          </a:solidFill>
                          <a:effectLst/>
                          <a:latin typeface="+mn-lt"/>
                          <a:ea typeface="+mn-ea"/>
                          <a:cs typeface="+mn-cs"/>
                        </a:rPr>
                        <a:t>Fellow Robots </a:t>
                      </a:r>
                      <a:r>
                        <a:rPr lang="zh-CN" altLang="en-US" sz="1800" kern="1200" dirty="0">
                          <a:solidFill>
                            <a:schemeClr val="dk1"/>
                          </a:solidFill>
                          <a:effectLst/>
                          <a:latin typeface="+mn-lt"/>
                          <a:ea typeface="+mn-ea"/>
                          <a:cs typeface="+mn-cs"/>
                        </a:rPr>
                        <a:t>机器人</a:t>
                      </a:r>
                      <a:endParaRPr lang="zh-CN" altLang="en-US" dirty="0"/>
                    </a:p>
                  </a:txBody>
                  <a:tcPr/>
                </a:tc>
                <a:extLst>
                  <a:ext uri="{0D108BD9-81ED-4DB2-BD59-A6C34878D82A}">
                    <a16:rowId xmlns:a16="http://schemas.microsoft.com/office/drawing/2014/main" val="1163170994"/>
                  </a:ext>
                </a:extLst>
              </a:tr>
              <a:tr h="343292">
                <a:tc>
                  <a:txBody>
                    <a:bodyPr/>
                    <a:lstStyle/>
                    <a:p>
                      <a:r>
                        <a:rPr lang="zh-CN" altLang="en-US" dirty="0"/>
                        <a:t>电商</a:t>
                      </a:r>
                    </a:p>
                  </a:txBody>
                  <a:tcPr/>
                </a:tc>
                <a:tc>
                  <a:txBody>
                    <a:bodyPr/>
                    <a:lstStyle/>
                    <a:p>
                      <a:r>
                        <a:rPr lang="zh-CN" altLang="en-US" dirty="0"/>
                        <a:t>可预测商品价格的 </a:t>
                      </a:r>
                      <a:r>
                        <a:rPr lang="en-US" altLang="zh-CN" sz="1800" kern="1200" dirty="0" err="1">
                          <a:solidFill>
                            <a:schemeClr val="dk1"/>
                          </a:solidFill>
                          <a:effectLst/>
                          <a:latin typeface="+mn-lt"/>
                          <a:ea typeface="+mn-ea"/>
                          <a:cs typeface="+mn-cs"/>
                        </a:rPr>
                        <a:t>Ubcoin</a:t>
                      </a:r>
                      <a:r>
                        <a:rPr lang="en-US" altLang="zh-CN" sz="1800" kern="1200" dirty="0">
                          <a:solidFill>
                            <a:schemeClr val="dk1"/>
                          </a:solidFill>
                          <a:effectLst/>
                          <a:latin typeface="+mn-lt"/>
                          <a:ea typeface="+mn-ea"/>
                          <a:cs typeface="+mn-cs"/>
                        </a:rPr>
                        <a:t> Market</a:t>
                      </a:r>
                      <a:endParaRPr lang="zh-CN" altLang="en-US" dirty="0"/>
                    </a:p>
                  </a:txBody>
                  <a:tcPr/>
                </a:tc>
                <a:extLst>
                  <a:ext uri="{0D108BD9-81ED-4DB2-BD59-A6C34878D82A}">
                    <a16:rowId xmlns:a16="http://schemas.microsoft.com/office/drawing/2014/main" val="1150254321"/>
                  </a:ext>
                </a:extLst>
              </a:tr>
            </a:tbl>
          </a:graphicData>
        </a:graphic>
      </p:graphicFrame>
      <p:sp>
        <p:nvSpPr>
          <p:cNvPr id="25" name="文本框 24">
            <a:extLst>
              <a:ext uri="{FF2B5EF4-FFF2-40B4-BE49-F238E27FC236}">
                <a16:creationId xmlns:a16="http://schemas.microsoft.com/office/drawing/2014/main" id="{1AEBE14C-BA71-4906-B00A-CB8EC9A93A37}"/>
              </a:ext>
            </a:extLst>
          </p:cNvPr>
          <p:cNvSpPr txBox="1"/>
          <p:nvPr/>
        </p:nvSpPr>
        <p:spPr>
          <a:xfrm>
            <a:off x="1751876" y="4501270"/>
            <a:ext cx="32889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智能软件的特点</a:t>
            </a:r>
          </a:p>
        </p:txBody>
      </p:sp>
      <p:sp>
        <p:nvSpPr>
          <p:cNvPr id="26" name="文本框 25">
            <a:extLst>
              <a:ext uri="{FF2B5EF4-FFF2-40B4-BE49-F238E27FC236}">
                <a16:creationId xmlns:a16="http://schemas.microsoft.com/office/drawing/2014/main" id="{15F17DC6-3B87-4A49-B60B-F8FBEAC84FDF}"/>
              </a:ext>
            </a:extLst>
          </p:cNvPr>
          <p:cNvSpPr txBox="1"/>
          <p:nvPr/>
        </p:nvSpPr>
        <p:spPr>
          <a:xfrm>
            <a:off x="2072634" y="4848102"/>
            <a:ext cx="9161415" cy="875881"/>
          </a:xfrm>
          <a:prstGeom prst="rect">
            <a:avLst/>
          </a:prstGeom>
          <a:noFill/>
        </p:spPr>
        <p:txBody>
          <a:bodyPr wrap="square" rtlCol="0">
            <a:spAutoFit/>
          </a:bodyPr>
          <a:lstStyle/>
          <a:p>
            <a:pPr>
              <a:lnSpc>
                <a:spcPct val="150000"/>
              </a:lnSpc>
            </a:pPr>
            <a:r>
              <a:rPr lang="zh-CN" altLang="zh-CN" dirty="0"/>
              <a:t>与传统软件相比，智能软件呈现出</a:t>
            </a:r>
            <a:r>
              <a:rPr lang="zh-CN" altLang="zh-CN" dirty="0">
                <a:solidFill>
                  <a:srgbClr val="0070C0"/>
                </a:solidFill>
              </a:rPr>
              <a:t>知识学习的深层化</a:t>
            </a:r>
            <a:r>
              <a:rPr lang="zh-CN" altLang="zh-CN" dirty="0"/>
              <a:t>、</a:t>
            </a:r>
            <a:r>
              <a:rPr lang="zh-CN" altLang="zh-CN" dirty="0">
                <a:solidFill>
                  <a:srgbClr val="0070C0"/>
                </a:solidFill>
              </a:rPr>
              <a:t>数据融合的多源化</a:t>
            </a:r>
            <a:r>
              <a:rPr lang="zh-CN" altLang="zh-CN" dirty="0"/>
              <a:t>、</a:t>
            </a:r>
            <a:r>
              <a:rPr lang="zh-CN" altLang="zh-CN" dirty="0">
                <a:solidFill>
                  <a:srgbClr val="0070C0"/>
                </a:solidFill>
              </a:rPr>
              <a:t>信息处理的层级化</a:t>
            </a:r>
            <a:r>
              <a:rPr lang="zh-CN" altLang="zh-CN" dirty="0"/>
              <a:t>、</a:t>
            </a:r>
            <a:r>
              <a:rPr lang="zh-CN" altLang="zh-CN" dirty="0">
                <a:solidFill>
                  <a:srgbClr val="0070C0"/>
                </a:solidFill>
              </a:rPr>
              <a:t>逻辑获取的未知化</a:t>
            </a:r>
            <a:r>
              <a:rPr lang="zh-CN" altLang="zh-CN" dirty="0"/>
              <a:t>、</a:t>
            </a:r>
            <a:r>
              <a:rPr lang="zh-CN" altLang="zh-CN" dirty="0">
                <a:solidFill>
                  <a:srgbClr val="0070C0"/>
                </a:solidFill>
              </a:rPr>
              <a:t>结果验证的困难化</a:t>
            </a:r>
            <a:r>
              <a:rPr lang="zh-CN" altLang="zh-CN" dirty="0"/>
              <a:t>、</a:t>
            </a:r>
            <a:r>
              <a:rPr lang="zh-CN" altLang="zh-CN" dirty="0">
                <a:solidFill>
                  <a:srgbClr val="0070C0"/>
                </a:solidFill>
              </a:rPr>
              <a:t>智慧集成的群体化</a:t>
            </a:r>
            <a:r>
              <a:rPr lang="zh-CN" altLang="en-US" dirty="0"/>
              <a:t>的特点</a:t>
            </a:r>
          </a:p>
        </p:txBody>
      </p:sp>
      <p:graphicFrame>
        <p:nvGraphicFramePr>
          <p:cNvPr id="9" name="表格 8">
            <a:extLst>
              <a:ext uri="{FF2B5EF4-FFF2-40B4-BE49-F238E27FC236}">
                <a16:creationId xmlns:a16="http://schemas.microsoft.com/office/drawing/2014/main" id="{662CA5A3-54F8-4949-9C50-5A8260B91849}"/>
              </a:ext>
            </a:extLst>
          </p:cNvPr>
          <p:cNvGraphicFramePr>
            <a:graphicFrameLocks noGrp="1"/>
          </p:cNvGraphicFramePr>
          <p:nvPr>
            <p:extLst>
              <p:ext uri="{D42A27DB-BD31-4B8C-83A1-F6EECF244321}">
                <p14:modId xmlns:p14="http://schemas.microsoft.com/office/powerpoint/2010/main" val="5918662"/>
              </p:ext>
            </p:extLst>
          </p:nvPr>
        </p:nvGraphicFramePr>
        <p:xfrm>
          <a:off x="2445473" y="4048762"/>
          <a:ext cx="7233919" cy="2123440"/>
        </p:xfrm>
        <a:graphic>
          <a:graphicData uri="http://schemas.openxmlformats.org/drawingml/2006/table">
            <a:tbl>
              <a:tblPr firstRow="1" bandRow="1">
                <a:tableStyleId>{5C22544A-7EE6-4342-B048-85BDC9FD1C3A}</a:tableStyleId>
              </a:tblPr>
              <a:tblGrid>
                <a:gridCol w="1733557">
                  <a:extLst>
                    <a:ext uri="{9D8B030D-6E8A-4147-A177-3AD203B41FA5}">
                      <a16:colId xmlns:a16="http://schemas.microsoft.com/office/drawing/2014/main" val="3570758143"/>
                    </a:ext>
                  </a:extLst>
                </a:gridCol>
                <a:gridCol w="2022914">
                  <a:extLst>
                    <a:ext uri="{9D8B030D-6E8A-4147-A177-3AD203B41FA5}">
                      <a16:colId xmlns:a16="http://schemas.microsoft.com/office/drawing/2014/main" val="44439004"/>
                    </a:ext>
                  </a:extLst>
                </a:gridCol>
                <a:gridCol w="3477448">
                  <a:extLst>
                    <a:ext uri="{9D8B030D-6E8A-4147-A177-3AD203B41FA5}">
                      <a16:colId xmlns:a16="http://schemas.microsoft.com/office/drawing/2014/main" val="1481094451"/>
                    </a:ext>
                  </a:extLst>
                </a:gridCol>
              </a:tblGrid>
              <a:tr h="370840">
                <a:tc>
                  <a:txBody>
                    <a:bodyPr/>
                    <a:lstStyle/>
                    <a:p>
                      <a:r>
                        <a:rPr lang="zh-CN" altLang="en-US" dirty="0">
                          <a:solidFill>
                            <a:schemeClr val="tx1"/>
                          </a:solidFill>
                        </a:rPr>
                        <a:t>应用</a:t>
                      </a:r>
                    </a:p>
                  </a:txBody>
                  <a:tcPr/>
                </a:tc>
                <a:tc>
                  <a:txBody>
                    <a:bodyPr/>
                    <a:lstStyle/>
                    <a:p>
                      <a:r>
                        <a:rPr lang="zh-CN" altLang="en-US" dirty="0">
                          <a:solidFill>
                            <a:schemeClr val="tx1"/>
                          </a:solidFill>
                        </a:rPr>
                        <a:t>案例</a:t>
                      </a:r>
                    </a:p>
                  </a:txBody>
                  <a:tcPr/>
                </a:tc>
                <a:tc>
                  <a:txBody>
                    <a:bodyPr/>
                    <a:lstStyle/>
                    <a:p>
                      <a:r>
                        <a:rPr lang="zh-CN" altLang="en-US" dirty="0">
                          <a:solidFill>
                            <a:schemeClr val="tx1"/>
                          </a:solidFill>
                        </a:rPr>
                        <a:t>原因</a:t>
                      </a:r>
                    </a:p>
                  </a:txBody>
                  <a:tcPr/>
                </a:tc>
                <a:extLst>
                  <a:ext uri="{0D108BD9-81ED-4DB2-BD59-A6C34878D82A}">
                    <a16:rowId xmlns:a16="http://schemas.microsoft.com/office/drawing/2014/main" val="1697588731"/>
                  </a:ext>
                </a:extLst>
              </a:tr>
              <a:tr h="370840">
                <a:tc>
                  <a:txBody>
                    <a:bodyPr/>
                    <a:lstStyle/>
                    <a:p>
                      <a:r>
                        <a:rPr lang="zh-CN" altLang="en-US" dirty="0"/>
                        <a:t>播放器 </a:t>
                      </a:r>
                      <a:r>
                        <a:rPr lang="en-US" altLang="zh-CN" dirty="0"/>
                        <a:t>Alexa</a:t>
                      </a:r>
                      <a:endParaRPr lang="zh-CN" altLang="en-US" dirty="0"/>
                    </a:p>
                  </a:txBody>
                  <a:tcPr/>
                </a:tc>
                <a:tc>
                  <a:txBody>
                    <a:bodyPr/>
                    <a:lstStyle/>
                    <a:p>
                      <a:r>
                        <a:rPr lang="zh-CN" altLang="en-US" dirty="0"/>
                        <a:t>为幼儿播放色青内容</a:t>
                      </a:r>
                    </a:p>
                  </a:txBody>
                  <a:tcPr/>
                </a:tc>
                <a:tc>
                  <a:txBody>
                    <a:bodyPr/>
                    <a:lstStyle/>
                    <a:p>
                      <a:r>
                        <a:rPr lang="zh-CN" altLang="en-US" dirty="0"/>
                        <a:t>无法屏蔽成人内容且难以识别使用对象的年龄</a:t>
                      </a:r>
                    </a:p>
                  </a:txBody>
                  <a:tcPr/>
                </a:tc>
                <a:extLst>
                  <a:ext uri="{0D108BD9-81ED-4DB2-BD59-A6C34878D82A}">
                    <a16:rowId xmlns:a16="http://schemas.microsoft.com/office/drawing/2014/main" val="2709817852"/>
                  </a:ext>
                </a:extLst>
              </a:tr>
              <a:tr h="370840">
                <a:tc>
                  <a:txBody>
                    <a:bodyPr/>
                    <a:lstStyle/>
                    <a:p>
                      <a:r>
                        <a:rPr lang="zh-CN" altLang="en-US" dirty="0"/>
                        <a:t>聊天机器人 </a:t>
                      </a:r>
                      <a:r>
                        <a:rPr lang="en-US" altLang="zh-CN" dirty="0"/>
                        <a:t>Tay </a:t>
                      </a:r>
                      <a:endParaRPr lang="zh-CN" altLang="en-US" dirty="0"/>
                    </a:p>
                  </a:txBody>
                  <a:tcPr/>
                </a:tc>
                <a:tc>
                  <a:txBody>
                    <a:bodyPr/>
                    <a:lstStyle/>
                    <a:p>
                      <a:r>
                        <a:rPr lang="zh-CN" altLang="en-US" dirty="0"/>
                        <a:t>成为种族歧视者</a:t>
                      </a:r>
                    </a:p>
                  </a:txBody>
                  <a:tcPr/>
                </a:tc>
                <a:tc>
                  <a:txBody>
                    <a:bodyPr/>
                    <a:lstStyle/>
                    <a:p>
                      <a:r>
                        <a:rPr lang="zh-CN" altLang="en-US" dirty="0"/>
                        <a:t>采用虚假谎言对其训练</a:t>
                      </a:r>
                    </a:p>
                  </a:txBody>
                  <a:tcPr/>
                </a:tc>
                <a:extLst>
                  <a:ext uri="{0D108BD9-81ED-4DB2-BD59-A6C34878D82A}">
                    <a16:rowId xmlns:a16="http://schemas.microsoft.com/office/drawing/2014/main" val="2743555492"/>
                  </a:ext>
                </a:extLst>
              </a:tr>
              <a:tr h="370840">
                <a:tc>
                  <a:txBody>
                    <a:bodyPr/>
                    <a:lstStyle/>
                    <a:p>
                      <a:r>
                        <a:rPr lang="zh-CN" altLang="en-US" dirty="0"/>
                        <a:t>谷歌无人车</a:t>
                      </a:r>
                    </a:p>
                  </a:txBody>
                  <a:tcPr/>
                </a:tc>
                <a:tc>
                  <a:txBody>
                    <a:bodyPr/>
                    <a:lstStyle/>
                    <a:p>
                      <a:r>
                        <a:rPr lang="zh-CN" altLang="en-US" dirty="0"/>
                        <a:t>与公共汽车相撞</a:t>
                      </a:r>
                    </a:p>
                  </a:txBody>
                  <a:tcPr/>
                </a:tc>
                <a:tc>
                  <a:txBody>
                    <a:bodyPr/>
                    <a:lstStyle/>
                    <a:p>
                      <a:r>
                        <a:rPr lang="zh-CN" altLang="en-US" dirty="0"/>
                        <a:t>无法令汽车停止</a:t>
                      </a:r>
                    </a:p>
                  </a:txBody>
                  <a:tcPr/>
                </a:tc>
                <a:extLst>
                  <a:ext uri="{0D108BD9-81ED-4DB2-BD59-A6C34878D82A}">
                    <a16:rowId xmlns:a16="http://schemas.microsoft.com/office/drawing/2014/main" val="1940009384"/>
                  </a:ext>
                </a:extLst>
              </a:tr>
              <a:tr h="370840">
                <a:tc>
                  <a:txBody>
                    <a:bodyPr/>
                    <a:lstStyle/>
                    <a:p>
                      <a:r>
                        <a:rPr lang="zh-CN" altLang="en-US" dirty="0"/>
                        <a:t>特斯拉无人车</a:t>
                      </a:r>
                    </a:p>
                  </a:txBody>
                  <a:tcPr/>
                </a:tc>
                <a:tc>
                  <a:txBody>
                    <a:bodyPr/>
                    <a:lstStyle/>
                    <a:p>
                      <a:r>
                        <a:rPr lang="zh-CN" altLang="en-US" dirty="0"/>
                        <a:t>与一辆拖车相撞</a:t>
                      </a:r>
                    </a:p>
                  </a:txBody>
                  <a:tcPr/>
                </a:tc>
                <a:tc>
                  <a:txBody>
                    <a:bodyPr/>
                    <a:lstStyle/>
                    <a:p>
                      <a:r>
                        <a:rPr lang="zh-CN" altLang="en-US" dirty="0"/>
                        <a:t>没有识别出拖车</a:t>
                      </a:r>
                    </a:p>
                  </a:txBody>
                  <a:tcPr/>
                </a:tc>
                <a:extLst>
                  <a:ext uri="{0D108BD9-81ED-4DB2-BD59-A6C34878D82A}">
                    <a16:rowId xmlns:a16="http://schemas.microsoft.com/office/drawing/2014/main" val="2231209221"/>
                  </a:ext>
                </a:extLst>
              </a:tr>
            </a:tbl>
          </a:graphicData>
        </a:graphic>
      </p:graphicFrame>
      <p:sp>
        <p:nvSpPr>
          <p:cNvPr id="10" name="文本框 9">
            <a:extLst>
              <a:ext uri="{FF2B5EF4-FFF2-40B4-BE49-F238E27FC236}">
                <a16:creationId xmlns:a16="http://schemas.microsoft.com/office/drawing/2014/main" id="{BF1A2F1C-CE16-4B24-BDED-F322498C0F9D}"/>
              </a:ext>
            </a:extLst>
          </p:cNvPr>
          <p:cNvSpPr txBox="1"/>
          <p:nvPr/>
        </p:nvSpPr>
        <p:spPr>
          <a:xfrm>
            <a:off x="1867628" y="5880502"/>
            <a:ext cx="9788432" cy="880369"/>
          </a:xfrm>
          <a:prstGeom prst="rect">
            <a:avLst/>
          </a:prstGeom>
          <a:noFill/>
        </p:spPr>
        <p:txBody>
          <a:bodyPr wrap="square" rtlCol="0">
            <a:spAutoFit/>
          </a:bodyPr>
          <a:lstStyle/>
          <a:p>
            <a:pPr>
              <a:lnSpc>
                <a:spcPct val="150000"/>
              </a:lnSpc>
            </a:pPr>
            <a:r>
              <a:rPr lang="zh-CN" altLang="en-US" dirty="0"/>
              <a:t>如何有效保障智能化软件系统</a:t>
            </a:r>
            <a:r>
              <a:rPr lang="zh-CN" altLang="en-US" dirty="0">
                <a:solidFill>
                  <a:srgbClr val="0070C0"/>
                </a:solidFill>
              </a:rPr>
              <a:t>正确、高效、可靠地</a:t>
            </a:r>
            <a:r>
              <a:rPr lang="zh-CN" altLang="en-US" dirty="0"/>
              <a:t>实现其既定任务是一个需要解决的重要问题 </a:t>
            </a:r>
            <a:br>
              <a:rPr lang="zh-CN" altLang="en-US" dirty="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 grpId="0"/>
      <p:bldP spid="21" grpId="0"/>
      <p:bldP spid="7" grpId="0"/>
      <p:bldP spid="23" grpId="0"/>
      <p:bldP spid="25" grpId="0"/>
      <p:bldP spid="2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664335"/>
            <a:ext cx="10043160" cy="3017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66800" y="5113655"/>
            <a:ext cx="10042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12" presetClass="entr" presetSubtype="4" fill="hold" grpId="1"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Part.04</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50925" y="1374775"/>
            <a:ext cx="4907280" cy="4922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5365" y="1405255"/>
            <a:ext cx="5013960" cy="24536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95365" y="4011295"/>
            <a:ext cx="5013960" cy="23012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3"/>
          <p:cNvSpPr txBox="1"/>
          <p:nvPr/>
        </p:nvSpPr>
        <p:spPr>
          <a:xfrm>
            <a:off x="6251575" y="208407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6263769" y="176812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9" name="TextBox 23"/>
          <p:cNvSpPr txBox="1"/>
          <p:nvPr/>
        </p:nvSpPr>
        <p:spPr>
          <a:xfrm>
            <a:off x="6251575" y="466471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0" name="TextBox 24"/>
          <p:cNvSpPr txBox="1"/>
          <p:nvPr/>
        </p:nvSpPr>
        <p:spPr>
          <a:xfrm>
            <a:off x="6263769" y="43487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edg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edge">
                                      <p:cBhvr>
                                        <p:cTn id="38" dur="500"/>
                                        <p:tgtEl>
                                          <p:spTgt spid="6"/>
                                        </p:tgtEl>
                                      </p:cBhvr>
                                    </p:animEffect>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bldLvl="0" animBg="1"/>
      <p:bldP spid="8" grpId="0" bldLvl="0" animBg="1"/>
      <p:bldP spid="9" grpId="0" bldLvl="0" animBg="1"/>
      <p:bldP spid="1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8" name="Freeform 7"/>
          <p:cNvSpPr/>
          <p:nvPr/>
        </p:nvSpPr>
        <p:spPr bwMode="auto">
          <a:xfrm>
            <a:off x="3524885" y="1613535"/>
            <a:ext cx="1799590" cy="488315"/>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29" name="Freeform 8"/>
          <p:cNvSpPr/>
          <p:nvPr/>
        </p:nvSpPr>
        <p:spPr bwMode="auto">
          <a:xfrm>
            <a:off x="7526020" y="1613535"/>
            <a:ext cx="831850" cy="1120775"/>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0" name="Freeform 9"/>
          <p:cNvSpPr/>
          <p:nvPr/>
        </p:nvSpPr>
        <p:spPr bwMode="auto">
          <a:xfrm>
            <a:off x="6872605" y="4392295"/>
            <a:ext cx="1485265" cy="488315"/>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1" name="Freeform 10"/>
          <p:cNvSpPr/>
          <p:nvPr/>
        </p:nvSpPr>
        <p:spPr bwMode="auto">
          <a:xfrm>
            <a:off x="3524885" y="4327525"/>
            <a:ext cx="1112520" cy="32258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2" name="Freeform 11"/>
          <p:cNvSpPr/>
          <p:nvPr/>
        </p:nvSpPr>
        <p:spPr bwMode="auto">
          <a:xfrm>
            <a:off x="6757670" y="3382010"/>
            <a:ext cx="99060" cy="199390"/>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3" name="Freeform 12"/>
          <p:cNvSpPr/>
          <p:nvPr/>
        </p:nvSpPr>
        <p:spPr bwMode="auto">
          <a:xfrm>
            <a:off x="5308600" y="3382010"/>
            <a:ext cx="99695" cy="199390"/>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4" name="Freeform 13"/>
          <p:cNvSpPr/>
          <p:nvPr/>
        </p:nvSpPr>
        <p:spPr bwMode="auto">
          <a:xfrm>
            <a:off x="5995035" y="4107180"/>
            <a:ext cx="199390" cy="100330"/>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5" name="Freeform 14"/>
          <p:cNvSpPr/>
          <p:nvPr/>
        </p:nvSpPr>
        <p:spPr bwMode="auto">
          <a:xfrm>
            <a:off x="5995670" y="2734310"/>
            <a:ext cx="198755" cy="99060"/>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grpSp>
        <p:nvGrpSpPr>
          <p:cNvPr id="13" name="组合 12"/>
          <p:cNvGrpSpPr/>
          <p:nvPr/>
        </p:nvGrpSpPr>
        <p:grpSpPr>
          <a:xfrm>
            <a:off x="5532120" y="1515110"/>
            <a:ext cx="1123950" cy="1121410"/>
            <a:chOff x="8712" y="2386"/>
            <a:chExt cx="1770" cy="1766"/>
          </a:xfrm>
          <a:solidFill>
            <a:srgbClr val="55463D"/>
          </a:solidFill>
        </p:grpSpPr>
        <p:sp>
          <p:nvSpPr>
            <p:cNvPr id="23" name="Oval 2"/>
            <p:cNvSpPr>
              <a:spLocks noChangeArrowheads="1"/>
            </p:cNvSpPr>
            <p:nvPr/>
          </p:nvSpPr>
          <p:spPr bwMode="auto">
            <a:xfrm>
              <a:off x="8712" y="2386"/>
              <a:ext cx="1771"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0" name="Freeform 19"/>
            <p:cNvSpPr>
              <a:spLocks noEditPoints="1"/>
            </p:cNvSpPr>
            <p:nvPr/>
          </p:nvSpPr>
          <p:spPr bwMode="auto">
            <a:xfrm>
              <a:off x="9276" y="2940"/>
              <a:ext cx="644" cy="659"/>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7" name="组合 16"/>
          <p:cNvGrpSpPr/>
          <p:nvPr/>
        </p:nvGrpSpPr>
        <p:grpSpPr>
          <a:xfrm>
            <a:off x="4119245" y="2924810"/>
            <a:ext cx="1121410" cy="1121410"/>
            <a:chOff x="6487" y="4606"/>
            <a:chExt cx="1766" cy="1766"/>
          </a:xfrm>
          <a:solidFill>
            <a:srgbClr val="55463D"/>
          </a:solidFill>
        </p:grpSpPr>
        <p:sp>
          <p:nvSpPr>
            <p:cNvPr id="26" name="Oval 5"/>
            <p:cNvSpPr>
              <a:spLocks noChangeArrowheads="1"/>
            </p:cNvSpPr>
            <p:nvPr/>
          </p:nvSpPr>
          <p:spPr bwMode="auto">
            <a:xfrm>
              <a:off x="6487" y="4606"/>
              <a:ext cx="1767"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1" name="Group 20"/>
            <p:cNvGrpSpPr/>
            <p:nvPr/>
          </p:nvGrpSpPr>
          <p:grpSpPr bwMode="auto">
            <a:xfrm>
              <a:off x="6964" y="5018"/>
              <a:ext cx="812" cy="827"/>
              <a:chOff x="0" y="0"/>
              <a:chExt cx="276" cy="281"/>
            </a:xfrm>
            <a:grpFill/>
          </p:grpSpPr>
          <p:sp>
            <p:nvSpPr>
              <p:cNvPr id="42"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3"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6" name="组合 15"/>
          <p:cNvGrpSpPr/>
          <p:nvPr/>
        </p:nvGrpSpPr>
        <p:grpSpPr>
          <a:xfrm>
            <a:off x="5534025" y="4329430"/>
            <a:ext cx="1125220" cy="1125220"/>
            <a:chOff x="8715" y="6818"/>
            <a:chExt cx="1772" cy="1772"/>
          </a:xfrm>
          <a:solidFill>
            <a:srgbClr val="55463D"/>
          </a:solidFill>
        </p:grpSpPr>
        <p:sp>
          <p:nvSpPr>
            <p:cNvPr id="27" name="Oval 6"/>
            <p:cNvSpPr>
              <a:spLocks noChangeArrowheads="1"/>
            </p:cNvSpPr>
            <p:nvPr/>
          </p:nvSpPr>
          <p:spPr bwMode="auto">
            <a:xfrm>
              <a:off x="8715" y="6818"/>
              <a:ext cx="1772" cy="1772"/>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4" name="Freeform 23"/>
            <p:cNvSpPr>
              <a:spLocks noEditPoints="1"/>
            </p:cNvSpPr>
            <p:nvPr/>
          </p:nvSpPr>
          <p:spPr bwMode="auto">
            <a:xfrm>
              <a:off x="9241" y="7323"/>
              <a:ext cx="717" cy="761"/>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5" name="组合 14"/>
          <p:cNvGrpSpPr/>
          <p:nvPr/>
        </p:nvGrpSpPr>
        <p:grpSpPr>
          <a:xfrm>
            <a:off x="6934200" y="2921000"/>
            <a:ext cx="1122680" cy="1121410"/>
            <a:chOff x="10920" y="4600"/>
            <a:chExt cx="1768" cy="1766"/>
          </a:xfrm>
          <a:solidFill>
            <a:srgbClr val="55463D"/>
          </a:solidFill>
        </p:grpSpPr>
        <p:sp>
          <p:nvSpPr>
            <p:cNvPr id="25" name="Oval 4"/>
            <p:cNvSpPr>
              <a:spLocks noChangeArrowheads="1"/>
            </p:cNvSpPr>
            <p:nvPr/>
          </p:nvSpPr>
          <p:spPr bwMode="auto">
            <a:xfrm>
              <a:off x="10920" y="4600"/>
              <a:ext cx="1768"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5" name="Group 24"/>
            <p:cNvGrpSpPr/>
            <p:nvPr/>
          </p:nvGrpSpPr>
          <p:grpSpPr bwMode="auto">
            <a:xfrm>
              <a:off x="11450" y="5125"/>
              <a:ext cx="709" cy="607"/>
              <a:chOff x="0" y="0"/>
              <a:chExt cx="280" cy="240"/>
            </a:xfrm>
            <a:grpFill/>
          </p:grpSpPr>
          <p:sp>
            <p:nvSpPr>
              <p:cNvPr id="46"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7"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4" name="组合 13"/>
          <p:cNvGrpSpPr/>
          <p:nvPr/>
        </p:nvGrpSpPr>
        <p:grpSpPr>
          <a:xfrm>
            <a:off x="5675630" y="3061335"/>
            <a:ext cx="840740" cy="840740"/>
            <a:chOff x="8938" y="4821"/>
            <a:chExt cx="1324" cy="1324"/>
          </a:xfrm>
          <a:solidFill>
            <a:srgbClr val="55463D"/>
          </a:solidFill>
        </p:grpSpPr>
        <p:sp>
          <p:nvSpPr>
            <p:cNvPr id="4" name="Oval 3"/>
            <p:cNvSpPr>
              <a:spLocks noChangeArrowheads="1"/>
            </p:cNvSpPr>
            <p:nvPr/>
          </p:nvSpPr>
          <p:spPr bwMode="auto">
            <a:xfrm>
              <a:off x="8938" y="4821"/>
              <a:ext cx="1325" cy="1325"/>
            </a:xfrm>
            <a:prstGeom prst="ellipse">
              <a:avLst/>
            </a:prstGeom>
            <a:solidFill>
              <a:srgbClr val="55463D">
                <a:alpha val="50000"/>
              </a:srgbClr>
            </a:solidFill>
            <a:ln w="9525" cmpd="sng">
              <a:noFill/>
              <a:round/>
            </a:ln>
          </p:spPr>
          <p:txBody>
            <a:bodyPr/>
            <a:lstStyle/>
            <a:p>
              <a:endParaRPr lang="zh-CN" altLang="en-US">
                <a:solidFill>
                  <a:schemeClr val="tx1">
                    <a:lumMod val="65000"/>
                    <a:lumOff val="35000"/>
                  </a:schemeClr>
                </a:solidFill>
              </a:endParaRPr>
            </a:p>
          </p:txBody>
        </p:sp>
        <p:sp>
          <p:nvSpPr>
            <p:cNvPr id="48" name="Freeform 27"/>
            <p:cNvSpPr>
              <a:spLocks noEditPoints="1"/>
            </p:cNvSpPr>
            <p:nvPr/>
          </p:nvSpPr>
          <p:spPr bwMode="auto">
            <a:xfrm>
              <a:off x="9334" y="5169"/>
              <a:ext cx="534" cy="498"/>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chemeClr val="bg1"/>
            </a:solidFill>
            <a:ln>
              <a:noFill/>
            </a:ln>
          </p:spPr>
          <p:txBody>
            <a:bodyPr/>
            <a:lstStyle/>
            <a:p>
              <a:endParaRPr lang="zh-CN" altLang="en-US">
                <a:solidFill>
                  <a:schemeClr val="tx1">
                    <a:lumMod val="65000"/>
                    <a:lumOff val="35000"/>
                  </a:schemeClr>
                </a:solidFill>
              </a:endParaRPr>
            </a:p>
          </p:txBody>
        </p:sp>
      </p:grpSp>
      <p:sp>
        <p:nvSpPr>
          <p:cNvPr id="21" name="TextBox 23"/>
          <p:cNvSpPr txBox="1"/>
          <p:nvPr/>
        </p:nvSpPr>
        <p:spPr>
          <a:xfrm>
            <a:off x="1029970" y="183070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2" name="TextBox 24"/>
          <p:cNvSpPr txBox="1"/>
          <p:nvPr/>
        </p:nvSpPr>
        <p:spPr>
          <a:xfrm>
            <a:off x="1042164" y="1514761"/>
            <a:ext cx="1813560" cy="335280"/>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5" name="TextBox 23"/>
          <p:cNvSpPr txBox="1"/>
          <p:nvPr/>
        </p:nvSpPr>
        <p:spPr>
          <a:xfrm>
            <a:off x="1042035" y="479552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1054229" y="447957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7" name="TextBox 23"/>
          <p:cNvSpPr txBox="1"/>
          <p:nvPr/>
        </p:nvSpPr>
        <p:spPr>
          <a:xfrm>
            <a:off x="8522335" y="179451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8534529" y="14785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11" name="TextBox 23"/>
          <p:cNvSpPr txBox="1"/>
          <p:nvPr/>
        </p:nvSpPr>
        <p:spPr>
          <a:xfrm>
            <a:off x="8522335" y="452374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2" name="TextBox 24"/>
          <p:cNvSpPr txBox="1"/>
          <p:nvPr/>
        </p:nvSpPr>
        <p:spPr>
          <a:xfrm>
            <a:off x="8534529" y="420779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500"/>
                                        <p:tgtEl>
                                          <p:spTgt spid="14"/>
                                        </p:tgtEl>
                                      </p:cBhvr>
                                    </p:animEffect>
                                  </p:childTnLst>
                                </p:cTn>
                              </p:par>
                            </p:childTnLst>
                          </p:cTn>
                        </p:par>
                        <p:par>
                          <p:cTn id="20" fill="hold">
                            <p:stCondLst>
                              <p:cond delay="1500"/>
                            </p:stCondLst>
                            <p:childTnLst>
                              <p:par>
                                <p:cTn id="21" presetID="12" presetClass="entr" presetSubtype="4" fill="hold" grpId="9"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up)">
                                      <p:cBhvr>
                                        <p:cTn id="24" dur="500"/>
                                        <p:tgtEl>
                                          <p:spTgt spid="35"/>
                                        </p:tgtEl>
                                      </p:cBhvr>
                                    </p:animEffect>
                                  </p:childTnLst>
                                </p:cTn>
                              </p:par>
                              <p:par>
                                <p:cTn id="25" presetID="21"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500"/>
                                        <p:tgtEl>
                                          <p:spTgt spid="13"/>
                                        </p:tgtEl>
                                      </p:cBhvr>
                                    </p:animEffect>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par>
                                <p:cTn id="33" presetID="21" presetClass="entr" presetSubtype="1"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1)">
                                      <p:cBhvr>
                                        <p:cTn id="35" dur="500"/>
                                        <p:tgtEl>
                                          <p:spTgt spid="15"/>
                                        </p:tgtEl>
                                      </p:cBhvr>
                                    </p:animEffect>
                                  </p:childTnLst>
                                </p:cTn>
                              </p:par>
                            </p:childTnLst>
                          </p:cTn>
                        </p:par>
                        <p:par>
                          <p:cTn id="36" fill="hold">
                            <p:stCondLst>
                              <p:cond delay="2500"/>
                            </p:stCondLst>
                            <p:childTnLst>
                              <p:par>
                                <p:cTn id="37" presetID="1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down)">
                                      <p:cBhvr>
                                        <p:cTn id="40" dur="500"/>
                                        <p:tgtEl>
                                          <p:spTgt spid="34"/>
                                        </p:tgtEl>
                                      </p:cBhvr>
                                    </p:animEffect>
                                  </p:childTnLst>
                                </p:cTn>
                              </p:par>
                              <p:par>
                                <p:cTn id="41" presetID="21" presetClass="entr" presetSubtype="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childTnLst>
                          </p:cTn>
                        </p:par>
                        <p:par>
                          <p:cTn id="44" fill="hold">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p:tgtEl>
                                          <p:spTgt spid="33"/>
                                        </p:tgtEl>
                                        <p:attrNameLst>
                                          <p:attrName>ppt_x</p:attrName>
                                        </p:attrNameLst>
                                      </p:cBhvr>
                                      <p:tavLst>
                                        <p:tav tm="0">
                                          <p:val>
                                            <p:strVal val="#ppt_x+#ppt_w*1.125000"/>
                                          </p:val>
                                        </p:tav>
                                        <p:tav tm="100000">
                                          <p:val>
                                            <p:strVal val="#ppt_x"/>
                                          </p:val>
                                        </p:tav>
                                      </p:tavLst>
                                    </p:anim>
                                    <p:animEffect transition="in" filter="wipe(left)">
                                      <p:cBhvr>
                                        <p:cTn id="48" dur="500"/>
                                        <p:tgtEl>
                                          <p:spTgt spid="33"/>
                                        </p:tgtEl>
                                      </p:cBhvr>
                                    </p:animEffect>
                                  </p:childTnLst>
                                </p:cTn>
                              </p:par>
                              <p:par>
                                <p:cTn id="49" presetID="21" presetClass="entr" presetSubtype="1"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heel(1)">
                                      <p:cBhvr>
                                        <p:cTn id="51" dur="500"/>
                                        <p:tgtEl>
                                          <p:spTgt spid="17"/>
                                        </p:tgtEl>
                                      </p:cBhvr>
                                    </p:animEffect>
                                  </p:childTnLst>
                                </p:cTn>
                              </p:par>
                            </p:childTnLst>
                          </p:cTn>
                        </p:par>
                        <p:par>
                          <p:cTn id="52" fill="hold">
                            <p:stCondLst>
                              <p:cond delay="3500"/>
                            </p:stCondLst>
                            <p:childTnLst>
                              <p:par>
                                <p:cTn id="53" presetID="12" presetClass="entr" presetSubtype="2"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ppt_x</p:attrName>
                                        </p:attrNameLst>
                                      </p:cBhvr>
                                      <p:tavLst>
                                        <p:tav tm="0">
                                          <p:val>
                                            <p:strVal val="#ppt_x+#ppt_w*1.125000"/>
                                          </p:val>
                                        </p:tav>
                                        <p:tav tm="100000">
                                          <p:val>
                                            <p:strVal val="#ppt_x"/>
                                          </p:val>
                                        </p:tav>
                                      </p:tavLst>
                                    </p:anim>
                                    <p:animEffect transition="in" filter="wipe(left)">
                                      <p:cBhvr>
                                        <p:cTn id="56" dur="500"/>
                                        <p:tgtEl>
                                          <p:spTgt spid="28"/>
                                        </p:tgtEl>
                                      </p:cBhvr>
                                    </p:animEffect>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anim calcmode="lin" valueType="num">
                                      <p:cBhvr>
                                        <p:cTn id="61" dur="500" fill="hold"/>
                                        <p:tgtEl>
                                          <p:spTgt spid="21"/>
                                        </p:tgtEl>
                                        <p:attrNameLst>
                                          <p:attrName>ppt_x</p:attrName>
                                        </p:attrNameLst>
                                      </p:cBhvr>
                                      <p:tavLst>
                                        <p:tav tm="0">
                                          <p:val>
                                            <p:strVal val="#ppt_x"/>
                                          </p:val>
                                        </p:tav>
                                        <p:tav tm="100000">
                                          <p:val>
                                            <p:strVal val="#ppt_x"/>
                                          </p:val>
                                        </p:tav>
                                      </p:tavLst>
                                    </p:anim>
                                    <p:anim calcmode="lin" valueType="num">
                                      <p:cBhvr>
                                        <p:cTn id="62" dur="5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anim calcmode="lin" valueType="num">
                                      <p:cBhvr>
                                        <p:cTn id="66" dur="500" fill="hold"/>
                                        <p:tgtEl>
                                          <p:spTgt spid="22"/>
                                        </p:tgtEl>
                                        <p:attrNameLst>
                                          <p:attrName>ppt_x</p:attrName>
                                        </p:attrNameLst>
                                      </p:cBhvr>
                                      <p:tavLst>
                                        <p:tav tm="0">
                                          <p:val>
                                            <p:strVal val="#ppt_x"/>
                                          </p:val>
                                        </p:tav>
                                        <p:tav tm="100000">
                                          <p:val>
                                            <p:strVal val="#ppt_x"/>
                                          </p:val>
                                        </p:tav>
                                      </p:tavLst>
                                    </p:anim>
                                    <p:anim calcmode="lin" valueType="num">
                                      <p:cBhvr>
                                        <p:cTn id="67" dur="5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12" presetClass="entr" presetSubtype="4"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p:tgtEl>
                                          <p:spTgt spid="29"/>
                                        </p:tgtEl>
                                        <p:attrNameLst>
                                          <p:attrName>ppt_y</p:attrName>
                                        </p:attrNameLst>
                                      </p:cBhvr>
                                      <p:tavLst>
                                        <p:tav tm="0">
                                          <p:val>
                                            <p:strVal val="#ppt_y+#ppt_h*1.125000"/>
                                          </p:val>
                                        </p:tav>
                                        <p:tav tm="100000">
                                          <p:val>
                                            <p:strVal val="#ppt_y"/>
                                          </p:val>
                                        </p:tav>
                                      </p:tavLst>
                                    </p:anim>
                                    <p:animEffect transition="in" filter="wipe(up)">
                                      <p:cBhvr>
                                        <p:cTn id="72" dur="500"/>
                                        <p:tgtEl>
                                          <p:spTgt spid="29"/>
                                        </p:tgtEl>
                                      </p:cBhvr>
                                    </p:animEffect>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anim calcmode="lin" valueType="num">
                                      <p:cBhvr>
                                        <p:cTn id="77" dur="500" fill="hold"/>
                                        <p:tgtEl>
                                          <p:spTgt spid="7"/>
                                        </p:tgtEl>
                                        <p:attrNameLst>
                                          <p:attrName>ppt_x</p:attrName>
                                        </p:attrNameLst>
                                      </p:cBhvr>
                                      <p:tavLst>
                                        <p:tav tm="0">
                                          <p:val>
                                            <p:strVal val="#ppt_x"/>
                                          </p:val>
                                        </p:tav>
                                        <p:tav tm="100000">
                                          <p:val>
                                            <p:strVal val="#ppt_x"/>
                                          </p:val>
                                        </p:tav>
                                      </p:tavLst>
                                    </p:anim>
                                    <p:anim calcmode="lin" valueType="num">
                                      <p:cBhvr>
                                        <p:cTn id="78" dur="5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anim calcmode="lin" valueType="num">
                                      <p:cBhvr>
                                        <p:cTn id="82" dur="500" fill="hold"/>
                                        <p:tgtEl>
                                          <p:spTgt spid="8"/>
                                        </p:tgtEl>
                                        <p:attrNameLst>
                                          <p:attrName>ppt_x</p:attrName>
                                        </p:attrNameLst>
                                      </p:cBhvr>
                                      <p:tavLst>
                                        <p:tav tm="0">
                                          <p:val>
                                            <p:strVal val="#ppt_x"/>
                                          </p:val>
                                        </p:tav>
                                        <p:tav tm="100000">
                                          <p:val>
                                            <p:strVal val="#ppt_x"/>
                                          </p:val>
                                        </p:tav>
                                      </p:tavLst>
                                    </p:anim>
                                    <p:anim calcmode="lin" valueType="num">
                                      <p:cBhvr>
                                        <p:cTn id="83" dur="500" fill="hold"/>
                                        <p:tgtEl>
                                          <p:spTgt spid="8"/>
                                        </p:tgtEl>
                                        <p:attrNameLst>
                                          <p:attrName>ppt_y</p:attrName>
                                        </p:attrNameLst>
                                      </p:cBhvr>
                                      <p:tavLst>
                                        <p:tav tm="0">
                                          <p:val>
                                            <p:strVal val="#ppt_y+.1"/>
                                          </p:val>
                                        </p:tav>
                                        <p:tav tm="100000">
                                          <p:val>
                                            <p:strVal val="#ppt_y"/>
                                          </p:val>
                                        </p:tav>
                                      </p:tavLst>
                                    </p:anim>
                                  </p:childTnLst>
                                </p:cTn>
                              </p:par>
                            </p:childTnLst>
                          </p:cTn>
                        </p:par>
                        <p:par>
                          <p:cTn id="84" fill="hold">
                            <p:stCondLst>
                              <p:cond delay="5500"/>
                            </p:stCondLst>
                            <p:childTnLst>
                              <p:par>
                                <p:cTn id="85" presetID="12" presetClass="entr" presetSubtype="8"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ppt_x</p:attrName>
                                        </p:attrNameLst>
                                      </p:cBhvr>
                                      <p:tavLst>
                                        <p:tav tm="0">
                                          <p:val>
                                            <p:strVal val="#ppt_x-#ppt_w*1.125000"/>
                                          </p:val>
                                        </p:tav>
                                        <p:tav tm="100000">
                                          <p:val>
                                            <p:strVal val="#ppt_x"/>
                                          </p:val>
                                        </p:tav>
                                      </p:tavLst>
                                    </p:anim>
                                    <p:animEffect transition="in" filter="wipe(right)">
                                      <p:cBhvr>
                                        <p:cTn id="88" dur="500"/>
                                        <p:tgtEl>
                                          <p:spTgt spid="30"/>
                                        </p:tgtEl>
                                      </p:cBhvr>
                                    </p:animEffect>
                                  </p:childTnLst>
                                </p:cTn>
                              </p:par>
                            </p:childTnLst>
                          </p:cTn>
                        </p:par>
                        <p:par>
                          <p:cTn id="89" fill="hold">
                            <p:stCondLst>
                              <p:cond delay="6000"/>
                            </p:stCondLst>
                            <p:childTnLst>
                              <p:par>
                                <p:cTn id="90" presetID="42" presetClass="entr" presetSubtype="0"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anim calcmode="lin" valueType="num">
                                      <p:cBhvr>
                                        <p:cTn id="93" dur="500" fill="hold"/>
                                        <p:tgtEl>
                                          <p:spTgt spid="11"/>
                                        </p:tgtEl>
                                        <p:attrNameLst>
                                          <p:attrName>ppt_x</p:attrName>
                                        </p:attrNameLst>
                                      </p:cBhvr>
                                      <p:tavLst>
                                        <p:tav tm="0">
                                          <p:val>
                                            <p:strVal val="#ppt_x"/>
                                          </p:val>
                                        </p:tav>
                                        <p:tav tm="100000">
                                          <p:val>
                                            <p:strVal val="#ppt_x"/>
                                          </p:val>
                                        </p:tav>
                                      </p:tavLst>
                                    </p:anim>
                                    <p:anim calcmode="lin" valueType="num">
                                      <p:cBhvr>
                                        <p:cTn id="94" dur="500" fill="hold"/>
                                        <p:tgtEl>
                                          <p:spTgt spid="1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anim calcmode="lin" valueType="num">
                                      <p:cBhvr>
                                        <p:cTn id="98" dur="500" fill="hold"/>
                                        <p:tgtEl>
                                          <p:spTgt spid="12"/>
                                        </p:tgtEl>
                                        <p:attrNameLst>
                                          <p:attrName>ppt_x</p:attrName>
                                        </p:attrNameLst>
                                      </p:cBhvr>
                                      <p:tavLst>
                                        <p:tav tm="0">
                                          <p:val>
                                            <p:strVal val="#ppt_x"/>
                                          </p:val>
                                        </p:tav>
                                        <p:tav tm="100000">
                                          <p:val>
                                            <p:strVal val="#ppt_x"/>
                                          </p:val>
                                        </p:tav>
                                      </p:tavLst>
                                    </p:anim>
                                    <p:anim calcmode="lin" valueType="num">
                                      <p:cBhvr>
                                        <p:cTn id="99" dur="500" fill="hold"/>
                                        <p:tgtEl>
                                          <p:spTgt spid="12"/>
                                        </p:tgtEl>
                                        <p:attrNameLst>
                                          <p:attrName>ppt_y</p:attrName>
                                        </p:attrNameLst>
                                      </p:cBhvr>
                                      <p:tavLst>
                                        <p:tav tm="0">
                                          <p:val>
                                            <p:strVal val="#ppt_y+.1"/>
                                          </p:val>
                                        </p:tav>
                                        <p:tav tm="100000">
                                          <p:val>
                                            <p:strVal val="#ppt_y"/>
                                          </p:val>
                                        </p:tav>
                                      </p:tavLst>
                                    </p:anim>
                                  </p:childTnLst>
                                </p:cTn>
                              </p:par>
                            </p:childTnLst>
                          </p:cTn>
                        </p:par>
                        <p:par>
                          <p:cTn id="100" fill="hold">
                            <p:stCondLst>
                              <p:cond delay="6500"/>
                            </p:stCondLst>
                            <p:childTnLst>
                              <p:par>
                                <p:cTn id="101" presetID="12" presetClass="entr" presetSubtype="1"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p:tgtEl>
                                          <p:spTgt spid="31"/>
                                        </p:tgtEl>
                                        <p:attrNameLst>
                                          <p:attrName>ppt_y</p:attrName>
                                        </p:attrNameLst>
                                      </p:cBhvr>
                                      <p:tavLst>
                                        <p:tav tm="0">
                                          <p:val>
                                            <p:strVal val="#ppt_y-#ppt_h*1.125000"/>
                                          </p:val>
                                        </p:tav>
                                        <p:tav tm="100000">
                                          <p:val>
                                            <p:strVal val="#ppt_y"/>
                                          </p:val>
                                        </p:tav>
                                      </p:tavLst>
                                    </p:anim>
                                    <p:animEffect transition="in" filter="wipe(down)">
                                      <p:cBhvr>
                                        <p:cTn id="104" dur="500"/>
                                        <p:tgtEl>
                                          <p:spTgt spid="31"/>
                                        </p:tgtEl>
                                      </p:cBhvr>
                                    </p:animEffect>
                                  </p:childTnLst>
                                </p:cTn>
                              </p:par>
                            </p:childTnLst>
                          </p:cTn>
                        </p:par>
                        <p:par>
                          <p:cTn id="105" fill="hold">
                            <p:stCondLst>
                              <p:cond delay="7000"/>
                            </p:stCondLst>
                            <p:childTnLst>
                              <p:par>
                                <p:cTn id="106" presetID="42" presetClass="entr" presetSubtype="0" fill="hold" grpId="0" nodeType="after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fade">
                                      <p:cBhvr>
                                        <p:cTn id="108" dur="500"/>
                                        <p:tgtEl>
                                          <p:spTgt spid="5"/>
                                        </p:tgtEl>
                                      </p:cBhvr>
                                    </p:animEffect>
                                    <p:anim calcmode="lin" valueType="num">
                                      <p:cBhvr>
                                        <p:cTn id="109" dur="500" fill="hold"/>
                                        <p:tgtEl>
                                          <p:spTgt spid="5"/>
                                        </p:tgtEl>
                                        <p:attrNameLst>
                                          <p:attrName>ppt_x</p:attrName>
                                        </p:attrNameLst>
                                      </p:cBhvr>
                                      <p:tavLst>
                                        <p:tav tm="0">
                                          <p:val>
                                            <p:strVal val="#ppt_x"/>
                                          </p:val>
                                        </p:tav>
                                        <p:tav tm="100000">
                                          <p:val>
                                            <p:strVal val="#ppt_x"/>
                                          </p:val>
                                        </p:tav>
                                      </p:tavLst>
                                    </p:anim>
                                    <p:anim calcmode="lin" valueType="num">
                                      <p:cBhvr>
                                        <p:cTn id="110" dur="500" fill="hold"/>
                                        <p:tgtEl>
                                          <p:spTgt spid="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500"/>
                                        <p:tgtEl>
                                          <p:spTgt spid="6"/>
                                        </p:tgtEl>
                                      </p:cBhvr>
                                    </p:animEffect>
                                    <p:anim calcmode="lin" valueType="num">
                                      <p:cBhvr>
                                        <p:cTn id="114" dur="500" fill="hold"/>
                                        <p:tgtEl>
                                          <p:spTgt spid="6"/>
                                        </p:tgtEl>
                                        <p:attrNameLst>
                                          <p:attrName>ppt_x</p:attrName>
                                        </p:attrNameLst>
                                      </p:cBhvr>
                                      <p:tavLst>
                                        <p:tav tm="0">
                                          <p:val>
                                            <p:strVal val="#ppt_x"/>
                                          </p:val>
                                        </p:tav>
                                        <p:tav tm="100000">
                                          <p:val>
                                            <p:strVal val="#ppt_x"/>
                                          </p:val>
                                        </p:tav>
                                      </p:tavLst>
                                    </p:anim>
                                    <p:anim calcmode="lin" valueType="num">
                                      <p:cBhvr>
                                        <p:cTn id="1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bldLvl="0" animBg="1"/>
      <p:bldP spid="29" grpId="0" bldLvl="0" animBg="1"/>
      <p:bldP spid="30" grpId="0" bldLvl="0" animBg="1"/>
      <p:bldP spid="31" grpId="0" bldLvl="0" animBg="1"/>
      <p:bldP spid="32" grpId="0" bldLvl="0" animBg="1"/>
      <p:bldP spid="33" grpId="0" bldLvl="0" animBg="1"/>
      <p:bldP spid="34" grpId="0" bldLvl="0" animBg="1"/>
      <p:bldP spid="35" grpId="0" animBg="1"/>
      <p:bldP spid="35" grpId="1" animBg="1"/>
      <p:bldP spid="35" grpId="2" animBg="1"/>
      <p:bldP spid="35" grpId="3" animBg="1"/>
      <p:bldP spid="35" grpId="4" animBg="1"/>
      <p:bldP spid="35" grpId="5" animBg="1"/>
      <p:bldP spid="35" grpId="6" animBg="1"/>
      <p:bldP spid="35" grpId="7" animBg="1"/>
      <p:bldP spid="35" grpId="8" animBg="1"/>
      <p:bldP spid="35" grpId="9" bldLvl="0" animBg="1"/>
      <p:bldP spid="21" grpId="0" bldLvl="0" animBg="1"/>
      <p:bldP spid="22" grpId="0" bldLvl="0" animBg="1"/>
      <p:bldP spid="5" grpId="0" bldLvl="0" animBg="1"/>
      <p:bldP spid="6" grpId="0" bldLvl="0" animBg="1"/>
      <p:bldP spid="7" grpId="0" bldLvl="0" animBg="1"/>
      <p:bldP spid="8" grpId="0" bldLvl="0" animBg="1"/>
      <p:bldP spid="11" grpId="0" bldLvl="0" animBg="1"/>
      <p:bldP spid="1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496695"/>
            <a:ext cx="5745480" cy="48006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7101205" y="1511935"/>
            <a:ext cx="0" cy="4831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6" name="TextBox 24"/>
          <p:cNvSpPr txBox="1"/>
          <p:nvPr/>
        </p:nvSpPr>
        <p:spPr>
          <a:xfrm>
            <a:off x="7383274" y="149698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7383145" y="2004695"/>
            <a:ext cx="4211320" cy="201168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8" name="圆角矩形 7"/>
          <p:cNvSpPr/>
          <p:nvPr/>
        </p:nvSpPr>
        <p:spPr>
          <a:xfrm>
            <a:off x="7512050" y="4681855"/>
            <a:ext cx="2208530" cy="365760"/>
          </a:xfrm>
          <a:prstGeom prst="roundRect">
            <a:avLst>
              <a:gd name="adj" fmla="val 37500"/>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b="1" dirty="0">
                <a:solidFill>
                  <a:schemeClr val="tx1">
                    <a:lumMod val="65000"/>
                    <a:lumOff val="35000"/>
                  </a:schemeClr>
                </a:solidFill>
                <a:latin typeface="罗西钢笔行楷" panose="02010800040101010101" charset="-122"/>
                <a:ea typeface="罗西钢笔行楷" panose="02010800040101010101" charset="-122"/>
                <a:sym typeface="+mn-ea"/>
              </a:rPr>
              <a:t>KNOWLEDGE IS POWER</a:t>
            </a:r>
            <a:endParaRPr lang="zh-CN" altLang="en-US" sz="1400"/>
          </a:p>
        </p:txBody>
      </p:sp>
      <p:sp>
        <p:nvSpPr>
          <p:cNvPr id="10" name="TextBox 24"/>
          <p:cNvSpPr txBox="1"/>
          <p:nvPr/>
        </p:nvSpPr>
        <p:spPr>
          <a:xfrm>
            <a:off x="7512050" y="5245735"/>
            <a:ext cx="4211320"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000"/>
                            </p:stCondLst>
                            <p:childTnLst>
                              <p:par>
                                <p:cTn id="33" presetID="55"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ppt_w*0.7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animEffect transition="in" filter="fade">
                                      <p:cBhvr>
                                        <p:cTn id="37" dur="500"/>
                                        <p:tgtEl>
                                          <p:spTgt spid="8"/>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6" grpId="0"/>
      <p:bldP spid="7" grpId="0"/>
      <p:bldP spid="8" grpId="0" bldLvl="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cxnSp>
        <p:nvCxnSpPr>
          <p:cNvPr id="14" name="直接连接符 13"/>
          <p:cNvCxnSpPr/>
          <p:nvPr/>
        </p:nvCxnSpPr>
        <p:spPr>
          <a:xfrm>
            <a:off x="378460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39216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6" name="TextBox 24"/>
          <p:cNvSpPr txBox="1"/>
          <p:nvPr/>
        </p:nvSpPr>
        <p:spPr>
          <a:xfrm>
            <a:off x="11316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7" name="TextBox 24"/>
          <p:cNvSpPr txBox="1"/>
          <p:nvPr/>
        </p:nvSpPr>
        <p:spPr>
          <a:xfrm>
            <a:off x="10052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8" name="TextBox 24"/>
          <p:cNvSpPr txBox="1"/>
          <p:nvPr/>
        </p:nvSpPr>
        <p:spPr>
          <a:xfrm>
            <a:off x="87262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9" name="TextBox 24"/>
          <p:cNvSpPr txBox="1"/>
          <p:nvPr/>
        </p:nvSpPr>
        <p:spPr>
          <a:xfrm>
            <a:off x="85998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2050" name="心电图"/>
          <p:cNvSpPr/>
          <p:nvPr/>
        </p:nvSpPr>
        <p:spPr bwMode="auto">
          <a:xfrm>
            <a:off x="4117975" y="2304415"/>
            <a:ext cx="3956050" cy="3648710"/>
          </a:xfrm>
          <a:custGeom>
            <a:avLst/>
            <a:gdLst>
              <a:gd name="T0" fmla="*/ 1057936 w 2019300"/>
              <a:gd name="T1" fmla="*/ 1427350 h 1766888"/>
              <a:gd name="T2" fmla="*/ 1097009 w 2019300"/>
              <a:gd name="T3" fmla="*/ 1440995 h 1766888"/>
              <a:gd name="T4" fmla="*/ 1134812 w 2019300"/>
              <a:gd name="T5" fmla="*/ 1428936 h 1766888"/>
              <a:gd name="T6" fmla="*/ 1155143 w 2019300"/>
              <a:gd name="T7" fmla="*/ 1405454 h 1766888"/>
              <a:gd name="T8" fmla="*/ 1376876 w 2019300"/>
              <a:gd name="T9" fmla="*/ 1161748 h 1766888"/>
              <a:gd name="T10" fmla="*/ 1401654 w 2019300"/>
              <a:gd name="T11" fmla="*/ 1182374 h 1766888"/>
              <a:gd name="T12" fmla="*/ 1606550 w 2019300"/>
              <a:gd name="T13" fmla="*/ 1189038 h 1766888"/>
              <a:gd name="T14" fmla="*/ 1071596 w 2019300"/>
              <a:gd name="T15" fmla="*/ 1750387 h 1766888"/>
              <a:gd name="T16" fmla="*/ 1029346 w 2019300"/>
              <a:gd name="T17" fmla="*/ 1765302 h 1766888"/>
              <a:gd name="T18" fmla="*/ 983601 w 2019300"/>
              <a:gd name="T19" fmla="*/ 1764032 h 1766888"/>
              <a:gd name="T20" fmla="*/ 941987 w 2019300"/>
              <a:gd name="T21" fmla="*/ 1747214 h 1766888"/>
              <a:gd name="T22" fmla="*/ 516628 w 2019300"/>
              <a:gd name="T23" fmla="*/ 1189038 h 1766888"/>
              <a:gd name="T24" fmla="*/ 544265 w 2019300"/>
              <a:gd name="T25" fmla="*/ 1182374 h 1766888"/>
              <a:gd name="T26" fmla="*/ 561102 w 2019300"/>
              <a:gd name="T27" fmla="*/ 1170633 h 1766888"/>
              <a:gd name="T28" fmla="*/ 798083 w 2019300"/>
              <a:gd name="T29" fmla="*/ 611188 h 1766888"/>
              <a:gd name="T30" fmla="*/ 602838 w 2019300"/>
              <a:gd name="T31" fmla="*/ 3809 h 1766888"/>
              <a:gd name="T32" fmla="*/ 692676 w 2019300"/>
              <a:gd name="T33" fmla="*/ 22854 h 1766888"/>
              <a:gd name="T34" fmla="*/ 777435 w 2019300"/>
              <a:gd name="T35" fmla="*/ 56817 h 1766888"/>
              <a:gd name="T36" fmla="*/ 855211 w 2019300"/>
              <a:gd name="T37" fmla="*/ 104746 h 1766888"/>
              <a:gd name="T38" fmla="*/ 929494 w 2019300"/>
              <a:gd name="T39" fmla="*/ 171403 h 1766888"/>
              <a:gd name="T40" fmla="*/ 1009491 w 2019300"/>
              <a:gd name="T41" fmla="*/ 283450 h 1766888"/>
              <a:gd name="T42" fmla="*/ 1089806 w 2019300"/>
              <a:gd name="T43" fmla="*/ 171403 h 1766888"/>
              <a:gd name="T44" fmla="*/ 1163772 w 2019300"/>
              <a:gd name="T45" fmla="*/ 104746 h 1766888"/>
              <a:gd name="T46" fmla="*/ 1241865 w 2019300"/>
              <a:gd name="T47" fmla="*/ 56817 h 1766888"/>
              <a:gd name="T48" fmla="*/ 1326624 w 2019300"/>
              <a:gd name="T49" fmla="*/ 22854 h 1766888"/>
              <a:gd name="T50" fmla="*/ 1416145 w 2019300"/>
              <a:gd name="T51" fmla="*/ 3809 h 1766888"/>
              <a:gd name="T52" fmla="*/ 1509475 w 2019300"/>
              <a:gd name="T53" fmla="*/ 635 h 1766888"/>
              <a:gd name="T54" fmla="*/ 1600901 w 2019300"/>
              <a:gd name="T55" fmla="*/ 13014 h 1766888"/>
              <a:gd name="T56" fmla="*/ 1687882 w 2019300"/>
              <a:gd name="T57" fmla="*/ 40311 h 1766888"/>
              <a:gd name="T58" fmla="*/ 1769150 w 2019300"/>
              <a:gd name="T59" fmla="*/ 82527 h 1766888"/>
              <a:gd name="T60" fmla="*/ 1842480 w 2019300"/>
              <a:gd name="T61" fmla="*/ 138709 h 1766888"/>
              <a:gd name="T62" fmla="*/ 1905971 w 2019300"/>
              <a:gd name="T63" fmla="*/ 206636 h 1766888"/>
              <a:gd name="T64" fmla="*/ 1956128 w 2019300"/>
              <a:gd name="T65" fmla="*/ 283767 h 1766888"/>
              <a:gd name="T66" fmla="*/ 1991999 w 2019300"/>
              <a:gd name="T67" fmla="*/ 367247 h 1766888"/>
              <a:gd name="T68" fmla="*/ 2012951 w 2019300"/>
              <a:gd name="T69" fmla="*/ 456757 h 1766888"/>
              <a:gd name="T70" fmla="*/ 2018665 w 2019300"/>
              <a:gd name="T71" fmla="*/ 549759 h 1766888"/>
              <a:gd name="T72" fmla="*/ 2008824 w 2019300"/>
              <a:gd name="T73" fmla="*/ 641491 h 1766888"/>
              <a:gd name="T74" fmla="*/ 1983111 w 2019300"/>
              <a:gd name="T75" fmla="*/ 729415 h 1766888"/>
              <a:gd name="T76" fmla="*/ 1943430 w 2019300"/>
              <a:gd name="T77" fmla="*/ 811307 h 1766888"/>
              <a:gd name="T78" fmla="*/ 1889146 w 2019300"/>
              <a:gd name="T79" fmla="*/ 886217 h 1766888"/>
              <a:gd name="T80" fmla="*/ 1321862 w 2019300"/>
              <a:gd name="T81" fmla="*/ 757982 h 1766888"/>
              <a:gd name="T82" fmla="*/ 1294562 w 2019300"/>
              <a:gd name="T83" fmla="*/ 726558 h 1766888"/>
              <a:gd name="T84" fmla="*/ 1257103 w 2019300"/>
              <a:gd name="T85" fmla="*/ 718623 h 1766888"/>
              <a:gd name="T86" fmla="*/ 1219326 w 2019300"/>
              <a:gd name="T87" fmla="*/ 737033 h 1766888"/>
              <a:gd name="T88" fmla="*/ 863782 w 2019300"/>
              <a:gd name="T89" fmla="*/ 397083 h 1766888"/>
              <a:gd name="T90" fmla="*/ 842195 w 2019300"/>
              <a:gd name="T91" fmla="*/ 372960 h 1766888"/>
              <a:gd name="T92" fmla="*/ 811403 w 2019300"/>
              <a:gd name="T93" fmla="*/ 362803 h 1766888"/>
              <a:gd name="T94" fmla="*/ 780293 w 2019300"/>
              <a:gd name="T95" fmla="*/ 368516 h 1766888"/>
              <a:gd name="T96" fmla="*/ 755214 w 2019300"/>
              <a:gd name="T97" fmla="*/ 389148 h 1766888"/>
              <a:gd name="T98" fmla="*/ 147615 w 2019300"/>
              <a:gd name="T99" fmla="*/ 905579 h 1766888"/>
              <a:gd name="T100" fmla="*/ 89521 w 2019300"/>
              <a:gd name="T101" fmla="*/ 833526 h 1766888"/>
              <a:gd name="T102" fmla="*/ 45713 w 2019300"/>
              <a:gd name="T103" fmla="*/ 753221 h 1766888"/>
              <a:gd name="T104" fmla="*/ 15873 w 2019300"/>
              <a:gd name="T105" fmla="*/ 667202 h 1766888"/>
              <a:gd name="T106" fmla="*/ 1270 w 2019300"/>
              <a:gd name="T107" fmla="*/ 576104 h 1766888"/>
              <a:gd name="T108" fmla="*/ 2857 w 2019300"/>
              <a:gd name="T109" fmla="*/ 482785 h 1766888"/>
              <a:gd name="T110" fmla="*/ 19365 w 2019300"/>
              <a:gd name="T111" fmla="*/ 392640 h 1766888"/>
              <a:gd name="T112" fmla="*/ 51110 w 2019300"/>
              <a:gd name="T113" fmla="*/ 307256 h 1766888"/>
              <a:gd name="T114" fmla="*/ 97140 w 2019300"/>
              <a:gd name="T115" fmla="*/ 228220 h 1766888"/>
              <a:gd name="T116" fmla="*/ 157455 w 2019300"/>
              <a:gd name="T117" fmla="*/ 156802 h 1766888"/>
              <a:gd name="T118" fmla="*/ 228247 w 2019300"/>
              <a:gd name="T119" fmla="*/ 97128 h 1766888"/>
              <a:gd name="T120" fmla="*/ 307292 w 2019300"/>
              <a:gd name="T121" fmla="*/ 51103 h 1766888"/>
              <a:gd name="T122" fmla="*/ 392686 w 2019300"/>
              <a:gd name="T123" fmla="*/ 19045 h 1766888"/>
              <a:gd name="T124" fmla="*/ 483159 w 2019300"/>
              <a:gd name="T125" fmla="*/ 2222 h 1766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9300" h="1766888">
                <a:moveTo>
                  <a:pt x="798083" y="611188"/>
                </a:moveTo>
                <a:lnTo>
                  <a:pt x="1039193" y="1402281"/>
                </a:lnTo>
                <a:lnTo>
                  <a:pt x="1042052" y="1407993"/>
                </a:lnTo>
                <a:lnTo>
                  <a:pt x="1045229" y="1413387"/>
                </a:lnTo>
                <a:lnTo>
                  <a:pt x="1049359" y="1418465"/>
                </a:lnTo>
                <a:lnTo>
                  <a:pt x="1053171" y="1422907"/>
                </a:lnTo>
                <a:lnTo>
                  <a:pt x="1057936" y="1427350"/>
                </a:lnTo>
                <a:lnTo>
                  <a:pt x="1062701" y="1430840"/>
                </a:lnTo>
                <a:lnTo>
                  <a:pt x="1068101" y="1433696"/>
                </a:lnTo>
                <a:lnTo>
                  <a:pt x="1073502" y="1436552"/>
                </a:lnTo>
                <a:lnTo>
                  <a:pt x="1079220" y="1438139"/>
                </a:lnTo>
                <a:lnTo>
                  <a:pt x="1084938" y="1440043"/>
                </a:lnTo>
                <a:lnTo>
                  <a:pt x="1090973" y="1440677"/>
                </a:lnTo>
                <a:lnTo>
                  <a:pt x="1097009" y="1440995"/>
                </a:lnTo>
                <a:lnTo>
                  <a:pt x="1103363" y="1440677"/>
                </a:lnTo>
                <a:lnTo>
                  <a:pt x="1109398" y="1440043"/>
                </a:lnTo>
                <a:lnTo>
                  <a:pt x="1115434" y="1438456"/>
                </a:lnTo>
                <a:lnTo>
                  <a:pt x="1121470" y="1436552"/>
                </a:lnTo>
                <a:lnTo>
                  <a:pt x="1126235" y="1434331"/>
                </a:lnTo>
                <a:lnTo>
                  <a:pt x="1130364" y="1431792"/>
                </a:lnTo>
                <a:lnTo>
                  <a:pt x="1134812" y="1428936"/>
                </a:lnTo>
                <a:lnTo>
                  <a:pt x="1138306" y="1426080"/>
                </a:lnTo>
                <a:lnTo>
                  <a:pt x="1141801" y="1422907"/>
                </a:lnTo>
                <a:lnTo>
                  <a:pt x="1144977" y="1419417"/>
                </a:lnTo>
                <a:lnTo>
                  <a:pt x="1148472" y="1415926"/>
                </a:lnTo>
                <a:lnTo>
                  <a:pt x="1150695" y="1411801"/>
                </a:lnTo>
                <a:lnTo>
                  <a:pt x="1152919" y="1408627"/>
                </a:lnTo>
                <a:lnTo>
                  <a:pt x="1155143" y="1405454"/>
                </a:lnTo>
                <a:lnTo>
                  <a:pt x="1157366" y="1401964"/>
                </a:lnTo>
                <a:lnTo>
                  <a:pt x="1158637" y="1398473"/>
                </a:lnTo>
                <a:lnTo>
                  <a:pt x="1279351" y="961833"/>
                </a:lnTo>
                <a:lnTo>
                  <a:pt x="1369569" y="1148738"/>
                </a:lnTo>
                <a:lnTo>
                  <a:pt x="1371793" y="1153498"/>
                </a:lnTo>
                <a:lnTo>
                  <a:pt x="1374017" y="1157623"/>
                </a:lnTo>
                <a:lnTo>
                  <a:pt x="1376876" y="1161748"/>
                </a:lnTo>
                <a:lnTo>
                  <a:pt x="1379735" y="1165239"/>
                </a:lnTo>
                <a:lnTo>
                  <a:pt x="1382911" y="1168729"/>
                </a:lnTo>
                <a:lnTo>
                  <a:pt x="1386088" y="1171903"/>
                </a:lnTo>
                <a:lnTo>
                  <a:pt x="1389900" y="1174758"/>
                </a:lnTo>
                <a:lnTo>
                  <a:pt x="1393394" y="1177614"/>
                </a:lnTo>
                <a:lnTo>
                  <a:pt x="1397524" y="1180153"/>
                </a:lnTo>
                <a:lnTo>
                  <a:pt x="1401654" y="1182374"/>
                </a:lnTo>
                <a:lnTo>
                  <a:pt x="1406101" y="1184596"/>
                </a:lnTo>
                <a:lnTo>
                  <a:pt x="1410231" y="1185865"/>
                </a:lnTo>
                <a:lnTo>
                  <a:pt x="1414996" y="1187134"/>
                </a:lnTo>
                <a:lnTo>
                  <a:pt x="1419443" y="1188086"/>
                </a:lnTo>
                <a:lnTo>
                  <a:pt x="1424526" y="1188721"/>
                </a:lnTo>
                <a:lnTo>
                  <a:pt x="1429609" y="1189038"/>
                </a:lnTo>
                <a:lnTo>
                  <a:pt x="1606550" y="1189038"/>
                </a:lnTo>
                <a:lnTo>
                  <a:pt x="1102092" y="1726588"/>
                </a:lnTo>
                <a:lnTo>
                  <a:pt x="1097645" y="1731348"/>
                </a:lnTo>
                <a:lnTo>
                  <a:pt x="1092879" y="1735473"/>
                </a:lnTo>
                <a:lnTo>
                  <a:pt x="1087797" y="1739598"/>
                </a:lnTo>
                <a:lnTo>
                  <a:pt x="1082714" y="1743723"/>
                </a:lnTo>
                <a:lnTo>
                  <a:pt x="1076996" y="1747214"/>
                </a:lnTo>
                <a:lnTo>
                  <a:pt x="1071596" y="1750387"/>
                </a:lnTo>
                <a:lnTo>
                  <a:pt x="1065878" y="1753561"/>
                </a:lnTo>
                <a:lnTo>
                  <a:pt x="1060160" y="1756099"/>
                </a:lnTo>
                <a:lnTo>
                  <a:pt x="1054124" y="1758638"/>
                </a:lnTo>
                <a:lnTo>
                  <a:pt x="1048088" y="1760859"/>
                </a:lnTo>
                <a:lnTo>
                  <a:pt x="1041735" y="1762446"/>
                </a:lnTo>
                <a:lnTo>
                  <a:pt x="1035699" y="1764032"/>
                </a:lnTo>
                <a:lnTo>
                  <a:pt x="1029346" y="1765302"/>
                </a:lnTo>
                <a:lnTo>
                  <a:pt x="1022992" y="1766254"/>
                </a:lnTo>
                <a:lnTo>
                  <a:pt x="1016004" y="1766571"/>
                </a:lnTo>
                <a:lnTo>
                  <a:pt x="1009650" y="1766888"/>
                </a:lnTo>
                <a:lnTo>
                  <a:pt x="1003297" y="1766571"/>
                </a:lnTo>
                <a:lnTo>
                  <a:pt x="996626" y="1766254"/>
                </a:lnTo>
                <a:lnTo>
                  <a:pt x="989955" y="1765302"/>
                </a:lnTo>
                <a:lnTo>
                  <a:pt x="983601" y="1764032"/>
                </a:lnTo>
                <a:lnTo>
                  <a:pt x="977566" y="1762446"/>
                </a:lnTo>
                <a:lnTo>
                  <a:pt x="971212" y="1760859"/>
                </a:lnTo>
                <a:lnTo>
                  <a:pt x="965177" y="1758638"/>
                </a:lnTo>
                <a:lnTo>
                  <a:pt x="959141" y="1756099"/>
                </a:lnTo>
                <a:lnTo>
                  <a:pt x="953423" y="1753561"/>
                </a:lnTo>
                <a:lnTo>
                  <a:pt x="947705" y="1750387"/>
                </a:lnTo>
                <a:lnTo>
                  <a:pt x="941987" y="1747214"/>
                </a:lnTo>
                <a:lnTo>
                  <a:pt x="936586" y="1743723"/>
                </a:lnTo>
                <a:lnTo>
                  <a:pt x="931504" y="1739598"/>
                </a:lnTo>
                <a:lnTo>
                  <a:pt x="926739" y="1735473"/>
                </a:lnTo>
                <a:lnTo>
                  <a:pt x="921656" y="1731348"/>
                </a:lnTo>
                <a:lnTo>
                  <a:pt x="916891" y="1726588"/>
                </a:lnTo>
                <a:lnTo>
                  <a:pt x="412750" y="1189038"/>
                </a:lnTo>
                <a:lnTo>
                  <a:pt x="516628" y="1189038"/>
                </a:lnTo>
                <a:lnTo>
                  <a:pt x="516946" y="1189038"/>
                </a:lnTo>
                <a:lnTo>
                  <a:pt x="522028" y="1188721"/>
                </a:lnTo>
                <a:lnTo>
                  <a:pt x="527429" y="1188086"/>
                </a:lnTo>
                <a:lnTo>
                  <a:pt x="532511" y="1186499"/>
                </a:lnTo>
                <a:lnTo>
                  <a:pt x="537594" y="1185230"/>
                </a:lnTo>
                <a:lnTo>
                  <a:pt x="540771" y="1183961"/>
                </a:lnTo>
                <a:lnTo>
                  <a:pt x="544265" y="1182374"/>
                </a:lnTo>
                <a:lnTo>
                  <a:pt x="547442" y="1180470"/>
                </a:lnTo>
                <a:lnTo>
                  <a:pt x="549666" y="1179518"/>
                </a:lnTo>
                <a:lnTo>
                  <a:pt x="551254" y="1178249"/>
                </a:lnTo>
                <a:lnTo>
                  <a:pt x="553795" y="1176345"/>
                </a:lnTo>
                <a:lnTo>
                  <a:pt x="556337" y="1174441"/>
                </a:lnTo>
                <a:lnTo>
                  <a:pt x="558560" y="1172220"/>
                </a:lnTo>
                <a:lnTo>
                  <a:pt x="561102" y="1170633"/>
                </a:lnTo>
                <a:lnTo>
                  <a:pt x="565231" y="1165239"/>
                </a:lnTo>
                <a:lnTo>
                  <a:pt x="567137" y="1163335"/>
                </a:lnTo>
                <a:lnTo>
                  <a:pt x="568726" y="1160796"/>
                </a:lnTo>
                <a:lnTo>
                  <a:pt x="572220" y="1156036"/>
                </a:lnTo>
                <a:lnTo>
                  <a:pt x="575079" y="1150324"/>
                </a:lnTo>
                <a:lnTo>
                  <a:pt x="575079" y="1150007"/>
                </a:lnTo>
                <a:lnTo>
                  <a:pt x="798083" y="611188"/>
                </a:lnTo>
                <a:close/>
                <a:moveTo>
                  <a:pt x="523158" y="0"/>
                </a:moveTo>
                <a:lnTo>
                  <a:pt x="536173" y="0"/>
                </a:lnTo>
                <a:lnTo>
                  <a:pt x="549824" y="0"/>
                </a:lnTo>
                <a:lnTo>
                  <a:pt x="562839" y="635"/>
                </a:lnTo>
                <a:lnTo>
                  <a:pt x="576490" y="1270"/>
                </a:lnTo>
                <a:lnTo>
                  <a:pt x="589822" y="2222"/>
                </a:lnTo>
                <a:lnTo>
                  <a:pt x="602838" y="3809"/>
                </a:lnTo>
                <a:lnTo>
                  <a:pt x="615536" y="5713"/>
                </a:lnTo>
                <a:lnTo>
                  <a:pt x="628869" y="7618"/>
                </a:lnTo>
                <a:lnTo>
                  <a:pt x="641567" y="10157"/>
                </a:lnTo>
                <a:lnTo>
                  <a:pt x="654582" y="13014"/>
                </a:lnTo>
                <a:lnTo>
                  <a:pt x="667280" y="15871"/>
                </a:lnTo>
                <a:lnTo>
                  <a:pt x="679978" y="19045"/>
                </a:lnTo>
                <a:lnTo>
                  <a:pt x="692676" y="22854"/>
                </a:lnTo>
                <a:lnTo>
                  <a:pt x="705057" y="26980"/>
                </a:lnTo>
                <a:lnTo>
                  <a:pt x="717120" y="31106"/>
                </a:lnTo>
                <a:lnTo>
                  <a:pt x="729501" y="35550"/>
                </a:lnTo>
                <a:lnTo>
                  <a:pt x="741881" y="40311"/>
                </a:lnTo>
                <a:lnTo>
                  <a:pt x="753627" y="45390"/>
                </a:lnTo>
                <a:lnTo>
                  <a:pt x="765690" y="51103"/>
                </a:lnTo>
                <a:lnTo>
                  <a:pt x="777435" y="56817"/>
                </a:lnTo>
                <a:lnTo>
                  <a:pt x="788864" y="62848"/>
                </a:lnTo>
                <a:lnTo>
                  <a:pt x="800292" y="68879"/>
                </a:lnTo>
                <a:lnTo>
                  <a:pt x="811403" y="75862"/>
                </a:lnTo>
                <a:lnTo>
                  <a:pt x="822513" y="82527"/>
                </a:lnTo>
                <a:lnTo>
                  <a:pt x="833624" y="89510"/>
                </a:lnTo>
                <a:lnTo>
                  <a:pt x="844735" y="97128"/>
                </a:lnTo>
                <a:lnTo>
                  <a:pt x="855211" y="104746"/>
                </a:lnTo>
                <a:lnTo>
                  <a:pt x="865687" y="112682"/>
                </a:lnTo>
                <a:lnTo>
                  <a:pt x="875845" y="121252"/>
                </a:lnTo>
                <a:lnTo>
                  <a:pt x="886321" y="129822"/>
                </a:lnTo>
                <a:lnTo>
                  <a:pt x="896162" y="138709"/>
                </a:lnTo>
                <a:lnTo>
                  <a:pt x="906003" y="147597"/>
                </a:lnTo>
                <a:lnTo>
                  <a:pt x="915526" y="156802"/>
                </a:lnTo>
                <a:lnTo>
                  <a:pt x="929494" y="171403"/>
                </a:lnTo>
                <a:lnTo>
                  <a:pt x="942510" y="186321"/>
                </a:lnTo>
                <a:lnTo>
                  <a:pt x="955525" y="201557"/>
                </a:lnTo>
                <a:lnTo>
                  <a:pt x="967588" y="217110"/>
                </a:lnTo>
                <a:lnTo>
                  <a:pt x="979016" y="232981"/>
                </a:lnTo>
                <a:lnTo>
                  <a:pt x="989492" y="249487"/>
                </a:lnTo>
                <a:lnTo>
                  <a:pt x="999968" y="266309"/>
                </a:lnTo>
                <a:lnTo>
                  <a:pt x="1009491" y="283450"/>
                </a:lnTo>
                <a:lnTo>
                  <a:pt x="1019015" y="266309"/>
                </a:lnTo>
                <a:lnTo>
                  <a:pt x="1029173" y="249487"/>
                </a:lnTo>
                <a:lnTo>
                  <a:pt x="1040284" y="232981"/>
                </a:lnTo>
                <a:lnTo>
                  <a:pt x="1051712" y="217110"/>
                </a:lnTo>
                <a:lnTo>
                  <a:pt x="1063775" y="201557"/>
                </a:lnTo>
                <a:lnTo>
                  <a:pt x="1076156" y="186321"/>
                </a:lnTo>
                <a:lnTo>
                  <a:pt x="1089806" y="171403"/>
                </a:lnTo>
                <a:lnTo>
                  <a:pt x="1103457" y="156802"/>
                </a:lnTo>
                <a:lnTo>
                  <a:pt x="1113298" y="147597"/>
                </a:lnTo>
                <a:lnTo>
                  <a:pt x="1122821" y="138709"/>
                </a:lnTo>
                <a:lnTo>
                  <a:pt x="1132662" y="129822"/>
                </a:lnTo>
                <a:lnTo>
                  <a:pt x="1143138" y="121252"/>
                </a:lnTo>
                <a:lnTo>
                  <a:pt x="1153296" y="112682"/>
                </a:lnTo>
                <a:lnTo>
                  <a:pt x="1163772" y="104746"/>
                </a:lnTo>
                <a:lnTo>
                  <a:pt x="1174566" y="97128"/>
                </a:lnTo>
                <a:lnTo>
                  <a:pt x="1185359" y="89510"/>
                </a:lnTo>
                <a:lnTo>
                  <a:pt x="1196470" y="82527"/>
                </a:lnTo>
                <a:lnTo>
                  <a:pt x="1207580" y="75862"/>
                </a:lnTo>
                <a:lnTo>
                  <a:pt x="1219009" y="68879"/>
                </a:lnTo>
                <a:lnTo>
                  <a:pt x="1230437" y="62848"/>
                </a:lnTo>
                <a:lnTo>
                  <a:pt x="1241865" y="56817"/>
                </a:lnTo>
                <a:lnTo>
                  <a:pt x="1253611" y="51103"/>
                </a:lnTo>
                <a:lnTo>
                  <a:pt x="1265356" y="45390"/>
                </a:lnTo>
                <a:lnTo>
                  <a:pt x="1277419" y="40311"/>
                </a:lnTo>
                <a:lnTo>
                  <a:pt x="1289482" y="35550"/>
                </a:lnTo>
                <a:lnTo>
                  <a:pt x="1301546" y="31106"/>
                </a:lnTo>
                <a:lnTo>
                  <a:pt x="1313926" y="26980"/>
                </a:lnTo>
                <a:lnTo>
                  <a:pt x="1326624" y="22854"/>
                </a:lnTo>
                <a:lnTo>
                  <a:pt x="1339005" y="19045"/>
                </a:lnTo>
                <a:lnTo>
                  <a:pt x="1351703" y="15871"/>
                </a:lnTo>
                <a:lnTo>
                  <a:pt x="1364718" y="13014"/>
                </a:lnTo>
                <a:lnTo>
                  <a:pt x="1377416" y="10157"/>
                </a:lnTo>
                <a:lnTo>
                  <a:pt x="1390114" y="7618"/>
                </a:lnTo>
                <a:lnTo>
                  <a:pt x="1403130" y="5713"/>
                </a:lnTo>
                <a:lnTo>
                  <a:pt x="1416145" y="3809"/>
                </a:lnTo>
                <a:lnTo>
                  <a:pt x="1429478" y="2222"/>
                </a:lnTo>
                <a:lnTo>
                  <a:pt x="1442493" y="1270"/>
                </a:lnTo>
                <a:lnTo>
                  <a:pt x="1456144" y="635"/>
                </a:lnTo>
                <a:lnTo>
                  <a:pt x="1469159" y="0"/>
                </a:lnTo>
                <a:lnTo>
                  <a:pt x="1482810" y="0"/>
                </a:lnTo>
                <a:lnTo>
                  <a:pt x="1496142" y="0"/>
                </a:lnTo>
                <a:lnTo>
                  <a:pt x="1509475" y="635"/>
                </a:lnTo>
                <a:lnTo>
                  <a:pt x="1522808" y="1270"/>
                </a:lnTo>
                <a:lnTo>
                  <a:pt x="1535824" y="2222"/>
                </a:lnTo>
                <a:lnTo>
                  <a:pt x="1549157" y="3809"/>
                </a:lnTo>
                <a:lnTo>
                  <a:pt x="1562172" y="5713"/>
                </a:lnTo>
                <a:lnTo>
                  <a:pt x="1575188" y="7618"/>
                </a:lnTo>
                <a:lnTo>
                  <a:pt x="1588203" y="10157"/>
                </a:lnTo>
                <a:lnTo>
                  <a:pt x="1600901" y="13014"/>
                </a:lnTo>
                <a:lnTo>
                  <a:pt x="1613916" y="15871"/>
                </a:lnTo>
                <a:lnTo>
                  <a:pt x="1626297" y="19045"/>
                </a:lnTo>
                <a:lnTo>
                  <a:pt x="1638678" y="22854"/>
                </a:lnTo>
                <a:lnTo>
                  <a:pt x="1651376" y="26980"/>
                </a:lnTo>
                <a:lnTo>
                  <a:pt x="1663756" y="31106"/>
                </a:lnTo>
                <a:lnTo>
                  <a:pt x="1675819" y="35550"/>
                </a:lnTo>
                <a:lnTo>
                  <a:pt x="1687882" y="40311"/>
                </a:lnTo>
                <a:lnTo>
                  <a:pt x="1699945" y="45390"/>
                </a:lnTo>
                <a:lnTo>
                  <a:pt x="1711691" y="51103"/>
                </a:lnTo>
                <a:lnTo>
                  <a:pt x="1723437" y="56817"/>
                </a:lnTo>
                <a:lnTo>
                  <a:pt x="1735182" y="62848"/>
                </a:lnTo>
                <a:lnTo>
                  <a:pt x="1746611" y="68879"/>
                </a:lnTo>
                <a:lnTo>
                  <a:pt x="1757721" y="75862"/>
                </a:lnTo>
                <a:lnTo>
                  <a:pt x="1769150" y="82527"/>
                </a:lnTo>
                <a:lnTo>
                  <a:pt x="1780260" y="89510"/>
                </a:lnTo>
                <a:lnTo>
                  <a:pt x="1790736" y="97128"/>
                </a:lnTo>
                <a:lnTo>
                  <a:pt x="1801529" y="104746"/>
                </a:lnTo>
                <a:lnTo>
                  <a:pt x="1812323" y="112682"/>
                </a:lnTo>
                <a:lnTo>
                  <a:pt x="1822481" y="121252"/>
                </a:lnTo>
                <a:lnTo>
                  <a:pt x="1832640" y="129822"/>
                </a:lnTo>
                <a:lnTo>
                  <a:pt x="1842480" y="138709"/>
                </a:lnTo>
                <a:lnTo>
                  <a:pt x="1852004" y="147597"/>
                </a:lnTo>
                <a:lnTo>
                  <a:pt x="1861845" y="156802"/>
                </a:lnTo>
                <a:lnTo>
                  <a:pt x="1871368" y="166642"/>
                </a:lnTo>
                <a:lnTo>
                  <a:pt x="1880257" y="176482"/>
                </a:lnTo>
                <a:lnTo>
                  <a:pt x="1889146" y="186321"/>
                </a:lnTo>
                <a:lnTo>
                  <a:pt x="1897717" y="196479"/>
                </a:lnTo>
                <a:lnTo>
                  <a:pt x="1905971" y="206636"/>
                </a:lnTo>
                <a:lnTo>
                  <a:pt x="1914224" y="217428"/>
                </a:lnTo>
                <a:lnTo>
                  <a:pt x="1921526" y="228220"/>
                </a:lnTo>
                <a:lnTo>
                  <a:pt x="1929144" y="238694"/>
                </a:lnTo>
                <a:lnTo>
                  <a:pt x="1936128" y="249804"/>
                </a:lnTo>
                <a:lnTo>
                  <a:pt x="1943430" y="260913"/>
                </a:lnTo>
                <a:lnTo>
                  <a:pt x="1949779" y="272340"/>
                </a:lnTo>
                <a:lnTo>
                  <a:pt x="1956128" y="283767"/>
                </a:lnTo>
                <a:lnTo>
                  <a:pt x="1962159" y="295511"/>
                </a:lnTo>
                <a:lnTo>
                  <a:pt x="1967873" y="307256"/>
                </a:lnTo>
                <a:lnTo>
                  <a:pt x="1973270" y="319000"/>
                </a:lnTo>
                <a:lnTo>
                  <a:pt x="1978667" y="331062"/>
                </a:lnTo>
                <a:lnTo>
                  <a:pt x="1983111" y="343123"/>
                </a:lnTo>
                <a:lnTo>
                  <a:pt x="1987873" y="355185"/>
                </a:lnTo>
                <a:lnTo>
                  <a:pt x="1991999" y="367247"/>
                </a:lnTo>
                <a:lnTo>
                  <a:pt x="1996126" y="379943"/>
                </a:lnTo>
                <a:lnTo>
                  <a:pt x="1999618" y="392640"/>
                </a:lnTo>
                <a:lnTo>
                  <a:pt x="2003110" y="405019"/>
                </a:lnTo>
                <a:lnTo>
                  <a:pt x="2005967" y="418033"/>
                </a:lnTo>
                <a:lnTo>
                  <a:pt x="2008824" y="430729"/>
                </a:lnTo>
                <a:lnTo>
                  <a:pt x="2011364" y="443426"/>
                </a:lnTo>
                <a:lnTo>
                  <a:pt x="2012951" y="456757"/>
                </a:lnTo>
                <a:lnTo>
                  <a:pt x="2014856" y="469771"/>
                </a:lnTo>
                <a:lnTo>
                  <a:pt x="2016443" y="482785"/>
                </a:lnTo>
                <a:lnTo>
                  <a:pt x="2017713" y="496116"/>
                </a:lnTo>
                <a:lnTo>
                  <a:pt x="2018348" y="509448"/>
                </a:lnTo>
                <a:lnTo>
                  <a:pt x="2018665" y="522462"/>
                </a:lnTo>
                <a:lnTo>
                  <a:pt x="2019300" y="536110"/>
                </a:lnTo>
                <a:lnTo>
                  <a:pt x="2018665" y="549759"/>
                </a:lnTo>
                <a:lnTo>
                  <a:pt x="2018348" y="562773"/>
                </a:lnTo>
                <a:lnTo>
                  <a:pt x="2017713" y="576104"/>
                </a:lnTo>
                <a:lnTo>
                  <a:pt x="2016443" y="589436"/>
                </a:lnTo>
                <a:lnTo>
                  <a:pt x="2014856" y="602767"/>
                </a:lnTo>
                <a:lnTo>
                  <a:pt x="2012951" y="615464"/>
                </a:lnTo>
                <a:lnTo>
                  <a:pt x="2011364" y="628795"/>
                </a:lnTo>
                <a:lnTo>
                  <a:pt x="2008824" y="641491"/>
                </a:lnTo>
                <a:lnTo>
                  <a:pt x="2005967" y="654188"/>
                </a:lnTo>
                <a:lnTo>
                  <a:pt x="2003110" y="667202"/>
                </a:lnTo>
                <a:lnTo>
                  <a:pt x="1999618" y="679898"/>
                </a:lnTo>
                <a:lnTo>
                  <a:pt x="1996126" y="692277"/>
                </a:lnTo>
                <a:lnTo>
                  <a:pt x="1991999" y="704974"/>
                </a:lnTo>
                <a:lnTo>
                  <a:pt x="1987873" y="717036"/>
                </a:lnTo>
                <a:lnTo>
                  <a:pt x="1983111" y="729415"/>
                </a:lnTo>
                <a:lnTo>
                  <a:pt x="1978667" y="741476"/>
                </a:lnTo>
                <a:lnTo>
                  <a:pt x="1973270" y="753221"/>
                </a:lnTo>
                <a:lnTo>
                  <a:pt x="1967873" y="765282"/>
                </a:lnTo>
                <a:lnTo>
                  <a:pt x="1962159" y="777027"/>
                </a:lnTo>
                <a:lnTo>
                  <a:pt x="1956128" y="788453"/>
                </a:lnTo>
                <a:lnTo>
                  <a:pt x="1949779" y="799880"/>
                </a:lnTo>
                <a:lnTo>
                  <a:pt x="1943430" y="811307"/>
                </a:lnTo>
                <a:lnTo>
                  <a:pt x="1936128" y="822417"/>
                </a:lnTo>
                <a:lnTo>
                  <a:pt x="1929144" y="833526"/>
                </a:lnTo>
                <a:lnTo>
                  <a:pt x="1921526" y="844318"/>
                </a:lnTo>
                <a:lnTo>
                  <a:pt x="1914224" y="855110"/>
                </a:lnTo>
                <a:lnTo>
                  <a:pt x="1905971" y="865585"/>
                </a:lnTo>
                <a:lnTo>
                  <a:pt x="1897717" y="875742"/>
                </a:lnTo>
                <a:lnTo>
                  <a:pt x="1889146" y="886217"/>
                </a:lnTo>
                <a:lnTo>
                  <a:pt x="1880257" y="896056"/>
                </a:lnTo>
                <a:lnTo>
                  <a:pt x="1871368" y="905579"/>
                </a:lnTo>
                <a:lnTo>
                  <a:pt x="1861845" y="915419"/>
                </a:lnTo>
                <a:lnTo>
                  <a:pt x="1724389" y="1062063"/>
                </a:lnTo>
                <a:lnTo>
                  <a:pt x="1467572" y="1062063"/>
                </a:lnTo>
                <a:lnTo>
                  <a:pt x="1324402" y="764330"/>
                </a:lnTo>
                <a:lnTo>
                  <a:pt x="1321862" y="757982"/>
                </a:lnTo>
                <a:lnTo>
                  <a:pt x="1319005" y="751634"/>
                </a:lnTo>
                <a:lnTo>
                  <a:pt x="1315513" y="745920"/>
                </a:lnTo>
                <a:lnTo>
                  <a:pt x="1311069" y="740207"/>
                </a:lnTo>
                <a:lnTo>
                  <a:pt x="1306307" y="735128"/>
                </a:lnTo>
                <a:lnTo>
                  <a:pt x="1300911" y="730367"/>
                </a:lnTo>
                <a:lnTo>
                  <a:pt x="1297736" y="728462"/>
                </a:lnTo>
                <a:lnTo>
                  <a:pt x="1294562" y="726558"/>
                </a:lnTo>
                <a:lnTo>
                  <a:pt x="1291387" y="724971"/>
                </a:lnTo>
                <a:lnTo>
                  <a:pt x="1287895" y="723384"/>
                </a:lnTo>
                <a:lnTo>
                  <a:pt x="1281864" y="721162"/>
                </a:lnTo>
                <a:lnTo>
                  <a:pt x="1275515" y="719892"/>
                </a:lnTo>
                <a:lnTo>
                  <a:pt x="1269483" y="718623"/>
                </a:lnTo>
                <a:lnTo>
                  <a:pt x="1263452" y="718305"/>
                </a:lnTo>
                <a:lnTo>
                  <a:pt x="1257103" y="718623"/>
                </a:lnTo>
                <a:lnTo>
                  <a:pt x="1251071" y="719892"/>
                </a:lnTo>
                <a:lnTo>
                  <a:pt x="1245357" y="721162"/>
                </a:lnTo>
                <a:lnTo>
                  <a:pt x="1239643" y="723384"/>
                </a:lnTo>
                <a:lnTo>
                  <a:pt x="1234246" y="725923"/>
                </a:lnTo>
                <a:lnTo>
                  <a:pt x="1228849" y="729097"/>
                </a:lnTo>
                <a:lnTo>
                  <a:pt x="1223770" y="732589"/>
                </a:lnTo>
                <a:lnTo>
                  <a:pt x="1219326" y="737033"/>
                </a:lnTo>
                <a:lnTo>
                  <a:pt x="1215517" y="741159"/>
                </a:lnTo>
                <a:lnTo>
                  <a:pt x="1211390" y="746238"/>
                </a:lnTo>
                <a:lnTo>
                  <a:pt x="1208215" y="751951"/>
                </a:lnTo>
                <a:lnTo>
                  <a:pt x="1205358" y="757664"/>
                </a:lnTo>
                <a:lnTo>
                  <a:pt x="1095203" y="1155700"/>
                </a:lnTo>
                <a:lnTo>
                  <a:pt x="866004" y="401527"/>
                </a:lnTo>
                <a:lnTo>
                  <a:pt x="863782" y="397083"/>
                </a:lnTo>
                <a:lnTo>
                  <a:pt x="861242" y="392957"/>
                </a:lnTo>
                <a:lnTo>
                  <a:pt x="859020" y="389148"/>
                </a:lnTo>
                <a:lnTo>
                  <a:pt x="856163" y="385022"/>
                </a:lnTo>
                <a:lnTo>
                  <a:pt x="852989" y="381530"/>
                </a:lnTo>
                <a:lnTo>
                  <a:pt x="849179" y="378356"/>
                </a:lnTo>
                <a:lnTo>
                  <a:pt x="845687" y="375499"/>
                </a:lnTo>
                <a:lnTo>
                  <a:pt x="842195" y="372960"/>
                </a:lnTo>
                <a:lnTo>
                  <a:pt x="837751" y="370421"/>
                </a:lnTo>
                <a:lnTo>
                  <a:pt x="833942" y="368516"/>
                </a:lnTo>
                <a:lnTo>
                  <a:pt x="829815" y="366612"/>
                </a:lnTo>
                <a:lnTo>
                  <a:pt x="825370" y="365342"/>
                </a:lnTo>
                <a:lnTo>
                  <a:pt x="820926" y="364073"/>
                </a:lnTo>
                <a:lnTo>
                  <a:pt x="816164" y="363438"/>
                </a:lnTo>
                <a:lnTo>
                  <a:pt x="811403" y="362803"/>
                </a:lnTo>
                <a:lnTo>
                  <a:pt x="806958" y="362803"/>
                </a:lnTo>
                <a:lnTo>
                  <a:pt x="802197" y="362803"/>
                </a:lnTo>
                <a:lnTo>
                  <a:pt x="797752" y="363438"/>
                </a:lnTo>
                <a:lnTo>
                  <a:pt x="793308" y="364073"/>
                </a:lnTo>
                <a:lnTo>
                  <a:pt x="788864" y="365342"/>
                </a:lnTo>
                <a:lnTo>
                  <a:pt x="784419" y="366612"/>
                </a:lnTo>
                <a:lnTo>
                  <a:pt x="780293" y="368516"/>
                </a:lnTo>
                <a:lnTo>
                  <a:pt x="775848" y="370421"/>
                </a:lnTo>
                <a:lnTo>
                  <a:pt x="772039" y="372960"/>
                </a:lnTo>
                <a:lnTo>
                  <a:pt x="768229" y="375499"/>
                </a:lnTo>
                <a:lnTo>
                  <a:pt x="764420" y="378356"/>
                </a:lnTo>
                <a:lnTo>
                  <a:pt x="761246" y="381530"/>
                </a:lnTo>
                <a:lnTo>
                  <a:pt x="758071" y="385022"/>
                </a:lnTo>
                <a:lnTo>
                  <a:pt x="755214" y="389148"/>
                </a:lnTo>
                <a:lnTo>
                  <a:pt x="752357" y="392957"/>
                </a:lnTo>
                <a:lnTo>
                  <a:pt x="750135" y="397083"/>
                </a:lnTo>
                <a:lnTo>
                  <a:pt x="748230" y="401527"/>
                </a:lnTo>
                <a:lnTo>
                  <a:pt x="474588" y="1062063"/>
                </a:lnTo>
                <a:lnTo>
                  <a:pt x="294911" y="1062063"/>
                </a:lnTo>
                <a:lnTo>
                  <a:pt x="157455" y="915419"/>
                </a:lnTo>
                <a:lnTo>
                  <a:pt x="147615" y="905579"/>
                </a:lnTo>
                <a:lnTo>
                  <a:pt x="138726" y="896056"/>
                </a:lnTo>
                <a:lnTo>
                  <a:pt x="129837" y="886217"/>
                </a:lnTo>
                <a:lnTo>
                  <a:pt x="121266" y="875742"/>
                </a:lnTo>
                <a:lnTo>
                  <a:pt x="113330" y="865585"/>
                </a:lnTo>
                <a:lnTo>
                  <a:pt x="105076" y="855110"/>
                </a:lnTo>
                <a:lnTo>
                  <a:pt x="97140" y="844318"/>
                </a:lnTo>
                <a:lnTo>
                  <a:pt x="89521" y="833526"/>
                </a:lnTo>
                <a:lnTo>
                  <a:pt x="82537" y="822417"/>
                </a:lnTo>
                <a:lnTo>
                  <a:pt x="75871" y="811307"/>
                </a:lnTo>
                <a:lnTo>
                  <a:pt x="68887" y="799880"/>
                </a:lnTo>
                <a:lnTo>
                  <a:pt x="62855" y="788453"/>
                </a:lnTo>
                <a:lnTo>
                  <a:pt x="56824" y="777027"/>
                </a:lnTo>
                <a:lnTo>
                  <a:pt x="51110" y="765282"/>
                </a:lnTo>
                <a:lnTo>
                  <a:pt x="45713" y="753221"/>
                </a:lnTo>
                <a:lnTo>
                  <a:pt x="40634" y="741476"/>
                </a:lnTo>
                <a:lnTo>
                  <a:pt x="35872" y="729415"/>
                </a:lnTo>
                <a:lnTo>
                  <a:pt x="31110" y="717036"/>
                </a:lnTo>
                <a:lnTo>
                  <a:pt x="26984" y="704974"/>
                </a:lnTo>
                <a:lnTo>
                  <a:pt x="23174" y="692277"/>
                </a:lnTo>
                <a:lnTo>
                  <a:pt x="19365" y="679898"/>
                </a:lnTo>
                <a:lnTo>
                  <a:pt x="15873" y="667202"/>
                </a:lnTo>
                <a:lnTo>
                  <a:pt x="13016" y="654188"/>
                </a:lnTo>
                <a:lnTo>
                  <a:pt x="10159" y="641491"/>
                </a:lnTo>
                <a:lnTo>
                  <a:pt x="7619" y="628795"/>
                </a:lnTo>
                <a:lnTo>
                  <a:pt x="6032" y="615464"/>
                </a:lnTo>
                <a:lnTo>
                  <a:pt x="4127" y="602767"/>
                </a:lnTo>
                <a:lnTo>
                  <a:pt x="2857" y="589436"/>
                </a:lnTo>
                <a:lnTo>
                  <a:pt x="1270" y="576104"/>
                </a:lnTo>
                <a:lnTo>
                  <a:pt x="635" y="562773"/>
                </a:lnTo>
                <a:lnTo>
                  <a:pt x="318" y="549759"/>
                </a:lnTo>
                <a:lnTo>
                  <a:pt x="0" y="536110"/>
                </a:lnTo>
                <a:lnTo>
                  <a:pt x="318" y="522462"/>
                </a:lnTo>
                <a:lnTo>
                  <a:pt x="635" y="509448"/>
                </a:lnTo>
                <a:lnTo>
                  <a:pt x="1270" y="496116"/>
                </a:lnTo>
                <a:lnTo>
                  <a:pt x="2857" y="482785"/>
                </a:lnTo>
                <a:lnTo>
                  <a:pt x="4127" y="469771"/>
                </a:lnTo>
                <a:lnTo>
                  <a:pt x="6032" y="456757"/>
                </a:lnTo>
                <a:lnTo>
                  <a:pt x="7619" y="443426"/>
                </a:lnTo>
                <a:lnTo>
                  <a:pt x="10159" y="430729"/>
                </a:lnTo>
                <a:lnTo>
                  <a:pt x="13016" y="418033"/>
                </a:lnTo>
                <a:lnTo>
                  <a:pt x="15873" y="405019"/>
                </a:lnTo>
                <a:lnTo>
                  <a:pt x="19365" y="392640"/>
                </a:lnTo>
                <a:lnTo>
                  <a:pt x="23174" y="379943"/>
                </a:lnTo>
                <a:lnTo>
                  <a:pt x="26984" y="367247"/>
                </a:lnTo>
                <a:lnTo>
                  <a:pt x="31110" y="355185"/>
                </a:lnTo>
                <a:lnTo>
                  <a:pt x="35872" y="343123"/>
                </a:lnTo>
                <a:lnTo>
                  <a:pt x="40634" y="331062"/>
                </a:lnTo>
                <a:lnTo>
                  <a:pt x="45713" y="319000"/>
                </a:lnTo>
                <a:lnTo>
                  <a:pt x="51110" y="307256"/>
                </a:lnTo>
                <a:lnTo>
                  <a:pt x="56824" y="295511"/>
                </a:lnTo>
                <a:lnTo>
                  <a:pt x="62855" y="283767"/>
                </a:lnTo>
                <a:lnTo>
                  <a:pt x="68887" y="272340"/>
                </a:lnTo>
                <a:lnTo>
                  <a:pt x="75871" y="260913"/>
                </a:lnTo>
                <a:lnTo>
                  <a:pt x="82537" y="249804"/>
                </a:lnTo>
                <a:lnTo>
                  <a:pt x="89521" y="238694"/>
                </a:lnTo>
                <a:lnTo>
                  <a:pt x="97140" y="228220"/>
                </a:lnTo>
                <a:lnTo>
                  <a:pt x="105076" y="217428"/>
                </a:lnTo>
                <a:lnTo>
                  <a:pt x="113330" y="206636"/>
                </a:lnTo>
                <a:lnTo>
                  <a:pt x="121266" y="196479"/>
                </a:lnTo>
                <a:lnTo>
                  <a:pt x="129837" y="186321"/>
                </a:lnTo>
                <a:lnTo>
                  <a:pt x="138726" y="176482"/>
                </a:lnTo>
                <a:lnTo>
                  <a:pt x="147615" y="166642"/>
                </a:lnTo>
                <a:lnTo>
                  <a:pt x="157455" y="156802"/>
                </a:lnTo>
                <a:lnTo>
                  <a:pt x="166662" y="147597"/>
                </a:lnTo>
                <a:lnTo>
                  <a:pt x="176502" y="138709"/>
                </a:lnTo>
                <a:lnTo>
                  <a:pt x="186661" y="129822"/>
                </a:lnTo>
                <a:lnTo>
                  <a:pt x="196502" y="121252"/>
                </a:lnTo>
                <a:lnTo>
                  <a:pt x="206978" y="112682"/>
                </a:lnTo>
                <a:lnTo>
                  <a:pt x="217454" y="104746"/>
                </a:lnTo>
                <a:lnTo>
                  <a:pt x="228247" y="97128"/>
                </a:lnTo>
                <a:lnTo>
                  <a:pt x="239040" y="89510"/>
                </a:lnTo>
                <a:lnTo>
                  <a:pt x="249833" y="82527"/>
                </a:lnTo>
                <a:lnTo>
                  <a:pt x="260944" y="75862"/>
                </a:lnTo>
                <a:lnTo>
                  <a:pt x="272372" y="68879"/>
                </a:lnTo>
                <a:lnTo>
                  <a:pt x="283801" y="62848"/>
                </a:lnTo>
                <a:lnTo>
                  <a:pt x="295546" y="56817"/>
                </a:lnTo>
                <a:lnTo>
                  <a:pt x="307292" y="51103"/>
                </a:lnTo>
                <a:lnTo>
                  <a:pt x="319038" y="45390"/>
                </a:lnTo>
                <a:lnTo>
                  <a:pt x="331101" y="40311"/>
                </a:lnTo>
                <a:lnTo>
                  <a:pt x="343164" y="35550"/>
                </a:lnTo>
                <a:lnTo>
                  <a:pt x="355227" y="31106"/>
                </a:lnTo>
                <a:lnTo>
                  <a:pt x="367925" y="26980"/>
                </a:lnTo>
                <a:lnTo>
                  <a:pt x="380305" y="22854"/>
                </a:lnTo>
                <a:lnTo>
                  <a:pt x="392686" y="19045"/>
                </a:lnTo>
                <a:lnTo>
                  <a:pt x="405067" y="15871"/>
                </a:lnTo>
                <a:lnTo>
                  <a:pt x="418082" y="13014"/>
                </a:lnTo>
                <a:lnTo>
                  <a:pt x="430780" y="10157"/>
                </a:lnTo>
                <a:lnTo>
                  <a:pt x="444113" y="7618"/>
                </a:lnTo>
                <a:lnTo>
                  <a:pt x="456811" y="5713"/>
                </a:lnTo>
                <a:lnTo>
                  <a:pt x="470144" y="3809"/>
                </a:lnTo>
                <a:lnTo>
                  <a:pt x="483159" y="2222"/>
                </a:lnTo>
                <a:lnTo>
                  <a:pt x="496492" y="1270"/>
                </a:lnTo>
                <a:lnTo>
                  <a:pt x="509508" y="635"/>
                </a:lnTo>
                <a:lnTo>
                  <a:pt x="523158" y="0"/>
                </a:lnTo>
                <a:close/>
              </a:path>
            </a:pathLst>
          </a:custGeom>
          <a:blipFill rotWithShape="1">
            <a:blip r:embed="rId4"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00"/>
                            </p:stCondLst>
                            <p:childTnLst>
                              <p:par>
                                <p:cTn id="29" presetID="20" presetClass="entr" presetSubtype="0" fill="hold" grpId="0" nodeType="after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edge">
                                      <p:cBhvr>
                                        <p:cTn id="31" dur="1000"/>
                                        <p:tgtEl>
                                          <p:spTgt spid="2050"/>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18" grpId="0"/>
      <p:bldP spid="19" grpId="0"/>
      <p:bldP spid="205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697730" y="2601595"/>
            <a:ext cx="2811780" cy="822960"/>
          </a:xfrm>
          <a:prstGeom prst="rect">
            <a:avLst/>
          </a:prstGeom>
          <a:noFill/>
        </p:spPr>
        <p:txBody>
          <a:bodyPr wrap="square" rtlCol="0">
            <a:spAutoFit/>
          </a:bodyPr>
          <a:lstStyle/>
          <a:p>
            <a:pPr algn="ctr"/>
            <a:r>
              <a:rPr lang="zh-CN" altLang="en-US" sz="4800" dirty="0">
                <a:solidFill>
                  <a:srgbClr val="55463D"/>
                </a:solidFill>
                <a:latin typeface="罗西钢笔行楷" panose="02010800040101010101" charset="-122"/>
                <a:ea typeface="罗西钢笔行楷" panose="02010800040101010101" charset="-122"/>
              </a:rPr>
              <a:t>谢谢观看</a:t>
            </a:r>
          </a:p>
        </p:txBody>
      </p:sp>
      <p:sp>
        <p:nvSpPr>
          <p:cNvPr id="19" name="文本框 18"/>
          <p:cNvSpPr txBox="1"/>
          <p:nvPr/>
        </p:nvSpPr>
        <p:spPr>
          <a:xfrm>
            <a:off x="4436110" y="3497580"/>
            <a:ext cx="3319145" cy="954107"/>
          </a:xfrm>
          <a:prstGeom prst="rect">
            <a:avLst/>
          </a:prstGeom>
          <a:noFill/>
        </p:spPr>
        <p:txBody>
          <a:bodyPr wrap="square" rtlCol="0">
            <a:spAutoFit/>
          </a:bodyPr>
          <a:lstStyle/>
          <a:p>
            <a:pPr algn="ctr"/>
            <a:r>
              <a:rPr lang="en-US" altLang="zh-CN" sz="2800" dirty="0">
                <a:solidFill>
                  <a:srgbClr val="55463D"/>
                </a:solidFill>
                <a:latin typeface="Adobe Caslon Pro" pitchFamily="18" charset="0"/>
                <a:ea typeface="罗西钢笔行楷" panose="02010800040101010101" charset="-122"/>
              </a:rPr>
              <a:t>Thank you for watching</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43890"/>
          </a:xfrm>
          <a:prstGeom prst="rect">
            <a:avLst/>
          </a:prstGeom>
        </p:spPr>
      </p:pic>
      <p:sp>
        <p:nvSpPr>
          <p:cNvPr id="3" name="文本框 2"/>
          <p:cNvSpPr txBox="1"/>
          <p:nvPr/>
        </p:nvSpPr>
        <p:spPr>
          <a:xfrm>
            <a:off x="4900022" y="489595"/>
            <a:ext cx="3137989" cy="523220"/>
          </a:xfrm>
          <a:prstGeom prst="rect">
            <a:avLst/>
          </a:prstGeom>
          <a:noFill/>
        </p:spPr>
        <p:txBody>
          <a:bodyPr wrap="square" rtlCol="0">
            <a:spAutoFit/>
          </a:bodyPr>
          <a:lstStyle/>
          <a:p>
            <a:r>
              <a:rPr lang="en-US" altLang="zh-CN" sz="2800" dirty="0">
                <a:solidFill>
                  <a:srgbClr val="55463D"/>
                </a:solidFill>
                <a:latin typeface="黑体" panose="02010609060101010101" pitchFamily="49" charset="-122"/>
                <a:ea typeface="黑体" panose="02010609060101010101" pitchFamily="49" charset="-122"/>
              </a:rPr>
              <a:t>1.1 </a:t>
            </a:r>
            <a:r>
              <a:rPr lang="zh-CN" altLang="en-US" sz="2800" dirty="0">
                <a:solidFill>
                  <a:srgbClr val="55463D"/>
                </a:solidFill>
                <a:latin typeface="黑体" panose="02010609060101010101" pitchFamily="49" charset="-122"/>
                <a:ea typeface="黑体" panose="02010609060101010101" pitchFamily="49" charset="-122"/>
              </a:rPr>
              <a:t>机器学习基础</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5" name="文本框 44">
            <a:extLst>
              <a:ext uri="{FF2B5EF4-FFF2-40B4-BE49-F238E27FC236}">
                <a16:creationId xmlns:a16="http://schemas.microsoft.com/office/drawing/2014/main" id="{7E84ED90-1078-433A-BF4A-DA54711813B0}"/>
              </a:ext>
            </a:extLst>
          </p:cNvPr>
          <p:cNvSpPr txBox="1"/>
          <p:nvPr/>
        </p:nvSpPr>
        <p:spPr>
          <a:xfrm>
            <a:off x="1288870" y="1530350"/>
            <a:ext cx="310025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一台简单的预测机</a:t>
            </a:r>
          </a:p>
        </p:txBody>
      </p:sp>
      <p:pic>
        <p:nvPicPr>
          <p:cNvPr id="49" name="图片 48" descr="圆圈">
            <a:extLst>
              <a:ext uri="{FF2B5EF4-FFF2-40B4-BE49-F238E27FC236}">
                <a16:creationId xmlns:a16="http://schemas.microsoft.com/office/drawing/2014/main" id="{F7310D68-4A99-47FE-A934-B5B5F33FCB5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55877" y="1992015"/>
            <a:ext cx="1651386" cy="1648221"/>
          </a:xfrm>
          <a:prstGeom prst="rect">
            <a:avLst/>
          </a:prstGeom>
        </p:spPr>
      </p:pic>
      <p:sp>
        <p:nvSpPr>
          <p:cNvPr id="50" name="文本框 49">
            <a:extLst>
              <a:ext uri="{FF2B5EF4-FFF2-40B4-BE49-F238E27FC236}">
                <a16:creationId xmlns:a16="http://schemas.microsoft.com/office/drawing/2014/main" id="{5631CA48-9510-4870-B315-0457499742F4}"/>
              </a:ext>
            </a:extLst>
          </p:cNvPr>
          <p:cNvSpPr txBox="1"/>
          <p:nvPr/>
        </p:nvSpPr>
        <p:spPr>
          <a:xfrm>
            <a:off x="4605346" y="2396265"/>
            <a:ext cx="1403559" cy="830997"/>
          </a:xfrm>
          <a:prstGeom prst="rect">
            <a:avLst/>
          </a:prstGeom>
          <a:noFill/>
        </p:spPr>
        <p:txBody>
          <a:bodyPr wrap="square" rtlCol="0">
            <a:spAutoFit/>
          </a:bodyPr>
          <a:lstStyle/>
          <a:p>
            <a:pPr algn="ctr"/>
            <a:r>
              <a:rPr lang="zh-CN" altLang="en-US" sz="2400" dirty="0">
                <a:solidFill>
                  <a:srgbClr val="55463D"/>
                </a:solidFill>
                <a:latin typeface="+mn-ea"/>
              </a:rPr>
              <a:t>英里</a:t>
            </a:r>
            <a:r>
              <a:rPr lang="en-US" altLang="zh-CN" sz="2400" dirty="0">
                <a:solidFill>
                  <a:srgbClr val="55463D"/>
                </a:solidFill>
                <a:latin typeface="+mn-ea"/>
              </a:rPr>
              <a:t>=</a:t>
            </a:r>
          </a:p>
          <a:p>
            <a:pPr algn="ctr"/>
            <a:r>
              <a:rPr lang="zh-CN" altLang="en-US" sz="2400" dirty="0">
                <a:solidFill>
                  <a:srgbClr val="55463D"/>
                </a:solidFill>
                <a:latin typeface="+mn-ea"/>
              </a:rPr>
              <a:t>千米 * </a:t>
            </a:r>
            <a:r>
              <a:rPr lang="en-US" altLang="zh-CN" sz="2400" dirty="0">
                <a:solidFill>
                  <a:srgbClr val="55463D"/>
                </a:solidFill>
                <a:latin typeface="+mn-ea"/>
              </a:rPr>
              <a:t>C</a:t>
            </a:r>
            <a:endParaRPr lang="zh-CN" altLang="en-US" sz="2400" dirty="0">
              <a:solidFill>
                <a:srgbClr val="55463D"/>
              </a:solidFill>
              <a:latin typeface="Times New Roman" panose="02020603050405020304" pitchFamily="18" charset="0"/>
              <a:cs typeface="Times New Roman" panose="02020603050405020304" pitchFamily="18" charset="0"/>
            </a:endParaRPr>
          </a:p>
        </p:txBody>
      </p:sp>
      <p:pic>
        <p:nvPicPr>
          <p:cNvPr id="51" name="图片 50" descr="箭头">
            <a:extLst>
              <a:ext uri="{FF2B5EF4-FFF2-40B4-BE49-F238E27FC236}">
                <a16:creationId xmlns:a16="http://schemas.microsoft.com/office/drawing/2014/main" id="{DDCDB050-9F38-4CAB-9893-73BD8931B81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3129959" y="2586131"/>
            <a:ext cx="911362" cy="459990"/>
          </a:xfrm>
          <a:prstGeom prst="rect">
            <a:avLst/>
          </a:prstGeom>
        </p:spPr>
      </p:pic>
      <p:sp>
        <p:nvSpPr>
          <p:cNvPr id="52" name="文本框 51">
            <a:extLst>
              <a:ext uri="{FF2B5EF4-FFF2-40B4-BE49-F238E27FC236}">
                <a16:creationId xmlns:a16="http://schemas.microsoft.com/office/drawing/2014/main" id="{656DCB39-1D84-4CE5-8092-6E5A7BB99435}"/>
              </a:ext>
            </a:extLst>
          </p:cNvPr>
          <p:cNvSpPr txBox="1"/>
          <p:nvPr/>
        </p:nvSpPr>
        <p:spPr>
          <a:xfrm>
            <a:off x="1796553" y="2585292"/>
            <a:ext cx="1051924" cy="461665"/>
          </a:xfrm>
          <a:prstGeom prst="rect">
            <a:avLst/>
          </a:prstGeom>
          <a:noFill/>
        </p:spPr>
        <p:txBody>
          <a:bodyPr wrap="square" rtlCol="0">
            <a:spAutoFit/>
          </a:bodyPr>
          <a:lstStyle/>
          <a:p>
            <a:pPr algn="ctr"/>
            <a:r>
              <a:rPr lang="zh-CN" altLang="en-US" sz="2400" dirty="0">
                <a:solidFill>
                  <a:srgbClr val="55463D"/>
                </a:solidFill>
                <a:latin typeface="+mn-ea"/>
              </a:rPr>
              <a:t>千米</a:t>
            </a:r>
          </a:p>
        </p:txBody>
      </p:sp>
      <p:sp>
        <p:nvSpPr>
          <p:cNvPr id="53" name="文本框 52">
            <a:extLst>
              <a:ext uri="{FF2B5EF4-FFF2-40B4-BE49-F238E27FC236}">
                <a16:creationId xmlns:a16="http://schemas.microsoft.com/office/drawing/2014/main" id="{36344D81-49E6-4D0E-9A1F-843EF3D27484}"/>
              </a:ext>
            </a:extLst>
          </p:cNvPr>
          <p:cNvSpPr txBox="1"/>
          <p:nvPr/>
        </p:nvSpPr>
        <p:spPr>
          <a:xfrm>
            <a:off x="7356976" y="2476435"/>
            <a:ext cx="1051924" cy="461665"/>
          </a:xfrm>
          <a:prstGeom prst="rect">
            <a:avLst/>
          </a:prstGeom>
          <a:noFill/>
        </p:spPr>
        <p:txBody>
          <a:bodyPr wrap="square" rtlCol="0">
            <a:spAutoFit/>
          </a:bodyPr>
          <a:lstStyle/>
          <a:p>
            <a:pPr algn="ctr"/>
            <a:r>
              <a:rPr lang="zh-CN" altLang="en-US" sz="2400" dirty="0">
                <a:solidFill>
                  <a:srgbClr val="55463D"/>
                </a:solidFill>
                <a:latin typeface="+mn-ea"/>
              </a:rPr>
              <a:t>英里</a:t>
            </a:r>
          </a:p>
        </p:txBody>
      </p:sp>
      <p:pic>
        <p:nvPicPr>
          <p:cNvPr id="54" name="图片 53" descr="箭头">
            <a:extLst>
              <a:ext uri="{FF2B5EF4-FFF2-40B4-BE49-F238E27FC236}">
                <a16:creationId xmlns:a16="http://schemas.microsoft.com/office/drawing/2014/main" id="{F7FA7230-C8A6-4620-9E4D-9DAC493B5E9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6373909" y="2581769"/>
            <a:ext cx="911362" cy="459990"/>
          </a:xfrm>
          <a:prstGeom prst="rect">
            <a:avLst/>
          </a:prstGeom>
        </p:spPr>
      </p:pic>
      <p:graphicFrame>
        <p:nvGraphicFramePr>
          <p:cNvPr id="4" name="表格 3">
            <a:extLst>
              <a:ext uri="{FF2B5EF4-FFF2-40B4-BE49-F238E27FC236}">
                <a16:creationId xmlns:a16="http://schemas.microsoft.com/office/drawing/2014/main" id="{2C61AF5F-A15C-4569-A72A-B1F985DDA6AE}"/>
              </a:ext>
            </a:extLst>
          </p:cNvPr>
          <p:cNvGraphicFramePr>
            <a:graphicFrameLocks noGrp="1"/>
          </p:cNvGraphicFramePr>
          <p:nvPr>
            <p:extLst>
              <p:ext uri="{D42A27DB-BD31-4B8C-83A1-F6EECF244321}">
                <p14:modId xmlns:p14="http://schemas.microsoft.com/office/powerpoint/2010/main" val="2331416776"/>
              </p:ext>
            </p:extLst>
          </p:nvPr>
        </p:nvGraphicFramePr>
        <p:xfrm>
          <a:off x="8805669" y="2121412"/>
          <a:ext cx="2501118" cy="1380702"/>
        </p:xfrm>
        <a:graphic>
          <a:graphicData uri="http://schemas.openxmlformats.org/drawingml/2006/table">
            <a:tbl>
              <a:tblPr firstRow="1" bandRow="1">
                <a:tableStyleId>{F5AB1C69-6EDB-4FF4-983F-18BD219EF322}</a:tableStyleId>
              </a:tblPr>
              <a:tblGrid>
                <a:gridCol w="833706">
                  <a:extLst>
                    <a:ext uri="{9D8B030D-6E8A-4147-A177-3AD203B41FA5}">
                      <a16:colId xmlns:a16="http://schemas.microsoft.com/office/drawing/2014/main" val="1160972909"/>
                    </a:ext>
                  </a:extLst>
                </a:gridCol>
                <a:gridCol w="833706">
                  <a:extLst>
                    <a:ext uri="{9D8B030D-6E8A-4147-A177-3AD203B41FA5}">
                      <a16:colId xmlns:a16="http://schemas.microsoft.com/office/drawing/2014/main" val="1198901651"/>
                    </a:ext>
                  </a:extLst>
                </a:gridCol>
                <a:gridCol w="833706">
                  <a:extLst>
                    <a:ext uri="{9D8B030D-6E8A-4147-A177-3AD203B41FA5}">
                      <a16:colId xmlns:a16="http://schemas.microsoft.com/office/drawing/2014/main" val="3688347420"/>
                    </a:ext>
                  </a:extLst>
                </a:gridCol>
              </a:tblGrid>
              <a:tr h="370311">
                <a:tc>
                  <a:txBody>
                    <a:bodyPr/>
                    <a:lstStyle/>
                    <a:p>
                      <a:r>
                        <a:rPr lang="zh-CN" altLang="en-US" dirty="0">
                          <a:solidFill>
                            <a:schemeClr val="tx1"/>
                          </a:solidFill>
                        </a:rPr>
                        <a:t>数据实例</a:t>
                      </a:r>
                    </a:p>
                  </a:txBody>
                  <a:tcPr/>
                </a:tc>
                <a:tc>
                  <a:txBody>
                    <a:bodyPr/>
                    <a:lstStyle/>
                    <a:p>
                      <a:r>
                        <a:rPr lang="zh-CN" altLang="en-US" dirty="0">
                          <a:solidFill>
                            <a:schemeClr val="tx1"/>
                          </a:solidFill>
                        </a:rPr>
                        <a:t>千米</a:t>
                      </a:r>
                    </a:p>
                  </a:txBody>
                  <a:tcPr/>
                </a:tc>
                <a:tc>
                  <a:txBody>
                    <a:bodyPr/>
                    <a:lstStyle/>
                    <a:p>
                      <a:r>
                        <a:rPr lang="zh-CN" altLang="en-US" dirty="0">
                          <a:solidFill>
                            <a:schemeClr val="tx1"/>
                          </a:solidFill>
                        </a:rPr>
                        <a:t>英里</a:t>
                      </a:r>
                    </a:p>
                  </a:txBody>
                  <a:tcPr/>
                </a:tc>
                <a:extLst>
                  <a:ext uri="{0D108BD9-81ED-4DB2-BD59-A6C34878D82A}">
                    <a16:rowId xmlns:a16="http://schemas.microsoft.com/office/drawing/2014/main" val="1524265513"/>
                  </a:ext>
                </a:extLst>
              </a:tr>
              <a:tr h="370311">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846186324"/>
                  </a:ext>
                </a:extLst>
              </a:tr>
              <a:tr h="370311">
                <a:tc>
                  <a:txBody>
                    <a:bodyPr/>
                    <a:lstStyle/>
                    <a:p>
                      <a:r>
                        <a:rPr lang="en-US" altLang="zh-CN" dirty="0"/>
                        <a:t>2</a:t>
                      </a:r>
                      <a:endParaRPr lang="zh-CN" altLang="en-US" dirty="0"/>
                    </a:p>
                  </a:txBody>
                  <a:tcPr/>
                </a:tc>
                <a:tc>
                  <a:txBody>
                    <a:bodyPr/>
                    <a:lstStyle/>
                    <a:p>
                      <a:r>
                        <a:rPr lang="en-US" altLang="zh-CN" dirty="0"/>
                        <a:t>100</a:t>
                      </a:r>
                      <a:endParaRPr lang="zh-CN" altLang="en-US" dirty="0"/>
                    </a:p>
                  </a:txBody>
                  <a:tcPr/>
                </a:tc>
                <a:tc>
                  <a:txBody>
                    <a:bodyPr/>
                    <a:lstStyle/>
                    <a:p>
                      <a:r>
                        <a:rPr lang="en-US" altLang="zh-CN" dirty="0"/>
                        <a:t>62.137</a:t>
                      </a:r>
                      <a:endParaRPr lang="zh-CN" altLang="en-US" dirty="0"/>
                    </a:p>
                  </a:txBody>
                  <a:tcPr/>
                </a:tc>
                <a:extLst>
                  <a:ext uri="{0D108BD9-81ED-4DB2-BD59-A6C34878D82A}">
                    <a16:rowId xmlns:a16="http://schemas.microsoft.com/office/drawing/2014/main" val="1415081723"/>
                  </a:ext>
                </a:extLst>
              </a:tr>
            </a:tbl>
          </a:graphicData>
        </a:graphic>
      </p:graphicFrame>
      <p:sp>
        <p:nvSpPr>
          <p:cNvPr id="55" name="文本框 54">
            <a:extLst>
              <a:ext uri="{FF2B5EF4-FFF2-40B4-BE49-F238E27FC236}">
                <a16:creationId xmlns:a16="http://schemas.microsoft.com/office/drawing/2014/main" id="{2DEDC06B-3143-4DA7-B7B6-47C84A399096}"/>
              </a:ext>
            </a:extLst>
          </p:cNvPr>
          <p:cNvSpPr txBox="1"/>
          <p:nvPr/>
        </p:nvSpPr>
        <p:spPr>
          <a:xfrm>
            <a:off x="1714735" y="2056669"/>
            <a:ext cx="234424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模型与数据实例</a:t>
            </a:r>
          </a:p>
        </p:txBody>
      </p:sp>
      <p:sp>
        <p:nvSpPr>
          <p:cNvPr id="57" name="文本框 56">
            <a:extLst>
              <a:ext uri="{FF2B5EF4-FFF2-40B4-BE49-F238E27FC236}">
                <a16:creationId xmlns:a16="http://schemas.microsoft.com/office/drawing/2014/main" id="{532AFAEA-A556-452E-A678-D3F3EBD4B492}"/>
              </a:ext>
            </a:extLst>
          </p:cNvPr>
          <p:cNvSpPr txBox="1"/>
          <p:nvPr/>
        </p:nvSpPr>
        <p:spPr>
          <a:xfrm>
            <a:off x="1758261" y="3391958"/>
            <a:ext cx="234424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参数调整</a:t>
            </a:r>
          </a:p>
        </p:txBody>
      </p:sp>
      <p:graphicFrame>
        <p:nvGraphicFramePr>
          <p:cNvPr id="22" name="表格 21">
            <a:extLst>
              <a:ext uri="{FF2B5EF4-FFF2-40B4-BE49-F238E27FC236}">
                <a16:creationId xmlns:a16="http://schemas.microsoft.com/office/drawing/2014/main" id="{B73D511A-F996-40CF-A673-7AE744ACCF14}"/>
              </a:ext>
            </a:extLst>
          </p:cNvPr>
          <p:cNvGraphicFramePr>
            <a:graphicFrameLocks noGrp="1"/>
          </p:cNvGraphicFramePr>
          <p:nvPr>
            <p:extLst>
              <p:ext uri="{D42A27DB-BD31-4B8C-83A1-F6EECF244321}">
                <p14:modId xmlns:p14="http://schemas.microsoft.com/office/powerpoint/2010/main" val="2555463289"/>
              </p:ext>
            </p:extLst>
          </p:nvPr>
        </p:nvGraphicFramePr>
        <p:xfrm>
          <a:off x="2109242" y="4223657"/>
          <a:ext cx="4247004" cy="2085284"/>
        </p:xfrm>
        <a:graphic>
          <a:graphicData uri="http://schemas.openxmlformats.org/drawingml/2006/table">
            <a:tbl>
              <a:tblPr firstRow="1" bandRow="1">
                <a:tableStyleId>{F5AB1C69-6EDB-4FF4-983F-18BD219EF322}</a:tableStyleId>
              </a:tblPr>
              <a:tblGrid>
                <a:gridCol w="1415668">
                  <a:extLst>
                    <a:ext uri="{9D8B030D-6E8A-4147-A177-3AD203B41FA5}">
                      <a16:colId xmlns:a16="http://schemas.microsoft.com/office/drawing/2014/main" val="1014726370"/>
                    </a:ext>
                  </a:extLst>
                </a:gridCol>
                <a:gridCol w="1415668">
                  <a:extLst>
                    <a:ext uri="{9D8B030D-6E8A-4147-A177-3AD203B41FA5}">
                      <a16:colId xmlns:a16="http://schemas.microsoft.com/office/drawing/2014/main" val="3212940074"/>
                    </a:ext>
                  </a:extLst>
                </a:gridCol>
                <a:gridCol w="1415668">
                  <a:extLst>
                    <a:ext uri="{9D8B030D-6E8A-4147-A177-3AD203B41FA5}">
                      <a16:colId xmlns:a16="http://schemas.microsoft.com/office/drawing/2014/main" val="988732563"/>
                    </a:ext>
                  </a:extLst>
                </a:gridCol>
              </a:tblGrid>
              <a:tr h="622244">
                <a:tc>
                  <a:txBody>
                    <a:bodyPr/>
                    <a:lstStyle/>
                    <a:p>
                      <a:r>
                        <a:rPr lang="zh-CN" altLang="en-US" dirty="0">
                          <a:solidFill>
                            <a:schemeClr val="tx1"/>
                          </a:solidFill>
                        </a:rPr>
                        <a:t>参数</a:t>
                      </a:r>
                      <a:r>
                        <a:rPr lang="en-US" altLang="zh-CN" dirty="0">
                          <a:solidFill>
                            <a:schemeClr val="tx1"/>
                          </a:solidFill>
                        </a:rPr>
                        <a:t>C</a:t>
                      </a:r>
                      <a:r>
                        <a:rPr lang="zh-CN" altLang="en-US" dirty="0">
                          <a:solidFill>
                            <a:schemeClr val="tx1"/>
                          </a:solidFill>
                        </a:rPr>
                        <a:t>的值</a:t>
                      </a:r>
                    </a:p>
                  </a:txBody>
                  <a:tcPr/>
                </a:tc>
                <a:tc>
                  <a:txBody>
                    <a:bodyPr/>
                    <a:lstStyle/>
                    <a:p>
                      <a:r>
                        <a:rPr lang="zh-CN" altLang="en-US" dirty="0">
                          <a:solidFill>
                            <a:schemeClr val="tx1"/>
                          </a:solidFill>
                        </a:rPr>
                        <a:t>模型输出值</a:t>
                      </a:r>
                    </a:p>
                  </a:txBody>
                  <a:tcPr/>
                </a:tc>
                <a:tc>
                  <a:txBody>
                    <a:bodyPr/>
                    <a:lstStyle/>
                    <a:p>
                      <a:r>
                        <a:rPr lang="zh-CN" altLang="en-US" dirty="0">
                          <a:solidFill>
                            <a:schemeClr val="tx1"/>
                          </a:solidFill>
                        </a:rPr>
                        <a:t>误差</a:t>
                      </a:r>
                    </a:p>
                  </a:txBody>
                  <a:tcPr/>
                </a:tc>
                <a:extLst>
                  <a:ext uri="{0D108BD9-81ED-4DB2-BD59-A6C34878D82A}">
                    <a16:rowId xmlns:a16="http://schemas.microsoft.com/office/drawing/2014/main" val="3348519166"/>
                  </a:ext>
                </a:extLst>
              </a:tr>
              <a:tr h="360617">
                <a:tc>
                  <a:txBody>
                    <a:bodyPr/>
                    <a:lstStyle/>
                    <a:p>
                      <a:r>
                        <a:rPr lang="en-US" altLang="zh-CN" dirty="0"/>
                        <a:t>0.5</a:t>
                      </a:r>
                      <a:endParaRPr lang="zh-CN" altLang="en-US" dirty="0"/>
                    </a:p>
                  </a:txBody>
                  <a:tcPr/>
                </a:tc>
                <a:tc>
                  <a:txBody>
                    <a:bodyPr/>
                    <a:lstStyle/>
                    <a:p>
                      <a:r>
                        <a:rPr lang="en-US" altLang="zh-CN" dirty="0"/>
                        <a:t>50</a:t>
                      </a:r>
                      <a:endParaRPr lang="zh-CN" altLang="en-US" dirty="0"/>
                    </a:p>
                  </a:txBody>
                  <a:tcPr/>
                </a:tc>
                <a:tc>
                  <a:txBody>
                    <a:bodyPr/>
                    <a:lstStyle/>
                    <a:p>
                      <a:r>
                        <a:rPr lang="en-US" altLang="zh-CN" dirty="0"/>
                        <a:t>12.137</a:t>
                      </a:r>
                      <a:endParaRPr lang="zh-CN" altLang="en-US" dirty="0"/>
                    </a:p>
                  </a:txBody>
                  <a:tcPr/>
                </a:tc>
                <a:extLst>
                  <a:ext uri="{0D108BD9-81ED-4DB2-BD59-A6C34878D82A}">
                    <a16:rowId xmlns:a16="http://schemas.microsoft.com/office/drawing/2014/main" val="1369278425"/>
                  </a:ext>
                </a:extLst>
              </a:tr>
              <a:tr h="360617">
                <a:tc>
                  <a:txBody>
                    <a:bodyPr/>
                    <a:lstStyle/>
                    <a:p>
                      <a:r>
                        <a:rPr lang="en-US" altLang="zh-CN" dirty="0"/>
                        <a:t>0.6</a:t>
                      </a:r>
                      <a:endParaRPr lang="zh-CN" altLang="en-US" dirty="0"/>
                    </a:p>
                  </a:txBody>
                  <a:tcPr/>
                </a:tc>
                <a:tc>
                  <a:txBody>
                    <a:bodyPr/>
                    <a:lstStyle/>
                    <a:p>
                      <a:r>
                        <a:rPr lang="en-US" altLang="zh-CN" dirty="0"/>
                        <a:t>60</a:t>
                      </a:r>
                      <a:endParaRPr lang="zh-CN" altLang="en-US" dirty="0"/>
                    </a:p>
                  </a:txBody>
                  <a:tcPr/>
                </a:tc>
                <a:tc>
                  <a:txBody>
                    <a:bodyPr/>
                    <a:lstStyle/>
                    <a:p>
                      <a:r>
                        <a:rPr lang="en-US" altLang="zh-CN" dirty="0"/>
                        <a:t>2.137</a:t>
                      </a:r>
                      <a:endParaRPr lang="zh-CN" altLang="en-US" dirty="0"/>
                    </a:p>
                  </a:txBody>
                  <a:tcPr/>
                </a:tc>
                <a:extLst>
                  <a:ext uri="{0D108BD9-81ED-4DB2-BD59-A6C34878D82A}">
                    <a16:rowId xmlns:a16="http://schemas.microsoft.com/office/drawing/2014/main" val="2338581182"/>
                  </a:ext>
                </a:extLst>
              </a:tr>
              <a:tr h="360617">
                <a:tc>
                  <a:txBody>
                    <a:bodyPr/>
                    <a:lstStyle/>
                    <a:p>
                      <a:r>
                        <a:rPr lang="en-US" altLang="zh-CN" dirty="0"/>
                        <a:t>0.7</a:t>
                      </a:r>
                      <a:endParaRPr lang="zh-CN" altLang="en-US" dirty="0"/>
                    </a:p>
                  </a:txBody>
                  <a:tcPr/>
                </a:tc>
                <a:tc>
                  <a:txBody>
                    <a:bodyPr/>
                    <a:lstStyle/>
                    <a:p>
                      <a:r>
                        <a:rPr lang="en-US" altLang="zh-CN" dirty="0"/>
                        <a:t>70</a:t>
                      </a:r>
                      <a:endParaRPr lang="zh-CN" altLang="en-US" dirty="0"/>
                    </a:p>
                  </a:txBody>
                  <a:tcPr/>
                </a:tc>
                <a:tc>
                  <a:txBody>
                    <a:bodyPr/>
                    <a:lstStyle/>
                    <a:p>
                      <a:r>
                        <a:rPr lang="en-US" altLang="zh-CN" dirty="0"/>
                        <a:t>-7.863</a:t>
                      </a:r>
                      <a:endParaRPr lang="zh-CN" altLang="en-US" dirty="0"/>
                    </a:p>
                  </a:txBody>
                  <a:tcPr/>
                </a:tc>
                <a:extLst>
                  <a:ext uri="{0D108BD9-81ED-4DB2-BD59-A6C34878D82A}">
                    <a16:rowId xmlns:a16="http://schemas.microsoft.com/office/drawing/2014/main" val="1624545008"/>
                  </a:ext>
                </a:extLst>
              </a:tr>
              <a:tr h="360617">
                <a:tc>
                  <a:txBody>
                    <a:bodyPr/>
                    <a:lstStyle/>
                    <a:p>
                      <a:r>
                        <a:rPr lang="en-US" altLang="zh-CN" dirty="0"/>
                        <a:t>0.61</a:t>
                      </a:r>
                      <a:endParaRPr lang="zh-CN" altLang="en-US" dirty="0"/>
                    </a:p>
                  </a:txBody>
                  <a:tcPr/>
                </a:tc>
                <a:tc>
                  <a:txBody>
                    <a:bodyPr/>
                    <a:lstStyle/>
                    <a:p>
                      <a:r>
                        <a:rPr lang="en-US" altLang="zh-CN" dirty="0"/>
                        <a:t>61</a:t>
                      </a:r>
                      <a:endParaRPr lang="zh-CN" altLang="en-US" dirty="0"/>
                    </a:p>
                  </a:txBody>
                  <a:tcPr/>
                </a:tc>
                <a:tc>
                  <a:txBody>
                    <a:bodyPr/>
                    <a:lstStyle/>
                    <a:p>
                      <a:r>
                        <a:rPr lang="en-US" altLang="zh-CN" dirty="0"/>
                        <a:t>1.137</a:t>
                      </a:r>
                      <a:endParaRPr lang="zh-CN" altLang="en-US" dirty="0"/>
                    </a:p>
                  </a:txBody>
                  <a:tcPr/>
                </a:tc>
                <a:extLst>
                  <a:ext uri="{0D108BD9-81ED-4DB2-BD59-A6C34878D82A}">
                    <a16:rowId xmlns:a16="http://schemas.microsoft.com/office/drawing/2014/main" val="111329370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0" grpId="1"/>
      <p:bldP spid="52" grpId="0"/>
      <p:bldP spid="52" grpId="1"/>
      <p:bldP spid="53" grpId="0"/>
      <p:bldP spid="53" grpId="1"/>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r>
              <a:rPr lang="en-US" altLang="zh-CN" sz="2800" dirty="0">
                <a:solidFill>
                  <a:srgbClr val="55463D"/>
                </a:solidFill>
                <a:latin typeface="黑体" panose="02010609060101010101" pitchFamily="49" charset="-122"/>
                <a:ea typeface="黑体" panose="02010609060101010101" pitchFamily="49" charset="-122"/>
              </a:rPr>
              <a:t>1.1 </a:t>
            </a:r>
            <a:r>
              <a:rPr lang="zh-CN" altLang="en-US" sz="2800" dirty="0">
                <a:solidFill>
                  <a:srgbClr val="55463D"/>
                </a:solidFill>
                <a:latin typeface="黑体" panose="02010609060101010101" pitchFamily="49" charset="-122"/>
                <a:ea typeface="黑体" panose="02010609060101010101" pitchFamily="49" charset="-122"/>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310025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一个简单的分类器</a:t>
            </a:r>
          </a:p>
        </p:txBody>
      </p:sp>
      <p:sp>
        <p:nvSpPr>
          <p:cNvPr id="16" name="文本框 15">
            <a:extLst>
              <a:ext uri="{FF2B5EF4-FFF2-40B4-BE49-F238E27FC236}">
                <a16:creationId xmlns:a16="http://schemas.microsoft.com/office/drawing/2014/main" id="{B56528C7-7139-46A4-A531-127C018611FE}"/>
              </a:ext>
            </a:extLst>
          </p:cNvPr>
          <p:cNvSpPr txBox="1"/>
          <p:nvPr/>
        </p:nvSpPr>
        <p:spPr>
          <a:xfrm>
            <a:off x="1697317" y="2196082"/>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一个可以自动区分毛虫和瓢虫的分类器</a:t>
            </a:r>
          </a:p>
        </p:txBody>
      </p:sp>
      <p:graphicFrame>
        <p:nvGraphicFramePr>
          <p:cNvPr id="4" name="表格 3">
            <a:extLst>
              <a:ext uri="{FF2B5EF4-FFF2-40B4-BE49-F238E27FC236}">
                <a16:creationId xmlns:a16="http://schemas.microsoft.com/office/drawing/2014/main" id="{33D1A05B-C43E-4D12-A29E-A694BB90B531}"/>
              </a:ext>
            </a:extLst>
          </p:cNvPr>
          <p:cNvGraphicFramePr>
            <a:graphicFrameLocks noGrp="1"/>
          </p:cNvGraphicFramePr>
          <p:nvPr>
            <p:extLst>
              <p:ext uri="{D42A27DB-BD31-4B8C-83A1-F6EECF244321}">
                <p14:modId xmlns:p14="http://schemas.microsoft.com/office/powerpoint/2010/main" val="907327105"/>
              </p:ext>
            </p:extLst>
          </p:nvPr>
        </p:nvGraphicFramePr>
        <p:xfrm>
          <a:off x="2122842" y="2666969"/>
          <a:ext cx="4673600" cy="1097280"/>
        </p:xfrm>
        <a:graphic>
          <a:graphicData uri="http://schemas.openxmlformats.org/drawingml/2006/table">
            <a:tbl>
              <a:tblPr firstRow="1" bandRow="1">
                <a:tableStyleId>{F5AB1C69-6EDB-4FF4-983F-18BD219EF322}</a:tableStyleId>
              </a:tblPr>
              <a:tblGrid>
                <a:gridCol w="1168400">
                  <a:extLst>
                    <a:ext uri="{9D8B030D-6E8A-4147-A177-3AD203B41FA5}">
                      <a16:colId xmlns:a16="http://schemas.microsoft.com/office/drawing/2014/main" val="1540532264"/>
                    </a:ext>
                  </a:extLst>
                </a:gridCol>
                <a:gridCol w="1168400">
                  <a:extLst>
                    <a:ext uri="{9D8B030D-6E8A-4147-A177-3AD203B41FA5}">
                      <a16:colId xmlns:a16="http://schemas.microsoft.com/office/drawing/2014/main" val="3983321079"/>
                    </a:ext>
                  </a:extLst>
                </a:gridCol>
                <a:gridCol w="1168400">
                  <a:extLst>
                    <a:ext uri="{9D8B030D-6E8A-4147-A177-3AD203B41FA5}">
                      <a16:colId xmlns:a16="http://schemas.microsoft.com/office/drawing/2014/main" val="2198860667"/>
                    </a:ext>
                  </a:extLst>
                </a:gridCol>
                <a:gridCol w="1168400">
                  <a:extLst>
                    <a:ext uri="{9D8B030D-6E8A-4147-A177-3AD203B41FA5}">
                      <a16:colId xmlns:a16="http://schemas.microsoft.com/office/drawing/2014/main" val="947768957"/>
                    </a:ext>
                  </a:extLst>
                </a:gridCol>
              </a:tblGrid>
              <a:tr h="351975">
                <a:tc>
                  <a:txBody>
                    <a:bodyPr/>
                    <a:lstStyle/>
                    <a:p>
                      <a:r>
                        <a:rPr lang="zh-CN" altLang="en-US" dirty="0">
                          <a:solidFill>
                            <a:schemeClr val="tx1"/>
                          </a:solidFill>
                        </a:rPr>
                        <a:t>实例</a:t>
                      </a:r>
                    </a:p>
                  </a:txBody>
                  <a:tcPr/>
                </a:tc>
                <a:tc>
                  <a:txBody>
                    <a:bodyPr/>
                    <a:lstStyle/>
                    <a:p>
                      <a:r>
                        <a:rPr lang="zh-CN" altLang="en-US" dirty="0">
                          <a:solidFill>
                            <a:schemeClr val="tx1"/>
                          </a:solidFill>
                        </a:rPr>
                        <a:t>宽度</a:t>
                      </a:r>
                    </a:p>
                  </a:txBody>
                  <a:tcPr/>
                </a:tc>
                <a:tc>
                  <a:txBody>
                    <a:bodyPr/>
                    <a:lstStyle/>
                    <a:p>
                      <a:r>
                        <a:rPr lang="zh-CN" altLang="en-US" dirty="0">
                          <a:solidFill>
                            <a:schemeClr val="tx1"/>
                          </a:solidFill>
                        </a:rPr>
                        <a:t>长度</a:t>
                      </a:r>
                    </a:p>
                  </a:txBody>
                  <a:tcPr/>
                </a:tc>
                <a:tc>
                  <a:txBody>
                    <a:bodyPr/>
                    <a:lstStyle/>
                    <a:p>
                      <a:r>
                        <a:rPr lang="zh-CN" altLang="en-US" dirty="0">
                          <a:solidFill>
                            <a:schemeClr val="tx1"/>
                          </a:solidFill>
                        </a:rPr>
                        <a:t>类型</a:t>
                      </a:r>
                    </a:p>
                  </a:txBody>
                  <a:tcPr/>
                </a:tc>
                <a:extLst>
                  <a:ext uri="{0D108BD9-81ED-4DB2-BD59-A6C34878D82A}">
                    <a16:rowId xmlns:a16="http://schemas.microsoft.com/office/drawing/2014/main" val="2817265490"/>
                  </a:ext>
                </a:extLst>
              </a:tr>
              <a:tr h="351975">
                <a:tc>
                  <a:txBody>
                    <a:bodyPr/>
                    <a:lstStyle/>
                    <a:p>
                      <a:r>
                        <a:rPr lang="en-US" altLang="zh-CN" dirty="0"/>
                        <a:t>1</a:t>
                      </a:r>
                      <a:endParaRPr lang="zh-CN" altLang="en-US" dirty="0"/>
                    </a:p>
                  </a:txBody>
                  <a:tcPr/>
                </a:tc>
                <a:tc>
                  <a:txBody>
                    <a:bodyPr/>
                    <a:lstStyle/>
                    <a:p>
                      <a:r>
                        <a:rPr lang="en-US" altLang="zh-CN" dirty="0"/>
                        <a:t>3.0</a:t>
                      </a:r>
                      <a:endParaRPr lang="zh-CN" altLang="en-US" dirty="0"/>
                    </a:p>
                  </a:txBody>
                  <a:tcPr/>
                </a:tc>
                <a:tc>
                  <a:txBody>
                    <a:bodyPr/>
                    <a:lstStyle/>
                    <a:p>
                      <a:r>
                        <a:rPr lang="en-US" altLang="zh-CN" dirty="0"/>
                        <a:t>1.0</a:t>
                      </a:r>
                      <a:endParaRPr lang="zh-CN" altLang="en-US" dirty="0"/>
                    </a:p>
                  </a:txBody>
                  <a:tcPr/>
                </a:tc>
                <a:tc>
                  <a:txBody>
                    <a:bodyPr/>
                    <a:lstStyle/>
                    <a:p>
                      <a:r>
                        <a:rPr lang="zh-CN" altLang="en-US" dirty="0"/>
                        <a:t>瓢虫</a:t>
                      </a:r>
                    </a:p>
                  </a:txBody>
                  <a:tcPr/>
                </a:tc>
                <a:extLst>
                  <a:ext uri="{0D108BD9-81ED-4DB2-BD59-A6C34878D82A}">
                    <a16:rowId xmlns:a16="http://schemas.microsoft.com/office/drawing/2014/main" val="2751241436"/>
                  </a:ext>
                </a:extLst>
              </a:tr>
              <a:tr h="351975">
                <a:tc>
                  <a:txBody>
                    <a:bodyPr/>
                    <a:lstStyle/>
                    <a:p>
                      <a:r>
                        <a:rPr lang="en-US" altLang="zh-CN" dirty="0"/>
                        <a:t>2</a:t>
                      </a:r>
                      <a:endParaRPr lang="zh-CN" altLang="en-US" dirty="0"/>
                    </a:p>
                  </a:txBody>
                  <a:tcPr/>
                </a:tc>
                <a:tc>
                  <a:txBody>
                    <a:bodyPr/>
                    <a:lstStyle/>
                    <a:p>
                      <a:r>
                        <a:rPr lang="en-US" altLang="zh-CN" dirty="0"/>
                        <a:t>1.0</a:t>
                      </a:r>
                      <a:endParaRPr lang="zh-CN" altLang="en-US" dirty="0"/>
                    </a:p>
                  </a:txBody>
                  <a:tcPr/>
                </a:tc>
                <a:tc>
                  <a:txBody>
                    <a:bodyPr/>
                    <a:lstStyle/>
                    <a:p>
                      <a:r>
                        <a:rPr lang="en-US" altLang="zh-CN" dirty="0"/>
                        <a:t>3.0</a:t>
                      </a:r>
                      <a:endParaRPr lang="zh-CN" altLang="en-US" dirty="0"/>
                    </a:p>
                  </a:txBody>
                  <a:tcPr/>
                </a:tc>
                <a:tc>
                  <a:txBody>
                    <a:bodyPr/>
                    <a:lstStyle/>
                    <a:p>
                      <a:r>
                        <a:rPr lang="zh-CN" altLang="en-US" dirty="0"/>
                        <a:t>毛虫</a:t>
                      </a:r>
                    </a:p>
                  </a:txBody>
                  <a:tcPr/>
                </a:tc>
                <a:extLst>
                  <a:ext uri="{0D108BD9-81ED-4DB2-BD59-A6C34878D82A}">
                    <a16:rowId xmlns:a16="http://schemas.microsoft.com/office/drawing/2014/main" val="3474982681"/>
                  </a:ext>
                </a:extLst>
              </a:tr>
            </a:tbl>
          </a:graphicData>
        </a:graphic>
      </p:graphicFrame>
      <p:pic>
        <p:nvPicPr>
          <p:cNvPr id="8" name="图片 7">
            <a:extLst>
              <a:ext uri="{FF2B5EF4-FFF2-40B4-BE49-F238E27FC236}">
                <a16:creationId xmlns:a16="http://schemas.microsoft.com/office/drawing/2014/main" id="{72717252-0FED-45FE-847C-803EB1F24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7219" y="1529007"/>
            <a:ext cx="4364744" cy="2780393"/>
          </a:xfrm>
          <a:prstGeom prst="rect">
            <a:avLst/>
          </a:prstGeom>
        </p:spPr>
      </p:pic>
      <p:sp>
        <p:nvSpPr>
          <p:cNvPr id="19" name="文本框 18">
            <a:extLst>
              <a:ext uri="{FF2B5EF4-FFF2-40B4-BE49-F238E27FC236}">
                <a16:creationId xmlns:a16="http://schemas.microsoft.com/office/drawing/2014/main" id="{1CEDE53E-EC0C-40DB-8973-9C954C468831}"/>
              </a:ext>
            </a:extLst>
          </p:cNvPr>
          <p:cNvSpPr txBox="1"/>
          <p:nvPr/>
        </p:nvSpPr>
        <p:spPr>
          <a:xfrm>
            <a:off x="1697317" y="3936878"/>
            <a:ext cx="19777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分类器模型</a:t>
            </a:r>
          </a:p>
        </p:txBody>
      </p:sp>
      <p:sp>
        <p:nvSpPr>
          <p:cNvPr id="9" name="文本框 8">
            <a:extLst>
              <a:ext uri="{FF2B5EF4-FFF2-40B4-BE49-F238E27FC236}">
                <a16:creationId xmlns:a16="http://schemas.microsoft.com/office/drawing/2014/main" id="{99B4A371-9572-4836-8D1C-57F271F2F3C9}"/>
              </a:ext>
            </a:extLst>
          </p:cNvPr>
          <p:cNvSpPr txBox="1"/>
          <p:nvPr/>
        </p:nvSpPr>
        <p:spPr>
          <a:xfrm>
            <a:off x="1958541" y="4194423"/>
            <a:ext cx="2762966" cy="1711366"/>
          </a:xfrm>
          <a:prstGeom prst="rect">
            <a:avLst/>
          </a:prstGeom>
          <a:noFill/>
        </p:spPr>
        <p:txBody>
          <a:bodyPr wrap="square" rtlCol="0">
            <a:spAutoFit/>
          </a:bodyPr>
          <a:lstStyle/>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0.25x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(0.25 + </a:t>
            </a:r>
            <a:r>
              <a:rPr lang="el-GR" altLang="zh-CN" dirty="0">
                <a:latin typeface="Times New Roman" panose="02020603050405020304" pitchFamily="18" charset="0"/>
                <a:cs typeface="Times New Roman" panose="02020603050405020304" pitchFamily="18" charset="0"/>
              </a:rPr>
              <a:t>Δ</a:t>
            </a:r>
            <a:r>
              <a:rPr lang="en-US" altLang="zh-CN" dirty="0">
                <a:latin typeface="Times New Roman" panose="02020603050405020304" pitchFamily="18" charset="0"/>
                <a:cs typeface="Times New Roman" panose="02020603050405020304" pitchFamily="18" charset="0"/>
              </a:rPr>
              <a:t>A)</a:t>
            </a:r>
            <a:r>
              <a:rPr lang="en-US" altLang="zh-CN" dirty="0"/>
              <a:t>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0.3667x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2.9x</a:t>
            </a:r>
            <a:endParaRPr lang="zh-CN" altLang="en-US" dirty="0">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085C3E2D-F2B7-4A4C-AA67-986DA82D9914}"/>
              </a:ext>
            </a:extLst>
          </p:cNvPr>
          <p:cNvCxnSpPr>
            <a:cxnSpLocks/>
          </p:cNvCxnSpPr>
          <p:nvPr/>
        </p:nvCxnSpPr>
        <p:spPr>
          <a:xfrm flipV="1">
            <a:off x="7846423" y="3690225"/>
            <a:ext cx="3615475" cy="239367"/>
          </a:xfrm>
          <a:prstGeom prst="line">
            <a:avLst/>
          </a:prstGeom>
          <a:ln w="31750"/>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01682909-5BBE-44C6-990B-219C76D22EEC}"/>
              </a:ext>
            </a:extLst>
          </p:cNvPr>
          <p:cNvCxnSpPr/>
          <p:nvPr/>
        </p:nvCxnSpPr>
        <p:spPr>
          <a:xfrm flipV="1">
            <a:off x="7846423" y="2196082"/>
            <a:ext cx="3500846" cy="1733510"/>
          </a:xfrm>
          <a:prstGeom prst="line">
            <a:avLst/>
          </a:prstGeom>
          <a:ln w="3175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8C28EACB-F9A7-4F08-9471-8C363B376F88}"/>
              </a:ext>
            </a:extLst>
          </p:cNvPr>
          <p:cNvCxnSpPr>
            <a:cxnSpLocks/>
          </p:cNvCxnSpPr>
          <p:nvPr/>
        </p:nvCxnSpPr>
        <p:spPr>
          <a:xfrm flipV="1">
            <a:off x="10749516" y="2596193"/>
            <a:ext cx="0" cy="1094032"/>
          </a:xfrm>
          <a:prstGeom prst="straightConnector1">
            <a:avLst/>
          </a:prstGeom>
          <a:ln w="3175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pic>
        <p:nvPicPr>
          <p:cNvPr id="27" name="图片 26" descr="箭头">
            <a:extLst>
              <a:ext uri="{FF2B5EF4-FFF2-40B4-BE49-F238E27FC236}">
                <a16:creationId xmlns:a16="http://schemas.microsoft.com/office/drawing/2014/main" id="{FF577A66-36AC-499C-BA67-4B46D3B814F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3899623" y="4360508"/>
            <a:ext cx="593561" cy="299587"/>
          </a:xfrm>
          <a:prstGeom prst="rect">
            <a:avLst/>
          </a:prstGeom>
        </p:spPr>
      </p:pic>
      <p:sp>
        <p:nvSpPr>
          <p:cNvPr id="28" name="文本框 27">
            <a:extLst>
              <a:ext uri="{FF2B5EF4-FFF2-40B4-BE49-F238E27FC236}">
                <a16:creationId xmlns:a16="http://schemas.microsoft.com/office/drawing/2014/main" id="{BF6DFE5D-86F2-4C63-A2F8-7A76B0DB7A24}"/>
              </a:ext>
            </a:extLst>
          </p:cNvPr>
          <p:cNvSpPr txBox="1"/>
          <p:nvPr/>
        </p:nvSpPr>
        <p:spPr>
          <a:xfrm>
            <a:off x="10069158" y="2796174"/>
            <a:ext cx="797943"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汉仪细行楷简" panose="02010609000101010101" pitchFamily="49" charset="-122"/>
                <a:cs typeface="Times New Roman" panose="02020603050405020304" pitchFamily="18" charset="0"/>
              </a:rPr>
              <a:t>E</a:t>
            </a:r>
            <a:endParaRPr lang="zh-CN" altLang="en-US" sz="2800" dirty="0">
              <a:latin typeface="Times New Roman" panose="02020603050405020304" pitchFamily="18" charset="0"/>
              <a:ea typeface="汉仪细行楷简" panose="02010609000101010101" pitchFamily="49" charset="-122"/>
              <a:cs typeface="Times New Roman" panose="02020603050405020304" pitchFamily="18" charset="0"/>
            </a:endParaRPr>
          </a:p>
        </p:txBody>
      </p:sp>
      <p:sp>
        <p:nvSpPr>
          <p:cNvPr id="29" name="文本框 28">
            <a:extLst>
              <a:ext uri="{FF2B5EF4-FFF2-40B4-BE49-F238E27FC236}">
                <a16:creationId xmlns:a16="http://schemas.microsoft.com/office/drawing/2014/main" id="{3921D7F6-D88A-43E9-8C52-E15CDDBB3C58}"/>
              </a:ext>
            </a:extLst>
          </p:cNvPr>
          <p:cNvSpPr txBox="1"/>
          <p:nvPr/>
        </p:nvSpPr>
        <p:spPr>
          <a:xfrm>
            <a:off x="4542813" y="4346992"/>
            <a:ext cx="1178917"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a:t>
            </a:r>
            <a:r>
              <a:rPr lang="el-GR" altLang="zh-CN" dirty="0">
                <a:latin typeface="Times New Roman" panose="02020603050405020304" pitchFamily="18" charset="0"/>
                <a:cs typeface="Times New Roman" panose="02020603050405020304" pitchFamily="18" charset="0"/>
              </a:rPr>
              <a:t> Δ</a:t>
            </a:r>
            <a:r>
              <a:rPr lang="en-US" altLang="zh-CN" dirty="0">
                <a:latin typeface="Times New Roman" panose="02020603050405020304" pitchFamily="18" charset="0"/>
                <a:cs typeface="Times New Roman" panose="02020603050405020304" pitchFamily="18" charset="0"/>
              </a:rPr>
              <a:t>Ax</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3B2D00E-4934-431B-BC14-D6FB6FCA439A}"/>
              </a:ext>
            </a:extLst>
          </p:cNvPr>
          <p:cNvSpPr txBox="1"/>
          <p:nvPr/>
        </p:nvSpPr>
        <p:spPr>
          <a:xfrm>
            <a:off x="5476589" y="4304704"/>
            <a:ext cx="4800150" cy="400110"/>
          </a:xfrm>
          <a:prstGeom prst="rect">
            <a:avLst/>
          </a:prstGeom>
          <a:noFill/>
        </p:spPr>
        <p:txBody>
          <a:bodyPr wrap="square" rtlCol="0">
            <a:spAutoFit/>
          </a:bodyPr>
          <a:lstStyle/>
          <a:p>
            <a:pPr algn="ctr"/>
            <a:r>
              <a:rPr lang="zh-CN" altLang="en-US" sz="2000" dirty="0">
                <a:latin typeface="+mn-ea"/>
                <a:cs typeface="Times New Roman" panose="02020603050405020304" pitchFamily="18" charset="0"/>
              </a:rPr>
              <a:t>由此，可得参数的调整公式为</a:t>
            </a:r>
            <a:r>
              <a:rPr lang="el-GR" altLang="zh-CN" sz="2000" dirty="0">
                <a:latin typeface="Times New Roman" panose="02020603050405020304" pitchFamily="18" charset="0"/>
                <a:cs typeface="Times New Roman" panose="02020603050405020304" pitchFamily="18" charset="0"/>
              </a:rPr>
              <a:t>Δ</a:t>
            </a:r>
            <a:r>
              <a:rPr lang="en-US" altLang="zh-CN" sz="2000" dirty="0">
                <a:latin typeface="Times New Roman" panose="02020603050405020304" pitchFamily="18" charset="0"/>
                <a:cs typeface="Times New Roman" panose="02020603050405020304" pitchFamily="18" charset="0"/>
              </a:rPr>
              <a:t>A=E/x</a:t>
            </a:r>
            <a:endParaRPr lang="zh-CN" altLang="en-US" sz="2000" dirty="0">
              <a:latin typeface="Times New Roman" panose="02020603050405020304" pitchFamily="18" charset="0"/>
              <a:cs typeface="Times New Roman" panose="02020603050405020304" pitchFamily="18" charset="0"/>
            </a:endParaRPr>
          </a:p>
        </p:txBody>
      </p:sp>
      <p:cxnSp>
        <p:nvCxnSpPr>
          <p:cNvPr id="25" name="直接连接符 24">
            <a:extLst>
              <a:ext uri="{FF2B5EF4-FFF2-40B4-BE49-F238E27FC236}">
                <a16:creationId xmlns:a16="http://schemas.microsoft.com/office/drawing/2014/main" id="{E8643B79-F513-4BAF-BFA3-D7CBB578DA3E}"/>
              </a:ext>
            </a:extLst>
          </p:cNvPr>
          <p:cNvCxnSpPr/>
          <p:nvPr/>
        </p:nvCxnSpPr>
        <p:spPr>
          <a:xfrm flipV="1">
            <a:off x="7846423" y="1932721"/>
            <a:ext cx="1367246" cy="200415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0110467-5A2E-4AFA-930F-6A019F126A20}"/>
              </a:ext>
            </a:extLst>
          </p:cNvPr>
          <p:cNvSpPr txBox="1"/>
          <p:nvPr/>
        </p:nvSpPr>
        <p:spPr>
          <a:xfrm>
            <a:off x="3888119" y="5087206"/>
            <a:ext cx="5869173" cy="875881"/>
          </a:xfrm>
          <a:prstGeom prst="rect">
            <a:avLst/>
          </a:prstGeom>
          <a:noFill/>
        </p:spPr>
        <p:txBody>
          <a:bodyPr wrap="square" rtlCol="0">
            <a:spAutoFit/>
          </a:bodyPr>
          <a:lstStyle/>
          <a:p>
            <a:pPr>
              <a:lnSpc>
                <a:spcPct val="150000"/>
              </a:lnSpc>
            </a:pPr>
            <a:r>
              <a:rPr lang="zh-CN" altLang="en-US" dirty="0"/>
              <a:t>从上面的步骤中可以看出，最终的直线不会顾及历史的训练样本，只是对最近的一个实例进行了学习</a:t>
            </a:r>
          </a:p>
        </p:txBody>
      </p:sp>
      <p:sp>
        <p:nvSpPr>
          <p:cNvPr id="38" name="文本框 37">
            <a:extLst>
              <a:ext uri="{FF2B5EF4-FFF2-40B4-BE49-F238E27FC236}">
                <a16:creationId xmlns:a16="http://schemas.microsoft.com/office/drawing/2014/main" id="{1A054356-871B-4243-A84F-A88624EDD581}"/>
              </a:ext>
            </a:extLst>
          </p:cNvPr>
          <p:cNvSpPr txBox="1"/>
          <p:nvPr/>
        </p:nvSpPr>
        <p:spPr>
          <a:xfrm>
            <a:off x="1723474" y="5905789"/>
            <a:ext cx="19777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学习率</a:t>
            </a:r>
          </a:p>
        </p:txBody>
      </p:sp>
      <p:sp>
        <p:nvSpPr>
          <p:cNvPr id="31" name="矩形 30">
            <a:extLst>
              <a:ext uri="{FF2B5EF4-FFF2-40B4-BE49-F238E27FC236}">
                <a16:creationId xmlns:a16="http://schemas.microsoft.com/office/drawing/2014/main" id="{436DAE40-2B6D-4408-BF2A-48965BF10C48}"/>
              </a:ext>
            </a:extLst>
          </p:cNvPr>
          <p:cNvSpPr/>
          <p:nvPr/>
        </p:nvSpPr>
        <p:spPr>
          <a:xfrm>
            <a:off x="2511459" y="6305899"/>
            <a:ext cx="3282694" cy="369332"/>
          </a:xfrm>
          <a:prstGeom prst="rect">
            <a:avLst/>
          </a:prstGeom>
        </p:spPr>
        <p:txBody>
          <a:bodyPr wrap="none">
            <a:spAutoFit/>
          </a:bodyPr>
          <a:lstStyle/>
          <a:p>
            <a:r>
              <a:rPr lang="el-GR" altLang="zh-CN" dirty="0">
                <a:latin typeface="Times New Roman" panose="02020603050405020304" pitchFamily="18" charset="0"/>
                <a:cs typeface="Times New Roman" panose="02020603050405020304" pitchFamily="18" charset="0"/>
              </a:rPr>
              <a:t>Δ</a:t>
            </a:r>
            <a:r>
              <a:rPr lang="en-US" altLang="zh-CN" dirty="0">
                <a:latin typeface="Times New Roman" panose="02020603050405020304" pitchFamily="18" charset="0"/>
                <a:cs typeface="Times New Roman" panose="02020603050405020304" pitchFamily="18" charset="0"/>
              </a:rPr>
              <a:t>A=L (E/x)</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表示学习率</a:t>
            </a:r>
            <a:endParaRPr lang="zh-CN" altLang="en-US" dirty="0"/>
          </a:p>
        </p:txBody>
      </p:sp>
      <p:cxnSp>
        <p:nvCxnSpPr>
          <p:cNvPr id="40" name="直接连接符 39">
            <a:extLst>
              <a:ext uri="{FF2B5EF4-FFF2-40B4-BE49-F238E27FC236}">
                <a16:creationId xmlns:a16="http://schemas.microsoft.com/office/drawing/2014/main" id="{E71164E0-9BC2-4335-ACAA-044AB2BA28FF}"/>
              </a:ext>
            </a:extLst>
          </p:cNvPr>
          <p:cNvCxnSpPr/>
          <p:nvPr/>
        </p:nvCxnSpPr>
        <p:spPr>
          <a:xfrm flipV="1">
            <a:off x="7876664" y="3319394"/>
            <a:ext cx="3470605" cy="61019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14D3258-E4A7-4329-96AE-557B2A28C0B1}"/>
              </a:ext>
            </a:extLst>
          </p:cNvPr>
          <p:cNvCxnSpPr/>
          <p:nvPr/>
        </p:nvCxnSpPr>
        <p:spPr>
          <a:xfrm flipV="1">
            <a:off x="7876664" y="2019011"/>
            <a:ext cx="3191829" cy="191786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8322C44-0ED5-4C36-8718-4276C6B88B81}"/>
              </a:ext>
            </a:extLst>
          </p:cNvPr>
          <p:cNvCxnSpPr/>
          <p:nvPr/>
        </p:nvCxnSpPr>
        <p:spPr>
          <a:xfrm flipV="1">
            <a:off x="7906111" y="2977944"/>
            <a:ext cx="3441158" cy="983948"/>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8" grpId="0"/>
      <p:bldP spid="28" grpId="1"/>
      <p:bldP spid="29" grpId="0"/>
      <p:bldP spid="29" grpId="1"/>
      <p:bldP spid="30" grpId="0"/>
      <p:bldP spid="30" grpId="1"/>
      <p:bldP spid="26" grpId="0"/>
      <p:bldP spid="3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729158"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现实生活中需要复杂的分类器</a:t>
            </a:r>
          </a:p>
        </p:txBody>
      </p:sp>
      <p:sp>
        <p:nvSpPr>
          <p:cNvPr id="32" name="文本框 31">
            <a:extLst>
              <a:ext uri="{FF2B5EF4-FFF2-40B4-BE49-F238E27FC236}">
                <a16:creationId xmlns:a16="http://schemas.microsoft.com/office/drawing/2014/main" id="{7EFDD142-3B6D-488B-92D2-A272EBD6806A}"/>
              </a:ext>
            </a:extLst>
          </p:cNvPr>
          <p:cNvSpPr txBox="1"/>
          <p:nvPr/>
        </p:nvSpPr>
        <p:spPr>
          <a:xfrm>
            <a:off x="1849717" y="3048216"/>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可以解决复杂问题的模型</a:t>
            </a:r>
            <a:r>
              <a:rPr lang="en-US" altLang="zh-CN" sz="2000" dirty="0"/>
              <a:t>—</a:t>
            </a:r>
            <a:r>
              <a:rPr lang="zh-CN" altLang="en-US" sz="2000" dirty="0"/>
              <a:t>神经网络</a:t>
            </a:r>
          </a:p>
        </p:txBody>
      </p:sp>
      <p:pic>
        <p:nvPicPr>
          <p:cNvPr id="5" name="图片 4">
            <a:extLst>
              <a:ext uri="{FF2B5EF4-FFF2-40B4-BE49-F238E27FC236}">
                <a16:creationId xmlns:a16="http://schemas.microsoft.com/office/drawing/2014/main" id="{07190868-D620-4497-BCF7-02AC1A684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03" y="1442453"/>
            <a:ext cx="3567966" cy="2206161"/>
          </a:xfrm>
          <a:prstGeom prst="rect">
            <a:avLst/>
          </a:prstGeom>
        </p:spPr>
      </p:pic>
      <p:sp>
        <p:nvSpPr>
          <p:cNvPr id="6" name="文本框 5">
            <a:extLst>
              <a:ext uri="{FF2B5EF4-FFF2-40B4-BE49-F238E27FC236}">
                <a16:creationId xmlns:a16="http://schemas.microsoft.com/office/drawing/2014/main" id="{7992B86D-D5CC-4981-BAD0-6E66B22C96EB}"/>
              </a:ext>
            </a:extLst>
          </p:cNvPr>
          <p:cNvSpPr txBox="1"/>
          <p:nvPr/>
        </p:nvSpPr>
        <p:spPr>
          <a:xfrm>
            <a:off x="2026668" y="2582539"/>
            <a:ext cx="162678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异或函数</a:t>
            </a:r>
          </a:p>
        </p:txBody>
      </p:sp>
      <p:sp>
        <p:nvSpPr>
          <p:cNvPr id="33" name="文本框 32">
            <a:extLst>
              <a:ext uri="{FF2B5EF4-FFF2-40B4-BE49-F238E27FC236}">
                <a16:creationId xmlns:a16="http://schemas.microsoft.com/office/drawing/2014/main" id="{4886AF43-7374-42FB-A963-501E7E667357}"/>
              </a:ext>
            </a:extLst>
          </p:cNvPr>
          <p:cNvSpPr txBox="1"/>
          <p:nvPr/>
        </p:nvSpPr>
        <p:spPr>
          <a:xfrm>
            <a:off x="1849717" y="2087222"/>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简单分类器不能满足需要的实例</a:t>
            </a:r>
          </a:p>
        </p:txBody>
      </p:sp>
      <p:sp>
        <p:nvSpPr>
          <p:cNvPr id="34" name="文本框 33">
            <a:extLst>
              <a:ext uri="{FF2B5EF4-FFF2-40B4-BE49-F238E27FC236}">
                <a16:creationId xmlns:a16="http://schemas.microsoft.com/office/drawing/2014/main" id="{91635939-190C-43AF-992A-55AFC82E80C0}"/>
              </a:ext>
            </a:extLst>
          </p:cNvPr>
          <p:cNvSpPr txBox="1"/>
          <p:nvPr/>
        </p:nvSpPr>
        <p:spPr>
          <a:xfrm>
            <a:off x="2176190" y="3390205"/>
            <a:ext cx="5920770" cy="875881"/>
          </a:xfrm>
          <a:prstGeom prst="rect">
            <a:avLst/>
          </a:prstGeom>
          <a:noFill/>
        </p:spPr>
        <p:txBody>
          <a:bodyPr wrap="square" rtlCol="0">
            <a:spAutoFit/>
          </a:bodyPr>
          <a:lstStyle/>
          <a:p>
            <a:pPr>
              <a:lnSpc>
                <a:spcPct val="150000"/>
              </a:lnSpc>
            </a:pPr>
            <a:r>
              <a:rPr lang="zh-CN" altLang="en-US" dirty="0"/>
              <a:t>简单的神经网络一般由输入神经元、输出神经元</a:t>
            </a:r>
            <a:endParaRPr lang="en-US" altLang="zh-CN" dirty="0"/>
          </a:p>
          <a:p>
            <a:pPr>
              <a:lnSpc>
                <a:spcPct val="150000"/>
              </a:lnSpc>
            </a:pPr>
            <a:r>
              <a:rPr lang="zh-CN" altLang="en-US" dirty="0"/>
              <a:t>和阈值函数组成</a:t>
            </a:r>
          </a:p>
        </p:txBody>
      </p:sp>
      <p:pic>
        <p:nvPicPr>
          <p:cNvPr id="10" name="图片 9">
            <a:extLst>
              <a:ext uri="{FF2B5EF4-FFF2-40B4-BE49-F238E27FC236}">
                <a16:creationId xmlns:a16="http://schemas.microsoft.com/office/drawing/2014/main" id="{E93396C7-2615-40D5-9D80-5FB2102E8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436" y="4344408"/>
            <a:ext cx="4190770" cy="2300052"/>
          </a:xfrm>
          <a:prstGeom prst="rect">
            <a:avLst/>
          </a:prstGeom>
        </p:spPr>
      </p:pic>
      <p:pic>
        <p:nvPicPr>
          <p:cNvPr id="35" name="图片 34" descr="箭头">
            <a:extLst>
              <a:ext uri="{FF2B5EF4-FFF2-40B4-BE49-F238E27FC236}">
                <a16:creationId xmlns:a16="http://schemas.microsoft.com/office/drawing/2014/main" id="{2B1BEDA2-325E-43B4-8B9F-82B2EF7FAE6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21311723">
            <a:off x="4635753" y="5264439"/>
            <a:ext cx="911362" cy="459990"/>
          </a:xfrm>
          <a:prstGeom prst="rect">
            <a:avLst/>
          </a:prstGeom>
        </p:spPr>
      </p:pic>
      <p:pic>
        <p:nvPicPr>
          <p:cNvPr id="14" name="图片 13">
            <a:extLst>
              <a:ext uri="{FF2B5EF4-FFF2-40B4-BE49-F238E27FC236}">
                <a16:creationId xmlns:a16="http://schemas.microsoft.com/office/drawing/2014/main" id="{74684BE6-2BA2-47AC-97A6-59C9CA59E9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6662" y="3964839"/>
            <a:ext cx="3729536" cy="2679621"/>
          </a:xfrm>
          <a:prstGeom prst="rect">
            <a:avLst/>
          </a:prstGeom>
        </p:spPr>
      </p:pic>
      <p:pic>
        <p:nvPicPr>
          <p:cNvPr id="3" name="图片 2">
            <a:extLst>
              <a:ext uri="{FF2B5EF4-FFF2-40B4-BE49-F238E27FC236}">
                <a16:creationId xmlns:a16="http://schemas.microsoft.com/office/drawing/2014/main" id="{686C2E96-3FB9-44CE-AE19-DF24E63E0A4C}"/>
              </a:ext>
            </a:extLst>
          </p:cNvPr>
          <p:cNvPicPr>
            <a:picLocks noChangeAspect="1"/>
          </p:cNvPicPr>
          <p:nvPr/>
        </p:nvPicPr>
        <p:blipFill>
          <a:blip r:embed="rId8"/>
          <a:stretch>
            <a:fillRect/>
          </a:stretch>
        </p:blipFill>
        <p:spPr>
          <a:xfrm>
            <a:off x="7299087" y="1329040"/>
            <a:ext cx="3572883" cy="2353492"/>
          </a:xfrm>
          <a:prstGeom prst="rect">
            <a:avLst/>
          </a:prstGeom>
        </p:spPr>
      </p:pic>
    </p:spTree>
    <p:extLst>
      <p:ext uri="{BB962C8B-B14F-4D97-AF65-F5344CB8AC3E}">
        <p14:creationId xmlns:p14="http://schemas.microsoft.com/office/powerpoint/2010/main" val="8105931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pic>
        <p:nvPicPr>
          <p:cNvPr id="4" name="图片 3">
            <a:extLst>
              <a:ext uri="{FF2B5EF4-FFF2-40B4-BE49-F238E27FC236}">
                <a16:creationId xmlns:a16="http://schemas.microsoft.com/office/drawing/2014/main" id="{A37E85D6-17EB-4B3C-8309-132EE644E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102" y="2611034"/>
            <a:ext cx="3817041" cy="1635932"/>
          </a:xfrm>
          <a:prstGeom prst="rect">
            <a:avLst/>
          </a:prstGeom>
        </p:spPr>
      </p:pic>
      <p:sp>
        <p:nvSpPr>
          <p:cNvPr id="16" name="文本框 15">
            <a:extLst>
              <a:ext uri="{FF2B5EF4-FFF2-40B4-BE49-F238E27FC236}">
                <a16:creationId xmlns:a16="http://schemas.microsoft.com/office/drawing/2014/main" id="{508B2D5C-2776-4694-B7BF-A78F58072E1B}"/>
              </a:ext>
            </a:extLst>
          </p:cNvPr>
          <p:cNvSpPr txBox="1"/>
          <p:nvPr/>
        </p:nvSpPr>
        <p:spPr>
          <a:xfrm>
            <a:off x="1771340" y="2085461"/>
            <a:ext cx="2537135"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误差的分配问题</a:t>
            </a:r>
          </a:p>
        </p:txBody>
      </p:sp>
      <p:sp>
        <p:nvSpPr>
          <p:cNvPr id="7" name="文本框 6">
            <a:extLst>
              <a:ext uri="{FF2B5EF4-FFF2-40B4-BE49-F238E27FC236}">
                <a16:creationId xmlns:a16="http://schemas.microsoft.com/office/drawing/2014/main" id="{47C78F92-3F88-422F-B7F1-ACE63C62D038}"/>
              </a:ext>
            </a:extLst>
          </p:cNvPr>
          <p:cNvSpPr txBox="1"/>
          <p:nvPr/>
        </p:nvSpPr>
        <p:spPr>
          <a:xfrm>
            <a:off x="6289859" y="2927359"/>
            <a:ext cx="4937760" cy="87588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均等分配误差</a:t>
            </a:r>
            <a:endParaRPr lang="en-US" altLang="zh-CN" dirty="0"/>
          </a:p>
          <a:p>
            <a:pPr marL="285750" indent="-285750">
              <a:lnSpc>
                <a:spcPct val="150000"/>
              </a:lnSpc>
              <a:buFont typeface="Wingdings" panose="05000000000000000000" pitchFamily="2" charset="2"/>
              <a:buChar char="l"/>
            </a:pPr>
            <a:r>
              <a:rPr lang="zh-CN" altLang="en-US" dirty="0"/>
              <a:t>不均等分配误差，即根权重分割误差</a:t>
            </a:r>
          </a:p>
        </p:txBody>
      </p:sp>
      <p:sp>
        <p:nvSpPr>
          <p:cNvPr id="19" name="文本框 18">
            <a:extLst>
              <a:ext uri="{FF2B5EF4-FFF2-40B4-BE49-F238E27FC236}">
                <a16:creationId xmlns:a16="http://schemas.microsoft.com/office/drawing/2014/main" id="{3949FDC3-C69D-4B07-B33A-BF16B9D224FE}"/>
              </a:ext>
            </a:extLst>
          </p:cNvPr>
          <p:cNvSpPr txBox="1"/>
          <p:nvPr/>
        </p:nvSpPr>
        <p:spPr>
          <a:xfrm>
            <a:off x="1836654" y="4372429"/>
            <a:ext cx="2537135"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权重调节的步骤</a:t>
            </a:r>
          </a:p>
        </p:txBody>
      </p:sp>
      <p:sp>
        <p:nvSpPr>
          <p:cNvPr id="11" name="文本框 10">
            <a:extLst>
              <a:ext uri="{FF2B5EF4-FFF2-40B4-BE49-F238E27FC236}">
                <a16:creationId xmlns:a16="http://schemas.microsoft.com/office/drawing/2014/main" id="{CE030A5E-16D6-4472-94B4-75B5118ADC78}"/>
              </a:ext>
            </a:extLst>
          </p:cNvPr>
          <p:cNvSpPr txBox="1"/>
          <p:nvPr/>
        </p:nvSpPr>
        <p:spPr>
          <a:xfrm>
            <a:off x="2264229" y="4981303"/>
            <a:ext cx="6078582" cy="875881"/>
          </a:xfrm>
          <a:prstGeom prst="rect">
            <a:avLst/>
          </a:prstGeom>
          <a:noFill/>
        </p:spPr>
        <p:txBody>
          <a:bodyPr wrap="square" rtlCol="0">
            <a:spAutoFit/>
          </a:bodyPr>
          <a:lstStyle/>
          <a:p>
            <a:pPr marL="342900" indent="-342900">
              <a:lnSpc>
                <a:spcPct val="150000"/>
              </a:lnSpc>
              <a:buFont typeface="+mj-lt"/>
              <a:buAutoNum type="arabicPeriod"/>
            </a:pPr>
            <a:r>
              <a:rPr lang="zh-CN" altLang="en-US" dirty="0"/>
              <a:t>计算输出值与预期值得误差</a:t>
            </a:r>
            <a:endParaRPr lang="en-US" altLang="zh-CN" dirty="0"/>
          </a:p>
          <a:p>
            <a:pPr marL="342900" indent="-342900">
              <a:lnSpc>
                <a:spcPct val="150000"/>
              </a:lnSpc>
              <a:buFont typeface="+mj-lt"/>
              <a:buAutoNum type="arabicPeriod"/>
            </a:pPr>
            <a:r>
              <a:rPr lang="zh-CN" altLang="en-US" dirty="0"/>
              <a:t>根据误差分配策略更新连接到这个输出神经元的权重</a:t>
            </a:r>
          </a:p>
        </p:txBody>
      </p:sp>
    </p:spTree>
    <p:extLst>
      <p:ext uri="{BB962C8B-B14F-4D97-AF65-F5344CB8AC3E}">
        <p14:creationId xmlns:p14="http://schemas.microsoft.com/office/powerpoint/2010/main" val="3241095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1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508B2D5C-2776-4694-B7BF-A78F58072E1B}"/>
              </a:ext>
            </a:extLst>
          </p:cNvPr>
          <p:cNvSpPr txBox="1"/>
          <p:nvPr/>
        </p:nvSpPr>
        <p:spPr>
          <a:xfrm>
            <a:off x="1771340" y="2085461"/>
            <a:ext cx="368893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反向传播误差到更多层中</a:t>
            </a:r>
          </a:p>
        </p:txBody>
      </p:sp>
      <p:pic>
        <p:nvPicPr>
          <p:cNvPr id="5" name="图片 4">
            <a:extLst>
              <a:ext uri="{FF2B5EF4-FFF2-40B4-BE49-F238E27FC236}">
                <a16:creationId xmlns:a16="http://schemas.microsoft.com/office/drawing/2014/main" id="{DDD876AE-18ED-43B5-9371-19B1AB01B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398" y="2086657"/>
            <a:ext cx="6449828" cy="3498795"/>
          </a:xfrm>
          <a:prstGeom prst="rect">
            <a:avLst/>
          </a:prstGeom>
        </p:spPr>
      </p:pic>
      <p:pic>
        <p:nvPicPr>
          <p:cNvPr id="8" name="图片 7">
            <a:extLst>
              <a:ext uri="{FF2B5EF4-FFF2-40B4-BE49-F238E27FC236}">
                <a16:creationId xmlns:a16="http://schemas.microsoft.com/office/drawing/2014/main" id="{AEB8FA51-8F33-49A5-8097-76DB783D0A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6591" y="2085461"/>
            <a:ext cx="6541718" cy="3622901"/>
          </a:xfrm>
          <a:prstGeom prst="rect">
            <a:avLst/>
          </a:prstGeom>
        </p:spPr>
      </p:pic>
      <p:sp>
        <p:nvSpPr>
          <p:cNvPr id="9" name="文本框 8">
            <a:extLst>
              <a:ext uri="{FF2B5EF4-FFF2-40B4-BE49-F238E27FC236}">
                <a16:creationId xmlns:a16="http://schemas.microsoft.com/office/drawing/2014/main" id="{A1A2680A-C8F8-4D8D-AF30-13FB11227F8F}"/>
              </a:ext>
            </a:extLst>
          </p:cNvPr>
          <p:cNvSpPr txBox="1"/>
          <p:nvPr/>
        </p:nvSpPr>
        <p:spPr>
          <a:xfrm>
            <a:off x="1921990" y="2570308"/>
            <a:ext cx="326675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得到隐藏层误差的解决方案</a:t>
            </a:r>
          </a:p>
        </p:txBody>
      </p:sp>
      <p:sp>
        <p:nvSpPr>
          <p:cNvPr id="10" name="文本框 9">
            <a:extLst>
              <a:ext uri="{FF2B5EF4-FFF2-40B4-BE49-F238E27FC236}">
                <a16:creationId xmlns:a16="http://schemas.microsoft.com/office/drawing/2014/main" id="{2E4FE63A-4B4A-4642-B6B9-32DDEF240FAA}"/>
              </a:ext>
            </a:extLst>
          </p:cNvPr>
          <p:cNvSpPr txBox="1"/>
          <p:nvPr/>
        </p:nvSpPr>
        <p:spPr>
          <a:xfrm>
            <a:off x="2151017" y="2957057"/>
            <a:ext cx="3037731" cy="3368871"/>
          </a:xfrm>
          <a:prstGeom prst="rect">
            <a:avLst/>
          </a:prstGeom>
          <a:noFill/>
        </p:spPr>
        <p:txBody>
          <a:bodyPr wrap="square" rtlCol="0">
            <a:spAutoFit/>
          </a:bodyPr>
          <a:lstStyle/>
          <a:p>
            <a:pPr>
              <a:lnSpc>
                <a:spcPct val="150000"/>
              </a:lnSpc>
            </a:pPr>
            <a:r>
              <a:rPr lang="zh-CN" altLang="en-US" dirty="0"/>
              <a:t>一个自然的想法是：隐藏层中第一个节点的误差会影响到</a:t>
            </a:r>
            <a:r>
              <a:rPr lang="zh-CN" altLang="en-US" dirty="0">
                <a:solidFill>
                  <a:schemeClr val="accent1"/>
                </a:solidFill>
              </a:rPr>
              <a:t>输出层第一个节点与第二个节点与预期值产生偏离</a:t>
            </a:r>
            <a:r>
              <a:rPr lang="zh-CN" altLang="en-US" dirty="0"/>
              <a:t>。根据误差方向传播的思想，</a:t>
            </a:r>
            <a:r>
              <a:rPr lang="zh-CN" altLang="en-US" dirty="0">
                <a:solidFill>
                  <a:schemeClr val="accent1"/>
                </a:solidFill>
              </a:rPr>
              <a:t>第一个隐藏层节点的误差是与这个节点前向连接中分割误差的和</a:t>
            </a:r>
          </a:p>
        </p:txBody>
      </p:sp>
    </p:spTree>
    <p:extLst>
      <p:ext uri="{BB962C8B-B14F-4D97-AF65-F5344CB8AC3E}">
        <p14:creationId xmlns:p14="http://schemas.microsoft.com/office/powerpoint/2010/main" val="3679941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1" name="文本框 10">
            <a:extLst>
              <a:ext uri="{FF2B5EF4-FFF2-40B4-BE49-F238E27FC236}">
                <a16:creationId xmlns:a16="http://schemas.microsoft.com/office/drawing/2014/main" id="{07A1B2F5-597B-418C-AC92-746DD62CB49C}"/>
              </a:ext>
            </a:extLst>
          </p:cNvPr>
          <p:cNvSpPr txBox="1"/>
          <p:nvPr/>
        </p:nvSpPr>
        <p:spPr>
          <a:xfrm>
            <a:off x="1771340" y="2085461"/>
            <a:ext cx="368893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实际的权重更新方式</a:t>
            </a:r>
          </a:p>
        </p:txBody>
      </p:sp>
      <p:sp>
        <p:nvSpPr>
          <p:cNvPr id="12" name="文本框 11">
            <a:extLst>
              <a:ext uri="{FF2B5EF4-FFF2-40B4-BE49-F238E27FC236}">
                <a16:creationId xmlns:a16="http://schemas.microsoft.com/office/drawing/2014/main" id="{FC059A1D-AA8F-4111-9928-6C203173B902}"/>
              </a:ext>
            </a:extLst>
          </p:cNvPr>
          <p:cNvSpPr txBox="1"/>
          <p:nvPr/>
        </p:nvSpPr>
        <p:spPr>
          <a:xfrm>
            <a:off x="2055222" y="2485571"/>
            <a:ext cx="6635932" cy="875881"/>
          </a:xfrm>
          <a:prstGeom prst="rect">
            <a:avLst/>
          </a:prstGeom>
          <a:noFill/>
        </p:spPr>
        <p:txBody>
          <a:bodyPr wrap="square" rtlCol="0">
            <a:spAutoFit/>
          </a:bodyPr>
          <a:lstStyle/>
          <a:p>
            <a:pPr>
              <a:lnSpc>
                <a:spcPct val="150000"/>
              </a:lnSpc>
            </a:pPr>
            <a:r>
              <a:rPr lang="zh-CN" altLang="en-US" dirty="0"/>
              <a:t>实际中，隐藏层和输出节点都对加权后的信号求和，然后应用了阈值函数，因此之前的更新方式并不能真正有效的更新权重</a:t>
            </a:r>
            <a:endParaRPr lang="zh-CN" altLang="en-US" dirty="0">
              <a:solidFill>
                <a:schemeClr val="accent1"/>
              </a:solidFill>
            </a:endParaRPr>
          </a:p>
        </p:txBody>
      </p:sp>
      <p:sp>
        <p:nvSpPr>
          <p:cNvPr id="14" name="文本框 13">
            <a:extLst>
              <a:ext uri="{FF2B5EF4-FFF2-40B4-BE49-F238E27FC236}">
                <a16:creationId xmlns:a16="http://schemas.microsoft.com/office/drawing/2014/main" id="{FBDF6611-8757-4295-B100-4CF93CE8A1CD}"/>
              </a:ext>
            </a:extLst>
          </p:cNvPr>
          <p:cNvSpPr txBox="1"/>
          <p:nvPr/>
        </p:nvSpPr>
        <p:spPr>
          <a:xfrm>
            <a:off x="1771339" y="3464771"/>
            <a:ext cx="650576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更新或者获取合适的权重是一项具有挑战性的工作</a:t>
            </a:r>
          </a:p>
        </p:txBody>
      </p:sp>
      <p:sp>
        <p:nvSpPr>
          <p:cNvPr id="3" name="文本框 2">
            <a:extLst>
              <a:ext uri="{FF2B5EF4-FFF2-40B4-BE49-F238E27FC236}">
                <a16:creationId xmlns:a16="http://schemas.microsoft.com/office/drawing/2014/main" id="{2BCCB151-4421-4A89-90A4-1AD64A4797F3}"/>
              </a:ext>
            </a:extLst>
          </p:cNvPr>
          <p:cNvSpPr txBox="1"/>
          <p:nvPr/>
        </p:nvSpPr>
        <p:spPr>
          <a:xfrm>
            <a:off x="2142434" y="3855008"/>
            <a:ext cx="6234546" cy="2537874"/>
          </a:xfrm>
          <a:prstGeom prst="rect">
            <a:avLst/>
          </a:prstGeom>
          <a:noFill/>
        </p:spPr>
        <p:txBody>
          <a:bodyPr wrap="square" rtlCol="0">
            <a:spAutoFit/>
          </a:bodyPr>
          <a:lstStyle/>
          <a:p>
            <a:pPr marL="342900" indent="-342900">
              <a:lnSpc>
                <a:spcPct val="150000"/>
              </a:lnSpc>
              <a:buFont typeface="+mj-lt"/>
              <a:buAutoNum type="arabicPeriod"/>
            </a:pPr>
            <a:r>
              <a:rPr lang="zh-CN" altLang="en-US" dirty="0"/>
              <a:t>训练数据不足</a:t>
            </a:r>
            <a:endParaRPr lang="en-US" altLang="zh-CN" dirty="0"/>
          </a:p>
          <a:p>
            <a:pPr marL="342900" indent="-342900">
              <a:lnSpc>
                <a:spcPct val="150000"/>
              </a:lnSpc>
              <a:buFont typeface="+mj-lt"/>
              <a:buAutoNum type="arabicPeriod"/>
            </a:pPr>
            <a:r>
              <a:rPr lang="zh-CN" altLang="en-US" dirty="0"/>
              <a:t>训练数据有误</a:t>
            </a:r>
            <a:endParaRPr lang="en-US" altLang="zh-CN" dirty="0"/>
          </a:p>
          <a:p>
            <a:pPr marL="342900" indent="-342900">
              <a:lnSpc>
                <a:spcPct val="150000"/>
              </a:lnSpc>
              <a:buFont typeface="+mj-lt"/>
              <a:buAutoNum type="arabicPeriod"/>
            </a:pPr>
            <a:r>
              <a:rPr lang="zh-CN" altLang="en-US" dirty="0"/>
              <a:t>神经网络的节点数不足</a:t>
            </a:r>
            <a:endParaRPr lang="en-US" altLang="zh-CN" dirty="0"/>
          </a:p>
          <a:p>
            <a:pPr marL="342900" indent="-342900">
              <a:lnSpc>
                <a:spcPct val="150000"/>
              </a:lnSpc>
              <a:buFont typeface="+mj-lt"/>
              <a:buAutoNum type="arabicPeriod"/>
            </a:pPr>
            <a:r>
              <a:rPr lang="zh-CN" altLang="en-US" dirty="0"/>
              <a:t>表示所有权重如何生成神经网络的数学表达式过于复杂，难以求解。</a:t>
            </a:r>
            <a:endParaRPr lang="en-US" altLang="zh-CN" dirty="0"/>
          </a:p>
          <a:p>
            <a:pPr marL="342900" indent="-342900">
              <a:lnSpc>
                <a:spcPct val="150000"/>
              </a:lnSpc>
              <a:buFont typeface="+mj-lt"/>
              <a:buAutoNum type="arabicPeriod"/>
            </a:pPr>
            <a:r>
              <a:rPr lang="zh-CN" altLang="en-US" dirty="0"/>
              <a:t>权重组合的可能性太多，无法逐个测试</a:t>
            </a:r>
          </a:p>
        </p:txBody>
      </p:sp>
    </p:spTree>
    <p:extLst>
      <p:ext uri="{BB962C8B-B14F-4D97-AF65-F5344CB8AC3E}">
        <p14:creationId xmlns:p14="http://schemas.microsoft.com/office/powerpoint/2010/main" val="14287465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3664</Words>
  <Application>Microsoft Office PowerPoint</Application>
  <PresentationFormat>宽屏</PresentationFormat>
  <Paragraphs>339</Paragraphs>
  <Slides>36</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36</vt:i4>
      </vt:variant>
    </vt:vector>
  </HeadingPairs>
  <TitlesOfParts>
    <vt:vector size="51" baseType="lpstr">
      <vt:lpstr>Adobe Caslon Pro</vt:lpstr>
      <vt:lpstr>汉仪细行楷简</vt:lpstr>
      <vt:lpstr>黑体</vt:lpstr>
      <vt:lpstr>楷体</vt:lpstr>
      <vt:lpstr>罗西钢笔行楷</vt:lpstr>
      <vt:lpstr>宋体</vt:lpstr>
      <vt:lpstr>微软雅黑</vt:lpstr>
      <vt:lpstr>Arial</vt:lpstr>
      <vt:lpstr>Calibri</vt:lpstr>
      <vt:lpstr>Calibri Light</vt:lpstr>
      <vt:lpstr>Cambria Math</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清新手绘</dc:title>
  <dc:creator>第一PPT</dc:creator>
  <cp:keywords>www.1ppt.com</cp:keywords>
  <dc:description>www.1ppt.com</dc:description>
  <cp:lastModifiedBy>phantom Dai</cp:lastModifiedBy>
  <cp:revision>94</cp:revision>
  <dcterms:created xsi:type="dcterms:W3CDTF">2017-05-09T08:28:00Z</dcterms:created>
  <dcterms:modified xsi:type="dcterms:W3CDTF">2019-02-27T13:59:39Z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