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9" r:id="rId3"/>
    <p:sldId id="263" r:id="rId4"/>
    <p:sldId id="265" r:id="rId5"/>
    <p:sldId id="267" r:id="rId6"/>
    <p:sldId id="321" r:id="rId7"/>
    <p:sldId id="292" r:id="rId8"/>
    <p:sldId id="325" r:id="rId9"/>
    <p:sldId id="295" r:id="rId10"/>
    <p:sldId id="299" r:id="rId11"/>
    <p:sldId id="300" r:id="rId12"/>
    <p:sldId id="306" r:id="rId13"/>
    <p:sldId id="307" r:id="rId14"/>
    <p:sldId id="309" r:id="rId15"/>
    <p:sldId id="303" r:id="rId16"/>
    <p:sldId id="310" r:id="rId17"/>
    <p:sldId id="311" r:id="rId18"/>
    <p:sldId id="312" r:id="rId19"/>
    <p:sldId id="313" r:id="rId20"/>
    <p:sldId id="315" r:id="rId21"/>
    <p:sldId id="316" r:id="rId22"/>
    <p:sldId id="317" r:id="rId23"/>
    <p:sldId id="318" r:id="rId24"/>
    <p:sldId id="319" r:id="rId25"/>
    <p:sldId id="324" r:id="rId26"/>
  </p:sldIdLst>
  <p:sldSz cx="9601200" cy="7200900"/>
  <p:notesSz cx="6858000" cy="9144000"/>
  <p:custDataLst>
    <p:tags r:id="rId28"/>
  </p:custDataLst>
  <p:defaultText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5" autoAdjust="0"/>
    <p:restoredTop sz="94660"/>
  </p:normalViewPr>
  <p:slideViewPr>
    <p:cSldViewPr>
      <p:cViewPr varScale="1">
        <p:scale>
          <a:sx n="108" d="100"/>
          <a:sy n="108" d="100"/>
        </p:scale>
        <p:origin x="1284" y="114"/>
      </p:cViewPr>
      <p:guideLst>
        <p:guide orient="horz" pos="2268"/>
        <p:guide pos="302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80C44-9C55-4A03-B4E0-D5DCCDD63007}" type="doc">
      <dgm:prSet loTypeId="urn:microsoft.com/office/officeart/2005/8/layout/arrow2" loCatId="process" qsTypeId="urn:microsoft.com/office/officeart/2005/8/quickstyle/simple1" qsCatId="simple" csTypeId="urn:microsoft.com/office/officeart/2005/8/colors/accent1_2" csCatId="accent1" phldr="1"/>
      <dgm:spPr/>
    </dgm:pt>
    <dgm:pt modelId="{5E7C35C9-C6DB-49CF-ADE2-C40E3D8DF5FE}">
      <dgm:prSet phldrT="[文本]" custT="1"/>
      <dgm:spPr/>
      <dgm:t>
        <a:bodyPr/>
        <a:lstStyle/>
        <a:p>
          <a:r>
            <a:rPr lang="en-US" altLang="zh-CN" sz="2000" dirty="0">
              <a:latin typeface="宋体" panose="02010600030101010101" pitchFamily="2" charset="-122"/>
              <a:ea typeface="宋体" panose="02010600030101010101" pitchFamily="2" charset="-122"/>
            </a:rPr>
            <a:t>1991</a:t>
          </a:r>
          <a:r>
            <a:rPr lang="zh-CN" altLang="en-US" sz="2000" dirty="0">
              <a:latin typeface="宋体" panose="02010600030101010101" pitchFamily="2" charset="-122"/>
              <a:ea typeface="宋体" panose="02010600030101010101" pitchFamily="2" charset="-122"/>
            </a:rPr>
            <a:t>爱国者导弹防御系统</a:t>
          </a:r>
        </a:p>
      </dgm:t>
    </dgm:pt>
    <dgm:pt modelId="{BDAB0B47-C396-4FF6-8FDE-6744472B118A}" type="parTrans" cxnId="{D063F4FF-AC64-4783-AF82-283FE06B3A66}">
      <dgm:prSet/>
      <dgm:spPr/>
      <dgm:t>
        <a:bodyPr/>
        <a:lstStyle/>
        <a:p>
          <a:endParaRPr lang="zh-CN" altLang="en-US"/>
        </a:p>
      </dgm:t>
    </dgm:pt>
    <dgm:pt modelId="{B5BF3A91-AE5F-430D-B388-B2361FA861C7}" type="sibTrans" cxnId="{D063F4FF-AC64-4783-AF82-283FE06B3A66}">
      <dgm:prSet/>
      <dgm:spPr/>
      <dgm:t>
        <a:bodyPr/>
        <a:lstStyle/>
        <a:p>
          <a:endParaRPr lang="zh-CN" altLang="en-US"/>
        </a:p>
      </dgm:t>
    </dgm:pt>
    <dgm:pt modelId="{DB09C39E-5611-4C49-8C91-8D8EAEB24212}">
      <dgm:prSet phldrT="[文本]" custT="1"/>
      <dgm:spPr/>
      <dgm:t>
        <a:bodyPr/>
        <a:lstStyle/>
        <a:p>
          <a:r>
            <a:rPr lang="en-US" altLang="zh-CN" sz="2000" dirty="0">
              <a:latin typeface="宋体" panose="02010600030101010101" pitchFamily="2" charset="-122"/>
              <a:ea typeface="宋体" panose="02010600030101010101" pitchFamily="2" charset="-122"/>
            </a:rPr>
            <a:t>1996</a:t>
          </a:r>
          <a:r>
            <a:rPr lang="zh-CN" altLang="en-US" sz="2000" dirty="0">
              <a:latin typeface="宋体" panose="02010600030101010101" pitchFamily="2" charset="-122"/>
              <a:ea typeface="宋体" panose="02010600030101010101" pitchFamily="2" charset="-122"/>
            </a:rPr>
            <a:t>阿丽亚娜</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型火箭</a:t>
          </a:r>
        </a:p>
      </dgm:t>
    </dgm:pt>
    <dgm:pt modelId="{5073F2AC-565C-4551-BE6F-FDF877FCB309}" type="parTrans" cxnId="{CBBFBD94-286B-4B78-8925-59496312DA1D}">
      <dgm:prSet/>
      <dgm:spPr/>
      <dgm:t>
        <a:bodyPr/>
        <a:lstStyle/>
        <a:p>
          <a:endParaRPr lang="zh-CN" altLang="en-US"/>
        </a:p>
      </dgm:t>
    </dgm:pt>
    <dgm:pt modelId="{0979876E-BEC5-447C-A0BD-12D2DF1E02CA}" type="sibTrans" cxnId="{CBBFBD94-286B-4B78-8925-59496312DA1D}">
      <dgm:prSet/>
      <dgm:spPr/>
      <dgm:t>
        <a:bodyPr/>
        <a:lstStyle/>
        <a:p>
          <a:endParaRPr lang="zh-CN" altLang="en-US"/>
        </a:p>
      </dgm:t>
    </dgm:pt>
    <dgm:pt modelId="{B819B1FF-4EFF-41C3-962F-D7179EFFB456}">
      <dgm:prSet phldrT="[文本]" custT="1"/>
      <dgm:spPr/>
      <dgm:t>
        <a:bodyPr/>
        <a:lstStyle/>
        <a:p>
          <a:r>
            <a:rPr lang="en-US" altLang="zh-CN" sz="2000" dirty="0">
              <a:latin typeface="宋体" panose="02010600030101010101" pitchFamily="2" charset="-122"/>
              <a:ea typeface="宋体" panose="02010600030101010101" pitchFamily="2" charset="-122"/>
            </a:rPr>
            <a:t>2013</a:t>
          </a:r>
          <a:r>
            <a:rPr lang="zh-CN" altLang="en-US" sz="2000" dirty="0">
              <a:latin typeface="宋体" panose="02010600030101010101" pitchFamily="2" charset="-122"/>
              <a:ea typeface="宋体" panose="02010600030101010101" pitchFamily="2" charset="-122"/>
            </a:rPr>
            <a:t>纳斯达克停摆</a:t>
          </a:r>
        </a:p>
      </dgm:t>
    </dgm:pt>
    <dgm:pt modelId="{CDFE437E-4B6F-42E7-B7D1-D473B10CD174}" type="parTrans" cxnId="{1C01B6D1-8279-42B1-8DBC-B2DAC170D2F4}">
      <dgm:prSet/>
      <dgm:spPr/>
      <dgm:t>
        <a:bodyPr/>
        <a:lstStyle/>
        <a:p>
          <a:endParaRPr lang="zh-CN" altLang="en-US"/>
        </a:p>
      </dgm:t>
    </dgm:pt>
    <dgm:pt modelId="{6961A2A3-37B6-4EF0-AC4E-B224FCD19DA9}" type="sibTrans" cxnId="{1C01B6D1-8279-42B1-8DBC-B2DAC170D2F4}">
      <dgm:prSet/>
      <dgm:spPr/>
      <dgm:t>
        <a:bodyPr/>
        <a:lstStyle/>
        <a:p>
          <a:endParaRPr lang="zh-CN" altLang="en-US"/>
        </a:p>
      </dgm:t>
    </dgm:pt>
    <dgm:pt modelId="{9D833E89-6C0F-4E47-BEE5-BC73E94EE994}" type="pres">
      <dgm:prSet presAssocID="{68D80C44-9C55-4A03-B4E0-D5DCCDD63007}" presName="arrowDiagram" presStyleCnt="0">
        <dgm:presLayoutVars>
          <dgm:chMax val="5"/>
          <dgm:dir/>
          <dgm:resizeHandles val="exact"/>
        </dgm:presLayoutVars>
      </dgm:prSet>
      <dgm:spPr/>
    </dgm:pt>
    <dgm:pt modelId="{AD40EFF0-BC62-49CD-B3CF-0BB0EF8BC885}" type="pres">
      <dgm:prSet presAssocID="{68D80C44-9C55-4A03-B4E0-D5DCCDD63007}" presName="arrow" presStyleLbl="bgShp" presStyleIdx="0" presStyleCnt="1" custLinFactNeighborX="-844" custLinFactNeighborY="-3929"/>
      <dgm:spPr/>
    </dgm:pt>
    <dgm:pt modelId="{F141EE6A-F572-4DF1-B57C-497A54195505}" type="pres">
      <dgm:prSet presAssocID="{68D80C44-9C55-4A03-B4E0-D5DCCDD63007}" presName="arrowDiagram3" presStyleCnt="0"/>
      <dgm:spPr/>
    </dgm:pt>
    <dgm:pt modelId="{B9A0FE99-89DF-4988-8884-C3656FF82A32}" type="pres">
      <dgm:prSet presAssocID="{5E7C35C9-C6DB-49CF-ADE2-C40E3D8DF5FE}" presName="bullet3a" presStyleLbl="node1" presStyleIdx="0" presStyleCnt="3"/>
      <dgm:spPr/>
    </dgm:pt>
    <dgm:pt modelId="{33321144-7204-475E-AE22-CEC235D1FDF8}" type="pres">
      <dgm:prSet presAssocID="{5E7C35C9-C6DB-49CF-ADE2-C40E3D8DF5FE}" presName="textBox3a" presStyleLbl="revTx" presStyleIdx="0" presStyleCnt="3" custScaleY="71516">
        <dgm:presLayoutVars>
          <dgm:bulletEnabled val="1"/>
        </dgm:presLayoutVars>
      </dgm:prSet>
      <dgm:spPr/>
      <dgm:t>
        <a:bodyPr/>
        <a:lstStyle/>
        <a:p>
          <a:endParaRPr lang="zh-CN" altLang="en-US"/>
        </a:p>
      </dgm:t>
    </dgm:pt>
    <dgm:pt modelId="{C88422D1-015A-48B3-8DB6-DF884CB11112}" type="pres">
      <dgm:prSet presAssocID="{DB09C39E-5611-4C49-8C91-8D8EAEB24212}" presName="bullet3b" presStyleLbl="node1" presStyleIdx="1" presStyleCnt="3"/>
      <dgm:spPr/>
    </dgm:pt>
    <dgm:pt modelId="{6743DF60-90A5-42BB-A649-0E954273E6DA}" type="pres">
      <dgm:prSet presAssocID="{DB09C39E-5611-4C49-8C91-8D8EAEB24212}" presName="textBox3b" presStyleLbl="revTx" presStyleIdx="1" presStyleCnt="3" custScaleY="38968" custLinFactNeighborX="1639" custLinFactNeighborY="-15294">
        <dgm:presLayoutVars>
          <dgm:bulletEnabled val="1"/>
        </dgm:presLayoutVars>
      </dgm:prSet>
      <dgm:spPr/>
      <dgm:t>
        <a:bodyPr/>
        <a:lstStyle/>
        <a:p>
          <a:endParaRPr lang="zh-CN" altLang="en-US"/>
        </a:p>
      </dgm:t>
    </dgm:pt>
    <dgm:pt modelId="{BC5304DC-BEEF-47E6-932A-B1FEC8B46804}" type="pres">
      <dgm:prSet presAssocID="{B819B1FF-4EFF-41C3-962F-D7179EFFB456}" presName="bullet3c" presStyleLbl="node1" presStyleIdx="2" presStyleCnt="3"/>
      <dgm:spPr/>
    </dgm:pt>
    <dgm:pt modelId="{92E51FBD-B4A2-46CF-9226-B6BF8C3D2498}" type="pres">
      <dgm:prSet presAssocID="{B819B1FF-4EFF-41C3-962F-D7179EFFB456}" presName="textBox3c" presStyleLbl="revTx" presStyleIdx="2" presStyleCnt="3" custScaleY="29883" custLinFactNeighborX="-4613" custLinFactNeighborY="-25105">
        <dgm:presLayoutVars>
          <dgm:bulletEnabled val="1"/>
        </dgm:presLayoutVars>
      </dgm:prSet>
      <dgm:spPr/>
      <dgm:t>
        <a:bodyPr/>
        <a:lstStyle/>
        <a:p>
          <a:endParaRPr lang="zh-CN" altLang="en-US"/>
        </a:p>
      </dgm:t>
    </dgm:pt>
  </dgm:ptLst>
  <dgm:cxnLst>
    <dgm:cxn modelId="{1C01B6D1-8279-42B1-8DBC-B2DAC170D2F4}" srcId="{68D80C44-9C55-4A03-B4E0-D5DCCDD63007}" destId="{B819B1FF-4EFF-41C3-962F-D7179EFFB456}" srcOrd="2" destOrd="0" parTransId="{CDFE437E-4B6F-42E7-B7D1-D473B10CD174}" sibTransId="{6961A2A3-37B6-4EF0-AC4E-B224FCD19DA9}"/>
    <dgm:cxn modelId="{7FFD5E2E-355A-4512-914B-C933CC1BB676}" type="presOf" srcId="{5E7C35C9-C6DB-49CF-ADE2-C40E3D8DF5FE}" destId="{33321144-7204-475E-AE22-CEC235D1FDF8}" srcOrd="0" destOrd="0" presId="urn:microsoft.com/office/officeart/2005/8/layout/arrow2"/>
    <dgm:cxn modelId="{CBBFBD94-286B-4B78-8925-59496312DA1D}" srcId="{68D80C44-9C55-4A03-B4E0-D5DCCDD63007}" destId="{DB09C39E-5611-4C49-8C91-8D8EAEB24212}" srcOrd="1" destOrd="0" parTransId="{5073F2AC-565C-4551-BE6F-FDF877FCB309}" sibTransId="{0979876E-BEC5-447C-A0BD-12D2DF1E02CA}"/>
    <dgm:cxn modelId="{C38CCE88-D65B-4AA9-BB3F-FAED56E22B33}" type="presOf" srcId="{68D80C44-9C55-4A03-B4E0-D5DCCDD63007}" destId="{9D833E89-6C0F-4E47-BEE5-BC73E94EE994}" srcOrd="0" destOrd="0" presId="urn:microsoft.com/office/officeart/2005/8/layout/arrow2"/>
    <dgm:cxn modelId="{D063F4FF-AC64-4783-AF82-283FE06B3A66}" srcId="{68D80C44-9C55-4A03-B4E0-D5DCCDD63007}" destId="{5E7C35C9-C6DB-49CF-ADE2-C40E3D8DF5FE}" srcOrd="0" destOrd="0" parTransId="{BDAB0B47-C396-4FF6-8FDE-6744472B118A}" sibTransId="{B5BF3A91-AE5F-430D-B388-B2361FA861C7}"/>
    <dgm:cxn modelId="{38380926-D2BE-4605-BDC1-6D1C65F94274}" type="presOf" srcId="{B819B1FF-4EFF-41C3-962F-D7179EFFB456}" destId="{92E51FBD-B4A2-46CF-9226-B6BF8C3D2498}" srcOrd="0" destOrd="0" presId="urn:microsoft.com/office/officeart/2005/8/layout/arrow2"/>
    <dgm:cxn modelId="{FD73F398-CE39-43F8-9D39-41893E5BC1EA}" type="presOf" srcId="{DB09C39E-5611-4C49-8C91-8D8EAEB24212}" destId="{6743DF60-90A5-42BB-A649-0E954273E6DA}" srcOrd="0" destOrd="0" presId="urn:microsoft.com/office/officeart/2005/8/layout/arrow2"/>
    <dgm:cxn modelId="{E9D366FD-9977-4B0B-903E-E61585E8B1A7}" type="presParOf" srcId="{9D833E89-6C0F-4E47-BEE5-BC73E94EE994}" destId="{AD40EFF0-BC62-49CD-B3CF-0BB0EF8BC885}" srcOrd="0" destOrd="0" presId="urn:microsoft.com/office/officeart/2005/8/layout/arrow2"/>
    <dgm:cxn modelId="{492E448A-A7E7-43FE-9FFC-B9F35D3CD55D}" type="presParOf" srcId="{9D833E89-6C0F-4E47-BEE5-BC73E94EE994}" destId="{F141EE6A-F572-4DF1-B57C-497A54195505}" srcOrd="1" destOrd="0" presId="urn:microsoft.com/office/officeart/2005/8/layout/arrow2"/>
    <dgm:cxn modelId="{C4859F7E-D1D8-4113-B635-A4A642ACA594}" type="presParOf" srcId="{F141EE6A-F572-4DF1-B57C-497A54195505}" destId="{B9A0FE99-89DF-4988-8884-C3656FF82A32}" srcOrd="0" destOrd="0" presId="urn:microsoft.com/office/officeart/2005/8/layout/arrow2"/>
    <dgm:cxn modelId="{1DDFEE88-0C84-4FDF-88D2-6AB05B0388A6}" type="presParOf" srcId="{F141EE6A-F572-4DF1-B57C-497A54195505}" destId="{33321144-7204-475E-AE22-CEC235D1FDF8}" srcOrd="1" destOrd="0" presId="urn:microsoft.com/office/officeart/2005/8/layout/arrow2"/>
    <dgm:cxn modelId="{B008F9F3-C78D-49F7-A2E9-7F0746241C79}" type="presParOf" srcId="{F141EE6A-F572-4DF1-B57C-497A54195505}" destId="{C88422D1-015A-48B3-8DB6-DF884CB11112}" srcOrd="2" destOrd="0" presId="urn:microsoft.com/office/officeart/2005/8/layout/arrow2"/>
    <dgm:cxn modelId="{86AB812A-D44E-4EC9-AAD9-5A0F9CC1138A}" type="presParOf" srcId="{F141EE6A-F572-4DF1-B57C-497A54195505}" destId="{6743DF60-90A5-42BB-A649-0E954273E6DA}" srcOrd="3" destOrd="0" presId="urn:microsoft.com/office/officeart/2005/8/layout/arrow2"/>
    <dgm:cxn modelId="{A5CB9F1D-C229-47DC-9FEA-20136593AE8F}" type="presParOf" srcId="{F141EE6A-F572-4DF1-B57C-497A54195505}" destId="{BC5304DC-BEEF-47E6-932A-B1FEC8B46804}" srcOrd="4" destOrd="0" presId="urn:microsoft.com/office/officeart/2005/8/layout/arrow2"/>
    <dgm:cxn modelId="{3A3A5668-BEB9-4D61-BEE7-4E499ABE8A16}" type="presParOf" srcId="{F141EE6A-F572-4DF1-B57C-497A54195505}" destId="{92E51FBD-B4A2-46CF-9226-B6BF8C3D2498}"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EFF0-BC62-49CD-B3CF-0BB0EF8BC885}">
      <dsp:nvSpPr>
        <dsp:cNvPr id="0" name=""/>
        <dsp:cNvSpPr/>
      </dsp:nvSpPr>
      <dsp:spPr>
        <a:xfrm>
          <a:off x="562869" y="0"/>
          <a:ext cx="6682342" cy="417646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0FE99-89DF-4988-8884-C3656FF82A32}">
      <dsp:nvSpPr>
        <dsp:cNvPr id="0" name=""/>
        <dsp:cNvSpPr/>
      </dsp:nvSpPr>
      <dsp:spPr>
        <a:xfrm>
          <a:off x="1467926" y="2882595"/>
          <a:ext cx="173740" cy="1737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21144-7204-475E-AE22-CEC235D1FDF8}">
      <dsp:nvSpPr>
        <dsp:cNvPr id="0" name=""/>
        <dsp:cNvSpPr/>
      </dsp:nvSpPr>
      <dsp:spPr>
        <a:xfrm>
          <a:off x="1554796" y="3141366"/>
          <a:ext cx="1556985" cy="863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62" tIns="0" rIns="0" bIns="0" numCol="1" spcCol="1270" anchor="t" anchorCtr="0">
          <a:noAutofit/>
        </a:bodyPr>
        <a:lstStyle/>
        <a:p>
          <a:pPr lvl="0" algn="l"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1991</a:t>
          </a:r>
          <a:r>
            <a:rPr lang="zh-CN" altLang="en-US" sz="2000" kern="1200" dirty="0">
              <a:latin typeface="宋体" panose="02010600030101010101" pitchFamily="2" charset="-122"/>
              <a:ea typeface="宋体" panose="02010600030101010101" pitchFamily="2" charset="-122"/>
            </a:rPr>
            <a:t>爱国者导弹防御系统</a:t>
          </a:r>
        </a:p>
      </dsp:txBody>
      <dsp:txXfrm>
        <a:off x="1554796" y="3141366"/>
        <a:ext cx="1556985" cy="863196"/>
      </dsp:txXfrm>
    </dsp:sp>
    <dsp:sp modelId="{C88422D1-015A-48B3-8DB6-DF884CB11112}">
      <dsp:nvSpPr>
        <dsp:cNvPr id="0" name=""/>
        <dsp:cNvSpPr/>
      </dsp:nvSpPr>
      <dsp:spPr>
        <a:xfrm>
          <a:off x="3001523" y="1747432"/>
          <a:ext cx="314070" cy="314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3DF60-90A5-42BB-A649-0E954273E6DA}">
      <dsp:nvSpPr>
        <dsp:cNvPr id="0" name=""/>
        <dsp:cNvSpPr/>
      </dsp:nvSpPr>
      <dsp:spPr>
        <a:xfrm>
          <a:off x="3184844" y="2250310"/>
          <a:ext cx="1603762" cy="885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9" tIns="0" rIns="0" bIns="0" numCol="1" spcCol="1270" anchor="t" anchorCtr="0">
          <a:noAutofit/>
        </a:bodyPr>
        <a:lstStyle/>
        <a:p>
          <a:pPr lvl="0" algn="l"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1996</a:t>
          </a:r>
          <a:r>
            <a:rPr lang="zh-CN" altLang="en-US" sz="2000" kern="1200" dirty="0">
              <a:latin typeface="宋体" panose="02010600030101010101" pitchFamily="2" charset="-122"/>
              <a:ea typeface="宋体" panose="02010600030101010101" pitchFamily="2" charset="-122"/>
            </a:rPr>
            <a:t>阿丽亚娜</a:t>
          </a:r>
          <a:r>
            <a:rPr lang="en-US" altLang="zh-CN" sz="2000" kern="1200" dirty="0">
              <a:latin typeface="宋体" panose="02010600030101010101" pitchFamily="2" charset="-122"/>
              <a:ea typeface="宋体" panose="02010600030101010101" pitchFamily="2" charset="-122"/>
            </a:rPr>
            <a:t>5</a:t>
          </a:r>
          <a:r>
            <a:rPr lang="zh-CN" altLang="en-US" sz="2000" kern="1200" dirty="0">
              <a:latin typeface="宋体" panose="02010600030101010101" pitchFamily="2" charset="-122"/>
              <a:ea typeface="宋体" panose="02010600030101010101" pitchFamily="2" charset="-122"/>
            </a:rPr>
            <a:t>型火箭</a:t>
          </a:r>
        </a:p>
      </dsp:txBody>
      <dsp:txXfrm>
        <a:off x="3184844" y="2250310"/>
        <a:ext cx="1603762" cy="885351"/>
      </dsp:txXfrm>
    </dsp:sp>
    <dsp:sp modelId="{BC5304DC-BEEF-47E6-932A-B1FEC8B46804}">
      <dsp:nvSpPr>
        <dsp:cNvPr id="0" name=""/>
        <dsp:cNvSpPr/>
      </dsp:nvSpPr>
      <dsp:spPr>
        <a:xfrm>
          <a:off x="4845850" y="1056645"/>
          <a:ext cx="434352" cy="4343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51FBD-B4A2-46CF-9226-B6BF8C3D2498}">
      <dsp:nvSpPr>
        <dsp:cNvPr id="0" name=""/>
        <dsp:cNvSpPr/>
      </dsp:nvSpPr>
      <dsp:spPr>
        <a:xfrm>
          <a:off x="4989044" y="1562736"/>
          <a:ext cx="1603762" cy="86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154" tIns="0" rIns="0" bIns="0" numCol="1" spcCol="1270" anchor="t" anchorCtr="0">
          <a:noAutofit/>
        </a:bodyPr>
        <a:lstStyle/>
        <a:p>
          <a:pPr lvl="0" algn="l"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2013</a:t>
          </a:r>
          <a:r>
            <a:rPr lang="zh-CN" altLang="en-US" sz="2000" kern="1200" dirty="0">
              <a:latin typeface="宋体" panose="02010600030101010101" pitchFamily="2" charset="-122"/>
              <a:ea typeface="宋体" panose="02010600030101010101" pitchFamily="2" charset="-122"/>
            </a:rPr>
            <a:t>纳斯达克停摆</a:t>
          </a:r>
        </a:p>
      </dsp:txBody>
      <dsp:txXfrm>
        <a:off x="4989044" y="1562736"/>
        <a:ext cx="1603762" cy="86739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pPr/>
              <a:t>2018/11/3/Sat</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pPr/>
              <a:t>‹#›</a:t>
            </a:fld>
            <a:endParaRPr lang="zh-CN" altLang="en-US"/>
          </a:p>
        </p:txBody>
      </p:sp>
    </p:spTree>
    <p:extLst>
      <p:ext uri="{BB962C8B-B14F-4D97-AF65-F5344CB8AC3E}">
        <p14:creationId xmlns:p14="http://schemas.microsoft.com/office/powerpoint/2010/main" val="2979978451"/>
      </p:ext>
    </p:extLst>
  </p:cSld>
  <p:clrMap bg1="lt1" tx1="dk1" bg2="lt2" tx2="dk2" accent1="accent1" accent2="accent2" accent3="accent3" accent4="accent4" accent5="accent5" accent6="accent6" hlink="hlink" folHlink="folHlink"/>
  <p:notesStyle>
    <a:lvl1pPr marL="0" algn="l" defTabSz="1069848" rtl="0" eaLnBrk="1" latinLnBrk="0" hangingPunct="1">
      <a:defRPr sz="1400" kern="1200">
        <a:solidFill>
          <a:schemeClr val="tx1"/>
        </a:solidFill>
        <a:latin typeface="+mn-lt"/>
        <a:ea typeface="+mn-ea"/>
        <a:cs typeface="+mn-cs"/>
      </a:defRPr>
    </a:lvl1pPr>
    <a:lvl2pPr marL="534924" algn="l" defTabSz="1069848" rtl="0" eaLnBrk="1" latinLnBrk="0" hangingPunct="1">
      <a:defRPr sz="1400" kern="1200">
        <a:solidFill>
          <a:schemeClr val="tx1"/>
        </a:solidFill>
        <a:latin typeface="+mn-lt"/>
        <a:ea typeface="+mn-ea"/>
        <a:cs typeface="+mn-cs"/>
      </a:defRPr>
    </a:lvl2pPr>
    <a:lvl3pPr marL="1069848" algn="l" defTabSz="1069848" rtl="0" eaLnBrk="1" latinLnBrk="0" hangingPunct="1">
      <a:defRPr sz="1400" kern="1200">
        <a:solidFill>
          <a:schemeClr val="tx1"/>
        </a:solidFill>
        <a:latin typeface="+mn-lt"/>
        <a:ea typeface="+mn-ea"/>
        <a:cs typeface="+mn-cs"/>
      </a:defRPr>
    </a:lvl3pPr>
    <a:lvl4pPr marL="1604772" algn="l" defTabSz="1069848" rtl="0" eaLnBrk="1" latinLnBrk="0" hangingPunct="1">
      <a:defRPr sz="1400" kern="1200">
        <a:solidFill>
          <a:schemeClr val="tx1"/>
        </a:solidFill>
        <a:latin typeface="+mn-lt"/>
        <a:ea typeface="+mn-ea"/>
        <a:cs typeface="+mn-cs"/>
      </a:defRPr>
    </a:lvl4pPr>
    <a:lvl5pPr marL="2139696" algn="l" defTabSz="1069848" rtl="0" eaLnBrk="1" latinLnBrk="0" hangingPunct="1">
      <a:defRPr sz="1400" kern="1200">
        <a:solidFill>
          <a:schemeClr val="tx1"/>
        </a:solidFill>
        <a:latin typeface="+mn-lt"/>
        <a:ea typeface="+mn-ea"/>
        <a:cs typeface="+mn-cs"/>
      </a:defRPr>
    </a:lvl5pPr>
    <a:lvl6pPr marL="2674620" algn="l" defTabSz="1069848" rtl="0" eaLnBrk="1" latinLnBrk="0" hangingPunct="1">
      <a:defRPr sz="1400" kern="1200">
        <a:solidFill>
          <a:schemeClr val="tx1"/>
        </a:solidFill>
        <a:latin typeface="+mn-lt"/>
        <a:ea typeface="+mn-ea"/>
        <a:cs typeface="+mn-cs"/>
      </a:defRPr>
    </a:lvl6pPr>
    <a:lvl7pPr marL="3209544" algn="l" defTabSz="1069848" rtl="0" eaLnBrk="1" latinLnBrk="0" hangingPunct="1">
      <a:defRPr sz="1400" kern="1200">
        <a:solidFill>
          <a:schemeClr val="tx1"/>
        </a:solidFill>
        <a:latin typeface="+mn-lt"/>
        <a:ea typeface="+mn-ea"/>
        <a:cs typeface="+mn-cs"/>
      </a:defRPr>
    </a:lvl7pPr>
    <a:lvl8pPr marL="3744468" algn="l" defTabSz="1069848" rtl="0" eaLnBrk="1" latinLnBrk="0" hangingPunct="1">
      <a:defRPr sz="1400" kern="1200">
        <a:solidFill>
          <a:schemeClr val="tx1"/>
        </a:solidFill>
        <a:latin typeface="+mn-lt"/>
        <a:ea typeface="+mn-ea"/>
        <a:cs typeface="+mn-cs"/>
      </a:defRPr>
    </a:lvl8pPr>
    <a:lvl9pPr marL="4279392" algn="l" defTabSz="1069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1</a:t>
            </a:fld>
            <a:endParaRPr lang="zh-CN" altLang="en-US"/>
          </a:p>
        </p:txBody>
      </p:sp>
    </p:spTree>
    <p:extLst>
      <p:ext uri="{BB962C8B-B14F-4D97-AF65-F5344CB8AC3E}">
        <p14:creationId xmlns:p14="http://schemas.microsoft.com/office/powerpoint/2010/main" val="105023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664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874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876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426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617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8748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3621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4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3294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607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a:t>
            </a:fld>
            <a:endParaRPr lang="zh-CN" altLang="en-US"/>
          </a:p>
        </p:txBody>
      </p:sp>
    </p:spTree>
    <p:extLst>
      <p:ext uri="{BB962C8B-B14F-4D97-AF65-F5344CB8AC3E}">
        <p14:creationId xmlns:p14="http://schemas.microsoft.com/office/powerpoint/2010/main" val="2536766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00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4623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1082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720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6233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25</a:t>
            </a:fld>
            <a:endParaRPr lang="zh-CN" altLang="en-US"/>
          </a:p>
        </p:txBody>
      </p:sp>
    </p:spTree>
    <p:extLst>
      <p:ext uri="{BB962C8B-B14F-4D97-AF65-F5344CB8AC3E}">
        <p14:creationId xmlns:p14="http://schemas.microsoft.com/office/powerpoint/2010/main" val="36873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3</a:t>
            </a:fld>
            <a:endParaRPr lang="zh-CN" altLang="en-US"/>
          </a:p>
        </p:txBody>
      </p:sp>
    </p:spTree>
    <p:extLst>
      <p:ext uri="{BB962C8B-B14F-4D97-AF65-F5344CB8AC3E}">
        <p14:creationId xmlns:p14="http://schemas.microsoft.com/office/powerpoint/2010/main" val="133933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4</a:t>
            </a:fld>
            <a:endParaRPr lang="zh-CN" altLang="en-US"/>
          </a:p>
        </p:txBody>
      </p:sp>
    </p:spTree>
    <p:extLst>
      <p:ext uri="{BB962C8B-B14F-4D97-AF65-F5344CB8AC3E}">
        <p14:creationId xmlns:p14="http://schemas.microsoft.com/office/powerpoint/2010/main" val="9026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5</a:t>
            </a:fld>
            <a:endParaRPr lang="zh-CN" altLang="en-US"/>
          </a:p>
        </p:txBody>
      </p:sp>
    </p:spTree>
    <p:extLst>
      <p:ext uri="{BB962C8B-B14F-4D97-AF65-F5344CB8AC3E}">
        <p14:creationId xmlns:p14="http://schemas.microsoft.com/office/powerpoint/2010/main" val="119547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6</a:t>
            </a:fld>
            <a:endParaRPr lang="zh-CN" altLang="en-US"/>
          </a:p>
        </p:txBody>
      </p:sp>
    </p:spTree>
    <p:extLst>
      <p:ext uri="{BB962C8B-B14F-4D97-AF65-F5344CB8AC3E}">
        <p14:creationId xmlns:p14="http://schemas.microsoft.com/office/powerpoint/2010/main" val="418986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81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289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07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36204" y="288082"/>
            <a:ext cx="6492172" cy="901690"/>
          </a:xfrm>
        </p:spPr>
        <p:txBody>
          <a:bodyPr>
            <a:normAutofit/>
          </a:bodyPr>
          <a:lstStyle>
            <a:lvl1pPr algn="l">
              <a:defRPr sz="4000">
                <a:solidFill>
                  <a:schemeClr val="tx1">
                    <a:lumMod val="75000"/>
                    <a:lumOff val="25000"/>
                  </a:schemeClr>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C92ECF9-1C64-45C7-A351-5C2B04CB53AB}" type="datetimeFigureOut">
              <a:rPr lang="zh-CN" altLang="en-US" smtClean="0"/>
              <a:t>2018/11/3/Sat</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B7EE-1E89-4FFA-B365-5BB8C644522A}" type="slidenum">
              <a:rPr lang="zh-CN" altLang="en-US" smtClean="0"/>
              <a:t>‹#›</a:t>
            </a:fld>
            <a:endParaRPr lang="zh-CN" altLang="en-US"/>
          </a:p>
        </p:txBody>
      </p:sp>
      <p:sp>
        <p:nvSpPr>
          <p:cNvPr id="7" name="Line 45"/>
          <p:cNvSpPr>
            <a:spLocks noChangeShapeType="1"/>
          </p:cNvSpPr>
          <p:nvPr userDrawn="1"/>
        </p:nvSpPr>
        <p:spPr bwMode="auto">
          <a:xfrm>
            <a:off x="632511" y="1083655"/>
            <a:ext cx="4492125"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sz="2100" dirty="0">
              <a:latin typeface="微软雅黑" pitchFamily="34" charset="-122"/>
              <a:ea typeface="微软雅黑" pitchFamily="34" charset="-122"/>
            </a:endParaRPr>
          </a:p>
        </p:txBody>
      </p:sp>
      <p:sp>
        <p:nvSpPr>
          <p:cNvPr id="8" name="流程图: 延期 8"/>
          <p:cNvSpPr/>
          <p:nvPr userDrawn="1"/>
        </p:nvSpPr>
        <p:spPr>
          <a:xfrm>
            <a:off x="19213" y="432098"/>
            <a:ext cx="1056905" cy="894076"/>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5542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92ECF9-1C64-45C7-A351-5C2B04CB53AB}" type="datetimeFigureOut">
              <a:rPr lang="zh-CN" altLang="en-US" smtClean="0"/>
              <a:t>2018/11/3/Sat</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B7EE-1E89-4FFA-B365-5BB8C644522A}" type="slidenum">
              <a:rPr lang="zh-CN" altLang="en-US" smtClean="0"/>
              <a:t>‹#›</a:t>
            </a:fld>
            <a:endParaRPr lang="zh-CN" altLang="en-US"/>
          </a:p>
        </p:txBody>
      </p:sp>
    </p:spTree>
    <p:extLst>
      <p:ext uri="{BB962C8B-B14F-4D97-AF65-F5344CB8AC3E}">
        <p14:creationId xmlns:p14="http://schemas.microsoft.com/office/powerpoint/2010/main" val="22025496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0060" y="288370"/>
            <a:ext cx="8641081" cy="1200150"/>
          </a:xfrm>
          <a:prstGeom prst="rect">
            <a:avLst/>
          </a:prstGeom>
        </p:spPr>
        <p:txBody>
          <a:bodyPr vert="horz" lIns="106985" tIns="53492" rIns="106985" bIns="53492" rtlCol="0" anchor="ctr">
            <a:normAutofit/>
          </a:bodyPr>
          <a:lstStyle/>
          <a:p>
            <a:r>
              <a:rPr lang="zh-CN" altLang="en-US"/>
              <a:t>单击此处编辑母版标题样式</a:t>
            </a:r>
          </a:p>
        </p:txBody>
      </p:sp>
      <p:sp>
        <p:nvSpPr>
          <p:cNvPr id="3" name="文本占位符 2"/>
          <p:cNvSpPr>
            <a:spLocks noGrp="1"/>
          </p:cNvSpPr>
          <p:nvPr>
            <p:ph type="body" idx="1"/>
          </p:nvPr>
        </p:nvSpPr>
        <p:spPr>
          <a:xfrm>
            <a:off x="480060" y="1680213"/>
            <a:ext cx="8641081" cy="4752261"/>
          </a:xfrm>
          <a:prstGeom prst="rect">
            <a:avLst/>
          </a:prstGeom>
        </p:spPr>
        <p:txBody>
          <a:bodyPr vert="horz" lIns="106985" tIns="53492" rIns="106985" bIns="5349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0060" y="6674170"/>
            <a:ext cx="2240280" cy="383381"/>
          </a:xfrm>
          <a:prstGeom prst="rect">
            <a:avLst/>
          </a:prstGeom>
        </p:spPr>
        <p:txBody>
          <a:bodyPr vert="horz" lIns="106985" tIns="53492" rIns="106985" bIns="53492" rtlCol="0" anchor="ctr"/>
          <a:lstStyle>
            <a:lvl1pPr algn="l">
              <a:defRPr sz="1400">
                <a:solidFill>
                  <a:schemeClr val="tx1">
                    <a:tint val="75000"/>
                  </a:schemeClr>
                </a:solidFill>
              </a:defRPr>
            </a:lvl1pPr>
          </a:lstStyle>
          <a:p>
            <a:fld id="{28C937AB-5291-48FC-9075-9F29944D13C7}" type="datetimeFigureOut">
              <a:rPr lang="zh-CN" altLang="en-US" smtClean="0"/>
              <a:pPr/>
              <a:t>2018/11/3/Sat</a:t>
            </a:fld>
            <a:endParaRPr lang="zh-CN" altLang="en-US"/>
          </a:p>
        </p:txBody>
      </p:sp>
      <p:sp>
        <p:nvSpPr>
          <p:cNvPr id="5" name="页脚占位符 4"/>
          <p:cNvSpPr>
            <a:spLocks noGrp="1"/>
          </p:cNvSpPr>
          <p:nvPr>
            <p:ph type="ftr" sz="quarter" idx="3"/>
          </p:nvPr>
        </p:nvSpPr>
        <p:spPr>
          <a:xfrm>
            <a:off x="3280411" y="6674170"/>
            <a:ext cx="3040380" cy="383381"/>
          </a:xfrm>
          <a:prstGeom prst="rect">
            <a:avLst/>
          </a:prstGeom>
        </p:spPr>
        <p:txBody>
          <a:bodyPr vert="horz" lIns="106985" tIns="53492" rIns="106985" bIns="5349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80860" y="6674170"/>
            <a:ext cx="2240280" cy="383381"/>
          </a:xfrm>
          <a:prstGeom prst="rect">
            <a:avLst/>
          </a:prstGeom>
        </p:spPr>
        <p:txBody>
          <a:bodyPr vert="horz" lIns="106985" tIns="53492" rIns="106985" bIns="53492" rtlCol="0" anchor="ctr"/>
          <a:lstStyle>
            <a:lvl1pPr algn="r">
              <a:defRPr sz="1400">
                <a:solidFill>
                  <a:schemeClr val="tx1">
                    <a:tint val="75000"/>
                  </a:schemeClr>
                </a:solidFill>
              </a:defRPr>
            </a:lvl1pPr>
          </a:lstStyle>
          <a:p>
            <a:fld id="{78A3CECD-E187-45A6-BE7A-E277637993E6}" type="slidenum">
              <a:rPr lang="zh-CN" altLang="en-US" smtClean="0"/>
              <a:pPr/>
              <a:t>‹#›</a:t>
            </a:fld>
            <a:endParaRPr lang="zh-CN" altLang="en-US"/>
          </a:p>
        </p:txBody>
      </p:sp>
    </p:spTree>
    <p:extLst>
      <p:ext uri="{BB962C8B-B14F-4D97-AF65-F5344CB8AC3E}">
        <p14:creationId xmlns:p14="http://schemas.microsoft.com/office/powerpoint/2010/main" val="2289602462"/>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1069848" rtl="0" eaLnBrk="1" latinLnBrk="0" hangingPunct="1">
        <a:spcBef>
          <a:spcPct val="0"/>
        </a:spcBef>
        <a:buNone/>
        <a:defRPr sz="5100" kern="1200">
          <a:solidFill>
            <a:schemeClr val="tx1"/>
          </a:solidFill>
          <a:latin typeface="+mj-lt"/>
          <a:ea typeface="+mj-ea"/>
          <a:cs typeface="+mj-cs"/>
        </a:defRPr>
      </a:lvl1pPr>
    </p:titleStyle>
    <p:bodyStyle>
      <a:lvl1pPr marL="401193" indent="-401193" algn="l" defTabSz="1069848"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9252" indent="-334328" algn="l" defTabSz="1069848"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7310" indent="-267462" algn="l" defTabSz="1069848"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223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7158"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jpg"/><Relationship Id="rId5" Type="http://schemas.openxmlformats.org/officeDocument/2006/relationships/diagramLayout" Target="../diagrams/layout1.xml"/><Relationship Id="rId10" Type="http://schemas.openxmlformats.org/officeDocument/2006/relationships/image" Target="../media/image4.jpeg"/><Relationship Id="rId4" Type="http://schemas.openxmlformats.org/officeDocument/2006/relationships/diagramData" Target="../diagrams/data1.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1056184" y="3384426"/>
            <a:ext cx="7314863" cy="3958"/>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57417" y="2369298"/>
            <a:ext cx="6036730" cy="1019086"/>
          </a:xfrm>
          <a:prstGeom prst="rect">
            <a:avLst/>
          </a:prstGeom>
          <a:noFill/>
        </p:spPr>
        <p:txBody>
          <a:bodyPr wrap="none" rtlCol="0">
            <a:spAutoFit/>
          </a:bodyPr>
          <a:lstStyle/>
          <a:p>
            <a:pPr algn="r">
              <a:defRPr/>
            </a:pP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蜕变测试与适应性分区测试的集成方法</a:t>
            </a:r>
            <a:endParaRPr lang="en-US" altLang="zh-CN" sz="2800" b="1" cap="all" dirty="0">
              <a:latin typeface="微软雅黑" panose="020B0503020204020204" pitchFamily="34" charset="-122"/>
              <a:ea typeface="微软雅黑" panose="020B0503020204020204" pitchFamily="34" charset="-122"/>
              <a:cs typeface="Arial" panose="020B0604020202020204" pitchFamily="34" charset="0"/>
            </a:endParaRPr>
          </a:p>
          <a:p>
            <a:pPr algn="ctr">
              <a:defRPr/>
            </a:pP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与支持工具研究</a:t>
            </a:r>
          </a:p>
        </p:txBody>
      </p:sp>
      <p:sp>
        <p:nvSpPr>
          <p:cNvPr id="2" name="矩形 1"/>
          <p:cNvSpPr/>
          <p:nvPr/>
        </p:nvSpPr>
        <p:spPr>
          <a:xfrm>
            <a:off x="5016624" y="5018530"/>
            <a:ext cx="2820004"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指导老师：孙昌爱 教授</a:t>
            </a:r>
          </a:p>
        </p:txBody>
      </p:sp>
      <p:sp>
        <p:nvSpPr>
          <p:cNvPr id="3" name="矩形 2"/>
          <p:cNvSpPr/>
          <p:nvPr/>
        </p:nvSpPr>
        <p:spPr>
          <a:xfrm>
            <a:off x="5016624" y="4003402"/>
            <a:ext cx="3647153"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答辩学生：代贺鹏 </a:t>
            </a:r>
            <a:r>
              <a:rPr lang="en-US" altLang="zh-CN" sz="2000" cap="all" dirty="0">
                <a:latin typeface="Arial" panose="020B0604020202020204" pitchFamily="34" charset="0"/>
                <a:cs typeface="Arial" panose="020B0604020202020204" pitchFamily="34" charset="0"/>
              </a:rPr>
              <a:t>G20168664</a:t>
            </a:r>
            <a:endParaRPr lang="zh-CN" altLang="en-US" sz="2000" cap="all" dirty="0">
              <a:latin typeface="Arial" panose="020B0604020202020204" pitchFamily="34" charset="0"/>
              <a:cs typeface="Arial" panose="020B0604020202020204" pitchFamily="34" charset="0"/>
            </a:endParaRPr>
          </a:p>
        </p:txBody>
      </p:sp>
      <p:sp>
        <p:nvSpPr>
          <p:cNvPr id="11" name="矩形 10"/>
          <p:cNvSpPr/>
          <p:nvPr/>
        </p:nvSpPr>
        <p:spPr>
          <a:xfrm>
            <a:off x="5016624" y="6030500"/>
            <a:ext cx="3445174"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答辩日期：</a:t>
            </a:r>
            <a:r>
              <a:rPr lang="en-US" altLang="zh-CN" sz="2000" cap="all" dirty="0">
                <a:latin typeface="Arial" panose="020B0604020202020204" pitchFamily="34" charset="0"/>
                <a:cs typeface="Arial" panose="020B0604020202020204" pitchFamily="34" charset="0"/>
              </a:rPr>
              <a:t>2018 </a:t>
            </a:r>
            <a:r>
              <a:rPr lang="zh-CN" altLang="en-US" sz="2000" cap="all" dirty="0">
                <a:latin typeface="Arial" panose="020B0604020202020204" pitchFamily="34" charset="0"/>
                <a:cs typeface="Arial" panose="020B0604020202020204" pitchFamily="34" charset="0"/>
              </a:rPr>
              <a:t>年 </a:t>
            </a:r>
            <a:r>
              <a:rPr lang="en-US" altLang="zh-CN" sz="2000" cap="all" dirty="0">
                <a:latin typeface="Arial" panose="020B0604020202020204" pitchFamily="34" charset="0"/>
                <a:cs typeface="Arial" panose="020B0604020202020204" pitchFamily="34" charset="0"/>
              </a:rPr>
              <a:t>6 </a:t>
            </a:r>
            <a:r>
              <a:rPr lang="zh-CN" altLang="en-US" sz="2000" cap="all" dirty="0">
                <a:latin typeface="Arial" panose="020B0604020202020204" pitchFamily="34" charset="0"/>
                <a:cs typeface="Arial" panose="020B0604020202020204" pitchFamily="34" charset="0"/>
              </a:rPr>
              <a:t>月 </a:t>
            </a:r>
            <a:r>
              <a:rPr lang="en-US" altLang="zh-CN" sz="2000" cap="all" dirty="0">
                <a:latin typeface="Arial" panose="020B0604020202020204" pitchFamily="34" charset="0"/>
                <a:cs typeface="Arial" panose="020B0604020202020204" pitchFamily="34" charset="0"/>
              </a:rPr>
              <a:t>8 </a:t>
            </a:r>
            <a:r>
              <a:rPr lang="zh-CN" altLang="en-US" sz="2000" cap="all" dirty="0">
                <a:latin typeface="Arial" panose="020B0604020202020204" pitchFamily="34" charset="0"/>
                <a:cs typeface="Arial" panose="020B0604020202020204" pitchFamily="34" charset="0"/>
              </a:rPr>
              <a:t>日</a:t>
            </a:r>
          </a:p>
        </p:txBody>
      </p:sp>
    </p:spTree>
    <p:extLst>
      <p:ext uri="{BB962C8B-B14F-4D97-AF65-F5344CB8AC3E}">
        <p14:creationId xmlns:p14="http://schemas.microsoft.com/office/powerpoint/2010/main" val="224907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96244" cy="901690"/>
          </a:xfrm>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14" name="矩形 13"/>
          <p:cNvSpPr/>
          <p:nvPr/>
        </p:nvSpPr>
        <p:spPr>
          <a:xfrm>
            <a:off x="192088" y="1613033"/>
            <a:ext cx="3240360" cy="461665"/>
          </a:xfrm>
          <a:prstGeom prst="rect">
            <a:avLst/>
          </a:prstGeom>
        </p:spPr>
        <p:txBody>
          <a:bodyPr wrap="squar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集成框架</a:t>
            </a: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768" y="2193104"/>
            <a:ext cx="2886478" cy="1438275"/>
          </a:xfrm>
          <a:prstGeom prst="rect">
            <a:avLst/>
          </a:prstGeom>
        </p:spPr>
      </p:pic>
      <p:pic>
        <p:nvPicPr>
          <p:cNvPr id="4" name="图片 3"/>
          <p:cNvPicPr>
            <a:picLocks noChangeAspect="1"/>
          </p:cNvPicPr>
          <p:nvPr/>
        </p:nvPicPr>
        <p:blipFill>
          <a:blip r:embed="rId4"/>
          <a:stretch>
            <a:fillRect/>
          </a:stretch>
        </p:blipFill>
        <p:spPr>
          <a:xfrm>
            <a:off x="6312768" y="3830802"/>
            <a:ext cx="2790825" cy="1438275"/>
          </a:xfrm>
          <a:prstGeom prst="rect">
            <a:avLst/>
          </a:prstGeom>
        </p:spPr>
      </p:pic>
      <p:sp>
        <p:nvSpPr>
          <p:cNvPr id="2" name="文本框 1">
            <a:extLst>
              <a:ext uri="{FF2B5EF4-FFF2-40B4-BE49-F238E27FC236}">
                <a16:creationId xmlns:a16="http://schemas.microsoft.com/office/drawing/2014/main" id="{17386793-B89A-441A-A07B-4BA5769D5F77}"/>
              </a:ext>
            </a:extLst>
          </p:cNvPr>
          <p:cNvSpPr txBox="1"/>
          <p:nvPr/>
        </p:nvSpPr>
        <p:spPr>
          <a:xfrm>
            <a:off x="624136" y="2275303"/>
            <a:ext cx="5040560" cy="1273875"/>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将</a:t>
            </a:r>
            <a:r>
              <a:rPr lang="zh-CN" altLang="en-US" sz="1800" dirty="0">
                <a:solidFill>
                  <a:srgbClr val="FF0000"/>
                </a:solidFill>
                <a:latin typeface="宋体" panose="02010600030101010101" pitchFamily="2" charset="-122"/>
                <a:ea typeface="宋体" panose="02010600030101010101" pitchFamily="2" charset="-122"/>
              </a:rPr>
              <a:t>蜕变关系</a:t>
            </a:r>
            <a:r>
              <a:rPr lang="zh-CN" altLang="en-US" sz="1800" dirty="0">
                <a:latin typeface="宋体" panose="02010600030101010101" pitchFamily="2" charset="-122"/>
                <a:ea typeface="宋体" panose="02010600030101010101" pitchFamily="2" charset="-122"/>
              </a:rPr>
              <a:t>作为判断测试用例输出结果是否正确的机制，并利用测试的结果信息</a:t>
            </a:r>
            <a:r>
              <a:rPr lang="zh-CN" altLang="en-US" sz="1800" dirty="0">
                <a:solidFill>
                  <a:srgbClr val="FF0000"/>
                </a:solidFill>
                <a:latin typeface="宋体" panose="02010600030101010101" pitchFamily="2" charset="-122"/>
                <a:ea typeface="宋体" panose="02010600030101010101" pitchFamily="2" charset="-122"/>
              </a:rPr>
              <a:t>选择</a:t>
            </a:r>
            <a:r>
              <a:rPr lang="zh-CN" altLang="en-US" sz="1800" dirty="0">
                <a:latin typeface="宋体" panose="02010600030101010101" pitchFamily="2" charset="-122"/>
                <a:ea typeface="宋体" panose="02010600030101010101" pitchFamily="2" charset="-122"/>
              </a:rPr>
              <a:t>下个</a:t>
            </a:r>
            <a:r>
              <a:rPr lang="zh-CN" altLang="en-US" sz="1800" dirty="0">
                <a:solidFill>
                  <a:srgbClr val="FF0000"/>
                </a:solidFill>
                <a:latin typeface="宋体" panose="02010600030101010101" pitchFamily="2" charset="-122"/>
                <a:ea typeface="宋体" panose="02010600030101010101" pitchFamily="2" charset="-122"/>
              </a:rPr>
              <a:t>测试用例所在分区</a:t>
            </a: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176" y="3749783"/>
            <a:ext cx="3953427" cy="2810267"/>
          </a:xfrm>
          <a:prstGeom prst="rect">
            <a:avLst/>
          </a:prstGeom>
        </p:spPr>
      </p:pic>
      <p:sp>
        <p:nvSpPr>
          <p:cNvPr id="10" name="矩形 9"/>
          <p:cNvSpPr/>
          <p:nvPr/>
        </p:nvSpPr>
        <p:spPr>
          <a:xfrm>
            <a:off x="1056184" y="5040610"/>
            <a:ext cx="1584176" cy="144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64496" y="5040610"/>
            <a:ext cx="1008112" cy="144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632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24236" cy="901690"/>
          </a:xfrm>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8" name="文本框 7"/>
          <p:cNvSpPr txBox="1">
            <a:spLocks noChangeArrowheads="1"/>
          </p:cNvSpPr>
          <p:nvPr/>
        </p:nvSpPr>
        <p:spPr bwMode="auto">
          <a:xfrm>
            <a:off x="385894" y="1879519"/>
            <a:ext cx="92229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以蜕变关系为中心的适应性蜕变测试技术（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p:cNvSpPr txBox="1">
            <a:spLocks noChangeArrowheads="1"/>
          </p:cNvSpPr>
          <p:nvPr/>
        </p:nvSpPr>
        <p:spPr bwMode="auto">
          <a:xfrm>
            <a:off x="912168" y="2352083"/>
            <a:ext cx="720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rPr>
              <a:t>将当前测试用例的执行结果作为反馈，选择下一个要执行的蜕变关系</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635915" y="5991378"/>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12168" y="6433164"/>
            <a:ext cx="8689032" cy="4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基础上，引入反馈机制来控制测试过程，</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侧重提高</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的故障检测效率</a:t>
            </a:r>
          </a:p>
        </p:txBody>
      </p:sp>
      <p:sp>
        <p:nvSpPr>
          <p:cNvPr id="13" name="文本框 12"/>
          <p:cNvSpPr txBox="1">
            <a:spLocks noChangeArrowheads="1"/>
          </p:cNvSpPr>
          <p:nvPr/>
        </p:nvSpPr>
        <p:spPr bwMode="auto">
          <a:xfrm>
            <a:off x="639134" y="2821066"/>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测试框架</a:t>
            </a:r>
          </a:p>
        </p:txBody>
      </p:sp>
      <p:sp>
        <p:nvSpPr>
          <p:cNvPr id="4" name="文本框 3"/>
          <p:cNvSpPr txBox="1"/>
          <p:nvPr/>
        </p:nvSpPr>
        <p:spPr>
          <a:xfrm>
            <a:off x="4944616" y="3346380"/>
            <a:ext cx="4586499" cy="1200329"/>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选择蜕变关系并执行相应的测试用例</a:t>
            </a:r>
            <a:endParaRPr lang="en-US" altLang="zh-CN" sz="16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依据测试结果更新测试剖面，然后依据测试剖面选择分区</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84" y="3383688"/>
            <a:ext cx="3528392" cy="2607690"/>
          </a:xfrm>
          <a:prstGeom prst="rect">
            <a:avLst/>
          </a:prstGeom>
        </p:spPr>
      </p:pic>
      <p:sp>
        <p:nvSpPr>
          <p:cNvPr id="6" name="矩形 5"/>
          <p:cNvSpPr/>
          <p:nvPr/>
        </p:nvSpPr>
        <p:spPr>
          <a:xfrm>
            <a:off x="5664696" y="4519153"/>
            <a:ext cx="4800600" cy="307777"/>
          </a:xfrm>
          <a:prstGeom prst="rect">
            <a:avLst/>
          </a:prstGeom>
        </p:spPr>
        <p:txBody>
          <a:bodyPr>
            <a:spAutoFit/>
          </a:bodyPr>
          <a:lstStyle/>
          <a:p>
            <a:pPr marL="285750" indent="-285750">
              <a:buFont typeface="Arial" panose="020B0604020202020204" pitchFamily="34" charset="0"/>
              <a:buChar char="•"/>
            </a:pPr>
            <a:r>
              <a:rPr lang="zh-CN" altLang="en-US" sz="1400" dirty="0">
                <a:latin typeface="宋体" panose="02010600030101010101" pitchFamily="2" charset="-122"/>
                <a:ea typeface="宋体" panose="02010600030101010101" pitchFamily="2" charset="-122"/>
              </a:rPr>
              <a:t>测试剖面：每一个分区对应的选取概率集合</a:t>
            </a:r>
          </a:p>
        </p:txBody>
      </p:sp>
      <p:sp>
        <p:nvSpPr>
          <p:cNvPr id="7" name="矩形 6"/>
          <p:cNvSpPr/>
          <p:nvPr/>
        </p:nvSpPr>
        <p:spPr>
          <a:xfrm>
            <a:off x="4944616" y="4850670"/>
            <a:ext cx="4800600" cy="773289"/>
          </a:xfrm>
          <a:prstGeom prst="rect">
            <a:avLst/>
          </a:prstGeom>
        </p:spPr>
        <p:txBody>
          <a:bodyPr>
            <a:spAutoFit/>
          </a:bodyPr>
          <a:lstStyle/>
          <a:p>
            <a:pPr marL="457200" indent="-457200">
              <a:lnSpc>
                <a:spcPct val="150000"/>
              </a:lnSpc>
              <a:buFont typeface="+mj-lt"/>
              <a:buAutoNum type="arabicPeriod" startAt="3"/>
            </a:pPr>
            <a:r>
              <a:rPr lang="zh-CN" altLang="en-US" sz="1600" dirty="0">
                <a:latin typeface="宋体" panose="02010600030101010101" pitchFamily="2" charset="-122"/>
                <a:ea typeface="宋体" panose="02010600030101010101" pitchFamily="2" charset="-122"/>
              </a:rPr>
              <a:t>在选取的分区中随机选择所有测试用例涉及的蜕变关系进行随后的测试过程</a:t>
            </a:r>
          </a:p>
        </p:txBody>
      </p:sp>
      <p:sp>
        <p:nvSpPr>
          <p:cNvPr id="14" name="矩形 13"/>
          <p:cNvSpPr/>
          <p:nvPr/>
        </p:nvSpPr>
        <p:spPr>
          <a:xfrm>
            <a:off x="1056184" y="4519153"/>
            <a:ext cx="3528392" cy="138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2088" y="1359419"/>
            <a:ext cx="3672408" cy="461665"/>
          </a:xfrm>
          <a:prstGeom prst="rect">
            <a:avLst/>
          </a:prstGeom>
        </p:spPr>
        <p:txBody>
          <a:bodyPr wrap="square">
            <a:spAutoFit/>
          </a:bodyPr>
          <a:lstStyle/>
          <a:p>
            <a:pPr marL="457200" indent="-457200">
              <a:buFont typeface="Wingdings" panose="05000000000000000000" pitchFamily="2" charset="2"/>
              <a:buChar char="l"/>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集成技术</a:t>
            </a:r>
          </a:p>
        </p:txBody>
      </p:sp>
    </p:spTree>
    <p:extLst>
      <p:ext uri="{BB962C8B-B14F-4D97-AF65-F5344CB8AC3E}">
        <p14:creationId xmlns:p14="http://schemas.microsoft.com/office/powerpoint/2010/main" val="93604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build="p"/>
      <p:bldP spid="6" grpId="0"/>
      <p:bldP spid="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6" name="文本框 5"/>
          <p:cNvSpPr txBox="1">
            <a:spLocks noChangeArrowheads="1"/>
          </p:cNvSpPr>
          <p:nvPr/>
        </p:nvSpPr>
        <p:spPr bwMode="auto">
          <a:xfrm>
            <a:off x="696144" y="1530542"/>
            <a:ext cx="28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5" name="图片 4"/>
          <p:cNvPicPr>
            <a:picLocks noChangeAspect="1"/>
          </p:cNvPicPr>
          <p:nvPr/>
        </p:nvPicPr>
        <p:blipFill>
          <a:blip r:embed="rId3"/>
          <a:stretch>
            <a:fillRect/>
          </a:stretch>
        </p:blipFill>
        <p:spPr>
          <a:xfrm>
            <a:off x="1128192" y="2160290"/>
            <a:ext cx="3024336" cy="494017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720" y="1800300"/>
            <a:ext cx="2376264" cy="5400600"/>
          </a:xfrm>
          <a:prstGeom prst="rect">
            <a:avLst/>
          </a:prstGeom>
        </p:spPr>
      </p:pic>
      <p:sp>
        <p:nvSpPr>
          <p:cNvPr id="2" name="矩形 1"/>
          <p:cNvSpPr/>
          <p:nvPr/>
        </p:nvSpPr>
        <p:spPr>
          <a:xfrm>
            <a:off x="1128192" y="2664346"/>
            <a:ext cx="30243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724" y="2567077"/>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选择蜕变关系</a:t>
            </a:r>
          </a:p>
        </p:txBody>
      </p:sp>
      <p:sp>
        <p:nvSpPr>
          <p:cNvPr id="8" name="矩形 7"/>
          <p:cNvSpPr/>
          <p:nvPr/>
        </p:nvSpPr>
        <p:spPr>
          <a:xfrm>
            <a:off x="1128192" y="2979309"/>
            <a:ext cx="30243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56724" y="2882040"/>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验证输出结果</a:t>
            </a:r>
          </a:p>
        </p:txBody>
      </p:sp>
      <p:sp>
        <p:nvSpPr>
          <p:cNvPr id="11" name="矩形 10"/>
          <p:cNvSpPr/>
          <p:nvPr/>
        </p:nvSpPr>
        <p:spPr>
          <a:xfrm>
            <a:off x="1128192" y="3195388"/>
            <a:ext cx="3024336" cy="3501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724" y="4741441"/>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更新测试剖面</a:t>
            </a:r>
          </a:p>
        </p:txBody>
      </p:sp>
    </p:spTree>
    <p:extLst>
      <p:ext uri="{BB962C8B-B14F-4D97-AF65-F5344CB8AC3E}">
        <p14:creationId xmlns:p14="http://schemas.microsoft.com/office/powerpoint/2010/main" val="411946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8" name="文本框 7"/>
          <p:cNvSpPr txBox="1">
            <a:spLocks noChangeArrowheads="1"/>
          </p:cNvSpPr>
          <p:nvPr/>
        </p:nvSpPr>
        <p:spPr bwMode="auto">
          <a:xfrm>
            <a:off x="463093" y="1585977"/>
            <a:ext cx="8928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514350" indent="-51435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以分区为中心的适应性蜕变测试技术（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P-AMT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p:cNvSpPr txBox="1">
            <a:spLocks noChangeArrowheads="1"/>
          </p:cNvSpPr>
          <p:nvPr/>
        </p:nvSpPr>
        <p:spPr bwMode="auto">
          <a:xfrm>
            <a:off x="908970" y="2134296"/>
            <a:ext cx="6192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rPr>
              <a:t>根据当前测试用例的执行结果，选择下一个分区</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696144" y="5736563"/>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08970" y="6171706"/>
            <a:ext cx="8394145"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a:solidFill>
                  <a:prstClr val="black"/>
                </a:solidFill>
                <a:latin typeface="宋体" panose="02010600030101010101" pitchFamily="2" charset="-122"/>
                <a:ea typeface="宋体" panose="02010600030101010101" pitchFamily="2" charset="-122"/>
              </a:rPr>
              <a:t>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solidFill>
                  <a:prstClr val="black"/>
                </a:solidFill>
                <a:latin typeface="宋体" panose="02010600030101010101" pitchFamily="2" charset="-122"/>
                <a:ea typeface="宋体" panose="02010600030101010101" pitchFamily="2" charset="-122"/>
              </a:rPr>
              <a:t>的基础上，将蜕变关系作为一种验证测试结果的机制，</a:t>
            </a:r>
            <a:r>
              <a:rPr lang="zh-CN" altLang="en-US" sz="1800" dirty="0">
                <a:solidFill>
                  <a:srgbClr val="FF0000"/>
                </a:solidFill>
                <a:latin typeface="宋体" panose="02010600030101010101" pitchFamily="2" charset="-122"/>
                <a:ea typeface="宋体" panose="02010600030101010101" pitchFamily="2" charset="-122"/>
              </a:rPr>
              <a:t>侧重解决</a:t>
            </a:r>
            <a:r>
              <a:rPr lang="en-US" altLang="zh-CN" sz="1800" dirty="0">
                <a:solidFill>
                  <a:srgbClr val="FF0000"/>
                </a:solidFill>
                <a:latin typeface="宋体" panose="02010600030101010101" pitchFamily="2" charset="-122"/>
                <a:ea typeface="宋体" panose="02010600030101010101" pitchFamily="2" charset="-122"/>
              </a:rPr>
              <a:t>APT</a:t>
            </a:r>
            <a:r>
              <a:rPr lang="zh-CN" altLang="en-US" sz="1800" dirty="0">
                <a:solidFill>
                  <a:srgbClr val="FF0000"/>
                </a:solidFill>
                <a:latin typeface="宋体" panose="02010600030101010101" pitchFamily="2" charset="-122"/>
                <a:ea typeface="宋体" panose="02010600030101010101" pitchFamily="2" charset="-122"/>
              </a:rPr>
              <a:t>缺少测试预期时的适用性问题</a:t>
            </a:r>
            <a:endParaRPr lang="zh-CN" altLang="en-US" sz="1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p:cNvSpPr txBox="1">
            <a:spLocks noChangeArrowheads="1"/>
          </p:cNvSpPr>
          <p:nvPr/>
        </p:nvSpPr>
        <p:spPr bwMode="auto">
          <a:xfrm>
            <a:off x="696144" y="2577732"/>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测试框架</a:t>
            </a:r>
          </a:p>
        </p:txBody>
      </p:sp>
      <p:sp>
        <p:nvSpPr>
          <p:cNvPr id="4" name="文本框 3"/>
          <p:cNvSpPr txBox="1"/>
          <p:nvPr/>
        </p:nvSpPr>
        <p:spPr>
          <a:xfrm>
            <a:off x="4962410" y="3341422"/>
            <a:ext cx="4638790" cy="1938992"/>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依据测试剖面选择分区，然后在选取分区中随机地选择测试用例</a:t>
            </a:r>
            <a:endParaRPr lang="en-US" altLang="zh-CN" sz="16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根据与该测试用例相关的蜕变关系生成衍生测试用例，并执行原始和衍生测试用例</a:t>
            </a:r>
            <a:endParaRPr lang="en-US" altLang="zh-CN" sz="16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根据执行结果更新测试剖面</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129" y="3099252"/>
            <a:ext cx="3570568" cy="2541760"/>
          </a:xfrm>
          <a:prstGeom prst="rect">
            <a:avLst/>
          </a:prstGeom>
        </p:spPr>
      </p:pic>
      <p:sp>
        <p:nvSpPr>
          <p:cNvPr id="14" name="矩形 13"/>
          <p:cNvSpPr/>
          <p:nvPr/>
        </p:nvSpPr>
        <p:spPr>
          <a:xfrm>
            <a:off x="1236204" y="4268611"/>
            <a:ext cx="3528392" cy="138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411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build="p"/>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6" name="文本框 5"/>
          <p:cNvSpPr txBox="1">
            <a:spLocks noChangeArrowheads="1"/>
          </p:cNvSpPr>
          <p:nvPr/>
        </p:nvSpPr>
        <p:spPr bwMode="auto">
          <a:xfrm>
            <a:off x="696144" y="1509162"/>
            <a:ext cx="28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P-AMT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2" name="图片 1"/>
          <p:cNvPicPr>
            <a:picLocks noChangeAspect="1"/>
          </p:cNvPicPr>
          <p:nvPr/>
        </p:nvPicPr>
        <p:blipFill>
          <a:blip r:embed="rId3"/>
          <a:stretch>
            <a:fillRect/>
          </a:stretch>
        </p:blipFill>
        <p:spPr>
          <a:xfrm>
            <a:off x="1056184" y="2160290"/>
            <a:ext cx="3708412" cy="458995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744" y="1367150"/>
            <a:ext cx="2892059" cy="5833750"/>
          </a:xfrm>
          <a:prstGeom prst="rect">
            <a:avLst/>
          </a:prstGeom>
        </p:spPr>
      </p:pic>
      <p:sp>
        <p:nvSpPr>
          <p:cNvPr id="7" name="矩形 6"/>
          <p:cNvSpPr/>
          <p:nvPr/>
        </p:nvSpPr>
        <p:spPr>
          <a:xfrm>
            <a:off x="1056184" y="2664346"/>
            <a:ext cx="370841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764596" y="2664346"/>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选择分区</a:t>
            </a:r>
          </a:p>
        </p:txBody>
      </p:sp>
      <p:sp>
        <p:nvSpPr>
          <p:cNvPr id="9" name="矩形 8"/>
          <p:cNvSpPr/>
          <p:nvPr/>
        </p:nvSpPr>
        <p:spPr>
          <a:xfrm>
            <a:off x="1056184" y="3168402"/>
            <a:ext cx="3708412" cy="157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64596" y="3078020"/>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选择蜕变关系</a:t>
            </a:r>
          </a:p>
        </p:txBody>
      </p:sp>
      <p:sp>
        <p:nvSpPr>
          <p:cNvPr id="11" name="矩形 10"/>
          <p:cNvSpPr/>
          <p:nvPr/>
        </p:nvSpPr>
        <p:spPr>
          <a:xfrm>
            <a:off x="1064813" y="3647802"/>
            <a:ext cx="3708412" cy="240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51774" y="4922884"/>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更新测试剖面</a:t>
            </a:r>
          </a:p>
        </p:txBody>
      </p:sp>
    </p:spTree>
    <p:extLst>
      <p:ext uri="{BB962C8B-B14F-4D97-AF65-F5344CB8AC3E}">
        <p14:creationId xmlns:p14="http://schemas.microsoft.com/office/powerpoint/2010/main" val="2782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6313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6" name="矩形 5"/>
          <p:cNvSpPr/>
          <p:nvPr/>
        </p:nvSpPr>
        <p:spPr>
          <a:xfrm>
            <a:off x="352382" y="1560067"/>
            <a:ext cx="4935995" cy="461665"/>
          </a:xfrm>
          <a:prstGeom prst="rect">
            <a:avLst/>
          </a:prstGeom>
        </p:spPr>
        <p:txBody>
          <a:bodyPr wrap="square">
            <a:spAutoFit/>
          </a:bodyPr>
          <a:lstStyle/>
          <a:p>
            <a:pPr marL="342900" indent="-342900">
              <a:buFont typeface="Wingdings" panose="05000000000000000000" pitchFamily="2" charset="2"/>
              <a:buChar char="l"/>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APT2MT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的系统架构</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200" y="2160290"/>
            <a:ext cx="5976664" cy="4091788"/>
          </a:xfrm>
          <a:prstGeom prst="rect">
            <a:avLst/>
          </a:prstGeom>
          <a:noFill/>
          <a:ln>
            <a:noFill/>
          </a:ln>
        </p:spPr>
      </p:pic>
    </p:spTree>
    <p:extLst>
      <p:ext uri="{BB962C8B-B14F-4D97-AF65-F5344CB8AC3E}">
        <p14:creationId xmlns:p14="http://schemas.microsoft.com/office/powerpoint/2010/main" val="58244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498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6" name="矩形 5"/>
          <p:cNvSpPr/>
          <p:nvPr/>
        </p:nvSpPr>
        <p:spPr>
          <a:xfrm>
            <a:off x="480121" y="1559109"/>
            <a:ext cx="2160240"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工具演示</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68" y="2880370"/>
            <a:ext cx="5338571" cy="4183217"/>
          </a:xfrm>
          <a:prstGeom prst="rect">
            <a:avLst/>
          </a:prstGeom>
        </p:spPr>
      </p:pic>
      <p:sp>
        <p:nvSpPr>
          <p:cNvPr id="11" name="文本框 10"/>
          <p:cNvSpPr txBox="1">
            <a:spLocks noChangeArrowheads="1"/>
          </p:cNvSpPr>
          <p:nvPr/>
        </p:nvSpPr>
        <p:spPr bwMode="auto">
          <a:xfrm>
            <a:off x="768152" y="2176911"/>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识别蜕变关系</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147" y="2866141"/>
            <a:ext cx="5328592" cy="4211674"/>
          </a:xfrm>
          <a:prstGeom prst="rect">
            <a:avLst/>
          </a:prstGeom>
        </p:spPr>
      </p:pic>
    </p:spTree>
    <p:extLst>
      <p:ext uri="{BB962C8B-B14F-4D97-AF65-F5344CB8AC3E}">
        <p14:creationId xmlns:p14="http://schemas.microsoft.com/office/powerpoint/2010/main" val="243284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76612"/>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11" name="文本框 10"/>
          <p:cNvSpPr txBox="1">
            <a:spLocks noChangeArrowheads="1"/>
          </p:cNvSpPr>
          <p:nvPr/>
        </p:nvSpPr>
        <p:spPr bwMode="auto">
          <a:xfrm>
            <a:off x="624136" y="1584226"/>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配置测试信息</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08" y="2376314"/>
            <a:ext cx="5352808" cy="4096372"/>
          </a:xfrm>
          <a:prstGeom prst="rect">
            <a:avLst/>
          </a:prstGeom>
        </p:spPr>
      </p:pic>
    </p:spTree>
    <p:extLst>
      <p:ext uri="{BB962C8B-B14F-4D97-AF65-F5344CB8AC3E}">
        <p14:creationId xmlns:p14="http://schemas.microsoft.com/office/powerpoint/2010/main" val="34103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6009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11" name="文本框 10"/>
          <p:cNvSpPr txBox="1">
            <a:spLocks noChangeArrowheads="1"/>
          </p:cNvSpPr>
          <p:nvPr/>
        </p:nvSpPr>
        <p:spPr bwMode="auto">
          <a:xfrm>
            <a:off x="624136" y="1493849"/>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执行测试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81" y="2110304"/>
            <a:ext cx="5634920" cy="4248472"/>
          </a:xfrm>
          <a:prstGeom prst="rect">
            <a:avLst/>
          </a:prstGeom>
        </p:spPr>
      </p:pic>
    </p:spTree>
    <p:extLst>
      <p:ext uri="{BB962C8B-B14F-4D97-AF65-F5344CB8AC3E}">
        <p14:creationId xmlns:p14="http://schemas.microsoft.com/office/powerpoint/2010/main" val="120571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16224" y="368441"/>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6" name="矩形 5"/>
          <p:cNvSpPr/>
          <p:nvPr/>
        </p:nvSpPr>
        <p:spPr>
          <a:xfrm>
            <a:off x="496399" y="1507859"/>
            <a:ext cx="2648018" cy="461665"/>
          </a:xfrm>
          <a:prstGeom prst="rect">
            <a:avLst/>
          </a:prstGeom>
        </p:spPr>
        <p:txBody>
          <a:bodyPr wrap="square">
            <a:spAutoFit/>
          </a:bodyPr>
          <a:lstStyle/>
          <a:p>
            <a:pPr marL="457200" marR="0" lvl="0" indent="-4572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研究问题</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912168" y="2451369"/>
            <a:ext cx="468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a:latin typeface="Times New Roman" panose="02020603050405020304" pitchFamily="18" charset="0"/>
                <a:cs typeface="Times New Roman" panose="02020603050405020304" pitchFamily="18" charset="0"/>
              </a:rPr>
              <a:t>RQ1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M-AMT</a:t>
            </a:r>
            <a:r>
              <a:rPr lang="zh-CN" altLang="en-US" sz="2000" dirty="0">
                <a:latin typeface="Times New Roman" panose="02020603050405020304" pitchFamily="18" charset="0"/>
                <a:cs typeface="Times New Roman" panose="02020603050405020304" pitchFamily="18" charset="0"/>
              </a:rPr>
              <a:t>的故障检测效率和有效性</a:t>
            </a:r>
          </a:p>
        </p:txBody>
      </p:sp>
      <p:sp>
        <p:nvSpPr>
          <p:cNvPr id="8" name="文本框 7"/>
          <p:cNvSpPr txBox="1">
            <a:spLocks noChangeArrowheads="1"/>
          </p:cNvSpPr>
          <p:nvPr/>
        </p:nvSpPr>
        <p:spPr bwMode="auto">
          <a:xfrm>
            <a:off x="912168" y="3317934"/>
            <a:ext cx="4824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a:latin typeface="Times New Roman" panose="02020603050405020304" pitchFamily="18" charset="0"/>
                <a:cs typeface="Times New Roman" panose="02020603050405020304" pitchFamily="18" charset="0"/>
              </a:rPr>
              <a:t>RQ2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P-AMT</a:t>
            </a:r>
            <a:r>
              <a:rPr lang="zh-CN" altLang="en-US" sz="2000" dirty="0">
                <a:latin typeface="Times New Roman" panose="02020603050405020304" pitchFamily="18" charset="0"/>
                <a:cs typeface="Times New Roman" panose="02020603050405020304" pitchFamily="18" charset="0"/>
              </a:rPr>
              <a:t>的故障检测效率和有效性</a:t>
            </a:r>
          </a:p>
        </p:txBody>
      </p:sp>
      <p:sp>
        <p:nvSpPr>
          <p:cNvPr id="9" name="文本框 8"/>
          <p:cNvSpPr txBox="1">
            <a:spLocks noChangeArrowheads="1"/>
          </p:cNvSpPr>
          <p:nvPr/>
        </p:nvSpPr>
        <p:spPr bwMode="auto">
          <a:xfrm>
            <a:off x="912168" y="4184499"/>
            <a:ext cx="56166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a:latin typeface="Times New Roman" panose="02020603050405020304" pitchFamily="18" charset="0"/>
                <a:cs typeface="Times New Roman" panose="02020603050405020304" pitchFamily="18" charset="0"/>
              </a:rPr>
              <a:t>RQ3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M-AMT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P-AMT </a:t>
            </a:r>
            <a:r>
              <a:rPr lang="zh-CN" altLang="en-US" sz="2000" dirty="0">
                <a:latin typeface="Times New Roman" panose="02020603050405020304" pitchFamily="18" charset="0"/>
                <a:cs typeface="Times New Roman" panose="02020603050405020304" pitchFamily="18" charset="0"/>
              </a:rPr>
              <a:t>的性能 </a:t>
            </a:r>
            <a:br>
              <a:rPr lang="zh-CN" altLang="en-US"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3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34"/>
          <p:cNvSpPr>
            <a:spLocks noChangeShapeType="1"/>
          </p:cNvSpPr>
          <p:nvPr/>
        </p:nvSpPr>
        <p:spPr bwMode="auto">
          <a:xfrm>
            <a:off x="3720480" y="3351701"/>
            <a:ext cx="4291606" cy="5146"/>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2" name="Line 45"/>
          <p:cNvSpPr>
            <a:spLocks noChangeShapeType="1"/>
          </p:cNvSpPr>
          <p:nvPr/>
        </p:nvSpPr>
        <p:spPr bwMode="auto">
          <a:xfrm>
            <a:off x="3792488" y="4183858"/>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4" name="Line 56"/>
          <p:cNvSpPr>
            <a:spLocks noChangeShapeType="1"/>
          </p:cNvSpPr>
          <p:nvPr/>
        </p:nvSpPr>
        <p:spPr bwMode="auto">
          <a:xfrm>
            <a:off x="3792488" y="5023031"/>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6" name="Line 45"/>
          <p:cNvSpPr>
            <a:spLocks noChangeShapeType="1"/>
          </p:cNvSpPr>
          <p:nvPr/>
        </p:nvSpPr>
        <p:spPr bwMode="auto">
          <a:xfrm>
            <a:off x="3720480" y="1440210"/>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8" name="Line 56"/>
          <p:cNvSpPr>
            <a:spLocks noChangeShapeType="1"/>
          </p:cNvSpPr>
          <p:nvPr/>
        </p:nvSpPr>
        <p:spPr bwMode="auto">
          <a:xfrm>
            <a:off x="3720480" y="2337502"/>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9" name="流程图: 延期 8"/>
          <p:cNvSpPr/>
          <p:nvPr/>
        </p:nvSpPr>
        <p:spPr>
          <a:xfrm>
            <a:off x="12169" y="2880370"/>
            <a:ext cx="2478759" cy="115561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itchFamily="34" charset="-122"/>
                <a:ea typeface="微软雅黑" pitchFamily="34" charset="-122"/>
              </a:rPr>
              <a:t>目录</a:t>
            </a:r>
          </a:p>
        </p:txBody>
      </p:sp>
      <p:sp>
        <p:nvSpPr>
          <p:cNvPr id="8" name="椭圆 7"/>
          <p:cNvSpPr/>
          <p:nvPr/>
        </p:nvSpPr>
        <p:spPr>
          <a:xfrm>
            <a:off x="2722679" y="94218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1</a:t>
            </a:r>
            <a:endParaRPr lang="zh-CN" altLang="en-US" sz="3200" dirty="0">
              <a:solidFill>
                <a:schemeClr val="bg1"/>
              </a:solidFill>
              <a:latin typeface="微软雅黑" pitchFamily="34" charset="-122"/>
              <a:ea typeface="微软雅黑" pitchFamily="34" charset="-122"/>
            </a:endParaRPr>
          </a:p>
        </p:txBody>
      </p:sp>
      <p:sp>
        <p:nvSpPr>
          <p:cNvPr id="25" name="Rectangle 44"/>
          <p:cNvSpPr>
            <a:spLocks noChangeArrowheads="1"/>
          </p:cNvSpPr>
          <p:nvPr/>
        </p:nvSpPr>
        <p:spPr bwMode="auto">
          <a:xfrm>
            <a:off x="3648432" y="942183"/>
            <a:ext cx="2128134" cy="541634"/>
          </a:xfrm>
          <a:prstGeom prst="rect">
            <a:avLst/>
          </a:prstGeom>
          <a:noFill/>
          <a:ln w="9525" algn="ctr">
            <a:noFill/>
            <a:miter lim="800000"/>
            <a:headEnd/>
            <a:tailEnd/>
          </a:ln>
        </p:spPr>
        <p:txBody>
          <a:bodyPr wrap="squar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背       景</a:t>
            </a:r>
          </a:p>
        </p:txBody>
      </p:sp>
      <p:sp>
        <p:nvSpPr>
          <p:cNvPr id="27" name="Rectangle 55"/>
          <p:cNvSpPr>
            <a:spLocks noChangeArrowheads="1"/>
          </p:cNvSpPr>
          <p:nvPr/>
        </p:nvSpPr>
        <p:spPr bwMode="auto">
          <a:xfrm>
            <a:off x="3858033" y="1795868"/>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相关工作</a:t>
            </a:r>
          </a:p>
        </p:txBody>
      </p:sp>
      <p:sp>
        <p:nvSpPr>
          <p:cNvPr id="15" name="Rectangle 55"/>
          <p:cNvSpPr>
            <a:spLocks noChangeArrowheads="1"/>
          </p:cNvSpPr>
          <p:nvPr/>
        </p:nvSpPr>
        <p:spPr bwMode="auto">
          <a:xfrm>
            <a:off x="3883604" y="278928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研究内容</a:t>
            </a:r>
          </a:p>
        </p:txBody>
      </p:sp>
      <p:sp>
        <p:nvSpPr>
          <p:cNvPr id="16" name="Rectangle 55"/>
          <p:cNvSpPr>
            <a:spLocks noChangeArrowheads="1"/>
          </p:cNvSpPr>
          <p:nvPr/>
        </p:nvSpPr>
        <p:spPr bwMode="auto">
          <a:xfrm>
            <a:off x="3864496" y="3642224"/>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支持工具</a:t>
            </a:r>
          </a:p>
        </p:txBody>
      </p:sp>
      <p:sp>
        <p:nvSpPr>
          <p:cNvPr id="18" name="Rectangle 55"/>
          <p:cNvSpPr>
            <a:spLocks noChangeArrowheads="1"/>
          </p:cNvSpPr>
          <p:nvPr/>
        </p:nvSpPr>
        <p:spPr bwMode="auto">
          <a:xfrm>
            <a:off x="3864496" y="444925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经验研究</a:t>
            </a:r>
          </a:p>
        </p:txBody>
      </p:sp>
      <p:sp>
        <p:nvSpPr>
          <p:cNvPr id="19" name="Line 56"/>
          <p:cNvSpPr>
            <a:spLocks noChangeShapeType="1"/>
          </p:cNvSpPr>
          <p:nvPr/>
        </p:nvSpPr>
        <p:spPr bwMode="auto">
          <a:xfrm>
            <a:off x="3792488" y="5842287"/>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3" name="椭圆 22"/>
          <p:cNvSpPr/>
          <p:nvPr/>
        </p:nvSpPr>
        <p:spPr>
          <a:xfrm>
            <a:off x="2713132" y="195765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2</a:t>
            </a:r>
            <a:endParaRPr lang="zh-CN" altLang="en-US" sz="3200" dirty="0">
              <a:solidFill>
                <a:schemeClr val="bg1"/>
              </a:solidFill>
              <a:latin typeface="微软雅黑" pitchFamily="34" charset="-122"/>
              <a:ea typeface="微软雅黑" pitchFamily="34" charset="-122"/>
            </a:endParaRPr>
          </a:p>
        </p:txBody>
      </p:sp>
      <p:sp>
        <p:nvSpPr>
          <p:cNvPr id="29" name="椭圆 28"/>
          <p:cNvSpPr/>
          <p:nvPr/>
        </p:nvSpPr>
        <p:spPr>
          <a:xfrm>
            <a:off x="2738703" y="2897571"/>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3</a:t>
            </a:r>
            <a:endParaRPr lang="zh-CN" altLang="en-US" sz="3200" dirty="0">
              <a:solidFill>
                <a:schemeClr val="bg1"/>
              </a:solidFill>
              <a:latin typeface="微软雅黑" pitchFamily="34" charset="-122"/>
              <a:ea typeface="微软雅黑" pitchFamily="34" charset="-122"/>
            </a:endParaRPr>
          </a:p>
        </p:txBody>
      </p:sp>
      <p:sp>
        <p:nvSpPr>
          <p:cNvPr id="30" name="椭圆 29"/>
          <p:cNvSpPr/>
          <p:nvPr/>
        </p:nvSpPr>
        <p:spPr>
          <a:xfrm>
            <a:off x="2718135" y="371117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4</a:t>
            </a:r>
            <a:endParaRPr lang="zh-CN" altLang="en-US" sz="3200" dirty="0">
              <a:solidFill>
                <a:schemeClr val="bg1"/>
              </a:solidFill>
              <a:latin typeface="微软雅黑" pitchFamily="34" charset="-122"/>
              <a:ea typeface="微软雅黑" pitchFamily="34" charset="-122"/>
            </a:endParaRPr>
          </a:p>
        </p:txBody>
      </p:sp>
      <p:sp>
        <p:nvSpPr>
          <p:cNvPr id="31" name="椭圆 30"/>
          <p:cNvSpPr/>
          <p:nvPr/>
        </p:nvSpPr>
        <p:spPr>
          <a:xfrm>
            <a:off x="2718135" y="4692109"/>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5</a:t>
            </a:r>
            <a:endParaRPr lang="zh-CN" altLang="en-US" sz="3200" dirty="0">
              <a:solidFill>
                <a:schemeClr val="bg1"/>
              </a:solidFill>
              <a:latin typeface="微软雅黑" pitchFamily="34" charset="-122"/>
              <a:ea typeface="微软雅黑" pitchFamily="34" charset="-122"/>
            </a:endParaRPr>
          </a:p>
        </p:txBody>
      </p:sp>
      <p:sp>
        <p:nvSpPr>
          <p:cNvPr id="32" name="椭圆 31"/>
          <p:cNvSpPr/>
          <p:nvPr/>
        </p:nvSpPr>
        <p:spPr>
          <a:xfrm>
            <a:off x="2719149" y="555425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6</a:t>
            </a:r>
            <a:endParaRPr lang="zh-CN" altLang="en-US" sz="3200" dirty="0">
              <a:solidFill>
                <a:schemeClr val="bg1"/>
              </a:solidFill>
              <a:latin typeface="微软雅黑" pitchFamily="34" charset="-122"/>
              <a:ea typeface="微软雅黑" pitchFamily="34" charset="-122"/>
            </a:endParaRPr>
          </a:p>
        </p:txBody>
      </p:sp>
      <p:sp>
        <p:nvSpPr>
          <p:cNvPr id="33" name="Rectangle 55"/>
          <p:cNvSpPr>
            <a:spLocks noChangeArrowheads="1"/>
          </p:cNvSpPr>
          <p:nvPr/>
        </p:nvSpPr>
        <p:spPr bwMode="auto">
          <a:xfrm>
            <a:off x="3864496" y="5320570"/>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总结展望</a:t>
            </a:r>
          </a:p>
        </p:txBody>
      </p:sp>
    </p:spTree>
    <p:extLst>
      <p:ext uri="{BB962C8B-B14F-4D97-AF65-F5344CB8AC3E}">
        <p14:creationId xmlns:p14="http://schemas.microsoft.com/office/powerpoint/2010/main" val="1460130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367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10" name="矩形 9"/>
          <p:cNvSpPr/>
          <p:nvPr/>
        </p:nvSpPr>
        <p:spPr>
          <a:xfrm>
            <a:off x="444116" y="1396262"/>
            <a:ext cx="2088232"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研究对象</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54330718"/>
              </p:ext>
            </p:extLst>
          </p:nvPr>
        </p:nvGraphicFramePr>
        <p:xfrm>
          <a:off x="912168" y="2058384"/>
          <a:ext cx="7848872" cy="1664876"/>
        </p:xfrm>
        <a:graphic>
          <a:graphicData uri="http://schemas.openxmlformats.org/drawingml/2006/table">
            <a:tbl>
              <a:tblPr firstRow="1" bandRow="1">
                <a:tableStyleId>{69CF1AB2-1976-4502-BF36-3FF5EA218861}</a:tableStyleId>
              </a:tblPr>
              <a:tblGrid>
                <a:gridCol w="1121269">
                  <a:extLst>
                    <a:ext uri="{9D8B030D-6E8A-4147-A177-3AD203B41FA5}">
                      <a16:colId xmlns:a16="http://schemas.microsoft.com/office/drawing/2014/main" val="2020030069"/>
                    </a:ext>
                  </a:extLst>
                </a:gridCol>
                <a:gridCol w="1121269">
                  <a:extLst>
                    <a:ext uri="{9D8B030D-6E8A-4147-A177-3AD203B41FA5}">
                      <a16:colId xmlns:a16="http://schemas.microsoft.com/office/drawing/2014/main" val="717851221"/>
                    </a:ext>
                  </a:extLst>
                </a:gridCol>
                <a:gridCol w="1245854">
                  <a:extLst>
                    <a:ext uri="{9D8B030D-6E8A-4147-A177-3AD203B41FA5}">
                      <a16:colId xmlns:a16="http://schemas.microsoft.com/office/drawing/2014/main" val="2349316744"/>
                    </a:ext>
                  </a:extLst>
                </a:gridCol>
                <a:gridCol w="1189222">
                  <a:extLst>
                    <a:ext uri="{9D8B030D-6E8A-4147-A177-3AD203B41FA5}">
                      <a16:colId xmlns:a16="http://schemas.microsoft.com/office/drawing/2014/main" val="1622431346"/>
                    </a:ext>
                  </a:extLst>
                </a:gridCol>
                <a:gridCol w="1189222">
                  <a:extLst>
                    <a:ext uri="{9D8B030D-6E8A-4147-A177-3AD203B41FA5}">
                      <a16:colId xmlns:a16="http://schemas.microsoft.com/office/drawing/2014/main" val="1215264222"/>
                    </a:ext>
                  </a:extLst>
                </a:gridCol>
                <a:gridCol w="1268503">
                  <a:extLst>
                    <a:ext uri="{9D8B030D-6E8A-4147-A177-3AD203B41FA5}">
                      <a16:colId xmlns:a16="http://schemas.microsoft.com/office/drawing/2014/main" val="2185265353"/>
                    </a:ext>
                  </a:extLst>
                </a:gridCol>
                <a:gridCol w="713533">
                  <a:extLst>
                    <a:ext uri="{9D8B030D-6E8A-4147-A177-3AD203B41FA5}">
                      <a16:colId xmlns:a16="http://schemas.microsoft.com/office/drawing/2014/main" val="2197309715"/>
                    </a:ext>
                  </a:extLst>
                </a:gridCol>
              </a:tblGrid>
              <a:tr h="416219">
                <a:tc>
                  <a:txBody>
                    <a:bodyPr/>
                    <a:lstStyle/>
                    <a:p>
                      <a:pPr algn="ctr"/>
                      <a:r>
                        <a:rPr lang="zh-CN" altLang="en-US" sz="1400" dirty="0">
                          <a:latin typeface="黑体" panose="02010609060101010101" pitchFamily="49" charset="-122"/>
                          <a:ea typeface="黑体" panose="02010609060101010101" pitchFamily="49" charset="-122"/>
                        </a:rPr>
                        <a:t>待测程序</a:t>
                      </a:r>
                      <a:endParaRPr lang="zh-CN" altLang="en-US" sz="1400" b="1"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a:latin typeface="黑体" panose="02010609060101010101" pitchFamily="49" charset="-122"/>
                          <a:ea typeface="黑体" panose="02010609060101010101" pitchFamily="49" charset="-122"/>
                        </a:rPr>
                        <a:t>代码行数</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a:latin typeface="黑体" panose="02010609060101010101" pitchFamily="49" charset="-122"/>
                          <a:ea typeface="黑体" panose="02010609060101010101" pitchFamily="49" charset="-122"/>
                        </a:rPr>
                        <a:t>测试用例数目</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latin typeface="黑体" panose="02010609060101010101" pitchFamily="49" charset="-122"/>
                          <a:ea typeface="黑体" panose="02010609060101010101" pitchFamily="49" charset="-122"/>
                        </a:rPr>
                        <a:t>所有的变异体</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latin typeface="黑体" panose="02010609060101010101" pitchFamily="49" charset="-122"/>
                          <a:ea typeface="黑体" panose="02010609060101010101" pitchFamily="49" charset="-122"/>
                        </a:rPr>
                        <a:t>使用的变异体</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蜕变关系数目</a:t>
                      </a: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分区数目</a:t>
                      </a:r>
                    </a:p>
                  </a:txBody>
                  <a:tcPr marL="0" marR="0" marT="0" marB="0" anchor="ctr"/>
                </a:tc>
                <a:extLst>
                  <a:ext uri="{0D108BD9-81ED-4DB2-BD59-A6C34878D82A}">
                    <a16:rowId xmlns:a16="http://schemas.microsoft.com/office/drawing/2014/main" val="443163804"/>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rPr>
                        <a:t>航空行李托运</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107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60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187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184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10027498"/>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rPr>
                        <a:t>停车计费系统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128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210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9</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142</a:t>
                      </a:r>
                      <a:endParaRPr lang="zh-CN"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3114515"/>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rPr>
                        <a:t>费用补偿系统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117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70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180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163489961"/>
                  </a:ext>
                </a:extLst>
              </a:tr>
            </a:tbl>
          </a:graphicData>
        </a:graphic>
      </p:graphicFrame>
      <p:sp>
        <p:nvSpPr>
          <p:cNvPr id="11" name="矩形 10"/>
          <p:cNvSpPr/>
          <p:nvPr/>
        </p:nvSpPr>
        <p:spPr>
          <a:xfrm>
            <a:off x="450766" y="3858865"/>
            <a:ext cx="2088232" cy="461665"/>
          </a:xfrm>
          <a:prstGeom prst="rect">
            <a:avLst/>
          </a:prstGeom>
        </p:spPr>
        <p:txBody>
          <a:bodyPr wrap="square">
            <a:spAutoFit/>
          </a:bodyPr>
          <a:lstStyle/>
          <a:p>
            <a:pPr marL="342900" lvl="0" indent="-342900">
              <a:buFont typeface="Wingdings" panose="05000000000000000000" pitchFamily="2" charset="2"/>
              <a:buChar char="l"/>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F-measure</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912168" y="4342365"/>
            <a:ext cx="7344816" cy="507831"/>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检测第一个故障需要的测试用例数目，该值越小测试效率越高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444116" y="4939635"/>
            <a:ext cx="2088232" cy="461665"/>
          </a:xfrm>
          <a:prstGeom prst="rect">
            <a:avLst/>
          </a:prstGeom>
        </p:spPr>
        <p:txBody>
          <a:bodyPr wrap="square">
            <a:spAutoFit/>
          </a:bodyPr>
          <a:lstStyle/>
          <a:p>
            <a:pPr marL="342900" lvl="0" indent="-342900">
              <a:buFont typeface="Wingdings" panose="05000000000000000000" pitchFamily="2" charset="2"/>
              <a:buChar char="l"/>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N-measure</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2"/>
          <p:cNvSpPr/>
          <p:nvPr/>
        </p:nvSpPr>
        <p:spPr>
          <a:xfrm>
            <a:off x="912168" y="5401300"/>
            <a:ext cx="7560840" cy="507831"/>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执行一定数目的测试用例揭示故障的数目，该值越大有效性越高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450766" y="5917089"/>
            <a:ext cx="2088232" cy="461665"/>
          </a:xfrm>
          <a:prstGeom prst="rect">
            <a:avLst/>
          </a:prstGeom>
        </p:spPr>
        <p:txBody>
          <a:bodyPr wrap="square">
            <a:spAutoFit/>
          </a:bodyPr>
          <a:lstStyle/>
          <a:p>
            <a:pPr marL="342900" lvl="0" indent="-342900">
              <a:buFont typeface="Wingdings" panose="05000000000000000000" pitchFamily="2" charset="2"/>
              <a:buChar char="l"/>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T-measure</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5" name="矩形 14"/>
          <p:cNvSpPr/>
          <p:nvPr/>
        </p:nvSpPr>
        <p:spPr>
          <a:xfrm>
            <a:off x="912168" y="6477511"/>
            <a:ext cx="6768752" cy="369332"/>
          </a:xfrm>
          <a:prstGeom prst="rect">
            <a:avLst/>
          </a:prstGeom>
        </p:spPr>
        <p:txBody>
          <a:bodyPr wrap="square">
            <a:spAutoFi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选择测试用例需要的时间，该值越小性能越高</a:t>
            </a:r>
            <a:endParaRPr lang="zh-CN" altLang="en-US" sz="1800" dirty="0"/>
          </a:p>
        </p:txBody>
      </p:sp>
    </p:spTree>
    <p:extLst>
      <p:ext uri="{BB962C8B-B14F-4D97-AF65-F5344CB8AC3E}">
        <p14:creationId xmlns:p14="http://schemas.microsoft.com/office/powerpoint/2010/main" val="201063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09814" y="37790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6" name="矩形 5"/>
          <p:cNvSpPr/>
          <p:nvPr/>
        </p:nvSpPr>
        <p:spPr>
          <a:xfrm>
            <a:off x="8621" y="1622984"/>
            <a:ext cx="4935995"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noProof="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实验结果分析</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371187" y="2145055"/>
            <a:ext cx="4532010" cy="400110"/>
          </a:xfrm>
          <a:prstGeom prst="rect">
            <a:avLst/>
          </a:prstGeom>
        </p:spPr>
        <p:txBody>
          <a:bodyPr wrap="non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的故障检测效率</a:t>
            </a:r>
          </a:p>
        </p:txBody>
      </p:sp>
      <p:sp>
        <p:nvSpPr>
          <p:cNvPr id="7" name="文本框 6"/>
          <p:cNvSpPr txBox="1">
            <a:spLocks noChangeArrowheads="1"/>
          </p:cNvSpPr>
          <p:nvPr/>
        </p:nvSpPr>
        <p:spPr bwMode="auto">
          <a:xfrm>
            <a:off x="371187" y="2638787"/>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F-measure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实验结果</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877" y="3182328"/>
            <a:ext cx="2755036" cy="206691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4434" y="3194479"/>
            <a:ext cx="2808312" cy="2067242"/>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2807" y="3167613"/>
            <a:ext cx="2664297" cy="2081633"/>
          </a:xfrm>
          <a:prstGeom prst="rect">
            <a:avLst/>
          </a:prstGeom>
        </p:spPr>
      </p:pic>
      <p:sp>
        <p:nvSpPr>
          <p:cNvPr id="11" name="文本框 10"/>
          <p:cNvSpPr txBox="1"/>
          <p:nvPr/>
        </p:nvSpPr>
        <p:spPr>
          <a:xfrm>
            <a:off x="696144" y="5690811"/>
            <a:ext cx="8227643" cy="1477328"/>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所有的测试场景中，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揭示第一个故障的效率</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，表明</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相较于传统的</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能够用更少的测试用例揭示软件故障</a:t>
            </a:r>
          </a:p>
        </p:txBody>
      </p:sp>
    </p:spTree>
    <p:extLst>
      <p:ext uri="{BB962C8B-B14F-4D97-AF65-F5344CB8AC3E}">
        <p14:creationId xmlns:p14="http://schemas.microsoft.com/office/powerpoint/2010/main" val="2349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42139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7" name="文本框 6"/>
          <p:cNvSpPr txBox="1">
            <a:spLocks noChangeArrowheads="1"/>
          </p:cNvSpPr>
          <p:nvPr/>
        </p:nvSpPr>
        <p:spPr bwMode="auto">
          <a:xfrm>
            <a:off x="729945" y="2108960"/>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N-measure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实验结果</a:t>
            </a:r>
          </a:p>
        </p:txBody>
      </p:sp>
      <p:sp>
        <p:nvSpPr>
          <p:cNvPr id="11" name="文本框 10"/>
          <p:cNvSpPr txBox="1"/>
          <p:nvPr/>
        </p:nvSpPr>
        <p:spPr>
          <a:xfrm>
            <a:off x="831671" y="4808400"/>
            <a:ext cx="8227643" cy="1418915"/>
          </a:xfrm>
          <a:prstGeom prst="rect">
            <a:avLst/>
          </a:prstGeom>
          <a:noFill/>
        </p:spPr>
        <p:txBody>
          <a:bodyPr wrap="square" rtlCol="0">
            <a:spAutoFit/>
          </a:bodyPr>
          <a:lstStyle/>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均值都高于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951" y="2633876"/>
            <a:ext cx="2812510" cy="208576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5461" y="2633876"/>
            <a:ext cx="2926100" cy="208576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1561" y="2624931"/>
            <a:ext cx="2702147" cy="2085760"/>
          </a:xfrm>
          <a:prstGeom prst="rect">
            <a:avLst/>
          </a:prstGeom>
        </p:spPr>
      </p:pic>
      <p:sp>
        <p:nvSpPr>
          <p:cNvPr id="8" name="矩形 7"/>
          <p:cNvSpPr/>
          <p:nvPr/>
        </p:nvSpPr>
        <p:spPr>
          <a:xfrm>
            <a:off x="377922" y="1659996"/>
            <a:ext cx="3762568" cy="400110"/>
          </a:xfrm>
          <a:prstGeom prst="rect">
            <a:avLst/>
          </a:prstGeom>
        </p:spPr>
        <p:txBody>
          <a:bodyPr wrap="non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的有效性</a:t>
            </a:r>
          </a:p>
        </p:txBody>
      </p:sp>
      <p:sp>
        <p:nvSpPr>
          <p:cNvPr id="9" name="文本框 8"/>
          <p:cNvSpPr txBox="1"/>
          <p:nvPr/>
        </p:nvSpPr>
        <p:spPr>
          <a:xfrm>
            <a:off x="722786" y="6192738"/>
            <a:ext cx="8227643" cy="1015663"/>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上述结论表明：执行一定数目的测试用例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揭示故障的数目多于传统的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90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8811" y="41032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4" name="矩形 3"/>
          <p:cNvSpPr/>
          <p:nvPr/>
        </p:nvSpPr>
        <p:spPr>
          <a:xfrm>
            <a:off x="480120" y="1537414"/>
            <a:ext cx="3506088" cy="400110"/>
          </a:xfrm>
          <a:prstGeom prst="rect">
            <a:avLst/>
          </a:prstGeom>
        </p:spPr>
        <p:txBody>
          <a:bodyPr wrap="non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的性能</a:t>
            </a:r>
          </a:p>
        </p:txBody>
      </p:sp>
      <p:sp>
        <p:nvSpPr>
          <p:cNvPr id="7" name="文本框 6"/>
          <p:cNvSpPr txBox="1">
            <a:spLocks noChangeArrowheads="1"/>
          </p:cNvSpPr>
          <p:nvPr/>
        </p:nvSpPr>
        <p:spPr bwMode="auto">
          <a:xfrm>
            <a:off x="640624" y="2014058"/>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T-measure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实验结果</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0240" y="2901120"/>
            <a:ext cx="3312368" cy="178564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0240" y="5138272"/>
            <a:ext cx="3312368" cy="1948343"/>
          </a:xfrm>
          <a:prstGeom prst="rect">
            <a:avLst/>
          </a:prstGeom>
        </p:spPr>
      </p:pic>
      <p:sp>
        <p:nvSpPr>
          <p:cNvPr id="10" name="文本框 9"/>
          <p:cNvSpPr txBox="1"/>
          <p:nvPr/>
        </p:nvSpPr>
        <p:spPr>
          <a:xfrm>
            <a:off x="1056184" y="2490702"/>
            <a:ext cx="504056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揭示第一个故障选择测试用例的时间开销</a:t>
            </a:r>
          </a:p>
        </p:txBody>
      </p:sp>
      <p:sp>
        <p:nvSpPr>
          <p:cNvPr id="13" name="文本框 12"/>
          <p:cNvSpPr txBox="1"/>
          <p:nvPr/>
        </p:nvSpPr>
        <p:spPr>
          <a:xfrm>
            <a:off x="1056184" y="4727854"/>
            <a:ext cx="4032448"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执行一定数目测试用例的时间开销</a:t>
            </a:r>
          </a:p>
        </p:txBody>
      </p:sp>
      <p:sp>
        <p:nvSpPr>
          <p:cNvPr id="14" name="文本框 13"/>
          <p:cNvSpPr txBox="1"/>
          <p:nvPr/>
        </p:nvSpPr>
        <p:spPr>
          <a:xfrm>
            <a:off x="5088632" y="4038717"/>
            <a:ext cx="4320480" cy="3485570"/>
          </a:xfrm>
          <a:prstGeom prst="rect">
            <a:avLst/>
          </a:prstGeom>
          <a:noFill/>
        </p:spPr>
        <p:txBody>
          <a:bodyPr wrap="square" rtlCol="0">
            <a:spAutoFit/>
          </a:bodyPr>
          <a:lstStyle/>
          <a:p>
            <a:pPr marL="342900" indent="-342900">
              <a:lnSpc>
                <a:spcPct val="150000"/>
              </a:lnSpc>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选取测试用例需要的时间在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另外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选择测试用例的时间在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低，即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选择测试用例的时间开销相近 </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增加的时间开销在可以接受的范围内</a:t>
            </a:r>
            <a:r>
              <a:rPr lang="zh-CN" altLang="en-US" dirty="0"/>
              <a:t/>
            </a:r>
            <a:br>
              <a:rPr lang="zh-CN" altLang="en-US" dirty="0"/>
            </a:br>
            <a:endParaRPr lang="zh-CN" altLang="en-US" dirty="0"/>
          </a:p>
        </p:txBody>
      </p:sp>
    </p:spTree>
    <p:extLst>
      <p:ext uri="{BB962C8B-B14F-4D97-AF65-F5344CB8AC3E}">
        <p14:creationId xmlns:p14="http://schemas.microsoft.com/office/powerpoint/2010/main" val="426645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txBox="1">
            <a:spLocks/>
          </p:cNvSpPr>
          <p:nvPr/>
        </p:nvSpPr>
        <p:spPr>
          <a:xfrm>
            <a:off x="1272208" y="360090"/>
            <a:ext cx="3096344"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6 </a:t>
            </a:r>
            <a:r>
              <a:rPr lang="zh-CN" altLang="en-US" sz="2800" dirty="0">
                <a:latin typeface="黑体" panose="02010609060101010101" pitchFamily="49" charset="-122"/>
                <a:ea typeface="黑体" panose="02010609060101010101" pitchFamily="49" charset="-122"/>
              </a:rPr>
              <a:t>总结展望</a:t>
            </a:r>
          </a:p>
        </p:txBody>
      </p:sp>
      <p:sp>
        <p:nvSpPr>
          <p:cNvPr id="3" name="文本框 2"/>
          <p:cNvSpPr txBox="1"/>
          <p:nvPr/>
        </p:nvSpPr>
        <p:spPr>
          <a:xfrm>
            <a:off x="840160" y="2202668"/>
            <a:ext cx="8545016" cy="2585323"/>
          </a:xfrm>
          <a:prstGeom prst="rect">
            <a:avLst/>
          </a:prstGeom>
          <a:noFill/>
        </p:spPr>
        <p:txBody>
          <a:bodyPr wrap="square" rtlCol="0">
            <a:spAutoFit/>
          </a:bodyPr>
          <a:lstStyle/>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提出两种适应性蜕变测试技术</a:t>
            </a:r>
            <a:r>
              <a:rPr lang="zh-CN" altLang="en-US" sz="1800" dirty="0">
                <a:latin typeface="宋体" panose="02010600030101010101" pitchFamily="2" charset="-122"/>
                <a:ea typeface="宋体" panose="02010600030101010101" pitchFamily="2" charset="-122"/>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latin typeface="宋体" panose="02010600030101010101" pitchFamily="2" charset="-122"/>
                <a:ea typeface="宋体" panose="02010600030101010101" pitchFamily="2" charset="-122"/>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通过控制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的测试过程来提高故障检测效率；</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的基础上，将蜕变关系作为测试预期，解决</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缺少测试预期时不适用的问题。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开发了适应性蜕变测试的支持工具</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APT2MT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支持识别蜕变关系、设置终止条件、选择测试技术、划分分区、生成测试用例和分析测试结果等功能</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采用经验研究</a:t>
            </a:r>
            <a:r>
              <a:rPr lang="zh-CN" altLang="en-US" sz="1800" dirty="0">
                <a:latin typeface="宋体" panose="02010600030101010101" pitchFamily="2" charset="-122"/>
                <a:ea typeface="宋体" panose="02010600030101010101" pitchFamily="2" charset="-122"/>
              </a:rPr>
              <a:t>验证了两种适应性蜕变测试技术的有效性与效率</a:t>
            </a:r>
            <a:endParaRPr lang="zh-CN" altLang="en-US" sz="1800" b="1" dirty="0">
              <a:latin typeface="宋体" panose="02010600030101010101" pitchFamily="2" charset="-122"/>
              <a:ea typeface="宋体" panose="02010600030101010101" pitchFamily="2" charset="-122"/>
            </a:endParaRPr>
          </a:p>
        </p:txBody>
      </p:sp>
      <p:sp>
        <p:nvSpPr>
          <p:cNvPr id="13" name="文本框 12"/>
          <p:cNvSpPr txBox="1"/>
          <p:nvPr/>
        </p:nvSpPr>
        <p:spPr>
          <a:xfrm>
            <a:off x="840160" y="5496779"/>
            <a:ext cx="5259747" cy="923330"/>
          </a:xfrm>
          <a:prstGeom prst="rect">
            <a:avLst/>
          </a:prstGeom>
          <a:noFill/>
        </p:spPr>
        <p:txBody>
          <a:bodyPr wrap="square" rtlCol="0">
            <a:spAutoFit/>
          </a:bodyPr>
          <a:lstStyle/>
          <a:p>
            <a:pPr marL="457200" indent="-457200">
              <a:lnSpc>
                <a:spcPct val="150000"/>
              </a:lnSpc>
              <a:buFont typeface="+mj-lt"/>
              <a:buAutoNum type="arabicPeriod"/>
            </a:pPr>
            <a:r>
              <a:rPr lang="zh-CN" altLang="en-US" sz="1800" dirty="0">
                <a:latin typeface="宋体" panose="02010600030101010101" pitchFamily="2" charset="-122"/>
                <a:ea typeface="宋体" panose="02010600030101010101" pitchFamily="2" charset="-122"/>
              </a:rPr>
              <a:t>采用更多的程序进行经验研究</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800" dirty="0">
                <a:latin typeface="宋体" panose="02010600030101010101" pitchFamily="2" charset="-122"/>
                <a:ea typeface="宋体" panose="02010600030101010101" pitchFamily="2" charset="-122"/>
              </a:rPr>
              <a:t>进一步完善适应性蜕变测试工具</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APT2MT</a:t>
            </a:r>
          </a:p>
        </p:txBody>
      </p:sp>
      <p:sp>
        <p:nvSpPr>
          <p:cNvPr id="15" name="文本框 14"/>
          <p:cNvSpPr txBox="1">
            <a:spLocks noChangeArrowheads="1"/>
          </p:cNvSpPr>
          <p:nvPr/>
        </p:nvSpPr>
        <p:spPr bwMode="auto">
          <a:xfrm>
            <a:off x="624136" y="1556582"/>
            <a:ext cx="3744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本文工作总结</a:t>
            </a:r>
          </a:p>
        </p:txBody>
      </p:sp>
      <p:sp>
        <p:nvSpPr>
          <p:cNvPr id="16" name="文本框 15"/>
          <p:cNvSpPr txBox="1">
            <a:spLocks noChangeArrowheads="1"/>
          </p:cNvSpPr>
          <p:nvPr/>
        </p:nvSpPr>
        <p:spPr bwMode="auto">
          <a:xfrm>
            <a:off x="651866" y="4944855"/>
            <a:ext cx="446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工作不足及未来展望</a:t>
            </a:r>
          </a:p>
        </p:txBody>
      </p:sp>
    </p:spTree>
    <p:extLst>
      <p:ext uri="{BB962C8B-B14F-4D97-AF65-F5344CB8AC3E}">
        <p14:creationId xmlns:p14="http://schemas.microsoft.com/office/powerpoint/2010/main" val="41002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12169" y="3024386"/>
            <a:ext cx="1764095" cy="1011602"/>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itchFamily="34" charset="-122"/>
                <a:ea typeface="微软雅黑" pitchFamily="34" charset="-122"/>
              </a:rPr>
              <a:t>感谢！</a:t>
            </a:r>
          </a:p>
        </p:txBody>
      </p:sp>
      <p:sp>
        <p:nvSpPr>
          <p:cNvPr id="21" name="Line 34"/>
          <p:cNvSpPr>
            <a:spLocks noChangeShapeType="1"/>
          </p:cNvSpPr>
          <p:nvPr/>
        </p:nvSpPr>
        <p:spPr bwMode="auto">
          <a:xfrm>
            <a:off x="3072408" y="3816474"/>
            <a:ext cx="3744416"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34" name="文本框 33"/>
          <p:cNvSpPr txBox="1">
            <a:spLocks noChangeArrowheads="1"/>
          </p:cNvSpPr>
          <p:nvPr/>
        </p:nvSpPr>
        <p:spPr bwMode="auto">
          <a:xfrm>
            <a:off x="3216424" y="3168402"/>
            <a:ext cx="37444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zh-CN" altLang="en-US" sz="2800" dirty="0">
                <a:latin typeface="黑体" panose="02010609060101010101" pitchFamily="49" charset="-122"/>
                <a:ea typeface="黑体" panose="02010609060101010101" pitchFamily="49" charset="-122"/>
              </a:rPr>
              <a:t>请各位老师批评指正</a:t>
            </a:r>
          </a:p>
        </p:txBody>
      </p:sp>
    </p:spTree>
    <p:extLst>
      <p:ext uri="{BB962C8B-B14F-4D97-AF65-F5344CB8AC3E}">
        <p14:creationId xmlns:p14="http://schemas.microsoft.com/office/powerpoint/2010/main" val="23417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980220"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11" name="矩形 10"/>
          <p:cNvSpPr/>
          <p:nvPr/>
        </p:nvSpPr>
        <p:spPr>
          <a:xfrm>
            <a:off x="336104" y="1380260"/>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solidFill>
                  <a:schemeClr val="accent2"/>
                </a:solidFill>
                <a:latin typeface="黑体" panose="02010609060101010101" pitchFamily="49" charset="-122"/>
                <a:ea typeface="黑体" panose="02010609060101010101" pitchFamily="49" charset="-122"/>
              </a:rPr>
              <a:t>软件事故</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1031" y="4578187"/>
            <a:ext cx="2072624" cy="2597616"/>
          </a:xfrm>
          <a:prstGeom prst="rect">
            <a:avLst/>
          </a:prstGeom>
        </p:spPr>
      </p:pic>
      <p:graphicFrame>
        <p:nvGraphicFramePr>
          <p:cNvPr id="5" name="图示 4"/>
          <p:cNvGraphicFramePr/>
          <p:nvPr>
            <p:extLst>
              <p:ext uri="{D42A27DB-BD31-4B8C-83A1-F6EECF244321}">
                <p14:modId xmlns:p14="http://schemas.microsoft.com/office/powerpoint/2010/main" val="2241388098"/>
              </p:ext>
            </p:extLst>
          </p:nvPr>
        </p:nvGraphicFramePr>
        <p:xfrm>
          <a:off x="480120" y="1656234"/>
          <a:ext cx="7920880"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3783" y="5798022"/>
            <a:ext cx="1229003" cy="768127"/>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41508" y="4578187"/>
            <a:ext cx="1198104" cy="897779"/>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02695" y="3958366"/>
            <a:ext cx="1585253" cy="1068710"/>
          </a:xfrm>
          <a:prstGeom prst="rect">
            <a:avLst/>
          </a:prstGeom>
        </p:spPr>
      </p:pic>
    </p:spTree>
    <p:extLst>
      <p:ext uri="{BB962C8B-B14F-4D97-AF65-F5344CB8AC3E}">
        <p14:creationId xmlns:p14="http://schemas.microsoft.com/office/powerpoint/2010/main" val="213445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620180" cy="901690"/>
          </a:xfrm>
        </p:spPr>
        <p:txBody>
          <a:bodyPr>
            <a:normAutofit/>
          </a:bodyPr>
          <a:lstStyle/>
          <a:p>
            <a:r>
              <a:rPr lang="en-US" altLang="zh-CN" sz="2800" dirty="0">
                <a:solidFill>
                  <a:srgbClr val="000000">
                    <a:lumMod val="75000"/>
                    <a:lumOff val="25000"/>
                  </a:srgbClr>
                </a:solidFill>
                <a:latin typeface="黑体" panose="02010609060101010101" pitchFamily="49" charset="-122"/>
                <a:ea typeface="黑体" panose="02010609060101010101" pitchFamily="49" charset="-122"/>
              </a:rPr>
              <a:t>1 </a:t>
            </a:r>
            <a:r>
              <a:rPr lang="zh-CN" altLang="en-US" sz="2800" dirty="0">
                <a:solidFill>
                  <a:srgbClr val="000000">
                    <a:lumMod val="75000"/>
                    <a:lumOff val="25000"/>
                  </a:srgbClr>
                </a:solidFill>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144392" y="1449643"/>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软件测试</a:t>
            </a:r>
          </a:p>
        </p:txBody>
      </p:sp>
      <p:sp>
        <p:nvSpPr>
          <p:cNvPr id="29" name="文本框 28"/>
          <p:cNvSpPr txBox="1">
            <a:spLocks noChangeArrowheads="1"/>
          </p:cNvSpPr>
          <p:nvPr/>
        </p:nvSpPr>
        <p:spPr bwMode="auto">
          <a:xfrm>
            <a:off x="696144" y="1988421"/>
            <a:ext cx="86769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pPr>
            <a:r>
              <a:rPr lang="zh-CN" altLang="en-US" sz="1800" dirty="0">
                <a:latin typeface="宋体" panose="02010600030101010101" pitchFamily="2" charset="-122"/>
                <a:ea typeface="宋体" panose="02010600030101010101" pitchFamily="2" charset="-122"/>
              </a:rPr>
              <a:t>根据软件开发阶段的规格说明和程序内部结构精心设计一批</a:t>
            </a:r>
            <a:r>
              <a:rPr lang="zh-CN" altLang="en-US" sz="1800" dirty="0">
                <a:solidFill>
                  <a:srgbClr val="FF0000"/>
                </a:solidFill>
                <a:latin typeface="宋体" panose="02010600030101010101" pitchFamily="2" charset="-122"/>
                <a:ea typeface="宋体" panose="02010600030101010101" pitchFamily="2" charset="-122"/>
              </a:rPr>
              <a:t>测试用例</a:t>
            </a:r>
            <a:r>
              <a:rPr lang="zh-CN" altLang="en-US" sz="1800" dirty="0">
                <a:latin typeface="宋体" panose="02010600030101010101" pitchFamily="2" charset="-122"/>
                <a:ea typeface="宋体" panose="02010600030101010101" pitchFamily="2" charset="-122"/>
              </a:rPr>
              <a:t>，利用这些测试用例去</a:t>
            </a:r>
            <a:r>
              <a:rPr lang="zh-CN" altLang="en-US" sz="1800" dirty="0">
                <a:solidFill>
                  <a:srgbClr val="FF0000"/>
                </a:solidFill>
                <a:latin typeface="宋体" panose="02010600030101010101" pitchFamily="2" charset="-122"/>
                <a:ea typeface="宋体" panose="02010600030101010101" pitchFamily="2" charset="-122"/>
              </a:rPr>
              <a:t>执行程序</a:t>
            </a:r>
            <a:r>
              <a:rPr lang="zh-CN" altLang="en-US" sz="1800" dirty="0">
                <a:latin typeface="宋体" panose="02010600030101010101" pitchFamily="2" charset="-122"/>
                <a:ea typeface="宋体" panose="02010600030101010101" pitchFamily="2" charset="-122"/>
              </a:rPr>
              <a:t>，比较执行结果是否符合</a:t>
            </a:r>
            <a:r>
              <a:rPr lang="zh-CN" altLang="en-US" sz="1800" dirty="0">
                <a:solidFill>
                  <a:srgbClr val="FF0000"/>
                </a:solidFill>
                <a:latin typeface="宋体" panose="02010600030101010101" pitchFamily="2" charset="-122"/>
                <a:ea typeface="宋体" panose="02010600030101010101" pitchFamily="2" charset="-122"/>
              </a:rPr>
              <a:t>测试预期，</a:t>
            </a:r>
            <a:r>
              <a:rPr lang="zh-CN" altLang="en-US" sz="1800" dirty="0">
                <a:latin typeface="宋体" panose="02010600030101010101" pitchFamily="2" charset="-122"/>
                <a:ea typeface="宋体" panose="02010600030101010101" pitchFamily="2" charset="-122"/>
              </a:rPr>
              <a:t>若不符合则表明软件中存在故障</a:t>
            </a:r>
          </a:p>
        </p:txBody>
      </p:sp>
      <p:sp>
        <p:nvSpPr>
          <p:cNvPr id="4" name="文本框 3"/>
          <p:cNvSpPr txBox="1"/>
          <p:nvPr/>
        </p:nvSpPr>
        <p:spPr>
          <a:xfrm>
            <a:off x="791692" y="4705729"/>
            <a:ext cx="4608512"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rPr>
              <a:t>测试预期：</a:t>
            </a:r>
            <a:r>
              <a:rPr lang="zh-CN" altLang="en-US" sz="1600" dirty="0">
                <a:latin typeface="宋体" panose="02010600030101010101" pitchFamily="2" charset="-122"/>
                <a:ea typeface="宋体" panose="02010600030101010101" pitchFamily="2" charset="-122"/>
              </a:rPr>
              <a:t>一种判断系统输出是否正确的机制</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1715" y="3682845"/>
            <a:ext cx="664468" cy="664468"/>
          </a:xfrm>
          <a:prstGeom prst="rect">
            <a:avLst/>
          </a:prstGeom>
        </p:spPr>
      </p:pic>
      <p:sp>
        <p:nvSpPr>
          <p:cNvPr id="22" name="文本框 21"/>
          <p:cNvSpPr txBox="1"/>
          <p:nvPr/>
        </p:nvSpPr>
        <p:spPr>
          <a:xfrm>
            <a:off x="1484739" y="3206092"/>
            <a:ext cx="818419"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测试用例</a:t>
            </a: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400" y="3711453"/>
            <a:ext cx="685468" cy="598662"/>
          </a:xfrm>
          <a:prstGeom prst="rect">
            <a:avLst/>
          </a:prstGeom>
        </p:spPr>
      </p:pic>
      <p:sp>
        <p:nvSpPr>
          <p:cNvPr id="24" name="文本框 23"/>
          <p:cNvSpPr txBox="1"/>
          <p:nvPr/>
        </p:nvSpPr>
        <p:spPr>
          <a:xfrm>
            <a:off x="2933924" y="3206092"/>
            <a:ext cx="818419"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待测程序</a:t>
            </a:r>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4192" y="3660023"/>
            <a:ext cx="701521" cy="701521"/>
          </a:xfrm>
          <a:prstGeom prst="rect">
            <a:avLst/>
          </a:prstGeom>
        </p:spPr>
      </p:pic>
      <p:sp>
        <p:nvSpPr>
          <p:cNvPr id="26" name="文本框 25"/>
          <p:cNvSpPr txBox="1"/>
          <p:nvPr/>
        </p:nvSpPr>
        <p:spPr>
          <a:xfrm>
            <a:off x="4303734" y="3184268"/>
            <a:ext cx="962435"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测试结果</a:t>
            </a:r>
          </a:p>
        </p:txBody>
      </p:sp>
      <p:cxnSp>
        <p:nvCxnSpPr>
          <p:cNvPr id="8" name="直接箭头连接符 7"/>
          <p:cNvCxnSpPr>
            <a:stCxn id="21" idx="3"/>
            <a:endCxn id="23" idx="1"/>
          </p:cNvCxnSpPr>
          <p:nvPr/>
        </p:nvCxnSpPr>
        <p:spPr>
          <a:xfrm flipV="1">
            <a:off x="2226183" y="4010784"/>
            <a:ext cx="774217" cy="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3" idx="3"/>
            <a:endCxn id="25" idx="1"/>
          </p:cNvCxnSpPr>
          <p:nvPr/>
        </p:nvCxnSpPr>
        <p:spPr>
          <a:xfrm>
            <a:off x="3685868" y="4010784"/>
            <a:ext cx="7483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2252076" y="370130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32" name="文本框 31"/>
          <p:cNvSpPr txBox="1"/>
          <p:nvPr/>
        </p:nvSpPr>
        <p:spPr>
          <a:xfrm>
            <a:off x="3699433" y="3720212"/>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输出</a:t>
            </a:r>
          </a:p>
        </p:txBody>
      </p:sp>
      <p:sp>
        <p:nvSpPr>
          <p:cNvPr id="14" name="矩形 13"/>
          <p:cNvSpPr/>
          <p:nvPr/>
        </p:nvSpPr>
        <p:spPr>
          <a:xfrm>
            <a:off x="5664696" y="3720212"/>
            <a:ext cx="1152128" cy="5899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文本框 17"/>
          <p:cNvSpPr txBox="1"/>
          <p:nvPr/>
        </p:nvSpPr>
        <p:spPr>
          <a:xfrm>
            <a:off x="5626236" y="3824411"/>
            <a:ext cx="1310193"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对比测试预期</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7027" y="3681450"/>
            <a:ext cx="658666" cy="658666"/>
          </a:xfrm>
          <a:prstGeom prst="rect">
            <a:avLst/>
          </a:prstGeom>
        </p:spPr>
      </p:pic>
      <p:sp>
        <p:nvSpPr>
          <p:cNvPr id="36" name="文本框 35"/>
          <p:cNvSpPr txBox="1"/>
          <p:nvPr/>
        </p:nvSpPr>
        <p:spPr>
          <a:xfrm>
            <a:off x="7305142" y="3263794"/>
            <a:ext cx="962435"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测试预期</a:t>
            </a:r>
          </a:p>
        </p:txBody>
      </p:sp>
      <p:cxnSp>
        <p:nvCxnSpPr>
          <p:cNvPr id="39" name="直接箭头连接符 38"/>
          <p:cNvCxnSpPr>
            <a:stCxn id="27" idx="1"/>
          </p:cNvCxnSpPr>
          <p:nvPr/>
        </p:nvCxnSpPr>
        <p:spPr>
          <a:xfrm flipH="1">
            <a:off x="6816824" y="4010783"/>
            <a:ext cx="6402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5" idx="3"/>
            <a:endCxn id="14" idx="1"/>
          </p:cNvCxnSpPr>
          <p:nvPr/>
        </p:nvCxnSpPr>
        <p:spPr>
          <a:xfrm>
            <a:off x="5135713" y="4010784"/>
            <a:ext cx="528983" cy="4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47"/>
          <p:cNvSpPr/>
          <p:nvPr/>
        </p:nvSpPr>
        <p:spPr>
          <a:xfrm>
            <a:off x="109718" y="5171866"/>
            <a:ext cx="2492990"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测试预期问题</a:t>
            </a:r>
          </a:p>
        </p:txBody>
      </p:sp>
      <p:sp>
        <p:nvSpPr>
          <p:cNvPr id="49" name="文本框 48"/>
          <p:cNvSpPr txBox="1">
            <a:spLocks noChangeArrowheads="1"/>
          </p:cNvSpPr>
          <p:nvPr/>
        </p:nvSpPr>
        <p:spPr bwMode="auto">
          <a:xfrm>
            <a:off x="791692" y="5734848"/>
            <a:ext cx="37019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ct val="150000"/>
              </a:lnSpc>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测试预期不存在</a:t>
            </a:r>
            <a:endParaRPr lang="en-US" altLang="zh-CN" sz="1800" dirty="0">
              <a:latin typeface="宋体" panose="02010600030101010101" pitchFamily="2" charset="-122"/>
              <a:ea typeface="宋体" panose="02010600030101010101" pitchFamily="2" charset="-122"/>
            </a:endParaRPr>
          </a:p>
          <a:p>
            <a:pPr marL="285750" indent="-285750" eaLnBrk="1" hangingPunct="1">
              <a:lnSpc>
                <a:spcPct val="150000"/>
              </a:lnSpc>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运用测试预期需要高昂的代价</a:t>
            </a:r>
          </a:p>
        </p:txBody>
      </p:sp>
    </p:spTree>
    <p:extLst>
      <p:ext uri="{BB962C8B-B14F-4D97-AF65-F5344CB8AC3E}">
        <p14:creationId xmlns:p14="http://schemas.microsoft.com/office/powerpoint/2010/main" val="299524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26" grpId="0"/>
      <p:bldP spid="31" grpId="0"/>
      <p:bldP spid="32" grpId="0"/>
      <p:bldP spid="14" grpId="0" animBg="1"/>
      <p:bldP spid="18" grpId="0"/>
      <p:bldP spid="36"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14" name="矩形 13"/>
          <p:cNvSpPr/>
          <p:nvPr/>
        </p:nvSpPr>
        <p:spPr>
          <a:xfrm>
            <a:off x="120080" y="1567153"/>
            <a:ext cx="2954655"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蜕变测试（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80120" y="2202566"/>
            <a:ext cx="7848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 Y. Chen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提出的一种</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能够缓解测试预期问题的技术</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480120" y="2505113"/>
            <a:ext cx="8856984" cy="1338828"/>
          </a:xfrm>
          <a:prstGeom prst="rect">
            <a:avLst/>
          </a:prstGeom>
          <a:noFill/>
        </p:spPr>
        <p:txBody>
          <a:bodyPr wrap="square" rtlCol="0">
            <a:spAutoFit/>
          </a:bodyPr>
          <a:lstStyle/>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依据待测软件的蜕变属性获取蜕变关系</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执行原始测试用例与衍生测试用例（根据蜕变关系获得）</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检查对应的输出是否违反蜕变关系。如果违反了某种蜕变关系，则表明存在故障</a:t>
            </a:r>
            <a:endParaRPr lang="zh-CN" altLang="en-US" sz="18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838" y="5028906"/>
            <a:ext cx="657179" cy="657179"/>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310" y="5051981"/>
            <a:ext cx="685468" cy="598662"/>
          </a:xfrm>
          <a:prstGeom prst="rect">
            <a:avLst/>
          </a:prstGeom>
        </p:spPr>
      </p:pic>
      <p:sp>
        <p:nvSpPr>
          <p:cNvPr id="9" name="文本框 8"/>
          <p:cNvSpPr txBox="1"/>
          <p:nvPr/>
        </p:nvSpPr>
        <p:spPr>
          <a:xfrm>
            <a:off x="2945619" y="3870763"/>
            <a:ext cx="1152128"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原始测试用例</a:t>
            </a:r>
          </a:p>
        </p:txBody>
      </p:sp>
      <p:sp>
        <p:nvSpPr>
          <p:cNvPr id="16" name="文本框 15"/>
          <p:cNvSpPr txBox="1"/>
          <p:nvPr/>
        </p:nvSpPr>
        <p:spPr>
          <a:xfrm>
            <a:off x="2943265" y="5412628"/>
            <a:ext cx="1152128"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衍生测试用例</a:t>
            </a:r>
          </a:p>
        </p:txBody>
      </p:sp>
      <p:sp>
        <p:nvSpPr>
          <p:cNvPr id="18" name="文本框 17"/>
          <p:cNvSpPr txBox="1"/>
          <p:nvPr/>
        </p:nvSpPr>
        <p:spPr>
          <a:xfrm>
            <a:off x="1267526" y="5212812"/>
            <a:ext cx="79731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蜕变关系</a:t>
            </a: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0462" y="5007210"/>
            <a:ext cx="701521" cy="701521"/>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8947" y="4231410"/>
            <a:ext cx="664468" cy="66446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87683" y="5762989"/>
            <a:ext cx="664468" cy="664468"/>
          </a:xfrm>
          <a:prstGeom prst="rect">
            <a:avLst/>
          </a:prstGeom>
        </p:spPr>
      </p:pic>
      <p:cxnSp>
        <p:nvCxnSpPr>
          <p:cNvPr id="21" name="肘形连接符 20"/>
          <p:cNvCxnSpPr>
            <a:stCxn id="12" idx="1"/>
            <a:endCxn id="5" idx="0"/>
          </p:cNvCxnSpPr>
          <p:nvPr/>
        </p:nvCxnSpPr>
        <p:spPr>
          <a:xfrm rot="10800000" flipV="1">
            <a:off x="2393429" y="4563644"/>
            <a:ext cx="755519" cy="46526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2"/>
            <a:endCxn id="20" idx="1"/>
          </p:cNvCxnSpPr>
          <p:nvPr/>
        </p:nvCxnSpPr>
        <p:spPr>
          <a:xfrm rot="16200000" flipH="1">
            <a:off x="2585986" y="5493526"/>
            <a:ext cx="409138" cy="794255"/>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a:endCxn id="8" idx="0"/>
          </p:cNvCxnSpPr>
          <p:nvPr/>
        </p:nvCxnSpPr>
        <p:spPr>
          <a:xfrm>
            <a:off x="3813415" y="4563644"/>
            <a:ext cx="831629" cy="4883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0" idx="3"/>
            <a:endCxn id="8" idx="2"/>
          </p:cNvCxnSpPr>
          <p:nvPr/>
        </p:nvCxnSpPr>
        <p:spPr>
          <a:xfrm flipV="1">
            <a:off x="3852151" y="5650643"/>
            <a:ext cx="792893" cy="444580"/>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3"/>
            <a:endCxn id="11" idx="1"/>
          </p:cNvCxnSpPr>
          <p:nvPr/>
        </p:nvCxnSpPr>
        <p:spPr>
          <a:xfrm>
            <a:off x="4987778" y="5351312"/>
            <a:ext cx="682684" cy="665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a:off x="4064684" y="3716985"/>
            <a:ext cx="61417" cy="3922075"/>
          </a:xfrm>
          <a:prstGeom prst="bentConnector4">
            <a:avLst>
              <a:gd name="adj1" fmla="val -1225040"/>
              <a:gd name="adj2" fmla="val 100195"/>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65131" y="5219470"/>
            <a:ext cx="79731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测试结果</a:t>
            </a:r>
          </a:p>
        </p:txBody>
      </p:sp>
      <p:sp>
        <p:nvSpPr>
          <p:cNvPr id="4" name="文本框 3"/>
          <p:cNvSpPr txBox="1"/>
          <p:nvPr/>
        </p:nvSpPr>
        <p:spPr>
          <a:xfrm>
            <a:off x="4702696" y="5699964"/>
            <a:ext cx="851234"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待测程序</a:t>
            </a:r>
          </a:p>
        </p:txBody>
      </p:sp>
      <p:sp>
        <p:nvSpPr>
          <p:cNvPr id="7" name="文本框 6"/>
          <p:cNvSpPr txBox="1"/>
          <p:nvPr/>
        </p:nvSpPr>
        <p:spPr>
          <a:xfrm>
            <a:off x="2393427" y="4231410"/>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依据</a:t>
            </a:r>
          </a:p>
        </p:txBody>
      </p:sp>
      <p:sp>
        <p:nvSpPr>
          <p:cNvPr id="44" name="文本框 43"/>
          <p:cNvSpPr txBox="1"/>
          <p:nvPr/>
        </p:nvSpPr>
        <p:spPr>
          <a:xfrm>
            <a:off x="2447821" y="6044823"/>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生成</a:t>
            </a:r>
          </a:p>
        </p:txBody>
      </p:sp>
      <p:sp>
        <p:nvSpPr>
          <p:cNvPr id="45" name="文本框 44"/>
          <p:cNvSpPr txBox="1"/>
          <p:nvPr/>
        </p:nvSpPr>
        <p:spPr>
          <a:xfrm>
            <a:off x="3832101" y="423328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46" name="文本框 45"/>
          <p:cNvSpPr txBox="1"/>
          <p:nvPr/>
        </p:nvSpPr>
        <p:spPr>
          <a:xfrm>
            <a:off x="3851469" y="5815194"/>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47" name="文本框 46"/>
          <p:cNvSpPr txBox="1"/>
          <p:nvPr/>
        </p:nvSpPr>
        <p:spPr>
          <a:xfrm>
            <a:off x="4985880" y="506111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输出</a:t>
            </a:r>
          </a:p>
        </p:txBody>
      </p:sp>
      <p:sp>
        <p:nvSpPr>
          <p:cNvPr id="48" name="文本框 47"/>
          <p:cNvSpPr txBox="1"/>
          <p:nvPr/>
        </p:nvSpPr>
        <p:spPr>
          <a:xfrm>
            <a:off x="6054532" y="5710349"/>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验证</a:t>
            </a:r>
          </a:p>
        </p:txBody>
      </p:sp>
    </p:spTree>
    <p:extLst>
      <p:ext uri="{BB962C8B-B14F-4D97-AF65-F5344CB8AC3E}">
        <p14:creationId xmlns:p14="http://schemas.microsoft.com/office/powerpoint/2010/main" val="38105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nodeType="withEffect">
                                  <p:stCondLst>
                                    <p:cond delay="100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1000"/>
                                  </p:stCondLst>
                                  <p:childTnLst>
                                    <p:set>
                                      <p:cBhvr>
                                        <p:cTn id="45" dur="1" fill="hold">
                                          <p:stCondLst>
                                            <p:cond delay="0"/>
                                          </p:stCondLst>
                                        </p:cTn>
                                        <p:tgtEl>
                                          <p:spTgt spid="46"/>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41" grpId="0"/>
      <p:bldP spid="4" grpId="0"/>
      <p:bldP spid="7" grpId="0"/>
      <p:bldP spid="44"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22" name="矩形 21"/>
          <p:cNvSpPr/>
          <p:nvPr/>
        </p:nvSpPr>
        <p:spPr>
          <a:xfrm>
            <a:off x="402224" y="1485734"/>
            <a:ext cx="3966328" cy="461665"/>
          </a:xfrm>
          <a:prstGeom prst="rect">
            <a:avLst/>
          </a:prstGeom>
        </p:spPr>
        <p:txBody>
          <a:bodyPr wrap="square">
            <a:sp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的测试用例执行方式</a:t>
            </a:r>
          </a:p>
        </p:txBody>
      </p:sp>
      <p:sp>
        <p:nvSpPr>
          <p:cNvPr id="28" name="文本框 27"/>
          <p:cNvSpPr txBox="1"/>
          <p:nvPr/>
        </p:nvSpPr>
        <p:spPr>
          <a:xfrm>
            <a:off x="919959" y="1956796"/>
            <a:ext cx="6328913" cy="1754326"/>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根据</a:t>
            </a:r>
            <a:r>
              <a:rPr lang="en-US" altLang="zh-CN" sz="1800" dirty="0">
                <a:latin typeface="宋体" panose="02010600030101010101" pitchFamily="2" charset="-122"/>
                <a:ea typeface="宋体" panose="02010600030101010101" pitchFamily="2" charset="-122"/>
              </a:rPr>
              <a:t>2016</a:t>
            </a:r>
            <a:r>
              <a:rPr lang="zh-CN" altLang="en-US" sz="1800" dirty="0">
                <a:latin typeface="宋体" panose="02010600030101010101" pitchFamily="2" charset="-122"/>
                <a:ea typeface="宋体" panose="02010600030101010101" pitchFamily="2" charset="-122"/>
              </a:rPr>
              <a:t>年西班牙学者</a:t>
            </a:r>
            <a:r>
              <a:rPr lang="en-US" altLang="zh-CN" sz="1800" dirty="0">
                <a:latin typeface="宋体" panose="02010600030101010101" pitchFamily="2" charset="-122"/>
                <a:ea typeface="宋体" panose="02010600030101010101" pitchFamily="2" charset="-122"/>
              </a:rPr>
              <a:t>Sergio</a:t>
            </a:r>
            <a:r>
              <a:rPr lang="zh-CN" altLang="en-US" sz="1800" dirty="0">
                <a:latin typeface="宋体" panose="02010600030101010101" pitchFamily="2" charset="-122"/>
                <a:ea typeface="宋体" panose="02010600030101010101" pitchFamily="2" charset="-122"/>
              </a:rPr>
              <a:t>发表在</a:t>
            </a:r>
            <a:r>
              <a:rPr lang="en-US" altLang="zh-CN" sz="1800" dirty="0">
                <a:latin typeface="宋体" panose="02010600030101010101" pitchFamily="2" charset="-122"/>
                <a:ea typeface="宋体" panose="02010600030101010101" pitchFamily="2" charset="-122"/>
              </a:rPr>
              <a:t>TSE</a:t>
            </a:r>
            <a:r>
              <a:rPr lang="zh-CN" altLang="en-US" sz="1800" dirty="0">
                <a:latin typeface="宋体" panose="02010600030101010101" pitchFamily="2" charset="-122"/>
                <a:ea typeface="宋体" panose="02010600030101010101" pitchFamily="2" charset="-122"/>
              </a:rPr>
              <a:t>的调查显示：</a:t>
            </a:r>
            <a:r>
              <a:rPr lang="en-US" altLang="zh-CN" sz="1800" dirty="0">
                <a:latin typeface="宋体" panose="02010600030101010101" pitchFamily="2" charset="-122"/>
                <a:ea typeface="宋体" panose="02010600030101010101" pitchFamily="2" charset="-122"/>
              </a:rPr>
              <a:t>91%</a:t>
            </a:r>
            <a:r>
              <a:rPr lang="zh-CN" altLang="en-US" sz="1800" dirty="0">
                <a:latin typeface="宋体" panose="02010600030101010101" pitchFamily="2" charset="-122"/>
                <a:ea typeface="宋体" panose="02010600030101010101" pitchFamily="2" charset="-122"/>
              </a:rPr>
              <a:t>的</a:t>
            </a:r>
            <a:r>
              <a:rPr lang="en-US" altLang="zh-CN" sz="1800" dirty="0">
                <a:latin typeface="宋体" panose="02010600030101010101" pitchFamily="2" charset="-122"/>
                <a:ea typeface="宋体" panose="02010600030101010101" pitchFamily="2" charset="-122"/>
              </a:rPr>
              <a:t>MT</a:t>
            </a:r>
            <a:r>
              <a:rPr lang="zh-CN" altLang="en-US" sz="1800" dirty="0">
                <a:latin typeface="宋体" panose="02010600030101010101" pitchFamily="2" charset="-122"/>
                <a:ea typeface="宋体" panose="02010600030101010101" pitchFamily="2" charset="-122"/>
              </a:rPr>
              <a:t>技术</a:t>
            </a:r>
            <a:r>
              <a:rPr lang="zh-CN" altLang="en-US" sz="1800" dirty="0">
                <a:solidFill>
                  <a:srgbClr val="FF0000"/>
                </a:solidFill>
                <a:latin typeface="宋体" panose="02010600030101010101" pitchFamily="2" charset="-122"/>
                <a:ea typeface="宋体" panose="02010600030101010101" pitchFamily="2" charset="-122"/>
              </a:rPr>
              <a:t>随机</a:t>
            </a:r>
            <a:r>
              <a:rPr lang="zh-CN" altLang="en-US" sz="1800" dirty="0">
                <a:latin typeface="宋体" panose="02010600030101010101" pitchFamily="2" charset="-122"/>
                <a:ea typeface="宋体" panose="02010600030101010101" pitchFamily="2" charset="-122"/>
              </a:rPr>
              <a:t>或</a:t>
            </a:r>
            <a:r>
              <a:rPr lang="zh-CN" altLang="en-US" sz="1800" dirty="0">
                <a:solidFill>
                  <a:srgbClr val="FF0000"/>
                </a:solidFill>
                <a:latin typeface="宋体" panose="02010600030101010101" pitchFamily="2" charset="-122"/>
                <a:ea typeface="宋体" panose="02010600030101010101" pitchFamily="2" charset="-122"/>
              </a:rPr>
              <a:t>顺序</a:t>
            </a:r>
            <a:r>
              <a:rPr lang="zh-CN" altLang="en-US" sz="1800" dirty="0">
                <a:latin typeface="宋体" panose="02010600030101010101" pitchFamily="2" charset="-122"/>
                <a:ea typeface="宋体" panose="02010600030101010101" pitchFamily="2" charset="-122"/>
              </a:rPr>
              <a:t>执行测试用例，这种方式</a:t>
            </a:r>
            <a:r>
              <a:rPr lang="zh-CN" altLang="en-US" sz="1800" dirty="0">
                <a:solidFill>
                  <a:srgbClr val="FF0000"/>
                </a:solidFill>
                <a:latin typeface="宋体" panose="02010600030101010101" pitchFamily="2" charset="-122"/>
                <a:ea typeface="宋体" panose="02010600030101010101" pitchFamily="2" charset="-122"/>
              </a:rPr>
              <a:t>没有利用测试过程中的信息</a:t>
            </a:r>
            <a:r>
              <a:rPr lang="zh-CN" altLang="en-US" sz="1800" dirty="0">
                <a:latin typeface="宋体" panose="02010600030101010101" pitchFamily="2" charset="-122"/>
                <a:ea typeface="宋体" panose="02010600030101010101" pitchFamily="2" charset="-122"/>
              </a:rPr>
              <a:t>，可能导致测试效率不高</a:t>
            </a:r>
          </a:p>
          <a:p>
            <a:pPr>
              <a:lnSpc>
                <a:spcPct val="150000"/>
              </a:lnSpc>
            </a:pPr>
            <a:endParaRPr lang="zh-CN" altLang="en-US" sz="1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7536904" y="1991568"/>
            <a:ext cx="1815276" cy="1747205"/>
          </a:xfrm>
          <a:prstGeom prst="rect">
            <a:avLst/>
          </a:prstGeom>
        </p:spPr>
      </p:pic>
      <p:sp>
        <p:nvSpPr>
          <p:cNvPr id="32" name="文本框 31"/>
          <p:cNvSpPr txBox="1">
            <a:spLocks noChangeArrowheads="1"/>
          </p:cNvSpPr>
          <p:nvPr/>
        </p:nvSpPr>
        <p:spPr bwMode="auto">
          <a:xfrm>
            <a:off x="402224" y="3489686"/>
            <a:ext cx="532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测试用例执行顺序影响测试效率</a:t>
            </a:r>
          </a:p>
        </p:txBody>
      </p:sp>
      <p:sp>
        <p:nvSpPr>
          <p:cNvPr id="41" name="文本框 40"/>
          <p:cNvSpPr txBox="1"/>
          <p:nvPr/>
        </p:nvSpPr>
        <p:spPr>
          <a:xfrm>
            <a:off x="919959" y="3965198"/>
            <a:ext cx="5248052" cy="923330"/>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多个研究者独立发现了：引起软件故障的输入趋向于聚簇在连续的区域</a:t>
            </a:r>
          </a:p>
        </p:txBody>
      </p:sp>
      <p:sp>
        <p:nvSpPr>
          <p:cNvPr id="50" name="矩形 49"/>
          <p:cNvSpPr/>
          <p:nvPr/>
        </p:nvSpPr>
        <p:spPr>
          <a:xfrm>
            <a:off x="2295193" y="5361963"/>
            <a:ext cx="2952328" cy="17370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五角星 50"/>
          <p:cNvSpPr/>
          <p:nvPr/>
        </p:nvSpPr>
        <p:spPr>
          <a:xfrm>
            <a:off x="2367201" y="5507226"/>
            <a:ext cx="216024" cy="217377"/>
          </a:xfrm>
          <a:prstGeom prst="star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文本框 51"/>
          <p:cNvSpPr txBox="1"/>
          <p:nvPr/>
        </p:nvSpPr>
        <p:spPr>
          <a:xfrm>
            <a:off x="4671457" y="5389256"/>
            <a:ext cx="576064" cy="246221"/>
          </a:xfrm>
          <a:prstGeom prst="rect">
            <a:avLst/>
          </a:prstGeom>
          <a:noFill/>
        </p:spPr>
        <p:txBody>
          <a:bodyPr wrap="square" rtlCol="0">
            <a:spAutoFit/>
          </a:bodyPr>
          <a:lstStyle/>
          <a:p>
            <a:r>
              <a:rPr lang="zh-CN" altLang="en-US" sz="1000" dirty="0">
                <a:latin typeface="宋体" panose="02010600030101010101" pitchFamily="2" charset="-122"/>
                <a:ea typeface="宋体" panose="02010600030101010101" pitchFamily="2" charset="-122"/>
              </a:rPr>
              <a:t>输入域</a:t>
            </a:r>
          </a:p>
        </p:txBody>
      </p:sp>
      <p:sp>
        <p:nvSpPr>
          <p:cNvPr id="53" name="五角星 52"/>
          <p:cNvSpPr/>
          <p:nvPr/>
        </p:nvSpPr>
        <p:spPr>
          <a:xfrm>
            <a:off x="4902037" y="6776320"/>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4" name="五角星 53"/>
          <p:cNvSpPr/>
          <p:nvPr/>
        </p:nvSpPr>
        <p:spPr>
          <a:xfrm>
            <a:off x="2799249" y="5435218"/>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5" name="五角星 54"/>
          <p:cNvSpPr/>
          <p:nvPr/>
        </p:nvSpPr>
        <p:spPr>
          <a:xfrm>
            <a:off x="2727241" y="5706965"/>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6" name="五角星 55"/>
          <p:cNvSpPr/>
          <p:nvPr/>
        </p:nvSpPr>
        <p:spPr>
          <a:xfrm>
            <a:off x="2629105" y="5949031"/>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7" name="五角星 56"/>
          <p:cNvSpPr/>
          <p:nvPr/>
        </p:nvSpPr>
        <p:spPr>
          <a:xfrm>
            <a:off x="2390268" y="6037656"/>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cxnSp>
        <p:nvCxnSpPr>
          <p:cNvPr id="9" name="直接箭头连接符 8"/>
          <p:cNvCxnSpPr>
            <a:stCxn id="51" idx="0"/>
            <a:endCxn id="10" idx="2"/>
          </p:cNvCxnSpPr>
          <p:nvPr/>
        </p:nvCxnSpPr>
        <p:spPr>
          <a:xfrm flipV="1">
            <a:off x="2475213" y="5198124"/>
            <a:ext cx="0" cy="309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007161" y="4890347"/>
            <a:ext cx="93610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测试用例</a:t>
            </a:r>
          </a:p>
        </p:txBody>
      </p:sp>
    </p:spTree>
    <p:extLst>
      <p:ext uri="{BB962C8B-B14F-4D97-AF65-F5344CB8AC3E}">
        <p14:creationId xmlns:p14="http://schemas.microsoft.com/office/powerpoint/2010/main" val="15382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41" grpId="0"/>
      <p:bldP spid="50" grpId="0" animBg="1"/>
      <p:bldP spid="51" grpId="0" animBg="1"/>
      <p:bldP spid="52" grpId="0"/>
      <p:bldP spid="53" grpId="0" animBg="1"/>
      <p:bldP spid="54" grpId="0" animBg="1"/>
      <p:bldP spid="55" grpId="0" animBg="1"/>
      <p:bldP spid="56" grpId="0" animBg="1"/>
      <p:bldP spid="57"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08976"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14" name="矩形 13"/>
          <p:cNvSpPr/>
          <p:nvPr/>
        </p:nvSpPr>
        <p:spPr>
          <a:xfrm>
            <a:off x="120080" y="1656235"/>
            <a:ext cx="3998210" cy="461665"/>
          </a:xfrm>
          <a:prstGeom prst="rect">
            <a:avLst/>
          </a:prstGeom>
        </p:spPr>
        <p:txBody>
          <a:bodyPr wrap="none">
            <a:spAutoFit/>
          </a:bodyPr>
          <a:lstStyle/>
          <a:p>
            <a:pPr marL="457200" indent="-457200">
              <a:buFont typeface="Wingdings" panose="05000000000000000000" pitchFamily="2" charset="2"/>
              <a:buChar char="l"/>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适应性分区测试（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21864" y="2117900"/>
            <a:ext cx="878497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sz="1800" dirty="0">
                <a:solidFill>
                  <a:prstClr val="black"/>
                </a:solidFill>
                <a:latin typeface="宋体" panose="02010600030101010101" pitchFamily="2" charset="-122"/>
                <a:ea typeface="宋体" panose="02010600030101010101" pitchFamily="2" charset="-122"/>
              </a:rPr>
              <a:t>课题组将控制论引入到软件测试中，</a:t>
            </a:r>
            <a:r>
              <a:rPr lang="zh-CN" altLang="en-US" sz="1800" dirty="0">
                <a:latin typeface="宋体" panose="02010600030101010101" pitchFamily="2" charset="-122"/>
                <a:ea typeface="宋体" panose="02010600030101010101" pitchFamily="2" charset="-122"/>
              </a:rPr>
              <a:t>根据当前测试用例的执行结果来选择下一个分区</a:t>
            </a:r>
            <a:endParaRPr lang="zh-CN" altLang="en-US" sz="1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p:cNvSpPr txBox="1">
            <a:spLocks noChangeArrowheads="1"/>
          </p:cNvSpPr>
          <p:nvPr/>
        </p:nvSpPr>
        <p:spPr bwMode="auto">
          <a:xfrm>
            <a:off x="358063" y="2587754"/>
            <a:ext cx="2282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测试框架</a:t>
            </a:r>
          </a:p>
        </p:txBody>
      </p:sp>
      <p:sp>
        <p:nvSpPr>
          <p:cNvPr id="10" name="文本框 9"/>
          <p:cNvSpPr txBox="1">
            <a:spLocks noChangeArrowheads="1"/>
          </p:cNvSpPr>
          <p:nvPr/>
        </p:nvSpPr>
        <p:spPr bwMode="auto">
          <a:xfrm>
            <a:off x="942493" y="6078754"/>
            <a:ext cx="367240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dirty="0">
                <a:solidFill>
                  <a:prstClr val="black"/>
                </a:solidFill>
                <a:latin typeface="宋体" panose="02010600030101010101" pitchFamily="2" charset="-122"/>
                <a:ea typeface="宋体" panose="02010600030101010101" pitchFamily="2" charset="-122"/>
              </a:rPr>
              <a:t>故障数目多的分区更有可能被选中</a:t>
            </a:r>
            <a:endParaRPr lang="zh-CN" altLang="en-US" sz="2400" dirty="0">
              <a:solidFill>
                <a:prstClr val="black"/>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1193025" y="3082454"/>
            <a:ext cx="2925265" cy="2091973"/>
          </a:xfrm>
          <a:prstGeom prst="rect">
            <a:avLst/>
          </a:prstGeom>
        </p:spPr>
      </p:pic>
      <p:sp>
        <p:nvSpPr>
          <p:cNvPr id="12" name="文本框 11"/>
          <p:cNvSpPr txBox="1"/>
          <p:nvPr/>
        </p:nvSpPr>
        <p:spPr>
          <a:xfrm>
            <a:off x="4584576" y="3559839"/>
            <a:ext cx="4392488" cy="923330"/>
          </a:xfrm>
          <a:prstGeom prst="rect">
            <a:avLst/>
          </a:prstGeom>
          <a:noFill/>
        </p:spPr>
        <p:txBody>
          <a:bodyPr wrap="square" rtlCol="0">
            <a:spAutoFit/>
          </a:bodyPr>
          <a:lstStyle/>
          <a:p>
            <a:pPr>
              <a:lnSpc>
                <a:spcPct val="150000"/>
              </a:lnSpc>
            </a:pPr>
            <a:r>
              <a:rPr lang="zh-CN" altLang="en-US"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相关成果已投</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类期刊</a:t>
            </a:r>
            <a:r>
              <a:rPr lang="en-US" altLang="zh-CN"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IEEE Transactions on Computers</a:t>
            </a:r>
            <a:r>
              <a:rPr lang="zh-CN" altLang="en-US"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Major revision</a:t>
            </a:r>
            <a:r>
              <a:rPr lang="zh-CN" altLang="en-US"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1236204" y="3986781"/>
            <a:ext cx="2882086" cy="118764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
        <p:nvSpPr>
          <p:cNvPr id="16" name="文本框 15"/>
          <p:cNvSpPr txBox="1">
            <a:spLocks noChangeArrowheads="1"/>
          </p:cNvSpPr>
          <p:nvPr/>
        </p:nvSpPr>
        <p:spPr bwMode="auto">
          <a:xfrm>
            <a:off x="421864" y="5570923"/>
            <a:ext cx="2866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核心优势</a:t>
            </a:r>
          </a:p>
        </p:txBody>
      </p:sp>
    </p:spTree>
    <p:extLst>
      <p:ext uri="{BB962C8B-B14F-4D97-AF65-F5344CB8AC3E}">
        <p14:creationId xmlns:p14="http://schemas.microsoft.com/office/powerpoint/2010/main" val="32841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3" grpId="1"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20080" y="1656235"/>
            <a:ext cx="3228769" cy="461665"/>
          </a:xfrm>
          <a:prstGeom prst="rect">
            <a:avLst/>
          </a:prstGeom>
        </p:spPr>
        <p:txBody>
          <a:bodyPr wrap="none">
            <a:spAutoFit/>
          </a:bodyPr>
          <a:lstStyle/>
          <a:p>
            <a:pPr marL="457200" indent="-457200">
              <a:buFont typeface="Wingdings" panose="05000000000000000000" pitchFamily="2" charset="2"/>
              <a:buChar char="l"/>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集成动机</a:t>
            </a:r>
          </a:p>
        </p:txBody>
      </p:sp>
      <p:sp>
        <p:nvSpPr>
          <p:cNvPr id="20" name="AutoShape 4"/>
          <p:cNvSpPr>
            <a:spLocks noChangeArrowheads="1"/>
          </p:cNvSpPr>
          <p:nvPr/>
        </p:nvSpPr>
        <p:spPr bwMode="gray">
          <a:xfrm>
            <a:off x="1706512" y="3518896"/>
            <a:ext cx="2166163"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1" name="AutoShape 5"/>
          <p:cNvSpPr>
            <a:spLocks noChangeArrowheads="1"/>
          </p:cNvSpPr>
          <p:nvPr/>
        </p:nvSpPr>
        <p:spPr bwMode="gray">
          <a:xfrm>
            <a:off x="4006225" y="3536428"/>
            <a:ext cx="2200788"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2" name="AutoShape 6"/>
          <p:cNvSpPr>
            <a:spLocks noChangeArrowheads="1"/>
          </p:cNvSpPr>
          <p:nvPr/>
        </p:nvSpPr>
        <p:spPr bwMode="gray">
          <a:xfrm>
            <a:off x="1692445" y="4660805"/>
            <a:ext cx="2168414"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3" name="AutoShape 7"/>
          <p:cNvSpPr>
            <a:spLocks noChangeArrowheads="1"/>
          </p:cNvSpPr>
          <p:nvPr/>
        </p:nvSpPr>
        <p:spPr bwMode="gray">
          <a:xfrm>
            <a:off x="4016406" y="4656556"/>
            <a:ext cx="2190607"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grpSp>
        <p:nvGrpSpPr>
          <p:cNvPr id="24" name="组合 23"/>
          <p:cNvGrpSpPr/>
          <p:nvPr/>
        </p:nvGrpSpPr>
        <p:grpSpPr>
          <a:xfrm>
            <a:off x="2534605" y="4154814"/>
            <a:ext cx="1326254" cy="340762"/>
            <a:chOff x="4706509" y="2552348"/>
            <a:chExt cx="2208398" cy="805101"/>
          </a:xfrm>
          <a:solidFill>
            <a:srgbClr val="C00000"/>
          </a:solidFill>
        </p:grpSpPr>
        <p:sp>
          <p:nvSpPr>
            <p:cNvPr id="25" name="AutoShape 8"/>
            <p:cNvSpPr>
              <a:spLocks noChangeArrowheads="1"/>
            </p:cNvSpPr>
            <p:nvPr/>
          </p:nvSpPr>
          <p:spPr bwMode="gray">
            <a:xfrm>
              <a:off x="4706509" y="2552348"/>
              <a:ext cx="2208398" cy="80510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6" name="Text Box 13"/>
            <p:cNvSpPr txBox="1">
              <a:spLocks noChangeArrowheads="1"/>
            </p:cNvSpPr>
            <p:nvPr/>
          </p:nvSpPr>
          <p:spPr bwMode="gray">
            <a:xfrm>
              <a:off x="4824532" y="2762374"/>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特点</a:t>
              </a:r>
            </a:p>
          </p:txBody>
        </p:sp>
      </p:grpSp>
      <p:grpSp>
        <p:nvGrpSpPr>
          <p:cNvPr id="27" name="组合 26"/>
          <p:cNvGrpSpPr/>
          <p:nvPr/>
        </p:nvGrpSpPr>
        <p:grpSpPr>
          <a:xfrm>
            <a:off x="2534605" y="4671985"/>
            <a:ext cx="1326253" cy="333188"/>
            <a:chOff x="4706509" y="3499133"/>
            <a:chExt cx="2208398" cy="783431"/>
          </a:xfrm>
          <a:solidFill>
            <a:srgbClr val="C00000"/>
          </a:solidFill>
        </p:grpSpPr>
        <p:sp>
          <p:nvSpPr>
            <p:cNvPr id="28" name="AutoShape 10"/>
            <p:cNvSpPr>
              <a:spLocks noChangeArrowheads="1"/>
            </p:cNvSpPr>
            <p:nvPr/>
          </p:nvSpPr>
          <p:spPr bwMode="gray">
            <a:xfrm>
              <a:off x="4706509" y="3499133"/>
              <a:ext cx="2208398" cy="78343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9" name="Text Box 15"/>
            <p:cNvSpPr txBox="1">
              <a:spLocks noChangeArrowheads="1"/>
            </p:cNvSpPr>
            <p:nvPr/>
          </p:nvSpPr>
          <p:spPr bwMode="gray">
            <a:xfrm>
              <a:off x="4824532" y="3684156"/>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局限</a:t>
              </a:r>
            </a:p>
          </p:txBody>
        </p:sp>
      </p:grpSp>
      <p:grpSp>
        <p:nvGrpSpPr>
          <p:cNvPr id="30" name="组合 29"/>
          <p:cNvGrpSpPr/>
          <p:nvPr/>
        </p:nvGrpSpPr>
        <p:grpSpPr>
          <a:xfrm>
            <a:off x="4038853" y="4660771"/>
            <a:ext cx="1232055" cy="391384"/>
            <a:chOff x="7092938" y="3499133"/>
            <a:chExt cx="2208398" cy="783431"/>
          </a:xfrm>
          <a:solidFill>
            <a:srgbClr val="FCA304"/>
          </a:solidFill>
        </p:grpSpPr>
        <p:sp>
          <p:nvSpPr>
            <p:cNvPr id="31"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2" name="Text Box 16"/>
            <p:cNvSpPr txBox="1">
              <a:spLocks noChangeArrowheads="1"/>
            </p:cNvSpPr>
            <p:nvPr/>
          </p:nvSpPr>
          <p:spPr bwMode="gray">
            <a:xfrm>
              <a:off x="7182956" y="3672488"/>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特点</a:t>
              </a:r>
            </a:p>
          </p:txBody>
        </p:sp>
      </p:grpSp>
      <p:sp>
        <p:nvSpPr>
          <p:cNvPr id="33" name="Text Box 17"/>
          <p:cNvSpPr txBox="1">
            <a:spLocks noChangeArrowheads="1"/>
          </p:cNvSpPr>
          <p:nvPr/>
        </p:nvSpPr>
        <p:spPr bwMode="gray">
          <a:xfrm>
            <a:off x="1992288" y="3600604"/>
            <a:ext cx="1974297"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缓解测试预期问题</a:t>
            </a:r>
          </a:p>
        </p:txBody>
      </p:sp>
      <p:sp>
        <p:nvSpPr>
          <p:cNvPr id="34" name="Text Box 18"/>
          <p:cNvSpPr txBox="1">
            <a:spLocks noChangeArrowheads="1"/>
          </p:cNvSpPr>
          <p:nvPr/>
        </p:nvSpPr>
        <p:spPr bwMode="gray">
          <a:xfrm>
            <a:off x="2035037" y="5078629"/>
            <a:ext cx="1885925"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没有控制测试过程</a:t>
            </a:r>
          </a:p>
        </p:txBody>
      </p:sp>
      <p:sp>
        <p:nvSpPr>
          <p:cNvPr id="35" name="Text Box 19"/>
          <p:cNvSpPr txBox="1">
            <a:spLocks noChangeArrowheads="1"/>
          </p:cNvSpPr>
          <p:nvPr/>
        </p:nvSpPr>
        <p:spPr bwMode="gray">
          <a:xfrm>
            <a:off x="3925044" y="3646369"/>
            <a:ext cx="2371424"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缺少测试预期无法应用</a:t>
            </a:r>
          </a:p>
        </p:txBody>
      </p:sp>
      <p:grpSp>
        <p:nvGrpSpPr>
          <p:cNvPr id="37" name="组合 36"/>
          <p:cNvGrpSpPr/>
          <p:nvPr/>
        </p:nvGrpSpPr>
        <p:grpSpPr>
          <a:xfrm>
            <a:off x="4003824" y="4191226"/>
            <a:ext cx="1255268" cy="341044"/>
            <a:chOff x="7092938" y="3499133"/>
            <a:chExt cx="2208398" cy="783431"/>
          </a:xfrm>
          <a:solidFill>
            <a:srgbClr val="FCA304"/>
          </a:solidFill>
        </p:grpSpPr>
        <p:sp>
          <p:nvSpPr>
            <p:cNvPr id="38"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9" name="Text Box 16"/>
            <p:cNvSpPr txBox="1">
              <a:spLocks noChangeArrowheads="1"/>
            </p:cNvSpPr>
            <p:nvPr/>
          </p:nvSpPr>
          <p:spPr bwMode="gray">
            <a:xfrm>
              <a:off x="7182956" y="3672488"/>
              <a:ext cx="2118380"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局限</a:t>
              </a:r>
            </a:p>
          </p:txBody>
        </p:sp>
      </p:grpSp>
      <p:sp>
        <p:nvSpPr>
          <p:cNvPr id="40" name="Text Box 18"/>
          <p:cNvSpPr txBox="1">
            <a:spLocks noChangeArrowheads="1"/>
          </p:cNvSpPr>
          <p:nvPr/>
        </p:nvSpPr>
        <p:spPr bwMode="gray">
          <a:xfrm>
            <a:off x="4059569" y="4952521"/>
            <a:ext cx="2236900" cy="62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控制测试过程，提高测试效率</a:t>
            </a:r>
          </a:p>
        </p:txBody>
      </p:sp>
      <p:sp>
        <p:nvSpPr>
          <p:cNvPr id="44" name="文本框 43"/>
          <p:cNvSpPr txBox="1"/>
          <p:nvPr/>
        </p:nvSpPr>
        <p:spPr>
          <a:xfrm>
            <a:off x="694440" y="2356864"/>
            <a:ext cx="7920880" cy="870751"/>
          </a:xfrm>
          <a:prstGeom prst="rect">
            <a:avLst/>
          </a:prstGeom>
          <a:noFill/>
        </p:spPr>
        <p:txBody>
          <a:bodyPr wrap="square" rtlCol="0">
            <a:spAutoFit/>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探索</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的集成方法，控制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测试用例的执行顺序，提高</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的故障检测效率</a:t>
            </a:r>
            <a:endParaRPr lang="zh-CN" altLang="en-US" sz="1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标题 2"/>
          <p:cNvSpPr txBox="1">
            <a:spLocks/>
          </p:cNvSpPr>
          <p:nvPr/>
        </p:nvSpPr>
        <p:spPr>
          <a:xfrm>
            <a:off x="1236204" y="288082"/>
            <a:ext cx="2108976"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1 </a:t>
            </a:r>
            <a:r>
              <a:rPr lang="zh-CN" altLang="en-US" sz="280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7233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3" grpId="0"/>
      <p:bldP spid="34" grpId="0"/>
      <p:bldP spid="35" grpId="0"/>
      <p:bldP spid="40"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相关工作</a:t>
            </a:r>
          </a:p>
        </p:txBody>
      </p:sp>
      <p:sp>
        <p:nvSpPr>
          <p:cNvPr id="5" name="文本框 4"/>
          <p:cNvSpPr txBox="1"/>
          <p:nvPr/>
        </p:nvSpPr>
        <p:spPr>
          <a:xfrm>
            <a:off x="669851" y="4992197"/>
            <a:ext cx="7344816" cy="161582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dirty="0"/>
              <a:t>范畴：</a:t>
            </a:r>
            <a:r>
              <a:rPr lang="zh-CN" altLang="en-US" sz="1400" dirty="0">
                <a:latin typeface="宋体" panose="02010600030101010101" pitchFamily="2" charset="-122"/>
                <a:ea typeface="宋体" panose="02010600030101010101" pitchFamily="2" charset="-122"/>
              </a:rPr>
              <a:t>影响系统行为的系统参数或者环境条件</a:t>
            </a:r>
            <a:endParaRPr lang="en-US" altLang="zh-CN" sz="140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defRPr/>
            </a:pPr>
            <a:r>
              <a:rPr lang="zh-CN" altLang="en-US" sz="1400" dirty="0"/>
              <a:t>选项：</a:t>
            </a:r>
            <a:r>
              <a:rPr lang="zh-CN" altLang="en-US" sz="1400" dirty="0">
                <a:latin typeface="Calibri" panose="020F0502020204030204" pitchFamily="34" charset="0"/>
                <a:ea typeface="宋体" panose="02010600030101010101" pitchFamily="2" charset="-122"/>
              </a:rPr>
              <a:t>范畴相关联的各种可能的值被分成互不相交的子集</a:t>
            </a:r>
            <a:endParaRPr lang="en-US" altLang="zh-CN" sz="1400" dirty="0">
              <a:latin typeface="Calibri" panose="020F0502020204030204" pitchFamily="34" charset="0"/>
              <a:ea typeface="宋体" panose="02010600030101010101" pitchFamily="2" charset="-122"/>
            </a:endParaRPr>
          </a:p>
          <a:p>
            <a:pPr marL="285750" indent="-285750">
              <a:lnSpc>
                <a:spcPct val="150000"/>
              </a:lnSpc>
              <a:buFont typeface="Arial" panose="020B0604020202020204" pitchFamily="34" charset="0"/>
              <a:buChar char="•"/>
              <a:defRPr/>
            </a:pPr>
            <a:r>
              <a:rPr lang="zh-CN" altLang="en-US" sz="1400" dirty="0"/>
              <a:t>测试帧：</a:t>
            </a:r>
            <a:r>
              <a:rPr lang="en-US" altLang="zh-CN" sz="1400" dirty="0"/>
              <a:t> </a:t>
            </a:r>
            <a:r>
              <a:rPr lang="zh-CN" altLang="en-US" sz="1400" dirty="0">
                <a:latin typeface="宋体" panose="02010600030101010101" pitchFamily="2" charset="-122"/>
                <a:ea typeface="宋体" panose="02010600030101010101" pitchFamily="2" charset="-122"/>
              </a:rPr>
              <a:t>不同范畴中选项的集合</a:t>
            </a:r>
            <a:endParaRPr lang="zh-CN" altLang="en-US" sz="1400" dirty="0"/>
          </a:p>
          <a:p>
            <a:pPr marL="285750" indent="-285750">
              <a:buFont typeface="Arial" panose="020B0604020202020204" pitchFamily="34" charset="0"/>
              <a:buChar char="•"/>
              <a:defRPr/>
            </a:pPr>
            <a:endParaRPr lang="zh-CN" altLang="en-US" sz="1800" dirty="0">
              <a:latin typeface="Calibri" panose="020F0502020204030204" pitchFamily="34" charset="0"/>
              <a:ea typeface="宋体" panose="02010600030101010101" pitchFamily="2" charset="-122"/>
            </a:endParaRPr>
          </a:p>
          <a:p>
            <a:pPr marL="285750" indent="-285750">
              <a:buFont typeface="Arial" panose="020B0604020202020204" pitchFamily="34" charset="0"/>
              <a:buChar char="•"/>
              <a:defRPr/>
            </a:pPr>
            <a:endParaRPr lang="zh-CN" altLang="en-US" sz="1800" dirty="0">
              <a:latin typeface="宋体" panose="02010600030101010101" pitchFamily="2" charset="-122"/>
              <a:ea typeface="宋体" panose="02010600030101010101" pitchFamily="2" charset="-122"/>
            </a:endParaRPr>
          </a:p>
        </p:txBody>
      </p:sp>
      <p:sp>
        <p:nvSpPr>
          <p:cNvPr id="2" name="文本框 1"/>
          <p:cNvSpPr txBox="1"/>
          <p:nvPr/>
        </p:nvSpPr>
        <p:spPr>
          <a:xfrm>
            <a:off x="641487" y="2026899"/>
            <a:ext cx="7681606" cy="858377"/>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一种生成测试用例的方法，首先从软件规格说明书中</a:t>
            </a:r>
            <a:r>
              <a:rPr lang="zh-CN" altLang="en-US" sz="1800" dirty="0">
                <a:solidFill>
                  <a:srgbClr val="FF0000"/>
                </a:solidFill>
                <a:latin typeface="宋体" panose="02010600030101010101" pitchFamily="2" charset="-122"/>
                <a:ea typeface="宋体" panose="02010600030101010101" pitchFamily="2" charset="-122"/>
              </a:rPr>
              <a:t>识别范畴与选项</a:t>
            </a:r>
            <a:r>
              <a:rPr lang="zh-CN" altLang="en-US" sz="1800" dirty="0">
                <a:latin typeface="宋体" panose="02010600030101010101" pitchFamily="2" charset="-122"/>
                <a:ea typeface="宋体" panose="02010600030101010101" pitchFamily="2" charset="-122"/>
              </a:rPr>
              <a:t>，通过组合不同范畴中的选项</a:t>
            </a:r>
            <a:r>
              <a:rPr lang="zh-CN" altLang="en-US" sz="1800" dirty="0">
                <a:solidFill>
                  <a:srgbClr val="FF0000"/>
                </a:solidFill>
                <a:latin typeface="宋体" panose="02010600030101010101" pitchFamily="2" charset="-122"/>
                <a:ea typeface="宋体" panose="02010600030101010101" pitchFamily="2" charset="-122"/>
              </a:rPr>
              <a:t>得到测试帧</a:t>
            </a:r>
            <a:r>
              <a:rPr lang="zh-CN" altLang="en-US" sz="1800" dirty="0">
                <a:latin typeface="宋体" panose="02010600030101010101" pitchFamily="2" charset="-122"/>
                <a:ea typeface="宋体" panose="02010600030101010101" pitchFamily="2" charset="-122"/>
              </a:rPr>
              <a:t>，然后</a:t>
            </a:r>
            <a:r>
              <a:rPr lang="zh-CN" altLang="en-US" sz="1800" dirty="0">
                <a:solidFill>
                  <a:srgbClr val="FF0000"/>
                </a:solidFill>
                <a:latin typeface="宋体" panose="02010600030101010101" pitchFamily="2" charset="-122"/>
                <a:ea typeface="宋体" panose="02010600030101010101" pitchFamily="2" charset="-122"/>
              </a:rPr>
              <a:t>实例化</a:t>
            </a:r>
            <a:r>
              <a:rPr lang="zh-CN" altLang="en-US" sz="1800" dirty="0">
                <a:latin typeface="宋体" panose="02010600030101010101" pitchFamily="2" charset="-122"/>
                <a:ea typeface="宋体" panose="02010600030101010101" pitchFamily="2" charset="-122"/>
              </a:rPr>
              <a:t>测试帧得到</a:t>
            </a:r>
            <a:r>
              <a:rPr lang="zh-CN" altLang="en-US" sz="1800" dirty="0">
                <a:solidFill>
                  <a:srgbClr val="FF0000"/>
                </a:solidFill>
                <a:latin typeface="宋体" panose="02010600030101010101" pitchFamily="2" charset="-122"/>
                <a:ea typeface="宋体" panose="02010600030101010101" pitchFamily="2" charset="-122"/>
              </a:rPr>
              <a:t>测试用例</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81" y="3307976"/>
            <a:ext cx="489045" cy="48904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5807" y="3307976"/>
            <a:ext cx="448443" cy="477556"/>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81" y="4113472"/>
            <a:ext cx="489045" cy="489045"/>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821" y="4113472"/>
            <a:ext cx="448443" cy="477556"/>
          </a:xfrm>
          <a:prstGeom prst="rect">
            <a:avLst/>
          </a:prstGeom>
        </p:spPr>
      </p:pic>
      <p:sp>
        <p:nvSpPr>
          <p:cNvPr id="16" name="矩形 15"/>
          <p:cNvSpPr/>
          <p:nvPr/>
        </p:nvSpPr>
        <p:spPr>
          <a:xfrm>
            <a:off x="2993443" y="3648892"/>
            <a:ext cx="1152128" cy="589904"/>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文本框 9"/>
          <p:cNvSpPr txBox="1"/>
          <p:nvPr/>
        </p:nvSpPr>
        <p:spPr>
          <a:xfrm>
            <a:off x="3144416" y="3780098"/>
            <a:ext cx="91455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组合选项</a:t>
            </a:r>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8420" y="3624418"/>
            <a:ext cx="620252" cy="61437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0760" y="3579596"/>
            <a:ext cx="664468" cy="664468"/>
          </a:xfrm>
          <a:prstGeom prst="rect">
            <a:avLst/>
          </a:prstGeom>
        </p:spPr>
      </p:pic>
      <p:sp>
        <p:nvSpPr>
          <p:cNvPr id="21" name="文本框 20"/>
          <p:cNvSpPr txBox="1"/>
          <p:nvPr/>
        </p:nvSpPr>
        <p:spPr>
          <a:xfrm>
            <a:off x="879916" y="2991525"/>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范畴</a:t>
            </a:r>
            <a:r>
              <a:rPr lang="en-US" altLang="zh-CN" sz="1400" dirty="0">
                <a:latin typeface="宋体" panose="02010600030101010101" pitchFamily="2" charset="-122"/>
                <a:ea typeface="宋体" panose="02010600030101010101" pitchFamily="2" charset="-122"/>
              </a:rPr>
              <a:t>1</a:t>
            </a:r>
            <a:endParaRPr lang="zh-CN" altLang="en-US" sz="1400" dirty="0">
              <a:latin typeface="宋体" panose="02010600030101010101" pitchFamily="2" charset="-122"/>
              <a:ea typeface="宋体" panose="02010600030101010101" pitchFamily="2" charset="-122"/>
            </a:endParaRPr>
          </a:p>
        </p:txBody>
      </p:sp>
      <p:sp>
        <p:nvSpPr>
          <p:cNvPr id="22" name="文本框 21"/>
          <p:cNvSpPr txBox="1"/>
          <p:nvPr/>
        </p:nvSpPr>
        <p:spPr>
          <a:xfrm>
            <a:off x="879916" y="4591028"/>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范畴</a:t>
            </a:r>
            <a:r>
              <a:rPr lang="en-US" altLang="zh-CN" sz="1400" dirty="0">
                <a:latin typeface="宋体" panose="02010600030101010101" pitchFamily="2" charset="-122"/>
                <a:ea typeface="宋体" panose="02010600030101010101" pitchFamily="2" charset="-122"/>
              </a:rPr>
              <a:t>2</a:t>
            </a:r>
            <a:endParaRPr lang="zh-CN" altLang="en-US" sz="1400" dirty="0">
              <a:latin typeface="宋体" panose="02010600030101010101" pitchFamily="2" charset="-122"/>
              <a:ea typeface="宋体" panose="02010600030101010101" pitchFamily="2" charset="-122"/>
            </a:endParaRPr>
          </a:p>
        </p:txBody>
      </p:sp>
      <p:cxnSp>
        <p:nvCxnSpPr>
          <p:cNvPr id="24" name="直接箭头连接符 23"/>
          <p:cNvCxnSpPr>
            <a:stCxn id="4" idx="3"/>
            <a:endCxn id="9" idx="1"/>
          </p:cNvCxnSpPr>
          <p:nvPr/>
        </p:nvCxnSpPr>
        <p:spPr>
          <a:xfrm flipV="1">
            <a:off x="1480726" y="3546754"/>
            <a:ext cx="545081" cy="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3" idx="3"/>
            <a:endCxn id="15" idx="1"/>
          </p:cNvCxnSpPr>
          <p:nvPr/>
        </p:nvCxnSpPr>
        <p:spPr>
          <a:xfrm flipV="1">
            <a:off x="1480726" y="4352250"/>
            <a:ext cx="546095" cy="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944387" y="2992740"/>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选项</a:t>
            </a:r>
          </a:p>
        </p:txBody>
      </p:sp>
      <p:sp>
        <p:nvSpPr>
          <p:cNvPr id="28" name="文本框 27"/>
          <p:cNvSpPr txBox="1"/>
          <p:nvPr/>
        </p:nvSpPr>
        <p:spPr>
          <a:xfrm>
            <a:off x="1944387" y="4585283"/>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选项</a:t>
            </a:r>
          </a:p>
        </p:txBody>
      </p:sp>
      <p:cxnSp>
        <p:nvCxnSpPr>
          <p:cNvPr id="30" name="肘形连接符 29"/>
          <p:cNvCxnSpPr>
            <a:stCxn id="9" idx="3"/>
            <a:endCxn id="16" idx="0"/>
          </p:cNvCxnSpPr>
          <p:nvPr/>
        </p:nvCxnSpPr>
        <p:spPr>
          <a:xfrm>
            <a:off x="2474250" y="3546754"/>
            <a:ext cx="1095257" cy="1021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肘形连接符 31"/>
          <p:cNvCxnSpPr>
            <a:stCxn id="15" idx="3"/>
            <a:endCxn id="16" idx="2"/>
          </p:cNvCxnSpPr>
          <p:nvPr/>
        </p:nvCxnSpPr>
        <p:spPr>
          <a:xfrm flipV="1">
            <a:off x="2475264" y="4238796"/>
            <a:ext cx="1094243" cy="1134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153416" y="3604053"/>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得到</a:t>
            </a:r>
          </a:p>
        </p:txBody>
      </p:sp>
      <p:sp>
        <p:nvSpPr>
          <p:cNvPr id="34" name="文本框 33"/>
          <p:cNvSpPr txBox="1"/>
          <p:nvPr/>
        </p:nvSpPr>
        <p:spPr>
          <a:xfrm>
            <a:off x="2492015" y="4026075"/>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组合</a:t>
            </a:r>
          </a:p>
        </p:txBody>
      </p:sp>
      <p:cxnSp>
        <p:nvCxnSpPr>
          <p:cNvPr id="36" name="直接箭头连接符 35"/>
          <p:cNvCxnSpPr>
            <a:stCxn id="16" idx="3"/>
            <a:endCxn id="19" idx="1"/>
          </p:cNvCxnSpPr>
          <p:nvPr/>
        </p:nvCxnSpPr>
        <p:spPr>
          <a:xfrm flipV="1">
            <a:off x="4145571" y="3931607"/>
            <a:ext cx="682849" cy="12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2465102" y="3252830"/>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组合</a:t>
            </a:r>
          </a:p>
        </p:txBody>
      </p:sp>
      <p:sp>
        <p:nvSpPr>
          <p:cNvPr id="38" name="文本框 37"/>
          <p:cNvSpPr txBox="1"/>
          <p:nvPr/>
        </p:nvSpPr>
        <p:spPr>
          <a:xfrm>
            <a:off x="4828420" y="3238977"/>
            <a:ext cx="966448"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测试帧</a:t>
            </a:r>
          </a:p>
        </p:txBody>
      </p:sp>
      <p:cxnSp>
        <p:nvCxnSpPr>
          <p:cNvPr id="40" name="直接箭头连接符 39"/>
          <p:cNvCxnSpPr>
            <a:stCxn id="19" idx="3"/>
            <a:endCxn id="20" idx="1"/>
          </p:cNvCxnSpPr>
          <p:nvPr/>
        </p:nvCxnSpPr>
        <p:spPr>
          <a:xfrm flipV="1">
            <a:off x="5448672" y="3911830"/>
            <a:ext cx="792088" cy="19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6089770" y="3252830"/>
            <a:ext cx="966448"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测试用例</a:t>
            </a:r>
          </a:p>
        </p:txBody>
      </p:sp>
      <p:sp>
        <p:nvSpPr>
          <p:cNvPr id="45" name="文本框 44"/>
          <p:cNvSpPr txBox="1"/>
          <p:nvPr/>
        </p:nvSpPr>
        <p:spPr>
          <a:xfrm>
            <a:off x="2136304" y="1872258"/>
            <a:ext cx="184731" cy="415498"/>
          </a:xfrm>
          <a:prstGeom prst="rect">
            <a:avLst/>
          </a:prstGeom>
          <a:noFill/>
        </p:spPr>
        <p:txBody>
          <a:bodyPr wrap="none" rtlCol="0">
            <a:spAutoFit/>
          </a:bodyPr>
          <a:lstStyle/>
          <a:p>
            <a:endParaRPr lang="zh-CN" altLang="en-US" dirty="0"/>
          </a:p>
        </p:txBody>
      </p:sp>
      <p:sp>
        <p:nvSpPr>
          <p:cNvPr id="47" name="矩形 46"/>
          <p:cNvSpPr/>
          <p:nvPr/>
        </p:nvSpPr>
        <p:spPr>
          <a:xfrm>
            <a:off x="419103" y="1455658"/>
            <a:ext cx="4708340"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Category-Partition Method(CPM)</a:t>
            </a:r>
            <a:endParaRPr lang="zh-CN" altLang="en-US" sz="2400"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5448672" y="3598510"/>
            <a:ext cx="792088"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实例化</a:t>
            </a:r>
          </a:p>
        </p:txBody>
      </p:sp>
      <p:sp>
        <p:nvSpPr>
          <p:cNvPr id="35" name="文本框 34"/>
          <p:cNvSpPr txBox="1"/>
          <p:nvPr/>
        </p:nvSpPr>
        <p:spPr>
          <a:xfrm>
            <a:off x="681438" y="6156766"/>
            <a:ext cx="5055266" cy="507831"/>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本文的</a:t>
            </a:r>
            <a:r>
              <a:rPr lang="zh-CN" altLang="en-US" sz="1800" dirty="0">
                <a:solidFill>
                  <a:srgbClr val="FF0000"/>
                </a:solidFill>
                <a:latin typeface="宋体" panose="02010600030101010101" pitchFamily="2" charset="-122"/>
                <a:ea typeface="宋体" panose="02010600030101010101" pitchFamily="2" charset="-122"/>
              </a:rPr>
              <a:t>分区</a:t>
            </a:r>
            <a:r>
              <a:rPr lang="zh-CN" altLang="en-US" sz="1800" dirty="0">
                <a:solidFill>
                  <a:schemeClr val="tx2"/>
                </a:solidFill>
                <a:latin typeface="宋体" panose="02010600030101010101" pitchFamily="2" charset="-122"/>
                <a:ea typeface="宋体" panose="02010600030101010101" pitchFamily="2" charset="-122"/>
              </a:rPr>
              <a:t>和</a:t>
            </a:r>
            <a:r>
              <a:rPr lang="zh-CN" altLang="en-US" sz="1800" dirty="0">
                <a:solidFill>
                  <a:srgbClr val="FF0000"/>
                </a:solidFill>
                <a:latin typeface="宋体" panose="02010600030101010101" pitchFamily="2" charset="-122"/>
                <a:ea typeface="宋体" panose="02010600030101010101" pitchFamily="2" charset="-122"/>
              </a:rPr>
              <a:t>蜕变关系</a:t>
            </a:r>
            <a:r>
              <a:rPr lang="zh-CN" altLang="en-US" sz="1800" dirty="0">
                <a:solidFill>
                  <a:schemeClr val="tx2"/>
                </a:solidFill>
                <a:latin typeface="宋体" panose="02010600030101010101" pitchFamily="2" charset="-122"/>
                <a:ea typeface="宋体" panose="02010600030101010101" pitchFamily="2" charset="-122"/>
              </a:rPr>
              <a:t>都建立在测试帧的基础上</a:t>
            </a:r>
            <a:endParaRPr lang="en-US" altLang="zh-CN" sz="18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57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10" grpId="0"/>
      <p:bldP spid="21" grpId="0"/>
      <p:bldP spid="22" grpId="0"/>
      <p:bldP spid="27" grpId="0"/>
      <p:bldP spid="28" grpId="0"/>
      <p:bldP spid="33" grpId="0"/>
      <p:bldP spid="34" grpId="0"/>
      <p:bldP spid="37" grpId="0"/>
      <p:bldP spid="38" grpId="0"/>
      <p:bldP spid="41" grpId="0"/>
      <p:bldP spid="50"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RESOURCE_PATHS_HASH" val="875d5e6560ba36884527413a53517d17866972f5"/>
  <p:tag name="ISPRING_PRESENTATION_TITLE" val="PowerPoint 演示文稿"/>
</p:tagLst>
</file>

<file path=ppt/theme/theme1.xml><?xml version="1.0" encoding="utf-8"?>
<a:theme xmlns:a="http://schemas.openxmlformats.org/drawingml/2006/main" name="Office 主题​​">
  <a:themeElements>
    <a:clrScheme name="自定义 1">
      <a:dk1>
        <a:sysClr val="windowText" lastClr="000000"/>
      </a:dk1>
      <a:lt1>
        <a:srgbClr val="FFFFFF"/>
      </a:lt1>
      <a:dk2>
        <a:srgbClr val="303030"/>
      </a:dk2>
      <a:lt2>
        <a:srgbClr val="DEDEE0"/>
      </a:lt2>
      <a:accent1>
        <a:srgbClr val="C00000"/>
      </a:accent1>
      <a:accent2>
        <a:srgbClr val="444444"/>
      </a:accent2>
      <a:accent3>
        <a:srgbClr val="C00000"/>
      </a:accent3>
      <a:accent4>
        <a:srgbClr val="A5A5A5"/>
      </a:accent4>
      <a:accent5>
        <a:srgbClr val="0070C0"/>
      </a:accent5>
      <a:accent6>
        <a:srgbClr val="730E00"/>
      </a:accent6>
      <a:hlink>
        <a:srgbClr val="D26900"/>
      </a:hlink>
      <a:folHlink>
        <a:srgbClr val="D8924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15908</TotalTime>
  <Words>1321</Words>
  <Application>Microsoft Office PowerPoint</Application>
  <PresentationFormat>自定义</PresentationFormat>
  <Paragraphs>235</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1 背  景</vt:lpstr>
      <vt:lpstr>1 背 景</vt:lpstr>
      <vt:lpstr>1 背  景</vt:lpstr>
      <vt:lpstr>1 背  景</vt:lpstr>
      <vt:lpstr>1 背  景</vt:lpstr>
      <vt:lpstr>PowerPoint 演示文稿</vt:lpstr>
      <vt:lpstr>2 相关工作</vt:lpstr>
      <vt:lpstr>3 研究内容</vt:lpstr>
      <vt:lpstr>3 研究内容</vt:lpstr>
      <vt:lpstr>3 研究内容</vt:lpstr>
      <vt:lpstr>3 研究内容</vt:lpstr>
      <vt:lpstr>3 研究内容</vt:lpstr>
      <vt:lpstr>4 支持工具</vt:lpstr>
      <vt:lpstr>4 支持工具</vt:lpstr>
      <vt:lpstr>4 支持工具</vt:lpstr>
      <vt:lpstr>4 支持工具</vt:lpstr>
      <vt:lpstr>5 经验研究</vt:lpstr>
      <vt:lpstr>5 经验研究</vt:lpstr>
      <vt:lpstr>5 经验研究</vt:lpstr>
      <vt:lpstr>5 经验研究</vt:lpstr>
      <vt:lpstr>5 经验研究</vt:lpstr>
      <vt:lpstr>PowerPoint 演示文稿</vt:lpstr>
      <vt:lpstr>PowerPoint 演示文稿</vt:lpstr>
    </vt:vector>
  </TitlesOfParts>
  <Manager>素材风暴PPT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airxi2001</dc:creator>
  <cp:keywords/>
  <dc:description/>
  <cp:lastModifiedBy>User</cp:lastModifiedBy>
  <cp:revision>498</cp:revision>
  <dcterms:created xsi:type="dcterms:W3CDTF">2015-10-28T12:59:19Z</dcterms:created>
  <dcterms:modified xsi:type="dcterms:W3CDTF">2018-11-03T10:33:04Z</dcterms:modified>
  <cp:category/>
</cp:coreProperties>
</file>