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7" r:id="rId3"/>
    <p:sldId id="266" r:id="rId4"/>
    <p:sldId id="302" r:id="rId5"/>
    <p:sldId id="292" r:id="rId6"/>
    <p:sldId id="294" r:id="rId7"/>
    <p:sldId id="301" r:id="rId8"/>
    <p:sldId id="293" r:id="rId9"/>
    <p:sldId id="296" r:id="rId10"/>
    <p:sldId id="290" r:id="rId11"/>
    <p:sldId id="305" r:id="rId12"/>
    <p:sldId id="297" r:id="rId13"/>
    <p:sldId id="306" r:id="rId14"/>
    <p:sldId id="300" r:id="rId15"/>
    <p:sldId id="307" r:id="rId16"/>
    <p:sldId id="283" r:id="rId17"/>
  </p:sldIdLst>
  <p:sldSz cx="6858000" cy="5143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9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. Youda" initials="GY" lastIdx="1" clrIdx="0">
    <p:extLst>
      <p:ext uri="{19B8F6BF-5375-455C-9EA6-DF929625EA0E}">
        <p15:presenceInfo xmlns:p15="http://schemas.microsoft.com/office/powerpoint/2012/main" userId="7ae485a0f0eba60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3A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230" autoAdjust="0"/>
  </p:normalViewPr>
  <p:slideViewPr>
    <p:cSldViewPr>
      <p:cViewPr varScale="1">
        <p:scale>
          <a:sx n="125" d="100"/>
          <a:sy n="125" d="100"/>
        </p:scale>
        <p:origin x="2094" y="90"/>
      </p:cViewPr>
      <p:guideLst>
        <p:guide orient="horz" pos="1649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7605;&#19994;&#35774;&#35745;\&#23454;&#39564;\sda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7605;&#19994;&#35774;&#35745;\&#23454;&#39564;\sda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487244881777551"/>
          <c:y val="5.7595017994517959E-2"/>
          <c:w val="0.85004970954486692"/>
          <c:h val="0.792598430084427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Sheet1!$M$19</c:f>
              <c:strCache>
                <c:ptCount val="1"/>
                <c:pt idx="0">
                  <c:v>测试人员</c:v>
                </c:pt>
              </c:strCache>
            </c:strRef>
          </c:tx>
          <c:spPr>
            <a:noFill/>
            <a:ln w="3175">
              <a:solidFill>
                <a:schemeClr val="tx1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Sheet1!$N$18:$T$18</c:f>
              <c:strCache>
                <c:ptCount val="7"/>
                <c:pt idx="0">
                  <c:v>程序1</c:v>
                </c:pt>
                <c:pt idx="1">
                  <c:v>程序2</c:v>
                </c:pt>
                <c:pt idx="2">
                  <c:v>程序3</c:v>
                </c:pt>
                <c:pt idx="3">
                  <c:v>程序4</c:v>
                </c:pt>
                <c:pt idx="4">
                  <c:v>程序5</c:v>
                </c:pt>
                <c:pt idx="5">
                  <c:v>程序6</c:v>
                </c:pt>
                <c:pt idx="6">
                  <c:v>程序7</c:v>
                </c:pt>
              </c:strCache>
            </c:strRef>
          </c:cat>
          <c:val>
            <c:numRef>
              <c:f>Sheet1!$N$19:$T$19</c:f>
              <c:numCache>
                <c:formatCode>0.00%</c:formatCode>
                <c:ptCount val="7"/>
                <c:pt idx="0">
                  <c:v>1</c:v>
                </c:pt>
                <c:pt idx="1">
                  <c:v>0.88000000000000012</c:v>
                </c:pt>
                <c:pt idx="2">
                  <c:v>0.93399999999999994</c:v>
                </c:pt>
                <c:pt idx="3">
                  <c:v>1</c:v>
                </c:pt>
                <c:pt idx="4">
                  <c:v>0.96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C3-4F42-9532-275CE9EED2B5}"/>
            </c:ext>
          </c:extLst>
        </c:ser>
        <c:ser>
          <c:idx val="1"/>
          <c:order val="1"/>
          <c:tx>
            <c:strRef>
              <c:f>Sheet1!$M$20</c:f>
              <c:strCache>
                <c:ptCount val="1"/>
                <c:pt idx="0">
                  <c:v>CMuJava</c:v>
                </c:pt>
              </c:strCache>
            </c:strRef>
          </c:tx>
          <c:spPr>
            <a:pattFill prst="wdUpDiag">
              <a:fgClr>
                <a:schemeClr val="tx1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Sheet1!$N$18:$T$18</c:f>
              <c:strCache>
                <c:ptCount val="7"/>
                <c:pt idx="0">
                  <c:v>程序1</c:v>
                </c:pt>
                <c:pt idx="1">
                  <c:v>程序2</c:v>
                </c:pt>
                <c:pt idx="2">
                  <c:v>程序3</c:v>
                </c:pt>
                <c:pt idx="3">
                  <c:v>程序4</c:v>
                </c:pt>
                <c:pt idx="4">
                  <c:v>程序5</c:v>
                </c:pt>
                <c:pt idx="5">
                  <c:v>程序6</c:v>
                </c:pt>
                <c:pt idx="6">
                  <c:v>程序7</c:v>
                </c:pt>
              </c:strCache>
            </c:strRef>
          </c:cat>
          <c:val>
            <c:numRef>
              <c:f>Sheet1!$N$20:$T$20</c:f>
              <c:numCache>
                <c:formatCode>0.00%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C3-4F42-9532-275CE9EED2B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68726392"/>
        <c:axId val="668726720"/>
      </c:barChart>
      <c:catAx>
        <c:axId val="6687263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>
                    <a:solidFill>
                      <a:sysClr val="windowText" lastClr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pPr>
                <a:r>
                  <a:rPr lang="zh-CN" altLang="en-US" b="0">
                    <a:solidFill>
                      <a:sysClr val="windowText" lastClr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实验对象</a:t>
                </a:r>
              </a:p>
            </c:rich>
          </c:tx>
          <c:layout>
            <c:manualLayout>
              <c:xMode val="edge"/>
              <c:yMode val="edge"/>
              <c:x val="0.75666448319622859"/>
              <c:y val="0.9189659789767104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668726720"/>
        <c:crosses val="autoZero"/>
        <c:auto val="1"/>
        <c:lblAlgn val="ctr"/>
        <c:lblOffset val="100"/>
        <c:noMultiLvlLbl val="0"/>
      </c:catAx>
      <c:valAx>
        <c:axId val="668726720"/>
        <c:scaling>
          <c:orientation val="minMax"/>
          <c:max val="1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>
                    <a:solidFill>
                      <a:sysClr val="windowText" lastClr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正确率</a:t>
                </a:r>
              </a:p>
            </c:rich>
          </c:tx>
          <c:layout>
            <c:manualLayout>
              <c:xMode val="edge"/>
              <c:yMode val="edge"/>
              <c:x val="0"/>
              <c:y val="0.1336563120076526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0"/>
        <c:majorTickMark val="in"/>
        <c:minorTickMark val="out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668726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</c:legendEntry>
      <c:layout>
        <c:manualLayout>
          <c:xMode val="edge"/>
          <c:yMode val="edge"/>
          <c:x val="0.29371886130357699"/>
          <c:y val="0.9180531331919749"/>
          <c:w val="0.40223093798828896"/>
          <c:h val="7.05850270053253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317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4963321830139"/>
          <c:y val="5.4036574676844265E-2"/>
          <c:w val="0.84199494302053413"/>
          <c:h val="0.70391206234049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Sheet1!$M$11</c:f>
              <c:strCache>
                <c:ptCount val="1"/>
                <c:pt idx="0">
                  <c:v>测试人员</c:v>
                </c:pt>
              </c:strCache>
            </c:strRef>
          </c:tx>
          <c:spPr>
            <a:noFill/>
            <a:ln w="3175">
              <a:solidFill>
                <a:schemeClr val="tx1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Sheet1!$N$10:$T$10</c:f>
              <c:strCache>
                <c:ptCount val="7"/>
                <c:pt idx="0">
                  <c:v>程序1</c:v>
                </c:pt>
                <c:pt idx="1">
                  <c:v>程序2</c:v>
                </c:pt>
                <c:pt idx="2">
                  <c:v>程序3</c:v>
                </c:pt>
                <c:pt idx="3">
                  <c:v>程序4</c:v>
                </c:pt>
                <c:pt idx="4">
                  <c:v>程序5</c:v>
                </c:pt>
                <c:pt idx="5">
                  <c:v>程序6</c:v>
                </c:pt>
                <c:pt idx="6">
                  <c:v>程序7</c:v>
                </c:pt>
              </c:strCache>
            </c:strRef>
          </c:cat>
          <c:val>
            <c:numRef>
              <c:f>Sheet1!$N$11:$T$11</c:f>
              <c:numCache>
                <c:formatCode>General</c:formatCode>
                <c:ptCount val="7"/>
                <c:pt idx="0">
                  <c:v>3</c:v>
                </c:pt>
                <c:pt idx="1">
                  <c:v>4.4000000000000004</c:v>
                </c:pt>
                <c:pt idx="2">
                  <c:v>11.2</c:v>
                </c:pt>
                <c:pt idx="3">
                  <c:v>15.2</c:v>
                </c:pt>
                <c:pt idx="4">
                  <c:v>24.8</c:v>
                </c:pt>
                <c:pt idx="5">
                  <c:v>37.200000000000003</c:v>
                </c:pt>
                <c:pt idx="6">
                  <c:v>53.6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C0-478D-B001-8999A5C6686B}"/>
            </c:ext>
          </c:extLst>
        </c:ser>
        <c:ser>
          <c:idx val="1"/>
          <c:order val="1"/>
          <c:tx>
            <c:strRef>
              <c:f>Sheet1!$M$12</c:f>
              <c:strCache>
                <c:ptCount val="1"/>
                <c:pt idx="0">
                  <c:v>CMuJava</c:v>
                </c:pt>
              </c:strCache>
            </c:strRef>
          </c:tx>
          <c:spPr>
            <a:pattFill prst="wdUpDiag">
              <a:fgClr>
                <a:schemeClr val="tx1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Sheet1!$N$10:$T$10</c:f>
              <c:strCache>
                <c:ptCount val="7"/>
                <c:pt idx="0">
                  <c:v>程序1</c:v>
                </c:pt>
                <c:pt idx="1">
                  <c:v>程序2</c:v>
                </c:pt>
                <c:pt idx="2">
                  <c:v>程序3</c:v>
                </c:pt>
                <c:pt idx="3">
                  <c:v>程序4</c:v>
                </c:pt>
                <c:pt idx="4">
                  <c:v>程序5</c:v>
                </c:pt>
                <c:pt idx="5">
                  <c:v>程序6</c:v>
                </c:pt>
                <c:pt idx="6">
                  <c:v>程序7</c:v>
                </c:pt>
              </c:strCache>
            </c:strRef>
          </c:cat>
          <c:val>
            <c:numRef>
              <c:f>Sheet1!$N$12:$T$12</c:f>
              <c:numCache>
                <c:formatCode>General</c:formatCode>
                <c:ptCount val="7"/>
                <c:pt idx="0">
                  <c:v>3</c:v>
                </c:pt>
                <c:pt idx="1">
                  <c:v>5</c:v>
                </c:pt>
                <c:pt idx="2">
                  <c:v>12</c:v>
                </c:pt>
                <c:pt idx="3">
                  <c:v>17</c:v>
                </c:pt>
                <c:pt idx="4">
                  <c:v>27</c:v>
                </c:pt>
                <c:pt idx="5">
                  <c:v>43</c:v>
                </c:pt>
                <c:pt idx="6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C0-478D-B001-8999A5C6686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15149768"/>
        <c:axId val="615148456"/>
      </c:barChart>
      <c:lineChart>
        <c:grouping val="standard"/>
        <c:varyColors val="0"/>
        <c:ser>
          <c:idx val="2"/>
          <c:order val="2"/>
          <c:tx>
            <c:strRef>
              <c:f>Sheet1!$M$13</c:f>
              <c:strCache>
                <c:ptCount val="1"/>
                <c:pt idx="0">
                  <c:v>差值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2.1560688244331831E-2"/>
                  <c:y val="-2.40383250397957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5C0-478D-B001-8999A5C6686B}"/>
                </c:ext>
              </c:extLst>
            </c:dLbl>
            <c:dLbl>
              <c:idx val="1"/>
              <c:layout>
                <c:manualLayout>
                  <c:x val="1.0780344122165915E-2"/>
                  <c:y val="-2.00319375331631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5C0-478D-B001-8999A5C6686B}"/>
                </c:ext>
              </c:extLst>
            </c:dLbl>
            <c:dLbl>
              <c:idx val="2"/>
              <c:layout>
                <c:manualLayout>
                  <c:x val="3.5934480407219058E-3"/>
                  <c:y val="-2.00319375331631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5C0-478D-B001-8999A5C6686B}"/>
                </c:ext>
              </c:extLst>
            </c:dLbl>
            <c:dLbl>
              <c:idx val="3"/>
              <c:layout>
                <c:manualLayout>
                  <c:x val="-6.587911970535696E-17"/>
                  <c:y val="-2.80447125464284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5C0-478D-B001-8999A5C6686B}"/>
                </c:ext>
              </c:extLst>
            </c:dLbl>
            <c:dLbl>
              <c:idx val="4"/>
              <c:layout>
                <c:manualLayout>
                  <c:x val="-1.3175823941071392E-16"/>
                  <c:y val="-4.40702625729588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5C0-478D-B001-8999A5C6686B}"/>
                </c:ext>
              </c:extLst>
            </c:dLbl>
            <c:dLbl>
              <c:idx val="5"/>
              <c:layout>
                <c:manualLayout>
                  <c:x val="7.1868960814439435E-3"/>
                  <c:y val="-2.40383250397958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5C0-478D-B001-8999A5C6686B}"/>
                </c:ext>
              </c:extLst>
            </c:dLbl>
            <c:dLbl>
              <c:idx val="6"/>
              <c:layout>
                <c:manualLayout>
                  <c:x val="3.5934480407219718E-3"/>
                  <c:y val="-2.40383250397957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5C0-478D-B001-8999A5C668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Sheet1!$N$10:$T$10</c:f>
              <c:strCache>
                <c:ptCount val="7"/>
                <c:pt idx="0">
                  <c:v>程序1</c:v>
                </c:pt>
                <c:pt idx="1">
                  <c:v>程序2</c:v>
                </c:pt>
                <c:pt idx="2">
                  <c:v>程序3</c:v>
                </c:pt>
                <c:pt idx="3">
                  <c:v>程序4</c:v>
                </c:pt>
                <c:pt idx="4">
                  <c:v>程序5</c:v>
                </c:pt>
                <c:pt idx="5">
                  <c:v>程序6</c:v>
                </c:pt>
                <c:pt idx="6">
                  <c:v>程序7</c:v>
                </c:pt>
              </c:strCache>
            </c:strRef>
          </c:cat>
          <c:val>
            <c:numRef>
              <c:f>Sheet1!$N$13:$T$13</c:f>
              <c:numCache>
                <c:formatCode>General</c:formatCode>
                <c:ptCount val="7"/>
                <c:pt idx="0">
                  <c:v>0</c:v>
                </c:pt>
                <c:pt idx="1">
                  <c:v>0.59999999999999964</c:v>
                </c:pt>
                <c:pt idx="2">
                  <c:v>0.80000000000000071</c:v>
                </c:pt>
                <c:pt idx="3">
                  <c:v>1.8000000000000007</c:v>
                </c:pt>
                <c:pt idx="4">
                  <c:v>2.1999999999999993</c:v>
                </c:pt>
                <c:pt idx="5">
                  <c:v>5.7999999999999972</c:v>
                </c:pt>
                <c:pt idx="6">
                  <c:v>7.3999999999999986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5C0-478D-B001-8999A5C6686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15149768"/>
        <c:axId val="615148456"/>
      </c:lineChart>
      <c:catAx>
        <c:axId val="615149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实验对象</a:t>
                </a:r>
              </a:p>
            </c:rich>
          </c:tx>
          <c:layout>
            <c:manualLayout>
              <c:xMode val="edge"/>
              <c:yMode val="edge"/>
              <c:x val="0.77037544083185039"/>
              <c:y val="0.867968513858279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5148456"/>
        <c:crosses val="autoZero"/>
        <c:auto val="1"/>
        <c:lblAlgn val="ctr"/>
        <c:lblOffset val="100"/>
        <c:noMultiLvlLbl val="0"/>
      </c:catAx>
      <c:valAx>
        <c:axId val="615148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数量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c:rich>
          </c:tx>
          <c:layout>
            <c:manualLayout>
              <c:xMode val="edge"/>
              <c:yMode val="edge"/>
              <c:x val="3.5402536917727005E-3"/>
              <c:y val="0.124527672150054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5149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960183463914142"/>
          <c:y val="0.85996539995419474"/>
          <c:w val="0.60985000891288299"/>
          <c:h val="8.28975981767587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FBB47-2428-4FB3-B394-1A0DE52B390A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9683F-31D3-4AB5-BC2D-D598DC010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96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9683F-31D3-4AB5-BC2D-D598DC01081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4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本次实验从一些常用的并发测试基准程序中选取了</a:t>
            </a:r>
            <a:r>
              <a:rPr lang="en-US" altLang="zh-CN" dirty="0"/>
              <a:t>7</a:t>
            </a:r>
            <a:r>
              <a:rPr lang="zh-CN" altLang="en-US" dirty="0"/>
              <a:t>个不同规模，包含不同并发机制的真实程序进行研究。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9683F-31D3-4AB5-BC2D-D598DC01081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644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实验测试对象分为实验组和对照组两组：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实验组为本文开发的工具</a:t>
            </a:r>
            <a:r>
              <a:rPr lang="en-US" altLang="zh-CN" dirty="0"/>
              <a:t>CMuJava</a:t>
            </a:r>
          </a:p>
          <a:p>
            <a:r>
              <a:rPr lang="zh-CN" altLang="en-US" dirty="0"/>
              <a:t>对照组为</a:t>
            </a:r>
            <a:r>
              <a:rPr lang="en-US" altLang="zh-CN" dirty="0"/>
              <a:t>5</a:t>
            </a:r>
            <a:r>
              <a:rPr lang="zh-CN" altLang="en-US" dirty="0"/>
              <a:t>个测试人员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实验步骤如下：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9683F-31D3-4AB5-BC2D-D598DC01081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08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9683F-31D3-4AB5-BC2D-D598DC01081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378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9683F-31D3-4AB5-BC2D-D598DC01081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863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左边是生成并发变异体耗时的盒图表示，其中横坐标为实验对象，纵坐标为时间，对于每一个实验对象，左边为测试人员，右边为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CMuJava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盒子的宽度表示稳定性，盒子越窄，表明越稳定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9683F-31D3-4AB5-BC2D-D598DC01081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701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基于本次毕设的不足提出以下改进措施。。。。。。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9683F-31D3-4AB5-BC2D-D598DC01081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285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9683F-31D3-4AB5-BC2D-D598DC01081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128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我主要从以下几方面来介绍一下我的毕业设计的相关内容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9683F-31D3-4AB5-BC2D-D598DC01081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904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9683F-31D3-4AB5-BC2D-D598DC01081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573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生成并发变异体作为并发变异测试的基础，目前存在以下问题：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缺乏开源工具支持</a:t>
            </a:r>
            <a:endParaRPr lang="en-US" altLang="zh-CN" sz="1200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ym typeface="Wingdings" panose="05000000000000000000" pitchFamily="2" charset="2"/>
              </a:rPr>
              <a:t>所以主要通过人工生成并发变异体</a:t>
            </a:r>
            <a:r>
              <a:rPr lang="en-US" altLang="zh-CN" sz="1200" dirty="0">
                <a:sym typeface="Wingdings" panose="05000000000000000000" pitchFamily="2" charset="2"/>
              </a:rPr>
              <a:t></a:t>
            </a:r>
            <a:r>
              <a:rPr lang="zh-CN" altLang="en-US" sz="1200" dirty="0"/>
              <a:t>人工生成并发变异体代价高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这是我针对一个仅含</a:t>
            </a:r>
            <a:r>
              <a:rPr lang="en-US" altLang="zh-CN" sz="1200" dirty="0"/>
              <a:t>19</a:t>
            </a:r>
            <a:r>
              <a:rPr lang="zh-CN" altLang="en-US" sz="1200" dirty="0"/>
              <a:t>行代码的</a:t>
            </a:r>
            <a:r>
              <a:rPr lang="en-US" altLang="zh-CN" sz="1200" dirty="0"/>
              <a:t>Java</a:t>
            </a:r>
            <a:r>
              <a:rPr lang="zh-CN" altLang="en-US" sz="1200" dirty="0"/>
              <a:t>文件进行并发变异体生成实验的数据：从表中可以看出人工生成耗时将近</a:t>
            </a:r>
            <a:r>
              <a:rPr lang="en-US" altLang="zh-CN" sz="1200" dirty="0"/>
              <a:t>5</a:t>
            </a:r>
            <a:r>
              <a:rPr lang="zh-CN" altLang="en-US" sz="1200" dirty="0"/>
              <a:t>分钟，而使用</a:t>
            </a:r>
            <a:r>
              <a:rPr lang="zh-CN" altLang="en-US" sz="1200" b="1" dirty="0"/>
              <a:t>我的工</a:t>
            </a:r>
            <a:r>
              <a:rPr lang="zh-CN" altLang="en-US" sz="1200" dirty="0"/>
              <a:t>具仅用时</a:t>
            </a:r>
            <a:r>
              <a:rPr lang="en-US" altLang="zh-CN" sz="1200" dirty="0"/>
              <a:t>0.056</a:t>
            </a:r>
            <a:r>
              <a:rPr lang="zh-CN" altLang="en-US" sz="1200" dirty="0"/>
              <a:t>秒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如果程序更复杂的话，人工生成代价会更高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从这个简单的实验可以看出使用工具可以极大地节约测试资源。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所以设计并开发一个能够自动生成并发变异体的工具</a:t>
            </a:r>
            <a:r>
              <a:rPr lang="zh-CN" altLang="en-US" sz="1200" b="1" dirty="0"/>
              <a:t>对于并发变异测试是很有必要的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9683F-31D3-4AB5-BC2D-D598DC01081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574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9683F-31D3-4AB5-BC2D-D598DC01081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10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源程序解析之后可以得到待测程序的语法结构信息，</a:t>
            </a:r>
            <a:r>
              <a:rPr lang="en-US" altLang="zh-CN" dirty="0"/>
              <a:t>CMuJava</a:t>
            </a:r>
            <a:r>
              <a:rPr lang="zh-CN" altLang="en-US" dirty="0"/>
              <a:t>使用了</a:t>
            </a:r>
            <a:r>
              <a:rPr lang="en-US" altLang="zh-CN" dirty="0"/>
              <a:t>MetaObject</a:t>
            </a:r>
            <a:r>
              <a:rPr lang="zh-CN" altLang="en-US" dirty="0"/>
              <a:t>来表示待测程序的语法信息。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MetaObject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一个用于存储待测程序所有语法信息和逻辑结构信息的数据结构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我们可以按照一个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程序的组成部分来理解这个结构：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9683F-31D3-4AB5-BC2D-D598DC01081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404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9683F-31D3-4AB5-BC2D-D598DC01081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052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由于</a:t>
            </a:r>
            <a:r>
              <a:rPr lang="en-US" altLang="zh-CN" b="1" dirty="0"/>
              <a:t>CMuJava</a:t>
            </a:r>
            <a:r>
              <a:rPr lang="zh-CN" altLang="en-US" b="1" dirty="0"/>
              <a:t>使用到的</a:t>
            </a:r>
            <a:r>
              <a:rPr lang="en-US" altLang="zh-CN" b="1" dirty="0"/>
              <a:t>MetaObject</a:t>
            </a:r>
            <a:r>
              <a:rPr lang="zh-CN" altLang="en-US" b="1" dirty="0"/>
              <a:t>结构稳定，涉及到众多的变异算子，每个变异算子都需要对</a:t>
            </a:r>
            <a:r>
              <a:rPr lang="en-US" altLang="zh-CN" b="1" dirty="0"/>
              <a:t>MetaObject</a:t>
            </a:r>
            <a:r>
              <a:rPr lang="zh-CN" altLang="en-US" b="1" dirty="0"/>
              <a:t>的不同节点进行操作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所以</a:t>
            </a:r>
            <a:r>
              <a:rPr lang="en-US" altLang="zh-CN" b="1" dirty="0"/>
              <a:t>CMuJava</a:t>
            </a:r>
            <a:r>
              <a:rPr lang="zh-CN" altLang="en-US" b="1" dirty="0"/>
              <a:t>使用了</a:t>
            </a:r>
            <a:r>
              <a:rPr lang="en-US" altLang="zh-CN" b="1" dirty="0"/>
              <a:t>Visitor</a:t>
            </a:r>
            <a:r>
              <a:rPr lang="zh-CN" altLang="en-US" b="1" dirty="0"/>
              <a:t>模式进行实现</a:t>
            </a:r>
            <a:endParaRPr lang="en-US" altLang="zh-CN" b="1" dirty="0"/>
          </a:p>
          <a:p>
            <a:r>
              <a:rPr lang="zh-CN" altLang="en-US" b="1" dirty="0"/>
              <a:t>其中</a:t>
            </a:r>
            <a:r>
              <a:rPr lang="en-US" altLang="zh-CN" b="1" dirty="0"/>
              <a:t>MetaObject</a:t>
            </a:r>
            <a:r>
              <a:rPr lang="zh-CN" altLang="en-US" b="1" dirty="0"/>
              <a:t>内各个节点作为被访问对象，变异算子作为具体的访问者。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这样做的优点主要有两方面：</a:t>
            </a:r>
            <a:endParaRPr lang="en-US" altLang="zh-CN" b="1" dirty="0"/>
          </a:p>
          <a:p>
            <a:r>
              <a:rPr lang="zh-CN" altLang="en-US" dirty="0"/>
              <a:t>首先，新增变异算子时只需要新增一个访问者类即可</a:t>
            </a:r>
            <a:endParaRPr lang="en-US" altLang="zh-CN" dirty="0"/>
          </a:p>
          <a:p>
            <a:r>
              <a:rPr lang="zh-CN" altLang="en-US" dirty="0"/>
              <a:t>第二就是数据和操作分离，降低系统耦合性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9683F-31D3-4AB5-BC2D-D598DC01081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20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接下来主要介绍本次经验研究的相关内容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研究的问题是 </a:t>
            </a:r>
            <a:r>
              <a:rPr lang="en-US" altLang="zh-CN" dirty="0"/>
              <a:t>CMuJava</a:t>
            </a:r>
            <a:r>
              <a:rPr lang="zh-CN" altLang="en-US" dirty="0"/>
              <a:t>生成并发变异体的正确性，完备性和效率。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9683F-31D3-4AB5-BC2D-D598DC01081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19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0BF4-500C-4D45-B541-D95DDDD6F520}" type="datetime1">
              <a:rPr lang="zh-CN" altLang="en-US" smtClean="0"/>
              <a:pPr/>
              <a:t>2018/6/14</a:t>
            </a:fld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7A87-3919-4E60-9A88-09E5FFAD5648}" type="slidenum">
              <a:rPr lang="zh-CN" altLang="en-US" smtClean="0"/>
              <a:pPr/>
              <a:t>‹#›</a:t>
            </a:fld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93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0BF4-500C-4D45-B541-D95DDDD6F520}" type="datetime1">
              <a:rPr lang="zh-CN" altLang="en-US" smtClean="0"/>
              <a:pPr/>
              <a:t>2018/6/14</a:t>
            </a:fld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11CD-63C3-47FA-B087-22FFA6275CAF}" type="slidenum">
              <a:rPr lang="zh-CN" altLang="en-US" smtClean="0"/>
              <a:pPr/>
              <a:t>‹#›</a:t>
            </a:fld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23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0BF4-500C-4D45-B541-D95DDDD6F520}" type="datetime1">
              <a:rPr lang="zh-CN" altLang="en-US" smtClean="0"/>
              <a:pPr/>
              <a:t>2018/6/14</a:t>
            </a:fld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5DE2-C4D7-4D04-AD0D-4232CA6187DA}" type="slidenum">
              <a:rPr lang="zh-CN" altLang="en-US" smtClean="0"/>
              <a:pPr/>
              <a:t>‹#›</a:t>
            </a:fld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63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0BF4-500C-4D45-B541-D95DDDD6F520}" type="datetime1">
              <a:rPr lang="zh-CN" altLang="en-US" smtClean="0"/>
              <a:pPr/>
              <a:t>2018/6/14</a:t>
            </a:fld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D0D6-877F-4429-B1DB-8EAA89A37A06}" type="slidenum">
              <a:rPr lang="zh-CN" altLang="en-US" smtClean="0"/>
              <a:pPr/>
              <a:t>‹#›</a:t>
            </a:fld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25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0BF4-500C-4D45-B541-D95DDDD6F520}" type="datetime1">
              <a:rPr lang="zh-CN" altLang="en-US" smtClean="0"/>
              <a:pPr/>
              <a:t>2018/6/14</a:t>
            </a:fld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3081-FD28-4D29-B70D-21319707335C}" type="slidenum">
              <a:rPr lang="zh-CN" altLang="en-US" smtClean="0"/>
              <a:pPr/>
              <a:t>‹#›</a:t>
            </a:fld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61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0BF4-500C-4D45-B541-D95DDDD6F520}" type="datetime1">
              <a:rPr lang="zh-CN" altLang="en-US" smtClean="0"/>
              <a:pPr/>
              <a:t>2018/6/14</a:t>
            </a:fld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C58E4-1727-4AF5-A166-800DF89D435E}" type="slidenum">
              <a:rPr lang="zh-CN" altLang="en-US" smtClean="0"/>
              <a:pPr/>
              <a:t>‹#›</a:t>
            </a:fld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40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0BF4-500C-4D45-B541-D95DDDD6F520}" type="datetime1">
              <a:rPr lang="zh-CN" altLang="en-US" smtClean="0"/>
              <a:pPr/>
              <a:t>2018/6/14</a:t>
            </a:fld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BEE4-3A8B-4FB0-9291-FDD9EEBAC994}" type="slidenum">
              <a:rPr lang="zh-CN" altLang="en-US" smtClean="0"/>
              <a:pPr/>
              <a:t>‹#›</a:t>
            </a:fld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37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0BF4-500C-4D45-B541-D95DDDD6F520}" type="datetime1">
              <a:rPr lang="zh-CN" altLang="en-US" smtClean="0"/>
              <a:pPr/>
              <a:t>2018/6/14</a:t>
            </a:fld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DA00-192E-456D-908C-304052C1BEC5}" type="slidenum">
              <a:rPr lang="zh-CN" altLang="en-US" smtClean="0"/>
              <a:pPr/>
              <a:t>‹#›</a:t>
            </a:fld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27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0BF4-500C-4D45-B541-D95DDDD6F520}" type="datetime1">
              <a:rPr lang="zh-CN" altLang="en-US" smtClean="0"/>
              <a:pPr/>
              <a:t>2018/6/14</a:t>
            </a:fld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D0BE-35BA-4F84-9742-34F8D8B75F83}" type="slidenum">
              <a:rPr lang="zh-CN" altLang="en-US" smtClean="0"/>
              <a:pPr/>
              <a:t>‹#›</a:t>
            </a:fld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82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0BF4-500C-4D45-B541-D95DDDD6F520}" type="datetime1">
              <a:rPr lang="zh-CN" altLang="en-US" smtClean="0"/>
              <a:pPr/>
              <a:t>2018/6/14</a:t>
            </a:fld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7480-0078-4513-8AEF-E0392C398FF8}" type="slidenum">
              <a:rPr lang="zh-CN" altLang="en-US" smtClean="0"/>
              <a:pPr/>
              <a:t>‹#›</a:t>
            </a:fld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31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0BF4-500C-4D45-B541-D95DDDD6F520}" type="datetime1">
              <a:rPr lang="zh-CN" altLang="en-US" smtClean="0"/>
              <a:pPr/>
              <a:t>2018/6/14</a:t>
            </a:fld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53A3-F4F9-478E-876C-2ACB73F0B927}" type="slidenum">
              <a:rPr lang="zh-CN" altLang="en-US" smtClean="0"/>
              <a:pPr/>
              <a:t>‹#›</a:t>
            </a:fld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6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C0BF4-500C-4D45-B541-D95DDDD6F520}" type="datetime1">
              <a:rPr lang="zh-CN" altLang="en-US" smtClean="0"/>
              <a:pPr/>
              <a:t>2018/6/14</a:t>
            </a:fld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8B5B9-E3A1-478C-A84E-C26732BC8476}" type="slidenum">
              <a:rPr lang="zh-CN" altLang="en-US" smtClean="0"/>
              <a:pPr/>
              <a:t>‹#›</a:t>
            </a:fld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1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chart" Target="../charts/chart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Relationship Id="rId9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iamisis\Desktop\崔老师的PPT\bghome0.png">
            <a:extLst>
              <a:ext uri="{FF2B5EF4-FFF2-40B4-BE49-F238E27FC236}">
                <a16:creationId xmlns:a16="http://schemas.microsoft.com/office/drawing/2014/main" id="{B60F896E-3F1E-48F7-A6CC-59D0215BC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9645"/>
            <a:ext cx="6858000" cy="4088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2" descr="PPECLOGO-eff-0-1">
            <a:extLst>
              <a:ext uri="{FF2B5EF4-FFF2-40B4-BE49-F238E27FC236}">
                <a16:creationId xmlns:a16="http://schemas.microsoft.com/office/drawing/2014/main" id="{6471D010-2AC3-434E-881F-EFE4F2106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8" y="3267078"/>
            <a:ext cx="626269" cy="37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3" descr="PPECLOGO-eff-0-2">
            <a:extLst>
              <a:ext uri="{FF2B5EF4-FFF2-40B4-BE49-F238E27FC236}">
                <a16:creationId xmlns:a16="http://schemas.microsoft.com/office/drawing/2014/main" id="{62613E54-8B17-4736-B6BA-EE38D523B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121" y="3248028"/>
            <a:ext cx="579835" cy="354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4" descr="PPECLOGO-eff-0-3">
            <a:extLst>
              <a:ext uri="{FF2B5EF4-FFF2-40B4-BE49-F238E27FC236}">
                <a16:creationId xmlns:a16="http://schemas.microsoft.com/office/drawing/2014/main" id="{0B155949-4F95-4691-AF1B-ACDE5B794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4" y="2587229"/>
            <a:ext cx="1779985" cy="1122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5" descr="PPECLOGO-eff-0-1">
            <a:extLst>
              <a:ext uri="{FF2B5EF4-FFF2-40B4-BE49-F238E27FC236}">
                <a16:creationId xmlns:a16="http://schemas.microsoft.com/office/drawing/2014/main" id="{F5B8F77E-EDD4-4B1A-AA2E-1BE0915A0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8" y="3684987"/>
            <a:ext cx="309563" cy="18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6" descr="PPECLOGO-eff-0-1">
            <a:extLst>
              <a:ext uri="{FF2B5EF4-FFF2-40B4-BE49-F238E27FC236}">
                <a16:creationId xmlns:a16="http://schemas.microsoft.com/office/drawing/2014/main" id="{AD6E4622-55C0-469A-8638-5C8CBB594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560" y="3275411"/>
            <a:ext cx="23693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7" descr="PPECLOGO-eff-0-1">
            <a:extLst>
              <a:ext uri="{FF2B5EF4-FFF2-40B4-BE49-F238E27FC236}">
                <a16:creationId xmlns:a16="http://schemas.microsoft.com/office/drawing/2014/main" id="{7E6E746E-33FA-4D38-AC2C-4B90270CC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40" y="3715944"/>
            <a:ext cx="116681" cy="70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7" name="Picture 8" descr="PPECLOGO-eff-0-2">
            <a:extLst>
              <a:ext uri="{FF2B5EF4-FFF2-40B4-BE49-F238E27FC236}">
                <a16:creationId xmlns:a16="http://schemas.microsoft.com/office/drawing/2014/main" id="{9FF7216B-DB62-4531-9B38-555955349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310" y="3119440"/>
            <a:ext cx="579835" cy="354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8" name="Picture 9" descr="PPECLOGO-eff-5-4">
            <a:extLst>
              <a:ext uri="{FF2B5EF4-FFF2-40B4-BE49-F238E27FC236}">
                <a16:creationId xmlns:a16="http://schemas.microsoft.com/office/drawing/2014/main" id="{5A4850CC-8BE9-43C9-B4CC-9FCB3246A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83" y="3418287"/>
            <a:ext cx="872729" cy="531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9" name="Picture 10" descr="PPECLOGO-eff-5-2">
            <a:extLst>
              <a:ext uri="{FF2B5EF4-FFF2-40B4-BE49-F238E27FC236}">
                <a16:creationId xmlns:a16="http://schemas.microsoft.com/office/drawing/2014/main" id="{383945BF-E7D6-4F85-9234-861D3692C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171" y="3531396"/>
            <a:ext cx="1083469" cy="67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0" name="Picture 11" descr="PPECLOGO-eff-5-4">
            <a:extLst>
              <a:ext uri="{FF2B5EF4-FFF2-40B4-BE49-F238E27FC236}">
                <a16:creationId xmlns:a16="http://schemas.microsoft.com/office/drawing/2014/main" id="{C99505FF-0D5D-436A-A87C-34D622B2C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8" y="3190879"/>
            <a:ext cx="659606" cy="40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" name="Picture 12" descr="PPECLOGO-eff-0-1">
            <a:extLst>
              <a:ext uri="{FF2B5EF4-FFF2-40B4-BE49-F238E27FC236}">
                <a16:creationId xmlns:a16="http://schemas.microsoft.com/office/drawing/2014/main" id="{21D8384D-C271-450E-86CA-82765BD82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5" y="3615930"/>
            <a:ext cx="308372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2" name="Picture 13" descr="PPECLOGO-eff-0-1">
            <a:extLst>
              <a:ext uri="{FF2B5EF4-FFF2-40B4-BE49-F238E27FC236}">
                <a16:creationId xmlns:a16="http://schemas.microsoft.com/office/drawing/2014/main" id="{C189B074-454D-4E16-8472-1A1F6A568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319" y="3020617"/>
            <a:ext cx="308372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3" name="Picture 14" descr="PPECLOGO-eff2-1-2">
            <a:extLst>
              <a:ext uri="{FF2B5EF4-FFF2-40B4-BE49-F238E27FC236}">
                <a16:creationId xmlns:a16="http://schemas.microsoft.com/office/drawing/2014/main" id="{F2C13E4E-0224-4C82-9506-5A77C592F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09" y="3224216"/>
            <a:ext cx="1002506" cy="675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4" name="Picture 15" descr="PPECLOGO-eff2-1-3">
            <a:extLst>
              <a:ext uri="{FF2B5EF4-FFF2-40B4-BE49-F238E27FC236}">
                <a16:creationId xmlns:a16="http://schemas.microsoft.com/office/drawing/2014/main" id="{9998B4E8-E0C6-4B49-A875-CF11A5638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3219451"/>
            <a:ext cx="258366" cy="172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5" name="Picture 16" descr="PPECLOGO-eff2-1-4">
            <a:extLst>
              <a:ext uri="{FF2B5EF4-FFF2-40B4-BE49-F238E27FC236}">
                <a16:creationId xmlns:a16="http://schemas.microsoft.com/office/drawing/2014/main" id="{B9BEB188-9DB5-4892-A30E-2F7C187FA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833" y="3474244"/>
            <a:ext cx="415529" cy="27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6" name="Picture 17" descr="PPECLOGO-eff2-1-3">
            <a:extLst>
              <a:ext uri="{FF2B5EF4-FFF2-40B4-BE49-F238E27FC236}">
                <a16:creationId xmlns:a16="http://schemas.microsoft.com/office/drawing/2014/main" id="{839F32F4-6F54-429D-8EF2-2A7CE0A91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696" y="3277792"/>
            <a:ext cx="213122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7" name="Picture 18" descr="PPECLOGO-eff2-1-3">
            <a:extLst>
              <a:ext uri="{FF2B5EF4-FFF2-40B4-BE49-F238E27FC236}">
                <a16:creationId xmlns:a16="http://schemas.microsoft.com/office/drawing/2014/main" id="{D550C33F-C4F4-4269-B0C0-169FEA122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733" y="3531396"/>
            <a:ext cx="166688" cy="11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8" name="TextBox 48">
            <a:extLst>
              <a:ext uri="{FF2B5EF4-FFF2-40B4-BE49-F238E27FC236}">
                <a16:creationId xmlns:a16="http://schemas.microsoft.com/office/drawing/2014/main" id="{B54C653A-EA23-4E70-A266-46EC159F6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9" y="1521620"/>
            <a:ext cx="66784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面向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Java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程序的并发变异体生成工具研究与实现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FD6DB4-5338-46C2-B9AA-D1F9A58007A7}"/>
              </a:ext>
            </a:extLst>
          </p:cNvPr>
          <p:cNvSpPr txBox="1"/>
          <p:nvPr/>
        </p:nvSpPr>
        <p:spPr>
          <a:xfrm>
            <a:off x="4129378" y="4487014"/>
            <a:ext cx="242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指导老师： 孙昌爱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0470375-BB7F-4134-B8F0-A908BAB8ED3C}"/>
              </a:ext>
            </a:extLst>
          </p:cNvPr>
          <p:cNvSpPr txBox="1"/>
          <p:nvPr/>
        </p:nvSpPr>
        <p:spPr>
          <a:xfrm>
            <a:off x="4129378" y="3399533"/>
            <a:ext cx="231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学    生： 顾友达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DF1F8C5-A52D-44F5-B4BC-66EA4C8C495F}"/>
              </a:ext>
            </a:extLst>
          </p:cNvPr>
          <p:cNvSpPr txBox="1"/>
          <p:nvPr/>
        </p:nvSpPr>
        <p:spPr>
          <a:xfrm>
            <a:off x="4129378" y="3955875"/>
            <a:ext cx="242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学    号：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41455112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iamisis\Desktop\00.jpg">
            <a:extLst>
              <a:ext uri="{FF2B5EF4-FFF2-40B4-BE49-F238E27FC236}">
                <a16:creationId xmlns:a16="http://schemas.microsoft.com/office/drawing/2014/main" id="{9F66AFF6-1A97-4AC2-8A41-FC179EBED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直接连接符 11">
            <a:extLst>
              <a:ext uri="{FF2B5EF4-FFF2-40B4-BE49-F238E27FC236}">
                <a16:creationId xmlns:a16="http://schemas.microsoft.com/office/drawing/2014/main" id="{3568CA88-FF3B-416B-AEBF-8192BF0604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033" y="416286"/>
            <a:ext cx="2322909" cy="0"/>
          </a:xfrm>
          <a:prstGeom prst="line">
            <a:avLst/>
          </a:prstGeom>
          <a:noFill/>
          <a:ln w="9525" cap="flat" cmpd="sng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2" name="Rectangle 7">
            <a:extLst>
              <a:ext uri="{FF2B5EF4-FFF2-40B4-BE49-F238E27FC236}">
                <a16:creationId xmlns:a16="http://schemas.microsoft.com/office/drawing/2014/main" id="{E651BD87-A78D-470C-84F0-2AD30CFDD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8" y="387712"/>
            <a:ext cx="161925" cy="53579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方正兰亭黑_GBK" charset="-122"/>
              <a:sym typeface="宋体" panose="02010600030101010101" pitchFamily="2" charset="-122"/>
            </a:endParaRPr>
          </a:p>
        </p:txBody>
      </p:sp>
      <p:sp>
        <p:nvSpPr>
          <p:cNvPr id="6163" name="TextBox 5">
            <a:extLst>
              <a:ext uri="{FF2B5EF4-FFF2-40B4-BE49-F238E27FC236}">
                <a16:creationId xmlns:a16="http://schemas.microsoft.com/office/drawing/2014/main" id="{1A0F57EC-516D-43E2-A8E0-A33B78B6D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92" y="80297"/>
            <a:ext cx="191690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1922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经验研究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pic>
        <p:nvPicPr>
          <p:cNvPr id="17" name="11 Imagen">
            <a:extLst>
              <a:ext uri="{FF2B5EF4-FFF2-40B4-BE49-F238E27FC236}">
                <a16:creationId xmlns:a16="http://schemas.microsoft.com/office/drawing/2014/main" id="{B6675422-2B64-434F-817D-4A37ACA57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57" y="4828640"/>
            <a:ext cx="271463" cy="22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12 Imagen">
            <a:extLst>
              <a:ext uri="{FF2B5EF4-FFF2-40B4-BE49-F238E27FC236}">
                <a16:creationId xmlns:a16="http://schemas.microsoft.com/office/drawing/2014/main" id="{ACEC0882-6A2E-4D90-BC79-C1621AE09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452" y="4828640"/>
            <a:ext cx="270272" cy="22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14 CuadroTexto">
            <a:extLst>
              <a:ext uri="{FF2B5EF4-FFF2-40B4-BE49-F238E27FC236}">
                <a16:creationId xmlns:a16="http://schemas.microsoft.com/office/drawing/2014/main" id="{505984BC-1FC2-4028-A995-6768AD94D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965" y="4818854"/>
            <a:ext cx="3064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900" b="1" i="1" dirty="0">
                <a:solidFill>
                  <a:schemeClr val="bg1"/>
                </a:solidFill>
                <a:latin typeface="方正兰亭黑_GBK" charset="-122"/>
                <a:ea typeface="MS PGothic" panose="020B0600070205080204" pitchFamily="34" charset="-128"/>
                <a:sym typeface="MS PGothic" panose="020B0600070205080204" pitchFamily="34" charset="-128"/>
              </a:rPr>
              <a:t>of</a:t>
            </a:r>
          </a:p>
        </p:txBody>
      </p:sp>
      <p:sp>
        <p:nvSpPr>
          <p:cNvPr id="23" name="15 CuadroTexto">
            <a:extLst>
              <a:ext uri="{FF2B5EF4-FFF2-40B4-BE49-F238E27FC236}">
                <a16:creationId xmlns:a16="http://schemas.microsoft.com/office/drawing/2014/main" id="{DBA50C41-DE23-485F-A808-982420AB6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903" y="4818854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兰亭黑_GBK" charset="-122"/>
              </a:rPr>
              <a:t>13</a:t>
            </a:r>
            <a:endParaRPr lang="zh-CN" altLang="zh-CN" sz="9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方正兰亭黑_GBK" charset="-122"/>
            </a:endParaRPr>
          </a:p>
          <a:p>
            <a:pPr algn="ctr"/>
            <a:endParaRPr lang="zh-CN" altLang="zh-CN" sz="900" b="1" dirty="0">
              <a:solidFill>
                <a:schemeClr val="bg1"/>
              </a:solidFill>
              <a:latin typeface="方正兰亭黑_GBK" charset="-122"/>
              <a:ea typeface="方正兰亭黑_GBK" charset="-122"/>
              <a:sym typeface="方正兰亭黑_GBK" charset="-122"/>
            </a:endParaRPr>
          </a:p>
        </p:txBody>
      </p:sp>
      <p:pic>
        <p:nvPicPr>
          <p:cNvPr id="24" name="Imagen 6" descr="C:\Users\Design\Documents\Edu\Product Launch\btns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DEBF9D3-B1A1-4C02-A9A5-78FC7A5FC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489" y="4875073"/>
            <a:ext cx="132159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Imagen 6" descr="C:\Users\Design\Documents\Edu\Product Launch\btns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F3F1EDD-6450-47F0-B6FB-C84D79074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83234" y="4875073"/>
            <a:ext cx="132159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13 CuadroTexto">
            <a:extLst>
              <a:ext uri="{FF2B5EF4-FFF2-40B4-BE49-F238E27FC236}">
                <a16:creationId xmlns:a16="http://schemas.microsoft.com/office/drawing/2014/main" id="{7E9EAA45-BACE-48A4-8356-5A3153877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8256" y="4825217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b="1" dirty="0">
                <a:solidFill>
                  <a:srgbClr val="04AEDA"/>
                </a:solidFill>
                <a:latin typeface="方正兰亭黑_GBK" charset="-122"/>
                <a:ea typeface="方正兰亭黑_GBK" charset="-122"/>
                <a:sym typeface="方正兰亭黑_GBK" charset="-122"/>
              </a:rPr>
              <a:t>8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5465A0-DA43-4A53-9C37-FC92FCE5B32D}"/>
              </a:ext>
            </a:extLst>
          </p:cNvPr>
          <p:cNvSpPr txBox="1"/>
          <p:nvPr/>
        </p:nvSpPr>
        <p:spPr>
          <a:xfrm>
            <a:off x="201193" y="681391"/>
            <a:ext cx="2003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实验对象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6D2D00F-EF8C-4E47-9CDC-591B1A74D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05130"/>
              </p:ext>
            </p:extLst>
          </p:nvPr>
        </p:nvGraphicFramePr>
        <p:xfrm>
          <a:off x="687688" y="1779438"/>
          <a:ext cx="5421154" cy="2846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27">
                  <a:extLst>
                    <a:ext uri="{9D8B030D-6E8A-4147-A177-3AD203B41FA5}">
                      <a16:colId xmlns:a16="http://schemas.microsoft.com/office/drawing/2014/main" val="1060110695"/>
                    </a:ext>
                  </a:extLst>
                </a:gridCol>
                <a:gridCol w="2047770">
                  <a:extLst>
                    <a:ext uri="{9D8B030D-6E8A-4147-A177-3AD203B41FA5}">
                      <a16:colId xmlns:a16="http://schemas.microsoft.com/office/drawing/2014/main" val="2082554089"/>
                    </a:ext>
                  </a:extLst>
                </a:gridCol>
                <a:gridCol w="893275">
                  <a:extLst>
                    <a:ext uri="{9D8B030D-6E8A-4147-A177-3AD203B41FA5}">
                      <a16:colId xmlns:a16="http://schemas.microsoft.com/office/drawing/2014/main" val="2331473913"/>
                    </a:ext>
                  </a:extLst>
                </a:gridCol>
                <a:gridCol w="2002582">
                  <a:extLst>
                    <a:ext uri="{9D8B030D-6E8A-4147-A177-3AD203B41FA5}">
                      <a16:colId xmlns:a16="http://schemas.microsoft.com/office/drawing/2014/main" val="2785189567"/>
                    </a:ext>
                  </a:extLst>
                </a:gridCol>
              </a:tblGrid>
              <a:tr h="29590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程序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代码行数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可运用的并发变异算子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963308"/>
                  </a:ext>
                </a:extLst>
              </a:tr>
              <a:tr h="270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RSK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23541"/>
                  </a:ext>
                </a:extLst>
              </a:tr>
              <a:tr h="2160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ThreadID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ASK</a:t>
                      </a:r>
                      <a:r>
                        <a:rPr lang="zh-CN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RSK</a:t>
                      </a:r>
                      <a:r>
                        <a:rPr lang="zh-CN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RVK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280245"/>
                  </a:ext>
                </a:extLst>
              </a:tr>
              <a:tr h="2525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FineGrainedHeap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225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ELPA</a:t>
                      </a:r>
                      <a:r>
                        <a:rPr lang="zh-CN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RCXC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376111"/>
                  </a:ext>
                </a:extLst>
              </a:tr>
              <a:tr h="4320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StripedSizedEpoch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148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MSP</a:t>
                      </a:r>
                      <a:r>
                        <a:rPr lang="zh-CN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RTXC</a:t>
                      </a:r>
                      <a:r>
                        <a:rPr lang="zh-CN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RNA</a:t>
                      </a:r>
                    </a:p>
                    <a:p>
                      <a:pPr algn="l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RSB</a:t>
                      </a:r>
                      <a:r>
                        <a:rPr lang="zh-CN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RVK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096291"/>
                  </a:ext>
                </a:extLst>
              </a:tr>
              <a:tr h="2444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LogicalOrderingAVL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1088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EELO</a:t>
                      </a:r>
                      <a:r>
                        <a:rPr lang="zh-CN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ELPA</a:t>
                      </a:r>
                      <a:r>
                        <a:rPr lang="zh-CN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RCXC</a:t>
                      </a:r>
                    </a:p>
                    <a:p>
                      <a:pPr algn="l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RVK</a:t>
                      </a:r>
                      <a:r>
                        <a:rPr lang="zh-CN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RXO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640463"/>
                  </a:ext>
                </a:extLst>
              </a:tr>
              <a:tr h="308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TranscationalFriendlyTreeSet</a:t>
                      </a:r>
                      <a:endParaRPr lang="en-US" altLang="zh-C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617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ASK</a:t>
                      </a:r>
                      <a:r>
                        <a:rPr lang="zh-CN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RJS</a:t>
                      </a:r>
                      <a:r>
                        <a:rPr lang="zh-CN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RSK</a:t>
                      </a:r>
                      <a:r>
                        <a:rPr lang="zh-CN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RVK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75803"/>
                  </a:ext>
                </a:extLst>
              </a:tr>
              <a:tr h="3598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JmsManager</a:t>
                      </a:r>
                      <a:endParaRPr lang="en-US" altLang="zh-C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490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ASK</a:t>
                      </a:r>
                      <a:r>
                        <a:rPr lang="zh-CN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RVK</a:t>
                      </a:r>
                      <a:r>
                        <a:rPr lang="zh-CN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MSP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SHCR</a:t>
                      </a:r>
                      <a:r>
                        <a:rPr lang="zh-CN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SPCR</a:t>
                      </a:r>
                      <a:r>
                        <a:rPr lang="zh-CN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SKCR</a:t>
                      </a:r>
                      <a:r>
                        <a:rPr lang="zh-CN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19708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031BCEA-2DF7-4D55-AC8F-096F0E67CF73}"/>
              </a:ext>
            </a:extLst>
          </p:cNvPr>
          <p:cNvSpPr txBox="1"/>
          <p:nvPr/>
        </p:nvSpPr>
        <p:spPr>
          <a:xfrm>
            <a:off x="620805" y="1039831"/>
            <a:ext cx="5320160" cy="61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从一些常用的并发测试基准程序中选取了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个不同代码规模的真实并发程序，这些程序包含了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语言的不同并发机制，可以生成不同的并发变异体</a:t>
            </a:r>
          </a:p>
        </p:txBody>
      </p:sp>
    </p:spTree>
    <p:extLst>
      <p:ext uri="{BB962C8B-B14F-4D97-AF65-F5344CB8AC3E}">
        <p14:creationId xmlns:p14="http://schemas.microsoft.com/office/powerpoint/2010/main" val="235100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iamisis\Desktop\00.jpg">
            <a:extLst>
              <a:ext uri="{FF2B5EF4-FFF2-40B4-BE49-F238E27FC236}">
                <a16:creationId xmlns:a16="http://schemas.microsoft.com/office/drawing/2014/main" id="{9F66AFF6-1A97-4AC2-8A41-FC179EBED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直接连接符 11">
            <a:extLst>
              <a:ext uri="{FF2B5EF4-FFF2-40B4-BE49-F238E27FC236}">
                <a16:creationId xmlns:a16="http://schemas.microsoft.com/office/drawing/2014/main" id="{3568CA88-FF3B-416B-AEBF-8192BF0604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957" y="393296"/>
            <a:ext cx="2322909" cy="0"/>
          </a:xfrm>
          <a:prstGeom prst="line">
            <a:avLst/>
          </a:prstGeom>
          <a:noFill/>
          <a:ln w="9525" cap="flat" cmpd="sng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2" name="Rectangle 7">
            <a:extLst>
              <a:ext uri="{FF2B5EF4-FFF2-40B4-BE49-F238E27FC236}">
                <a16:creationId xmlns:a16="http://schemas.microsoft.com/office/drawing/2014/main" id="{E651BD87-A78D-470C-84F0-2AD30CFDD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778" y="364722"/>
            <a:ext cx="161925" cy="53579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方正兰亭黑_GBK" charset="-122"/>
              <a:sym typeface="宋体" panose="02010600030101010101" pitchFamily="2" charset="-122"/>
            </a:endParaRPr>
          </a:p>
        </p:txBody>
      </p:sp>
      <p:sp>
        <p:nvSpPr>
          <p:cNvPr id="6163" name="TextBox 5">
            <a:extLst>
              <a:ext uri="{FF2B5EF4-FFF2-40B4-BE49-F238E27FC236}">
                <a16:creationId xmlns:a16="http://schemas.microsoft.com/office/drawing/2014/main" id="{1A0F57EC-516D-43E2-A8E0-A33B78B6D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64" y="82312"/>
            <a:ext cx="191690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1922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经验研究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pic>
        <p:nvPicPr>
          <p:cNvPr id="17" name="11 Imagen">
            <a:extLst>
              <a:ext uri="{FF2B5EF4-FFF2-40B4-BE49-F238E27FC236}">
                <a16:creationId xmlns:a16="http://schemas.microsoft.com/office/drawing/2014/main" id="{B6675422-2B64-434F-817D-4A37ACA57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57" y="4828640"/>
            <a:ext cx="271463" cy="22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12 Imagen">
            <a:extLst>
              <a:ext uri="{FF2B5EF4-FFF2-40B4-BE49-F238E27FC236}">
                <a16:creationId xmlns:a16="http://schemas.microsoft.com/office/drawing/2014/main" id="{ACEC0882-6A2E-4D90-BC79-C1621AE09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452" y="4828640"/>
            <a:ext cx="270272" cy="22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14 CuadroTexto">
            <a:extLst>
              <a:ext uri="{FF2B5EF4-FFF2-40B4-BE49-F238E27FC236}">
                <a16:creationId xmlns:a16="http://schemas.microsoft.com/office/drawing/2014/main" id="{505984BC-1FC2-4028-A995-6768AD94D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965" y="4818854"/>
            <a:ext cx="3064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900" b="1" i="1" dirty="0">
                <a:solidFill>
                  <a:schemeClr val="bg1"/>
                </a:solidFill>
                <a:latin typeface="方正兰亭黑_GBK" charset="-122"/>
                <a:ea typeface="MS PGothic" panose="020B0600070205080204" pitchFamily="34" charset="-128"/>
                <a:sym typeface="MS PGothic" panose="020B0600070205080204" pitchFamily="34" charset="-128"/>
              </a:rPr>
              <a:t>of</a:t>
            </a:r>
          </a:p>
        </p:txBody>
      </p:sp>
      <p:sp>
        <p:nvSpPr>
          <p:cNvPr id="23" name="15 CuadroTexto">
            <a:extLst>
              <a:ext uri="{FF2B5EF4-FFF2-40B4-BE49-F238E27FC236}">
                <a16:creationId xmlns:a16="http://schemas.microsoft.com/office/drawing/2014/main" id="{DBA50C41-DE23-485F-A808-982420AB6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903" y="4818854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兰亭黑_GBK" charset="-122"/>
              </a:rPr>
              <a:t>13</a:t>
            </a:r>
            <a:endParaRPr lang="zh-CN" altLang="zh-CN" sz="9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方正兰亭黑_GBK" charset="-122"/>
            </a:endParaRPr>
          </a:p>
          <a:p>
            <a:pPr algn="ctr"/>
            <a:endParaRPr lang="zh-CN" altLang="zh-CN" sz="900" b="1" dirty="0">
              <a:solidFill>
                <a:schemeClr val="bg1"/>
              </a:solidFill>
              <a:latin typeface="方正兰亭黑_GBK" charset="-122"/>
              <a:ea typeface="方正兰亭黑_GBK" charset="-122"/>
              <a:sym typeface="方正兰亭黑_GBK" charset="-122"/>
            </a:endParaRPr>
          </a:p>
        </p:txBody>
      </p:sp>
      <p:pic>
        <p:nvPicPr>
          <p:cNvPr id="24" name="Imagen 6" descr="C:\Users\Design\Documents\Edu\Product Launch\btns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DEBF9D3-B1A1-4C02-A9A5-78FC7A5FC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489" y="4875073"/>
            <a:ext cx="132159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Imagen 6" descr="C:\Users\Design\Documents\Edu\Product Launch\btns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F3F1EDD-6450-47F0-B6FB-C84D79074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83234" y="4875073"/>
            <a:ext cx="132159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13 CuadroTexto">
            <a:extLst>
              <a:ext uri="{FF2B5EF4-FFF2-40B4-BE49-F238E27FC236}">
                <a16:creationId xmlns:a16="http://schemas.microsoft.com/office/drawing/2014/main" id="{7E9EAA45-BACE-48A4-8356-5A3153877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8256" y="4825217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b="1" dirty="0">
                <a:solidFill>
                  <a:srgbClr val="04AEDA"/>
                </a:solidFill>
                <a:latin typeface="方正兰亭黑_GBK" charset="-122"/>
                <a:ea typeface="方正兰亭黑_GBK" charset="-122"/>
                <a:sym typeface="方正兰亭黑_GBK" charset="-122"/>
              </a:rPr>
              <a:t>9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5465A0-DA43-4A53-9C37-FC92FCE5B32D}"/>
              </a:ext>
            </a:extLst>
          </p:cNvPr>
          <p:cNvSpPr txBox="1"/>
          <p:nvPr/>
        </p:nvSpPr>
        <p:spPr>
          <a:xfrm>
            <a:off x="93055" y="1409512"/>
            <a:ext cx="1499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实验步骤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231D95-7F57-4F83-8E54-6E4D72473484}"/>
              </a:ext>
            </a:extLst>
          </p:cNvPr>
          <p:cNvSpPr txBox="1"/>
          <p:nvPr/>
        </p:nvSpPr>
        <p:spPr>
          <a:xfrm>
            <a:off x="93055" y="418301"/>
            <a:ext cx="1499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测试对象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ED62028-35C6-4F58-A257-85D5196B930D}"/>
              </a:ext>
            </a:extLst>
          </p:cNvPr>
          <p:cNvSpPr txBox="1"/>
          <p:nvPr/>
        </p:nvSpPr>
        <p:spPr>
          <a:xfrm>
            <a:off x="385790" y="737143"/>
            <a:ext cx="1916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实验组：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CMuJava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0115BF6-C351-4832-8183-C32090A8DBCB}"/>
              </a:ext>
            </a:extLst>
          </p:cNvPr>
          <p:cNvSpPr txBox="1"/>
          <p:nvPr/>
        </p:nvSpPr>
        <p:spPr>
          <a:xfrm>
            <a:off x="385790" y="1010175"/>
            <a:ext cx="248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对照组：测试人员（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个）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E97A79-A730-4464-9435-76D30C9755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790" y="1737389"/>
            <a:ext cx="2830602" cy="29802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7ACF65C-8AF8-4F6D-AE82-30A37C638936}"/>
              </a:ext>
            </a:extLst>
          </p:cNvPr>
          <p:cNvSpPr txBox="1"/>
          <p:nvPr/>
        </p:nvSpPr>
        <p:spPr>
          <a:xfrm>
            <a:off x="3515952" y="2213512"/>
            <a:ext cx="28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、选择并分析待测程序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D1F2332-BB0B-4FBF-92A2-0DD208F221B1}"/>
              </a:ext>
            </a:extLst>
          </p:cNvPr>
          <p:cNvSpPr txBox="1"/>
          <p:nvPr/>
        </p:nvSpPr>
        <p:spPr>
          <a:xfrm>
            <a:off x="3515952" y="2734596"/>
            <a:ext cx="28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、查找可变异点并生成变异体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964538F-3E40-4E0A-B9D8-799CCE47E9D4}"/>
              </a:ext>
            </a:extLst>
          </p:cNvPr>
          <p:cNvSpPr txBox="1"/>
          <p:nvPr/>
        </p:nvSpPr>
        <p:spPr>
          <a:xfrm>
            <a:off x="3536927" y="3255641"/>
            <a:ext cx="28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、统计实验结果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94186B-6F14-4878-B3C5-63D957F368C8}"/>
              </a:ext>
            </a:extLst>
          </p:cNvPr>
          <p:cNvSpPr/>
          <p:nvPr/>
        </p:nvSpPr>
        <p:spPr>
          <a:xfrm>
            <a:off x="692811" y="2010106"/>
            <a:ext cx="899932" cy="687846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D190C53-FF09-4763-8267-8F6DFD8D2A52}"/>
              </a:ext>
            </a:extLst>
          </p:cNvPr>
          <p:cNvSpPr/>
          <p:nvPr/>
        </p:nvSpPr>
        <p:spPr>
          <a:xfrm>
            <a:off x="692811" y="2782309"/>
            <a:ext cx="899932" cy="687846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CDA419C-17ED-409B-90F1-8B5380F91984}"/>
              </a:ext>
            </a:extLst>
          </p:cNvPr>
          <p:cNvSpPr/>
          <p:nvPr/>
        </p:nvSpPr>
        <p:spPr>
          <a:xfrm>
            <a:off x="548801" y="3528338"/>
            <a:ext cx="2520174" cy="98754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843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27" grpId="0"/>
      <p:bldP spid="28" grpId="0"/>
      <p:bldP spid="7" grpId="0" animBg="1"/>
      <p:bldP spid="34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iamisis\Desktop\00.jpg">
            <a:extLst>
              <a:ext uri="{FF2B5EF4-FFF2-40B4-BE49-F238E27FC236}">
                <a16:creationId xmlns:a16="http://schemas.microsoft.com/office/drawing/2014/main" id="{9F66AFF6-1A97-4AC2-8A41-FC179EBED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直接连接符 11">
            <a:extLst>
              <a:ext uri="{FF2B5EF4-FFF2-40B4-BE49-F238E27FC236}">
                <a16:creationId xmlns:a16="http://schemas.microsoft.com/office/drawing/2014/main" id="{3568CA88-FF3B-416B-AEBF-8192BF0604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025" y="412282"/>
            <a:ext cx="2322909" cy="0"/>
          </a:xfrm>
          <a:prstGeom prst="line">
            <a:avLst/>
          </a:prstGeom>
          <a:noFill/>
          <a:ln w="9525" cap="flat" cmpd="sng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62" name="Rectangle 7">
            <a:extLst>
              <a:ext uri="{FF2B5EF4-FFF2-40B4-BE49-F238E27FC236}">
                <a16:creationId xmlns:a16="http://schemas.microsoft.com/office/drawing/2014/main" id="{E651BD87-A78D-470C-84F0-2AD30CFDD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0" y="383708"/>
            <a:ext cx="161925" cy="53579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63" name="TextBox 5">
            <a:extLst>
              <a:ext uri="{FF2B5EF4-FFF2-40B4-BE49-F238E27FC236}">
                <a16:creationId xmlns:a16="http://schemas.microsoft.com/office/drawing/2014/main" id="{1A0F57EC-516D-43E2-A8E0-A33B78B6D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58" y="77596"/>
            <a:ext cx="191690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1922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经验研究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pic>
        <p:nvPicPr>
          <p:cNvPr id="17" name="11 Imagen">
            <a:extLst>
              <a:ext uri="{FF2B5EF4-FFF2-40B4-BE49-F238E27FC236}">
                <a16:creationId xmlns:a16="http://schemas.microsoft.com/office/drawing/2014/main" id="{B6675422-2B64-434F-817D-4A37ACA57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57" y="4828640"/>
            <a:ext cx="271463" cy="22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12 Imagen">
            <a:extLst>
              <a:ext uri="{FF2B5EF4-FFF2-40B4-BE49-F238E27FC236}">
                <a16:creationId xmlns:a16="http://schemas.microsoft.com/office/drawing/2014/main" id="{ACEC0882-6A2E-4D90-BC79-C1621AE09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452" y="4828640"/>
            <a:ext cx="270272" cy="22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14 CuadroTexto">
            <a:extLst>
              <a:ext uri="{FF2B5EF4-FFF2-40B4-BE49-F238E27FC236}">
                <a16:creationId xmlns:a16="http://schemas.microsoft.com/office/drawing/2014/main" id="{505984BC-1FC2-4028-A995-6768AD94D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965" y="4818854"/>
            <a:ext cx="3064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900" b="1" i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34" charset="-128"/>
              </a:rPr>
              <a:t>of</a:t>
            </a:r>
          </a:p>
        </p:txBody>
      </p:sp>
      <p:sp>
        <p:nvSpPr>
          <p:cNvPr id="23" name="15 CuadroTexto">
            <a:extLst>
              <a:ext uri="{FF2B5EF4-FFF2-40B4-BE49-F238E27FC236}">
                <a16:creationId xmlns:a16="http://schemas.microsoft.com/office/drawing/2014/main" id="{DBA50C41-DE23-485F-A808-982420AB6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903" y="4818854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兰亭黑_GBK" charset="-122"/>
              </a:rPr>
              <a:t>13</a:t>
            </a:r>
            <a:endParaRPr lang="zh-CN" altLang="zh-CN" sz="9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方正兰亭黑_GBK" charset="-122"/>
            </a:endParaRPr>
          </a:p>
          <a:p>
            <a:pPr algn="ctr"/>
            <a:endParaRPr lang="zh-CN" altLang="zh-CN" sz="9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方正兰亭黑_GBK" charset="-122"/>
            </a:endParaRPr>
          </a:p>
        </p:txBody>
      </p:sp>
      <p:pic>
        <p:nvPicPr>
          <p:cNvPr id="24" name="Imagen 6" descr="C:\Users\Design\Documents\Edu\Product Launch\btns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DEBF9D3-B1A1-4C02-A9A5-78FC7A5FC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489" y="4875073"/>
            <a:ext cx="132159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Imagen 6" descr="C:\Users\Design\Documents\Edu\Product Launch\btns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F3F1EDD-6450-47F0-B6FB-C84D79074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83234" y="4875073"/>
            <a:ext cx="132159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13 CuadroTexto">
            <a:extLst>
              <a:ext uri="{FF2B5EF4-FFF2-40B4-BE49-F238E27FC236}">
                <a16:creationId xmlns:a16="http://schemas.microsoft.com/office/drawing/2014/main" id="{7E9EAA45-BACE-48A4-8356-5A3153877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814" y="4825217"/>
            <a:ext cx="30008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b="1" dirty="0">
                <a:solidFill>
                  <a:srgbClr val="04AEDA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兰亭黑_GBK" charset="-122"/>
              </a:rPr>
              <a:t>10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AD5871-5359-480E-B88F-3C178CD86BFD}"/>
              </a:ext>
            </a:extLst>
          </p:cNvPr>
          <p:cNvSpPr txBox="1"/>
          <p:nvPr/>
        </p:nvSpPr>
        <p:spPr>
          <a:xfrm>
            <a:off x="89252" y="440420"/>
            <a:ext cx="1512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实验结果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4D25FFE-0377-4733-9B73-80DBAEC32F3D}"/>
              </a:ext>
            </a:extLst>
          </p:cNvPr>
          <p:cNvSpPr txBox="1"/>
          <p:nvPr/>
        </p:nvSpPr>
        <p:spPr>
          <a:xfrm>
            <a:off x="344160" y="755272"/>
            <a:ext cx="1434597" cy="37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正确性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B8816EE-0FA9-45A0-B7AB-A7885B228815}"/>
              </a:ext>
            </a:extLst>
          </p:cNvPr>
          <p:cNvSpPr txBox="1"/>
          <p:nvPr/>
        </p:nvSpPr>
        <p:spPr>
          <a:xfrm>
            <a:off x="4133144" y="1292029"/>
            <a:ext cx="2596751" cy="88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对于部分复杂的测试程序，测试人员生成并发变异体的正确率无法达到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100%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7A7B84D-2451-47AD-B70A-37674827EB4A}"/>
              </a:ext>
            </a:extLst>
          </p:cNvPr>
          <p:cNvSpPr txBox="1"/>
          <p:nvPr/>
        </p:nvSpPr>
        <p:spPr>
          <a:xfrm>
            <a:off x="4149050" y="2234504"/>
            <a:ext cx="2635147" cy="888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由于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CMuJava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内置了语法检查功能，所以能够保证生成的并发变异体正确率达到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100%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72DF26C-016B-4FD8-A189-C2F04BA49959}"/>
              </a:ext>
            </a:extLst>
          </p:cNvPr>
          <p:cNvSpPr txBox="1"/>
          <p:nvPr/>
        </p:nvSpPr>
        <p:spPr>
          <a:xfrm>
            <a:off x="4177525" y="3247612"/>
            <a:ext cx="2596751" cy="1211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实验结果表明：</a:t>
            </a:r>
            <a:endParaRPr lang="en-US" altLang="zh-CN" sz="12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针对一些比较复杂的并发程序，使用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CMuJava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可以提高生成并发变异体的正确性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781884BB-6F65-4F9D-811A-25F833371A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4662042"/>
              </p:ext>
            </p:extLst>
          </p:nvPr>
        </p:nvGraphicFramePr>
        <p:xfrm>
          <a:off x="344159" y="1347665"/>
          <a:ext cx="3749641" cy="2952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B0B6E197-972E-4700-962C-065E2E11FA12}"/>
              </a:ext>
            </a:extLst>
          </p:cNvPr>
          <p:cNvSpPr/>
          <p:nvPr/>
        </p:nvSpPr>
        <p:spPr>
          <a:xfrm>
            <a:off x="1330479" y="1475974"/>
            <a:ext cx="1738496" cy="2391865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90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0" grpId="0"/>
      <p:bldP spid="18" grpId="0"/>
      <p:bldGraphic spid="20" grpId="0">
        <p:bldAsOne/>
      </p:bldGraphic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iamisis\Desktop\00.jpg">
            <a:extLst>
              <a:ext uri="{FF2B5EF4-FFF2-40B4-BE49-F238E27FC236}">
                <a16:creationId xmlns:a16="http://schemas.microsoft.com/office/drawing/2014/main" id="{9F66AFF6-1A97-4AC2-8A41-FC179EBED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直接连接符 11">
            <a:extLst>
              <a:ext uri="{FF2B5EF4-FFF2-40B4-BE49-F238E27FC236}">
                <a16:creationId xmlns:a16="http://schemas.microsoft.com/office/drawing/2014/main" id="{3568CA88-FF3B-416B-AEBF-8192BF0604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370" y="391873"/>
            <a:ext cx="2322909" cy="0"/>
          </a:xfrm>
          <a:prstGeom prst="line">
            <a:avLst/>
          </a:prstGeom>
          <a:noFill/>
          <a:ln w="9525" cap="flat" cmpd="sng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62" name="Rectangle 7">
            <a:extLst>
              <a:ext uri="{FF2B5EF4-FFF2-40B4-BE49-F238E27FC236}">
                <a16:creationId xmlns:a16="http://schemas.microsoft.com/office/drawing/2014/main" id="{E651BD87-A78D-470C-84F0-2AD30CFDD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5" y="363299"/>
            <a:ext cx="161925" cy="53579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63" name="TextBox 5">
            <a:extLst>
              <a:ext uri="{FF2B5EF4-FFF2-40B4-BE49-F238E27FC236}">
                <a16:creationId xmlns:a16="http://schemas.microsoft.com/office/drawing/2014/main" id="{1A0F57EC-516D-43E2-A8E0-A33B78B6D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35" y="55884"/>
            <a:ext cx="191690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1922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经验研究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pic>
        <p:nvPicPr>
          <p:cNvPr id="17" name="11 Imagen">
            <a:extLst>
              <a:ext uri="{FF2B5EF4-FFF2-40B4-BE49-F238E27FC236}">
                <a16:creationId xmlns:a16="http://schemas.microsoft.com/office/drawing/2014/main" id="{B6675422-2B64-434F-817D-4A37ACA57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57" y="4828640"/>
            <a:ext cx="271463" cy="22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12 Imagen">
            <a:extLst>
              <a:ext uri="{FF2B5EF4-FFF2-40B4-BE49-F238E27FC236}">
                <a16:creationId xmlns:a16="http://schemas.microsoft.com/office/drawing/2014/main" id="{ACEC0882-6A2E-4D90-BC79-C1621AE09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452" y="4828640"/>
            <a:ext cx="270272" cy="22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14 CuadroTexto">
            <a:extLst>
              <a:ext uri="{FF2B5EF4-FFF2-40B4-BE49-F238E27FC236}">
                <a16:creationId xmlns:a16="http://schemas.microsoft.com/office/drawing/2014/main" id="{505984BC-1FC2-4028-A995-6768AD94D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965" y="4818854"/>
            <a:ext cx="3064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900" b="1" i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34" charset="-128"/>
              </a:rPr>
              <a:t>of</a:t>
            </a:r>
          </a:p>
        </p:txBody>
      </p:sp>
      <p:sp>
        <p:nvSpPr>
          <p:cNvPr id="23" name="15 CuadroTexto">
            <a:extLst>
              <a:ext uri="{FF2B5EF4-FFF2-40B4-BE49-F238E27FC236}">
                <a16:creationId xmlns:a16="http://schemas.microsoft.com/office/drawing/2014/main" id="{DBA50C41-DE23-485F-A808-982420AB6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903" y="4818854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兰亭黑_GBK" charset="-122"/>
              </a:rPr>
              <a:t>13</a:t>
            </a:r>
            <a:endParaRPr lang="zh-CN" altLang="zh-CN" sz="9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方正兰亭黑_GBK" charset="-122"/>
            </a:endParaRPr>
          </a:p>
          <a:p>
            <a:pPr algn="ctr"/>
            <a:endParaRPr lang="zh-CN" altLang="zh-CN" sz="9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方正兰亭黑_GBK" charset="-122"/>
            </a:endParaRPr>
          </a:p>
        </p:txBody>
      </p:sp>
      <p:pic>
        <p:nvPicPr>
          <p:cNvPr id="24" name="Imagen 6" descr="C:\Users\Design\Documents\Edu\Product Launch\btns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DEBF9D3-B1A1-4C02-A9A5-78FC7A5FC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489" y="4875073"/>
            <a:ext cx="132159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Imagen 6" descr="C:\Users\Design\Documents\Edu\Product Launch\btns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F3F1EDD-6450-47F0-B6FB-C84D79074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83234" y="4875073"/>
            <a:ext cx="132159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13 CuadroTexto">
            <a:extLst>
              <a:ext uri="{FF2B5EF4-FFF2-40B4-BE49-F238E27FC236}">
                <a16:creationId xmlns:a16="http://schemas.microsoft.com/office/drawing/2014/main" id="{7E9EAA45-BACE-48A4-8356-5A3153877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814" y="4825217"/>
            <a:ext cx="30008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b="1" dirty="0">
                <a:solidFill>
                  <a:srgbClr val="04AEDA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兰亭黑_GBK" charset="-122"/>
              </a:rPr>
              <a:t>11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AD5871-5359-480E-B88F-3C178CD86BFD}"/>
              </a:ext>
            </a:extLst>
          </p:cNvPr>
          <p:cNvSpPr txBox="1"/>
          <p:nvPr/>
        </p:nvSpPr>
        <p:spPr>
          <a:xfrm>
            <a:off x="182370" y="435867"/>
            <a:ext cx="1512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实验结果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4D25FFE-0377-4733-9B73-80DBAEC32F3D}"/>
              </a:ext>
            </a:extLst>
          </p:cNvPr>
          <p:cNvSpPr txBox="1"/>
          <p:nvPr/>
        </p:nvSpPr>
        <p:spPr>
          <a:xfrm>
            <a:off x="398826" y="769887"/>
            <a:ext cx="1434597" cy="37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完备性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B8816EE-0FA9-45A0-B7AB-A7885B228815}"/>
              </a:ext>
            </a:extLst>
          </p:cNvPr>
          <p:cNvSpPr txBox="1"/>
          <p:nvPr/>
        </p:nvSpPr>
        <p:spPr>
          <a:xfrm>
            <a:off x="4014350" y="1148902"/>
            <a:ext cx="2695303" cy="88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除第一个比较简单的程序外，针对其他程序，测试人员都遗漏了部分并发变异体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B3C5D0F-08E1-4413-B003-6918A7AC0C9E}"/>
              </a:ext>
            </a:extLst>
          </p:cNvPr>
          <p:cNvSpPr txBox="1"/>
          <p:nvPr/>
        </p:nvSpPr>
        <p:spPr>
          <a:xfrm>
            <a:off x="4015155" y="2125327"/>
            <a:ext cx="2706078" cy="88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随着程序的复杂度的增加，测试人员和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CMuJava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生成并发变异体的数量差距越来越大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66A8815-E1E4-4F8A-BAD2-4AD5852D56E7}"/>
              </a:ext>
            </a:extLst>
          </p:cNvPr>
          <p:cNvSpPr txBox="1"/>
          <p:nvPr/>
        </p:nvSpPr>
        <p:spPr>
          <a:xfrm>
            <a:off x="4025930" y="3293483"/>
            <a:ext cx="2695303" cy="115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实验结果表明：</a:t>
            </a:r>
            <a:endParaRPr lang="en-US" altLang="zh-CN" sz="12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CMuJava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可以提升生成并发变异体数量的完备性，且随着程序复杂度增加，提升效果更明显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7" name="图表 26">
            <a:extLst>
              <a:ext uri="{FF2B5EF4-FFF2-40B4-BE49-F238E27FC236}">
                <a16:creationId xmlns:a16="http://schemas.microsoft.com/office/drawing/2014/main" id="{4CF61484-2094-4B63-BA8D-200A87716D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3462146"/>
              </p:ext>
            </p:extLst>
          </p:nvPr>
        </p:nvGraphicFramePr>
        <p:xfrm>
          <a:off x="398826" y="1203659"/>
          <a:ext cx="3534210" cy="3169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7884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0" grpId="0"/>
      <p:bldP spid="19" grpId="0"/>
      <p:bldGraphic spid="27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iamisis\Desktop\00.jpg">
            <a:extLst>
              <a:ext uri="{FF2B5EF4-FFF2-40B4-BE49-F238E27FC236}">
                <a16:creationId xmlns:a16="http://schemas.microsoft.com/office/drawing/2014/main" id="{9F66AFF6-1A97-4AC2-8A41-FC179EBED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直接连接符 11">
            <a:extLst>
              <a:ext uri="{FF2B5EF4-FFF2-40B4-BE49-F238E27FC236}">
                <a16:creationId xmlns:a16="http://schemas.microsoft.com/office/drawing/2014/main" id="{3568CA88-FF3B-416B-AEBF-8192BF0604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815" y="410205"/>
            <a:ext cx="2322909" cy="0"/>
          </a:xfrm>
          <a:prstGeom prst="line">
            <a:avLst/>
          </a:prstGeom>
          <a:noFill/>
          <a:ln w="9525" cap="flat" cmpd="sng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62" name="Rectangle 7">
            <a:extLst>
              <a:ext uri="{FF2B5EF4-FFF2-40B4-BE49-F238E27FC236}">
                <a16:creationId xmlns:a16="http://schemas.microsoft.com/office/drawing/2014/main" id="{E651BD87-A78D-470C-84F0-2AD30CFDD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920" y="381631"/>
            <a:ext cx="161925" cy="53579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63" name="TextBox 5">
            <a:extLst>
              <a:ext uri="{FF2B5EF4-FFF2-40B4-BE49-F238E27FC236}">
                <a16:creationId xmlns:a16="http://schemas.microsoft.com/office/drawing/2014/main" id="{1A0F57EC-516D-43E2-A8E0-A33B78B6D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8" y="77079"/>
            <a:ext cx="191690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1922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经验研究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pic>
        <p:nvPicPr>
          <p:cNvPr id="17" name="11 Imagen">
            <a:extLst>
              <a:ext uri="{FF2B5EF4-FFF2-40B4-BE49-F238E27FC236}">
                <a16:creationId xmlns:a16="http://schemas.microsoft.com/office/drawing/2014/main" id="{B6675422-2B64-434F-817D-4A37ACA57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57" y="4828640"/>
            <a:ext cx="271463" cy="22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12 Imagen">
            <a:extLst>
              <a:ext uri="{FF2B5EF4-FFF2-40B4-BE49-F238E27FC236}">
                <a16:creationId xmlns:a16="http://schemas.microsoft.com/office/drawing/2014/main" id="{ACEC0882-6A2E-4D90-BC79-C1621AE09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452" y="4828640"/>
            <a:ext cx="270272" cy="22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14 CuadroTexto">
            <a:extLst>
              <a:ext uri="{FF2B5EF4-FFF2-40B4-BE49-F238E27FC236}">
                <a16:creationId xmlns:a16="http://schemas.microsoft.com/office/drawing/2014/main" id="{505984BC-1FC2-4028-A995-6768AD94D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965" y="4818854"/>
            <a:ext cx="3064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900" b="1" i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34" charset="-128"/>
              </a:rPr>
              <a:t>of</a:t>
            </a:r>
          </a:p>
        </p:txBody>
      </p:sp>
      <p:sp>
        <p:nvSpPr>
          <p:cNvPr id="23" name="15 CuadroTexto">
            <a:extLst>
              <a:ext uri="{FF2B5EF4-FFF2-40B4-BE49-F238E27FC236}">
                <a16:creationId xmlns:a16="http://schemas.microsoft.com/office/drawing/2014/main" id="{DBA50C41-DE23-485F-A808-982420AB6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903" y="4818854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兰亭黑_GBK" charset="-122"/>
              </a:rPr>
              <a:t>13</a:t>
            </a:r>
            <a:endParaRPr lang="zh-CN" altLang="zh-CN" sz="9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方正兰亭黑_GBK" charset="-122"/>
            </a:endParaRPr>
          </a:p>
          <a:p>
            <a:pPr algn="ctr"/>
            <a:endParaRPr lang="zh-CN" altLang="zh-CN" sz="9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方正兰亭黑_GBK" charset="-122"/>
            </a:endParaRPr>
          </a:p>
        </p:txBody>
      </p:sp>
      <p:pic>
        <p:nvPicPr>
          <p:cNvPr id="24" name="Imagen 6" descr="C:\Users\Design\Documents\Edu\Product Launch\btns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DEBF9D3-B1A1-4C02-A9A5-78FC7A5FC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489" y="4875073"/>
            <a:ext cx="132159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Imagen 6" descr="C:\Users\Design\Documents\Edu\Product Launch\btns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F3F1EDD-6450-47F0-B6FB-C84D79074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83234" y="4875073"/>
            <a:ext cx="132159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13 CuadroTexto">
            <a:extLst>
              <a:ext uri="{FF2B5EF4-FFF2-40B4-BE49-F238E27FC236}">
                <a16:creationId xmlns:a16="http://schemas.microsoft.com/office/drawing/2014/main" id="{7E9EAA45-BACE-48A4-8356-5A3153877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814" y="4825217"/>
            <a:ext cx="30008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b="1" dirty="0">
                <a:solidFill>
                  <a:srgbClr val="04AEDA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兰亭黑_GBK" charset="-122"/>
              </a:rPr>
              <a:t>12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AD5871-5359-480E-B88F-3C178CD86BFD}"/>
              </a:ext>
            </a:extLst>
          </p:cNvPr>
          <p:cNvSpPr txBox="1"/>
          <p:nvPr/>
        </p:nvSpPr>
        <p:spPr>
          <a:xfrm>
            <a:off x="143005" y="491865"/>
            <a:ext cx="1512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实验结果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4D25FFE-0377-4733-9B73-80DBAEC32F3D}"/>
              </a:ext>
            </a:extLst>
          </p:cNvPr>
          <p:cNvSpPr txBox="1"/>
          <p:nvPr/>
        </p:nvSpPr>
        <p:spPr>
          <a:xfrm>
            <a:off x="390240" y="753259"/>
            <a:ext cx="1434597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效率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8DAE9A3-BE44-4BA5-ABCD-DAC5E6022709}"/>
              </a:ext>
            </a:extLst>
          </p:cNvPr>
          <p:cNvSpPr txBox="1"/>
          <p:nvPr/>
        </p:nvSpPr>
        <p:spPr>
          <a:xfrm>
            <a:off x="4149050" y="1920697"/>
            <a:ext cx="2669030" cy="88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CMuJava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耗时远低于测试人员，且随着程序复杂的增加，差距越来越大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41720CE-2D64-41A6-8278-AA96505B07F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" t="10383" r="3750" b="8938"/>
          <a:stretch/>
        </p:blipFill>
        <p:spPr>
          <a:xfrm>
            <a:off x="154815" y="1136509"/>
            <a:ext cx="3922230" cy="3433897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19D4F400-4BEC-440F-8FAB-50F3FF86B5F1}"/>
              </a:ext>
            </a:extLst>
          </p:cNvPr>
          <p:cNvSpPr txBox="1"/>
          <p:nvPr/>
        </p:nvSpPr>
        <p:spPr>
          <a:xfrm>
            <a:off x="4149050" y="1180371"/>
            <a:ext cx="2629111" cy="60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CMuJava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耗时较为稳定，测试人员耗时波动范围较大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43BA6C3-6B35-449A-BAB2-4456DA6EA1FC}"/>
              </a:ext>
            </a:extLst>
          </p:cNvPr>
          <p:cNvSpPr txBox="1"/>
          <p:nvPr/>
        </p:nvSpPr>
        <p:spPr>
          <a:xfrm>
            <a:off x="4149050" y="3021887"/>
            <a:ext cx="2708950" cy="1211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实验结果表明：</a:t>
            </a:r>
            <a:endParaRPr lang="en-US" altLang="zh-CN" sz="12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CMuJava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可以大幅提高生成并发变异体的效率，提高了并发变异测试技术的自动化程度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97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iamisis\Desktop\00.jpg">
            <a:extLst>
              <a:ext uri="{FF2B5EF4-FFF2-40B4-BE49-F238E27FC236}">
                <a16:creationId xmlns:a16="http://schemas.microsoft.com/office/drawing/2014/main" id="{9F66AFF6-1A97-4AC2-8A41-FC179EBED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直接连接符 11">
            <a:extLst>
              <a:ext uri="{FF2B5EF4-FFF2-40B4-BE49-F238E27FC236}">
                <a16:creationId xmlns:a16="http://schemas.microsoft.com/office/drawing/2014/main" id="{3568CA88-FF3B-416B-AEBF-8192BF0604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1165" y="410381"/>
            <a:ext cx="2322909" cy="0"/>
          </a:xfrm>
          <a:prstGeom prst="line">
            <a:avLst/>
          </a:prstGeom>
          <a:noFill/>
          <a:ln w="9525" cap="flat" cmpd="sng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62" name="Rectangle 7">
            <a:extLst>
              <a:ext uri="{FF2B5EF4-FFF2-40B4-BE49-F238E27FC236}">
                <a16:creationId xmlns:a16="http://schemas.microsoft.com/office/drawing/2014/main" id="{E651BD87-A78D-470C-84F0-2AD30CFDD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" y="381807"/>
            <a:ext cx="161925" cy="53579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63" name="TextBox 5">
            <a:extLst>
              <a:ext uri="{FF2B5EF4-FFF2-40B4-BE49-F238E27FC236}">
                <a16:creationId xmlns:a16="http://schemas.microsoft.com/office/drawing/2014/main" id="{1A0F57EC-516D-43E2-A8E0-A33B78B6D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90" y="101493"/>
            <a:ext cx="191690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1922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总结与展望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pic>
        <p:nvPicPr>
          <p:cNvPr id="17" name="11 Imagen">
            <a:extLst>
              <a:ext uri="{FF2B5EF4-FFF2-40B4-BE49-F238E27FC236}">
                <a16:creationId xmlns:a16="http://schemas.microsoft.com/office/drawing/2014/main" id="{B6675422-2B64-434F-817D-4A37ACA57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57" y="4828640"/>
            <a:ext cx="271463" cy="22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12 Imagen">
            <a:extLst>
              <a:ext uri="{FF2B5EF4-FFF2-40B4-BE49-F238E27FC236}">
                <a16:creationId xmlns:a16="http://schemas.microsoft.com/office/drawing/2014/main" id="{ACEC0882-6A2E-4D90-BC79-C1621AE09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452" y="4828640"/>
            <a:ext cx="270272" cy="22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14 CuadroTexto">
            <a:extLst>
              <a:ext uri="{FF2B5EF4-FFF2-40B4-BE49-F238E27FC236}">
                <a16:creationId xmlns:a16="http://schemas.microsoft.com/office/drawing/2014/main" id="{505984BC-1FC2-4028-A995-6768AD94D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965" y="4818854"/>
            <a:ext cx="3064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900" b="1" i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34" charset="-128"/>
              </a:rPr>
              <a:t>of</a:t>
            </a:r>
          </a:p>
        </p:txBody>
      </p:sp>
      <p:sp>
        <p:nvSpPr>
          <p:cNvPr id="23" name="15 CuadroTexto">
            <a:extLst>
              <a:ext uri="{FF2B5EF4-FFF2-40B4-BE49-F238E27FC236}">
                <a16:creationId xmlns:a16="http://schemas.microsoft.com/office/drawing/2014/main" id="{DBA50C41-DE23-485F-A808-982420AB6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902" y="4818854"/>
            <a:ext cx="30008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兰亭黑_GBK" charset="-122"/>
              </a:rPr>
              <a:t>13</a:t>
            </a:r>
            <a:endParaRPr lang="zh-CN" altLang="zh-CN" sz="9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方正兰亭黑_GBK" charset="-122"/>
            </a:endParaRPr>
          </a:p>
        </p:txBody>
      </p:sp>
      <p:pic>
        <p:nvPicPr>
          <p:cNvPr id="24" name="Imagen 6" descr="C:\Users\Design\Documents\Edu\Product Launch\btns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DEBF9D3-B1A1-4C02-A9A5-78FC7A5FC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489" y="4875073"/>
            <a:ext cx="132159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Imagen 6" descr="C:\Users\Design\Documents\Edu\Product Launch\btns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F3F1EDD-6450-47F0-B6FB-C84D79074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83234" y="4875073"/>
            <a:ext cx="132159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13 CuadroTexto">
            <a:extLst>
              <a:ext uri="{FF2B5EF4-FFF2-40B4-BE49-F238E27FC236}">
                <a16:creationId xmlns:a16="http://schemas.microsoft.com/office/drawing/2014/main" id="{7E9EAA45-BACE-48A4-8356-5A3153877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812" y="4825217"/>
            <a:ext cx="30008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b="1" dirty="0">
                <a:solidFill>
                  <a:srgbClr val="04AEDA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兰亭黑_GBK" charset="-122"/>
              </a:rPr>
              <a:t>13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5465A0-DA43-4A53-9C37-FC92FCE5B32D}"/>
              </a:ext>
            </a:extLst>
          </p:cNvPr>
          <p:cNvSpPr txBox="1"/>
          <p:nvPr/>
        </p:nvSpPr>
        <p:spPr>
          <a:xfrm>
            <a:off x="317974" y="691405"/>
            <a:ext cx="2003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B6C2D71-E097-4584-BD55-9E846DE0EBC1}"/>
              </a:ext>
            </a:extLst>
          </p:cNvPr>
          <p:cNvSpPr txBox="1"/>
          <p:nvPr/>
        </p:nvSpPr>
        <p:spPr>
          <a:xfrm>
            <a:off x="548800" y="1113352"/>
            <a:ext cx="5480920" cy="1326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开发了并发变异体自动生成工具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CMuJava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，提高了面向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程序的并发变异测试技术自动化程度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集成了方法变异体和类变异体自动生成功能，丰富了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CMuJava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的适用场景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通过经验研究验证了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CMuJava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生成并发变异体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的正确性、完备性和效率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8492261-A88F-4ACA-96BC-CB93164186BC}"/>
              </a:ext>
            </a:extLst>
          </p:cNvPr>
          <p:cNvSpPr txBox="1"/>
          <p:nvPr/>
        </p:nvSpPr>
        <p:spPr>
          <a:xfrm>
            <a:off x="548800" y="3277063"/>
            <a:ext cx="5477985" cy="115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采用更多程序进行研究，验证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CMuJava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生成并发变异体的正确性、完备性和效率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完善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CMuJava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的功能和性能，让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CMuJava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能够更好地运用到面向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程序的变异测试研究中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0522D44-3663-462C-8FC4-D1D20D6BA0ED}"/>
              </a:ext>
            </a:extLst>
          </p:cNvPr>
          <p:cNvSpPr txBox="1"/>
          <p:nvPr/>
        </p:nvSpPr>
        <p:spPr>
          <a:xfrm>
            <a:off x="317974" y="2938509"/>
            <a:ext cx="2003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展望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894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  <p:bldP spid="31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iamisis\Desktop\崔老师的PPT\bghome0.png">
            <a:extLst>
              <a:ext uri="{FF2B5EF4-FFF2-40B4-BE49-F238E27FC236}">
                <a16:creationId xmlns:a16="http://schemas.microsoft.com/office/drawing/2014/main" id="{D2330250-146E-4782-BA15-5D1E53FC8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614"/>
            <a:ext cx="6858000" cy="451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Box 21">
            <a:extLst>
              <a:ext uri="{FF2B5EF4-FFF2-40B4-BE49-F238E27FC236}">
                <a16:creationId xmlns:a16="http://schemas.microsoft.com/office/drawing/2014/main" id="{729B0BCE-E6E3-495F-99AE-1DDE485AF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260" y="1815701"/>
            <a:ext cx="27574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4000" b="1" dirty="0">
                <a:solidFill>
                  <a:srgbClr val="04AEDA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谢谢观看！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2" descr="C:\Users\iamisis\Desktop\00.jpg">
            <a:extLst>
              <a:ext uri="{FF2B5EF4-FFF2-40B4-BE49-F238E27FC236}">
                <a16:creationId xmlns:a16="http://schemas.microsoft.com/office/drawing/2014/main" id="{44352F9A-20BC-46FE-8A47-6E95F1289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直接连接符 11">
            <a:extLst>
              <a:ext uri="{FF2B5EF4-FFF2-40B4-BE49-F238E27FC236}">
                <a16:creationId xmlns:a16="http://schemas.microsoft.com/office/drawing/2014/main" id="{7AA28EDE-B677-4809-AF90-9BF912B999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661" y="437278"/>
            <a:ext cx="2322909" cy="0"/>
          </a:xfrm>
          <a:prstGeom prst="line">
            <a:avLst/>
          </a:prstGeom>
          <a:noFill/>
          <a:ln w="9525" cap="flat" cmpd="sng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62" name="Rectangle 7">
            <a:extLst>
              <a:ext uri="{FF2B5EF4-FFF2-40B4-BE49-F238E27FC236}">
                <a16:creationId xmlns:a16="http://schemas.microsoft.com/office/drawing/2014/main" id="{D7894E39-0C47-47E7-B52A-789232261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74" y="360500"/>
            <a:ext cx="161925" cy="101784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63" name="TextBox 5">
            <a:extLst>
              <a:ext uri="{FF2B5EF4-FFF2-40B4-BE49-F238E27FC236}">
                <a16:creationId xmlns:a16="http://schemas.microsoft.com/office/drawing/2014/main" id="{AF31B7D8-4FCF-41F2-9661-643D91C30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86" y="101289"/>
            <a:ext cx="112713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1922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目录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E545CF6-BB94-49B5-A169-CBA6A542CBF2}"/>
              </a:ext>
            </a:extLst>
          </p:cNvPr>
          <p:cNvGrpSpPr/>
          <p:nvPr/>
        </p:nvGrpSpPr>
        <p:grpSpPr>
          <a:xfrm>
            <a:off x="600078" y="1554521"/>
            <a:ext cx="4035164" cy="610723"/>
            <a:chOff x="754232" y="2258974"/>
            <a:chExt cx="4108049" cy="681611"/>
          </a:xfrm>
          <a:solidFill>
            <a:schemeClr val="accent1"/>
          </a:solidFill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0DE2753E-0C10-41BF-904D-CB39D01CB96D}"/>
                </a:ext>
              </a:extLst>
            </p:cNvPr>
            <p:cNvGrpSpPr/>
            <p:nvPr/>
          </p:nvGrpSpPr>
          <p:grpSpPr>
            <a:xfrm>
              <a:off x="754232" y="2258974"/>
              <a:ext cx="4108049" cy="681611"/>
              <a:chOff x="754232" y="2258974"/>
              <a:chExt cx="4108049" cy="681611"/>
            </a:xfrm>
            <a:grpFill/>
          </p:grpSpPr>
          <p:grpSp>
            <p:nvGrpSpPr>
              <p:cNvPr id="24" name="组合 39">
                <a:extLst>
                  <a:ext uri="{FF2B5EF4-FFF2-40B4-BE49-F238E27FC236}">
                    <a16:creationId xmlns:a16="http://schemas.microsoft.com/office/drawing/2014/main" id="{463A9DF1-B860-4E7C-87B2-01B656535D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754232" y="2258974"/>
                <a:ext cx="4108049" cy="681611"/>
                <a:chOff x="0" y="0"/>
                <a:chExt cx="4611606" cy="765176"/>
              </a:xfrm>
              <a:grpFill/>
            </p:grpSpPr>
            <p:sp>
              <p:nvSpPr>
                <p:cNvPr id="26" name="等腰三角形 40">
                  <a:extLst>
                    <a:ext uri="{FF2B5EF4-FFF2-40B4-BE49-F238E27FC236}">
                      <a16:creationId xmlns:a16="http://schemas.microsoft.com/office/drawing/2014/main" id="{6D9BBDF9-910D-49EE-BA4F-E5CA632A91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 flipV="1">
                  <a:off x="3424466" y="601663"/>
                  <a:ext cx="176213" cy="163513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42719B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zh-CN" sz="1050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27" name="等腰三角形 41">
                  <a:extLst>
                    <a:ext uri="{FF2B5EF4-FFF2-40B4-BE49-F238E27FC236}">
                      <a16:creationId xmlns:a16="http://schemas.microsoft.com/office/drawing/2014/main" id="{A40919E4-1724-412F-BDBD-F120B23790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3424466" y="0"/>
                  <a:ext cx="176213" cy="1651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42719B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zh-CN" sz="1050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28" name="文本框 42">
                  <a:extLst>
                    <a:ext uri="{FF2B5EF4-FFF2-40B4-BE49-F238E27FC236}">
                      <a16:creationId xmlns:a16="http://schemas.microsoft.com/office/drawing/2014/main" id="{C95C344E-0180-4384-9C5D-57863DAC8D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0" y="85727"/>
                  <a:ext cx="4611606" cy="5937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0" anchor="ctr"/>
                <a:lstStyle/>
                <a:p>
                  <a:endParaRPr lang="zh-CN" altLang="zh-CN" sz="700">
                    <a:solidFill>
                      <a:srgbClr val="52525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Verdana" panose="020B0604030504040204" pitchFamily="34" charset="0"/>
                  </a:endParaRPr>
                </a:p>
              </p:txBody>
            </p:sp>
            <p:sp>
              <p:nvSpPr>
                <p:cNvPr id="29" name="文本框 44">
                  <a:extLst>
                    <a:ext uri="{FF2B5EF4-FFF2-40B4-BE49-F238E27FC236}">
                      <a16:creationId xmlns:a16="http://schemas.microsoft.com/office/drawing/2014/main" id="{B3BB949C-1D9B-4BCC-88FA-91FC9CF5CB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3600679" y="1"/>
                  <a:ext cx="790575" cy="765175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endParaRPr lang="zh-CN" altLang="zh-CN" sz="1100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Verdana" panose="020B0604030504040204" pitchFamily="34" charset="0"/>
                  </a:endParaRPr>
                </a:p>
              </p:txBody>
            </p:sp>
          </p:grpSp>
          <p:sp>
            <p:nvSpPr>
              <p:cNvPr id="25" name="矩形 45">
                <a:extLst>
                  <a:ext uri="{FF2B5EF4-FFF2-40B4-BE49-F238E27FC236}">
                    <a16:creationId xmlns:a16="http://schemas.microsoft.com/office/drawing/2014/main" id="{9A6620FB-A544-44DF-90AD-B8BCFDB87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443" y="2401114"/>
                <a:ext cx="346301" cy="51525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Verdana" panose="020B0604030504040204" pitchFamily="34" charset="0"/>
                  </a:rPr>
                  <a:t>2</a:t>
                </a:r>
                <a:endParaRPr lang="zh-CN" altLang="en-US" sz="24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Verdana" panose="020B0604030504040204" pitchFamily="34" charset="0"/>
                </a:endParaRPr>
              </a:p>
            </p:txBody>
          </p:sp>
        </p:grpSp>
        <p:sp>
          <p:nvSpPr>
            <p:cNvPr id="23" name="MH_Entry_1">
              <a:extLst>
                <a:ext uri="{FF2B5EF4-FFF2-40B4-BE49-F238E27FC236}">
                  <a16:creationId xmlns:a16="http://schemas.microsoft.com/office/drawing/2014/main" id="{468118EF-750E-4111-8CDA-A58C12DB3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858" y="2352585"/>
              <a:ext cx="3190909" cy="498475"/>
            </a:xfrm>
            <a:prstGeom prst="roundRect">
              <a:avLst>
                <a:gd name="adj" fmla="val 9120"/>
              </a:avLst>
            </a:prstGeom>
            <a:solidFill>
              <a:srgbClr val="03A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" panose="020B0503020204020204" pitchFamily="34" charset="-122"/>
                </a:rPr>
                <a:t>     </a:t>
              </a:r>
              <a:r>
                <a:rPr lang="zh-CN" altLang="en-US" sz="20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" panose="020B0503020204020204" pitchFamily="34" charset="-122"/>
                </a:rPr>
                <a:t>工具设计</a:t>
              </a: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902061BC-3BDD-481D-BF67-850550BD4AB7}"/>
              </a:ext>
            </a:extLst>
          </p:cNvPr>
          <p:cNvGrpSpPr/>
          <p:nvPr/>
        </p:nvGrpSpPr>
        <p:grpSpPr>
          <a:xfrm>
            <a:off x="602547" y="791147"/>
            <a:ext cx="4035164" cy="610723"/>
            <a:chOff x="754232" y="2258974"/>
            <a:chExt cx="4108049" cy="681611"/>
          </a:xfrm>
          <a:solidFill>
            <a:schemeClr val="accent1"/>
          </a:solidFill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D7816209-7C72-48DB-AEFE-27CC6896C706}"/>
                </a:ext>
              </a:extLst>
            </p:cNvPr>
            <p:cNvGrpSpPr/>
            <p:nvPr/>
          </p:nvGrpSpPr>
          <p:grpSpPr>
            <a:xfrm>
              <a:off x="754232" y="2258974"/>
              <a:ext cx="4108049" cy="681611"/>
              <a:chOff x="754232" y="2258974"/>
              <a:chExt cx="4108049" cy="681611"/>
            </a:xfrm>
            <a:grpFill/>
          </p:grpSpPr>
          <p:grpSp>
            <p:nvGrpSpPr>
              <p:cNvPr id="66" name="组合 39">
                <a:extLst>
                  <a:ext uri="{FF2B5EF4-FFF2-40B4-BE49-F238E27FC236}">
                    <a16:creationId xmlns:a16="http://schemas.microsoft.com/office/drawing/2014/main" id="{30590C20-2584-46AC-A890-5F4A48F72A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754232" y="2258974"/>
                <a:ext cx="4108049" cy="681611"/>
                <a:chOff x="0" y="0"/>
                <a:chExt cx="4611606" cy="765176"/>
              </a:xfrm>
              <a:grpFill/>
            </p:grpSpPr>
            <p:sp>
              <p:nvSpPr>
                <p:cNvPr id="86" name="等腰三角形 40">
                  <a:extLst>
                    <a:ext uri="{FF2B5EF4-FFF2-40B4-BE49-F238E27FC236}">
                      <a16:creationId xmlns:a16="http://schemas.microsoft.com/office/drawing/2014/main" id="{544BD5A4-80F2-4C69-A582-4136DCD785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 flipV="1">
                  <a:off x="3424466" y="601663"/>
                  <a:ext cx="176213" cy="163513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42719B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zh-CN" sz="1050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87" name="等腰三角形 41">
                  <a:extLst>
                    <a:ext uri="{FF2B5EF4-FFF2-40B4-BE49-F238E27FC236}">
                      <a16:creationId xmlns:a16="http://schemas.microsoft.com/office/drawing/2014/main" id="{B0397D65-D5B2-4FD4-B2F9-0B346F16B0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3424466" y="0"/>
                  <a:ext cx="176213" cy="1651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42719B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zh-CN" sz="1050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88" name="文本框 42">
                  <a:extLst>
                    <a:ext uri="{FF2B5EF4-FFF2-40B4-BE49-F238E27FC236}">
                      <a16:creationId xmlns:a16="http://schemas.microsoft.com/office/drawing/2014/main" id="{8CFAA0DD-62A1-4D06-B4BA-ED073391D6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0" y="85727"/>
                  <a:ext cx="4611606" cy="5937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0" anchor="ctr"/>
                <a:lstStyle/>
                <a:p>
                  <a:endParaRPr lang="zh-CN" altLang="zh-CN" sz="700">
                    <a:solidFill>
                      <a:srgbClr val="52525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Verdana" panose="020B0604030504040204" pitchFamily="34" charset="0"/>
                  </a:endParaRPr>
                </a:p>
              </p:txBody>
            </p:sp>
            <p:sp>
              <p:nvSpPr>
                <p:cNvPr id="89" name="文本框 44">
                  <a:extLst>
                    <a:ext uri="{FF2B5EF4-FFF2-40B4-BE49-F238E27FC236}">
                      <a16:creationId xmlns:a16="http://schemas.microsoft.com/office/drawing/2014/main" id="{87613E3C-8DA8-4D01-9C57-5F4A4550E6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3600679" y="1"/>
                  <a:ext cx="790575" cy="765175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endParaRPr lang="zh-CN" altLang="zh-CN" sz="1100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Verdana" panose="020B0604030504040204" pitchFamily="34" charset="0"/>
                  </a:endParaRPr>
                </a:p>
              </p:txBody>
            </p:sp>
          </p:grpSp>
          <p:sp>
            <p:nvSpPr>
              <p:cNvPr id="85" name="矩形 45">
                <a:extLst>
                  <a:ext uri="{FF2B5EF4-FFF2-40B4-BE49-F238E27FC236}">
                    <a16:creationId xmlns:a16="http://schemas.microsoft.com/office/drawing/2014/main" id="{642AA21A-3592-425F-B07F-418211D73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443" y="2401114"/>
                <a:ext cx="346301" cy="51525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Verdana" panose="020B0604030504040204" pitchFamily="34" charset="0"/>
                  </a:rPr>
                  <a:t>1</a:t>
                </a:r>
                <a:endParaRPr lang="zh-CN" altLang="en-US" sz="24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Verdana" panose="020B0604030504040204" pitchFamily="34" charset="0"/>
                </a:endParaRPr>
              </a:p>
            </p:txBody>
          </p:sp>
        </p:grpSp>
        <p:sp>
          <p:nvSpPr>
            <p:cNvPr id="65" name="MH_Entry_1">
              <a:extLst>
                <a:ext uri="{FF2B5EF4-FFF2-40B4-BE49-F238E27FC236}">
                  <a16:creationId xmlns:a16="http://schemas.microsoft.com/office/drawing/2014/main" id="{7649E06B-561D-48BC-8020-0997F4809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858" y="2352585"/>
              <a:ext cx="3190909" cy="498475"/>
            </a:xfrm>
            <a:prstGeom prst="roundRect">
              <a:avLst>
                <a:gd name="adj" fmla="val 9120"/>
              </a:avLst>
            </a:prstGeom>
            <a:solidFill>
              <a:srgbClr val="03A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" panose="020B0503020204020204" pitchFamily="34" charset="-122"/>
                </a:rPr>
                <a:t>     </a:t>
              </a:r>
              <a:r>
                <a:rPr lang="zh-CN" altLang="en-US" sz="20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" panose="020B0503020204020204" pitchFamily="34" charset="-122"/>
                </a:rPr>
                <a:t>研究背景</a:t>
              </a: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FF1AEC98-4EF3-469F-B4F0-B7086E5D8CF1}"/>
              </a:ext>
            </a:extLst>
          </p:cNvPr>
          <p:cNvGrpSpPr/>
          <p:nvPr/>
        </p:nvGrpSpPr>
        <p:grpSpPr>
          <a:xfrm>
            <a:off x="597609" y="2323819"/>
            <a:ext cx="4035164" cy="610723"/>
            <a:chOff x="754232" y="2258974"/>
            <a:chExt cx="4108049" cy="681611"/>
          </a:xfrm>
          <a:solidFill>
            <a:schemeClr val="accent1"/>
          </a:solidFill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6712E140-E8F2-45BB-B9D6-31372F15BC89}"/>
                </a:ext>
              </a:extLst>
            </p:cNvPr>
            <p:cNvGrpSpPr/>
            <p:nvPr/>
          </p:nvGrpSpPr>
          <p:grpSpPr>
            <a:xfrm>
              <a:off x="754232" y="2258974"/>
              <a:ext cx="4108049" cy="681611"/>
              <a:chOff x="754232" y="2258974"/>
              <a:chExt cx="4108049" cy="681611"/>
            </a:xfrm>
            <a:grpFill/>
          </p:grpSpPr>
          <p:grpSp>
            <p:nvGrpSpPr>
              <p:cNvPr id="93" name="组合 39">
                <a:extLst>
                  <a:ext uri="{FF2B5EF4-FFF2-40B4-BE49-F238E27FC236}">
                    <a16:creationId xmlns:a16="http://schemas.microsoft.com/office/drawing/2014/main" id="{2F2DBFB9-53CF-4D1E-80F8-8456CAEBF0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754232" y="2258974"/>
                <a:ext cx="4108049" cy="681611"/>
                <a:chOff x="0" y="0"/>
                <a:chExt cx="4611606" cy="765176"/>
              </a:xfrm>
              <a:grpFill/>
            </p:grpSpPr>
            <p:sp>
              <p:nvSpPr>
                <p:cNvPr id="95" name="等腰三角形 40">
                  <a:extLst>
                    <a:ext uri="{FF2B5EF4-FFF2-40B4-BE49-F238E27FC236}">
                      <a16:creationId xmlns:a16="http://schemas.microsoft.com/office/drawing/2014/main" id="{033CC9D8-1BA4-4AE5-A252-8CD840032B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 flipV="1">
                  <a:off x="3424466" y="601663"/>
                  <a:ext cx="176213" cy="163513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42719B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zh-CN" sz="1050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96" name="等腰三角形 41">
                  <a:extLst>
                    <a:ext uri="{FF2B5EF4-FFF2-40B4-BE49-F238E27FC236}">
                      <a16:creationId xmlns:a16="http://schemas.microsoft.com/office/drawing/2014/main" id="{10C71DC6-628B-441A-B022-C29636B340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3424466" y="0"/>
                  <a:ext cx="176213" cy="1651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42719B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zh-CN" sz="1050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97" name="文本框 42">
                  <a:extLst>
                    <a:ext uri="{FF2B5EF4-FFF2-40B4-BE49-F238E27FC236}">
                      <a16:creationId xmlns:a16="http://schemas.microsoft.com/office/drawing/2014/main" id="{33C24C76-E2FA-44F2-B572-3BBACF63AE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0" y="85727"/>
                  <a:ext cx="4611606" cy="5937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0" anchor="ctr"/>
                <a:lstStyle/>
                <a:p>
                  <a:endParaRPr lang="zh-CN" altLang="zh-CN" sz="700">
                    <a:solidFill>
                      <a:srgbClr val="52525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Verdana" panose="020B0604030504040204" pitchFamily="34" charset="0"/>
                  </a:endParaRPr>
                </a:p>
              </p:txBody>
            </p:sp>
            <p:sp>
              <p:nvSpPr>
                <p:cNvPr id="98" name="文本框 44">
                  <a:extLst>
                    <a:ext uri="{FF2B5EF4-FFF2-40B4-BE49-F238E27FC236}">
                      <a16:creationId xmlns:a16="http://schemas.microsoft.com/office/drawing/2014/main" id="{18A2E1AC-B68B-4E8B-B14A-8416C00F3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3600679" y="1"/>
                  <a:ext cx="790575" cy="765175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endParaRPr lang="zh-CN" altLang="zh-CN" sz="1100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Verdana" panose="020B0604030504040204" pitchFamily="34" charset="0"/>
                  </a:endParaRPr>
                </a:p>
              </p:txBody>
            </p:sp>
          </p:grpSp>
          <p:sp>
            <p:nvSpPr>
              <p:cNvPr id="94" name="矩形 45">
                <a:extLst>
                  <a:ext uri="{FF2B5EF4-FFF2-40B4-BE49-F238E27FC236}">
                    <a16:creationId xmlns:a16="http://schemas.microsoft.com/office/drawing/2014/main" id="{E13DF22D-3512-49C9-800C-0CA012CD7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443" y="2401114"/>
                <a:ext cx="346301" cy="51525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Verdana" panose="020B0604030504040204" pitchFamily="34" charset="0"/>
                  </a:rPr>
                  <a:t>3</a:t>
                </a:r>
                <a:endParaRPr lang="zh-CN" altLang="en-US" sz="24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Verdana" panose="020B0604030504040204" pitchFamily="34" charset="0"/>
                </a:endParaRPr>
              </a:p>
            </p:txBody>
          </p:sp>
        </p:grpSp>
        <p:sp>
          <p:nvSpPr>
            <p:cNvPr id="92" name="MH_Entry_1">
              <a:extLst>
                <a:ext uri="{FF2B5EF4-FFF2-40B4-BE49-F238E27FC236}">
                  <a16:creationId xmlns:a16="http://schemas.microsoft.com/office/drawing/2014/main" id="{D1E02C49-399E-4B3E-B546-BA788679A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858" y="2352585"/>
              <a:ext cx="3190909" cy="498475"/>
            </a:xfrm>
            <a:prstGeom prst="roundRect">
              <a:avLst>
                <a:gd name="adj" fmla="val 9120"/>
              </a:avLst>
            </a:prstGeom>
            <a:solidFill>
              <a:srgbClr val="03A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" panose="020B0503020204020204" pitchFamily="34" charset="-122"/>
                </a:rPr>
                <a:t>     </a:t>
              </a:r>
              <a:r>
                <a:rPr lang="zh-CN" altLang="en-US" sz="20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" panose="020B0503020204020204" pitchFamily="34" charset="-122"/>
                </a:rPr>
                <a:t>工具实现</a:t>
              </a: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D244E25E-0214-42FD-BEF0-BF977FC3B38F}"/>
              </a:ext>
            </a:extLst>
          </p:cNvPr>
          <p:cNvGrpSpPr/>
          <p:nvPr/>
        </p:nvGrpSpPr>
        <p:grpSpPr>
          <a:xfrm>
            <a:off x="595140" y="3093115"/>
            <a:ext cx="4035164" cy="610723"/>
            <a:chOff x="754232" y="2258974"/>
            <a:chExt cx="4108049" cy="681611"/>
          </a:xfrm>
          <a:solidFill>
            <a:schemeClr val="accent1"/>
          </a:solidFill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A28F59CE-23DE-4405-83FD-0FF2833860F8}"/>
                </a:ext>
              </a:extLst>
            </p:cNvPr>
            <p:cNvGrpSpPr/>
            <p:nvPr/>
          </p:nvGrpSpPr>
          <p:grpSpPr>
            <a:xfrm>
              <a:off x="754232" y="2258974"/>
              <a:ext cx="4108049" cy="681611"/>
              <a:chOff x="754232" y="2258974"/>
              <a:chExt cx="4108049" cy="681611"/>
            </a:xfrm>
            <a:grpFill/>
          </p:grpSpPr>
          <p:grpSp>
            <p:nvGrpSpPr>
              <p:cNvPr id="102" name="组合 39">
                <a:extLst>
                  <a:ext uri="{FF2B5EF4-FFF2-40B4-BE49-F238E27FC236}">
                    <a16:creationId xmlns:a16="http://schemas.microsoft.com/office/drawing/2014/main" id="{54E3DB44-87F8-4F89-A935-235C8EAB1A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754232" y="2258974"/>
                <a:ext cx="4108049" cy="681611"/>
                <a:chOff x="0" y="0"/>
                <a:chExt cx="4611606" cy="765176"/>
              </a:xfrm>
              <a:grpFill/>
            </p:grpSpPr>
            <p:sp>
              <p:nvSpPr>
                <p:cNvPr id="104" name="等腰三角形 40">
                  <a:extLst>
                    <a:ext uri="{FF2B5EF4-FFF2-40B4-BE49-F238E27FC236}">
                      <a16:creationId xmlns:a16="http://schemas.microsoft.com/office/drawing/2014/main" id="{97492BAD-B05F-4F6E-AFC0-ED50DA5957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 flipV="1">
                  <a:off x="3424466" y="601663"/>
                  <a:ext cx="176213" cy="163513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42719B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zh-CN" sz="1050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05" name="等腰三角形 41">
                  <a:extLst>
                    <a:ext uri="{FF2B5EF4-FFF2-40B4-BE49-F238E27FC236}">
                      <a16:creationId xmlns:a16="http://schemas.microsoft.com/office/drawing/2014/main" id="{A2A4650B-364E-4924-B15F-DC8C8D6B60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3424466" y="0"/>
                  <a:ext cx="176213" cy="1651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42719B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zh-CN" sz="1050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06" name="文本框 42">
                  <a:extLst>
                    <a:ext uri="{FF2B5EF4-FFF2-40B4-BE49-F238E27FC236}">
                      <a16:creationId xmlns:a16="http://schemas.microsoft.com/office/drawing/2014/main" id="{30A24D44-24B2-446C-AB2C-BC2B490E29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0" y="85727"/>
                  <a:ext cx="4611606" cy="5937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0" anchor="ctr"/>
                <a:lstStyle/>
                <a:p>
                  <a:endParaRPr lang="zh-CN" altLang="zh-CN" sz="700">
                    <a:solidFill>
                      <a:srgbClr val="52525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Verdana" panose="020B0604030504040204" pitchFamily="34" charset="0"/>
                  </a:endParaRPr>
                </a:p>
              </p:txBody>
            </p:sp>
            <p:sp>
              <p:nvSpPr>
                <p:cNvPr id="107" name="文本框 44">
                  <a:extLst>
                    <a:ext uri="{FF2B5EF4-FFF2-40B4-BE49-F238E27FC236}">
                      <a16:creationId xmlns:a16="http://schemas.microsoft.com/office/drawing/2014/main" id="{78FCDBF7-F13A-413A-856D-DEC4D281BD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3600679" y="1"/>
                  <a:ext cx="790575" cy="765175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endParaRPr lang="zh-CN" altLang="zh-CN" sz="1100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Verdana" panose="020B0604030504040204" pitchFamily="34" charset="0"/>
                  </a:endParaRPr>
                </a:p>
              </p:txBody>
            </p:sp>
          </p:grpSp>
          <p:sp>
            <p:nvSpPr>
              <p:cNvPr id="103" name="矩形 45">
                <a:extLst>
                  <a:ext uri="{FF2B5EF4-FFF2-40B4-BE49-F238E27FC236}">
                    <a16:creationId xmlns:a16="http://schemas.microsoft.com/office/drawing/2014/main" id="{698BA26E-9831-45B7-B862-7E535880D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443" y="2401114"/>
                <a:ext cx="346301" cy="51525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Verdana" panose="020B0604030504040204" pitchFamily="34" charset="0"/>
                  </a:rPr>
                  <a:t>4</a:t>
                </a:r>
                <a:endParaRPr lang="zh-CN" altLang="en-US" sz="24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Verdana" panose="020B0604030504040204" pitchFamily="34" charset="0"/>
                </a:endParaRPr>
              </a:p>
            </p:txBody>
          </p:sp>
        </p:grpSp>
        <p:sp>
          <p:nvSpPr>
            <p:cNvPr id="101" name="MH_Entry_1">
              <a:extLst>
                <a:ext uri="{FF2B5EF4-FFF2-40B4-BE49-F238E27FC236}">
                  <a16:creationId xmlns:a16="http://schemas.microsoft.com/office/drawing/2014/main" id="{304C4F48-6F65-42A1-B5DB-3E429E806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858" y="2352585"/>
              <a:ext cx="3190909" cy="498475"/>
            </a:xfrm>
            <a:prstGeom prst="roundRect">
              <a:avLst>
                <a:gd name="adj" fmla="val 9120"/>
              </a:avLst>
            </a:prstGeom>
            <a:solidFill>
              <a:srgbClr val="03A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" panose="020B0503020204020204" pitchFamily="34" charset="-122"/>
                </a:rPr>
                <a:t>     </a:t>
              </a:r>
              <a:r>
                <a:rPr lang="zh-CN" altLang="en-US" sz="20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" panose="020B0503020204020204" pitchFamily="34" charset="-122"/>
                </a:rPr>
                <a:t>经验研究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0126CE5-E614-4ED1-92D4-857DBCE34BE5}"/>
              </a:ext>
            </a:extLst>
          </p:cNvPr>
          <p:cNvGrpSpPr/>
          <p:nvPr/>
        </p:nvGrpSpPr>
        <p:grpSpPr>
          <a:xfrm>
            <a:off x="602547" y="3860837"/>
            <a:ext cx="4035164" cy="610723"/>
            <a:chOff x="754232" y="2258974"/>
            <a:chExt cx="4108049" cy="681611"/>
          </a:xfrm>
          <a:solidFill>
            <a:schemeClr val="accent1"/>
          </a:solidFill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6C72CB41-E953-417B-AA27-847C764D8EB4}"/>
                </a:ext>
              </a:extLst>
            </p:cNvPr>
            <p:cNvGrpSpPr/>
            <p:nvPr/>
          </p:nvGrpSpPr>
          <p:grpSpPr>
            <a:xfrm>
              <a:off x="754232" y="2258974"/>
              <a:ext cx="4108049" cy="681611"/>
              <a:chOff x="754232" y="2258974"/>
              <a:chExt cx="4108049" cy="681611"/>
            </a:xfrm>
            <a:grpFill/>
          </p:grpSpPr>
          <p:grpSp>
            <p:nvGrpSpPr>
              <p:cNvPr id="45" name="组合 39">
                <a:extLst>
                  <a:ext uri="{FF2B5EF4-FFF2-40B4-BE49-F238E27FC236}">
                    <a16:creationId xmlns:a16="http://schemas.microsoft.com/office/drawing/2014/main" id="{42B15DE6-E438-49A6-9096-B4EDD286D5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754232" y="2258974"/>
                <a:ext cx="4108049" cy="681611"/>
                <a:chOff x="0" y="0"/>
                <a:chExt cx="4611606" cy="765176"/>
              </a:xfrm>
              <a:grpFill/>
            </p:grpSpPr>
            <p:sp>
              <p:nvSpPr>
                <p:cNvPr id="47" name="等腰三角形 40">
                  <a:extLst>
                    <a:ext uri="{FF2B5EF4-FFF2-40B4-BE49-F238E27FC236}">
                      <a16:creationId xmlns:a16="http://schemas.microsoft.com/office/drawing/2014/main" id="{6174C5A0-3769-4331-ADA1-45669AA050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 flipV="1">
                  <a:off x="3424466" y="601663"/>
                  <a:ext cx="176213" cy="163513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42719B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zh-CN" sz="1050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48" name="等腰三角形 41">
                  <a:extLst>
                    <a:ext uri="{FF2B5EF4-FFF2-40B4-BE49-F238E27FC236}">
                      <a16:creationId xmlns:a16="http://schemas.microsoft.com/office/drawing/2014/main" id="{8994A94D-159F-4FBE-BF27-454DDD2586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3424466" y="0"/>
                  <a:ext cx="176213" cy="1651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42719B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zh-CN" sz="1050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49" name="文本框 42">
                  <a:extLst>
                    <a:ext uri="{FF2B5EF4-FFF2-40B4-BE49-F238E27FC236}">
                      <a16:creationId xmlns:a16="http://schemas.microsoft.com/office/drawing/2014/main" id="{02C1EF6C-D8C4-4690-8A04-CA224C55E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0" y="85727"/>
                  <a:ext cx="4611606" cy="5937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0" anchor="ctr"/>
                <a:lstStyle/>
                <a:p>
                  <a:endParaRPr lang="zh-CN" altLang="zh-CN" sz="700">
                    <a:solidFill>
                      <a:srgbClr val="52525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Verdana" panose="020B0604030504040204" pitchFamily="34" charset="0"/>
                  </a:endParaRPr>
                </a:p>
              </p:txBody>
            </p:sp>
            <p:sp>
              <p:nvSpPr>
                <p:cNvPr id="50" name="文本框 44">
                  <a:extLst>
                    <a:ext uri="{FF2B5EF4-FFF2-40B4-BE49-F238E27FC236}">
                      <a16:creationId xmlns:a16="http://schemas.microsoft.com/office/drawing/2014/main" id="{9C625DA5-E0AD-4F70-8411-4FB6EFB74C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3600679" y="1"/>
                  <a:ext cx="790575" cy="765175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endParaRPr lang="zh-CN" altLang="zh-CN" sz="1100" dirty="0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Verdana" panose="020B0604030504040204" pitchFamily="34" charset="0"/>
                  </a:endParaRPr>
                </a:p>
              </p:txBody>
            </p:sp>
          </p:grp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CA144F49-4480-4E80-B58D-FE5BEA563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443" y="2401114"/>
                <a:ext cx="346301" cy="51525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Verdana" panose="020B0604030504040204" pitchFamily="34" charset="0"/>
                  </a:rPr>
                  <a:t>5</a:t>
                </a:r>
                <a:endParaRPr lang="zh-CN" altLang="en-US" sz="24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Verdana" panose="020B0604030504040204" pitchFamily="34" charset="0"/>
                </a:endParaRPr>
              </a:p>
            </p:txBody>
          </p:sp>
        </p:grpSp>
        <p:sp>
          <p:nvSpPr>
            <p:cNvPr id="44" name="MH_Entry_1">
              <a:extLst>
                <a:ext uri="{FF2B5EF4-FFF2-40B4-BE49-F238E27FC236}">
                  <a16:creationId xmlns:a16="http://schemas.microsoft.com/office/drawing/2014/main" id="{BC507272-58CA-4E95-BE8C-79BEDA66C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858" y="2352585"/>
              <a:ext cx="3190909" cy="498475"/>
            </a:xfrm>
            <a:prstGeom prst="roundRect">
              <a:avLst>
                <a:gd name="adj" fmla="val 9120"/>
              </a:avLst>
            </a:prstGeom>
            <a:solidFill>
              <a:srgbClr val="03A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" panose="020B0503020204020204" pitchFamily="34" charset="-122"/>
                </a:rPr>
                <a:t>     </a:t>
              </a:r>
              <a:r>
                <a:rPr lang="zh-CN" altLang="en-US" sz="20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微软雅黑" panose="020B0503020204020204" pitchFamily="34" charset="-122"/>
                </a:rPr>
                <a:t>总结与展望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50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iamisis\Desktop\00.jpg">
            <a:extLst>
              <a:ext uri="{FF2B5EF4-FFF2-40B4-BE49-F238E27FC236}">
                <a16:creationId xmlns:a16="http://schemas.microsoft.com/office/drawing/2014/main" id="{B537A2EE-69E7-425B-B421-355CD2889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11 Imagen">
            <a:extLst>
              <a:ext uri="{FF2B5EF4-FFF2-40B4-BE49-F238E27FC236}">
                <a16:creationId xmlns:a16="http://schemas.microsoft.com/office/drawing/2014/main" id="{77B9605D-DDD6-4D6B-9412-3EF131B38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57" y="4828640"/>
            <a:ext cx="271463" cy="22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12 Imagen">
            <a:extLst>
              <a:ext uri="{FF2B5EF4-FFF2-40B4-BE49-F238E27FC236}">
                <a16:creationId xmlns:a16="http://schemas.microsoft.com/office/drawing/2014/main" id="{8FBB628F-5675-4AB7-8AD0-3622746DE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452" y="4828640"/>
            <a:ext cx="270272" cy="22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14 CuadroTexto">
            <a:extLst>
              <a:ext uri="{FF2B5EF4-FFF2-40B4-BE49-F238E27FC236}">
                <a16:creationId xmlns:a16="http://schemas.microsoft.com/office/drawing/2014/main" id="{0639D729-D47E-4E6E-9063-AF05338E0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965" y="4818854"/>
            <a:ext cx="3064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900" b="1" i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34" charset="-128"/>
              </a:rPr>
              <a:t>of</a:t>
            </a:r>
          </a:p>
        </p:txBody>
      </p:sp>
      <p:sp>
        <p:nvSpPr>
          <p:cNvPr id="5126" name="15 CuadroTexto">
            <a:extLst>
              <a:ext uri="{FF2B5EF4-FFF2-40B4-BE49-F238E27FC236}">
                <a16:creationId xmlns:a16="http://schemas.microsoft.com/office/drawing/2014/main" id="{6AB7B8AD-3E23-45D5-9552-CC044B541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903" y="4818854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兰亭黑_GBK" charset="-122"/>
              </a:rPr>
              <a:t>13</a:t>
            </a:r>
            <a:endParaRPr lang="zh-CN" altLang="zh-CN" sz="9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方正兰亭黑_GBK" charset="-122"/>
            </a:endParaRPr>
          </a:p>
          <a:p>
            <a:pPr algn="ctr"/>
            <a:endParaRPr lang="zh-CN" altLang="zh-CN" sz="9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方正兰亭黑_GBK" charset="-122"/>
            </a:endParaRPr>
          </a:p>
        </p:txBody>
      </p:sp>
      <p:pic>
        <p:nvPicPr>
          <p:cNvPr id="5127" name="Imagen 6" descr="C:\Users\Design\Documents\Edu\Product Launch\btns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A409D9A-165A-4784-B107-6A810FAA6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489" y="4875073"/>
            <a:ext cx="132159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Imagen 6" descr="C:\Users\Design\Documents\Edu\Product Launch\btns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5C346B8-6C61-479E-A334-30715C0BD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83234" y="4875073"/>
            <a:ext cx="132159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" name="内容占位符 2">
            <a:extLst>
              <a:ext uri="{FF2B5EF4-FFF2-40B4-BE49-F238E27FC236}">
                <a16:creationId xmlns:a16="http://schemas.microsoft.com/office/drawing/2014/main" id="{2AD2AFDB-AE2D-4604-9B75-ECD827B4803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9422" y="560442"/>
            <a:ext cx="1359551" cy="332185"/>
          </a:xfrm>
          <a:ln/>
        </p:spPr>
        <p:txBody>
          <a:bodyPr>
            <a:normAutofit/>
          </a:bodyPr>
          <a:lstStyle/>
          <a:p>
            <a:pPr marL="257168" indent="-257168" algn="l"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软件测试</a:t>
            </a:r>
            <a:endParaRPr lang="zh-CN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33" name="13 CuadroTexto">
            <a:extLst>
              <a:ext uri="{FF2B5EF4-FFF2-40B4-BE49-F238E27FC236}">
                <a16:creationId xmlns:a16="http://schemas.microsoft.com/office/drawing/2014/main" id="{0ABB3AEC-6123-4035-AB57-9F4E91977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668" y="4825217"/>
            <a:ext cx="2423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b="1" dirty="0">
                <a:solidFill>
                  <a:srgbClr val="04AEDA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兰亭黑_GBK" charset="-122"/>
              </a:rPr>
              <a:t>1</a:t>
            </a:r>
          </a:p>
        </p:txBody>
      </p:sp>
      <p:sp>
        <p:nvSpPr>
          <p:cNvPr id="5134" name="直接连接符 10">
            <a:extLst>
              <a:ext uri="{FF2B5EF4-FFF2-40B4-BE49-F238E27FC236}">
                <a16:creationId xmlns:a16="http://schemas.microsoft.com/office/drawing/2014/main" id="{75F2FC82-A3EB-464F-8216-30C4302A9A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8632" y="472481"/>
            <a:ext cx="2322909" cy="0"/>
          </a:xfrm>
          <a:prstGeom prst="line">
            <a:avLst/>
          </a:prstGeom>
          <a:noFill/>
          <a:ln w="9525" cap="flat" cmpd="sng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35" name="Rectangle 7">
            <a:extLst>
              <a:ext uri="{FF2B5EF4-FFF2-40B4-BE49-F238E27FC236}">
                <a16:creationId xmlns:a16="http://schemas.microsoft.com/office/drawing/2014/main" id="{059980F7-1FCE-4797-9BC7-38F15F328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03" y="443907"/>
            <a:ext cx="161925" cy="53579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6" name="TextBox 5">
            <a:extLst>
              <a:ext uri="{FF2B5EF4-FFF2-40B4-BE49-F238E27FC236}">
                <a16:creationId xmlns:a16="http://schemas.microsoft.com/office/drawing/2014/main" id="{F96C2382-B1BA-4591-94EB-465BEFF87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07" y="87147"/>
            <a:ext cx="191690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1922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研究背景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D972FEF-B57E-4CDC-A195-931FD0DBCBF9}"/>
              </a:ext>
            </a:extLst>
          </p:cNvPr>
          <p:cNvSpPr txBox="1"/>
          <p:nvPr/>
        </p:nvSpPr>
        <p:spPr>
          <a:xfrm>
            <a:off x="325110" y="804651"/>
            <a:ext cx="6501754" cy="60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软件测试是一种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重要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的软件质量保障手段，通过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r>
              <a:rPr lang="zh-CN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测试用例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，比较测试用例的</a:t>
            </a: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实际</a:t>
            </a:r>
            <a:r>
              <a:rPr lang="zh-CN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输出与预期输出是否一致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来检测软件中潜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的故障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840550-833D-4864-BFA0-1D5C32DCF244}"/>
              </a:ext>
            </a:extLst>
          </p:cNvPr>
          <p:cNvSpPr txBox="1"/>
          <p:nvPr/>
        </p:nvSpPr>
        <p:spPr>
          <a:xfrm>
            <a:off x="278358" y="3026689"/>
            <a:ext cx="6210627" cy="88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并发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变异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测试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是一种基于并发故障的软件测试技术，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符合语法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的前提下，根据</a:t>
            </a: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并发变异算子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定义的规则</a:t>
            </a: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微小改动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待测程序语法结构来生成并发变异体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，模拟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待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测程序可能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存在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并发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故障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41E519D1-C08A-456F-915C-837D87995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9" y="2717353"/>
            <a:ext cx="1766243" cy="332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黑_GBK" charset="-122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黑_GBK" charset="-122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黑_GBK" charset="-122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黑_GBK" charset="-122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黑_GBK" charset="-122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68" indent="-257168" algn="l"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并发变异测试</a:t>
            </a:r>
            <a:endParaRPr lang="zh-CN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910F564-F8E0-42C2-B07C-6EF985080B44}"/>
              </a:ext>
            </a:extLst>
          </p:cNvPr>
          <p:cNvGrpSpPr/>
          <p:nvPr/>
        </p:nvGrpSpPr>
        <p:grpSpPr>
          <a:xfrm>
            <a:off x="552597" y="1646156"/>
            <a:ext cx="739919" cy="598639"/>
            <a:chOff x="547303" y="1825248"/>
            <a:chExt cx="739919" cy="64035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806E7FD-A243-4177-A9BC-331ABC7A4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444" y="1825248"/>
              <a:ext cx="424066" cy="424066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F5D7556-7483-4763-866F-524C1C405D99}"/>
                </a:ext>
              </a:extLst>
            </p:cNvPr>
            <p:cNvSpPr txBox="1"/>
            <p:nvPr/>
          </p:nvSpPr>
          <p:spPr>
            <a:xfrm>
              <a:off x="547303" y="2211684"/>
              <a:ext cx="73991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测试用例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207236E-826B-4226-9714-EA2132FA5DB6}"/>
              </a:ext>
            </a:extLst>
          </p:cNvPr>
          <p:cNvGrpSpPr/>
          <p:nvPr/>
        </p:nvGrpSpPr>
        <p:grpSpPr>
          <a:xfrm>
            <a:off x="1414618" y="1594990"/>
            <a:ext cx="744989" cy="609051"/>
            <a:chOff x="1697308" y="1770911"/>
            <a:chExt cx="739919" cy="71877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6D16FCD-BA53-48E2-80F0-B5EBF6C9A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8106" y="1770911"/>
              <a:ext cx="481407" cy="583778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77A53A7-FD5F-4D70-B4E7-3B2649B3462C}"/>
                </a:ext>
              </a:extLst>
            </p:cNvPr>
            <p:cNvSpPr txBox="1"/>
            <p:nvPr/>
          </p:nvSpPr>
          <p:spPr>
            <a:xfrm>
              <a:off x="1697308" y="2243463"/>
              <a:ext cx="7399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宋体" panose="02010600030101010101" pitchFamily="2" charset="-122"/>
                  <a:ea typeface="宋体" panose="02010600030101010101" pitchFamily="2" charset="-122"/>
                </a:rPr>
                <a:t>待测程序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B721130-13C4-49B4-B771-B201567EE7A6}"/>
              </a:ext>
            </a:extLst>
          </p:cNvPr>
          <p:cNvGrpSpPr/>
          <p:nvPr/>
        </p:nvGrpSpPr>
        <p:grpSpPr>
          <a:xfrm>
            <a:off x="2301067" y="1614043"/>
            <a:ext cx="764901" cy="644184"/>
            <a:chOff x="2997024" y="1819212"/>
            <a:chExt cx="810532" cy="718842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7E036C1-E817-412B-9A7D-CCA57E686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3482" y="1819212"/>
              <a:ext cx="566932" cy="508328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1F5B202-9567-410E-A7FF-D4A70C29947A}"/>
                </a:ext>
              </a:extLst>
            </p:cNvPr>
            <p:cNvSpPr txBox="1"/>
            <p:nvPr/>
          </p:nvSpPr>
          <p:spPr>
            <a:xfrm>
              <a:off x="2997024" y="2263297"/>
              <a:ext cx="810532" cy="274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宋体" panose="02010600030101010101" pitchFamily="2" charset="-122"/>
                  <a:ea typeface="宋体" panose="02010600030101010101" pitchFamily="2" charset="-122"/>
                </a:rPr>
                <a:t>实际输出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84746C0-21EE-427B-80DA-CBAA913CB76B}"/>
              </a:ext>
            </a:extLst>
          </p:cNvPr>
          <p:cNvGrpSpPr/>
          <p:nvPr/>
        </p:nvGrpSpPr>
        <p:grpSpPr>
          <a:xfrm>
            <a:off x="4296849" y="1569431"/>
            <a:ext cx="694267" cy="675364"/>
            <a:chOff x="4729060" y="1785693"/>
            <a:chExt cx="764901" cy="837408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C5537912-94D8-4FB8-B006-722164385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5626" y="1785693"/>
              <a:ext cx="661180" cy="661180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95064C7-0E23-46B9-9EFF-5DB7118E81BE}"/>
                </a:ext>
              </a:extLst>
            </p:cNvPr>
            <p:cNvSpPr txBox="1"/>
            <p:nvPr/>
          </p:nvSpPr>
          <p:spPr>
            <a:xfrm>
              <a:off x="4729060" y="2317803"/>
              <a:ext cx="764901" cy="305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宋体" panose="02010600030101010101" pitchFamily="2" charset="-122"/>
                  <a:ea typeface="宋体" panose="02010600030101010101" pitchFamily="2" charset="-122"/>
                </a:rPr>
                <a:t>预期输出</a:t>
              </a:r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91C17B5-7951-452C-B8BA-293233AC826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110804" y="1842322"/>
            <a:ext cx="405303" cy="205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4197E90-71CF-48F9-87DB-6489D96F36E5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2000813" y="1841810"/>
            <a:ext cx="381845" cy="51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76AB6D6-3E97-4620-A4ED-849815CA7103}"/>
              </a:ext>
            </a:extLst>
          </p:cNvPr>
          <p:cNvSpPr/>
          <p:nvPr/>
        </p:nvSpPr>
        <p:spPr>
          <a:xfrm>
            <a:off x="3261027" y="1668764"/>
            <a:ext cx="710747" cy="347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比较结果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9B87042-5F51-4046-9AE9-E7B112A477E2}"/>
              </a:ext>
            </a:extLst>
          </p:cNvPr>
          <p:cNvCxnSpPr>
            <a:cxnSpLocks/>
            <a:stCxn id="14" idx="3"/>
            <a:endCxn id="28" idx="1"/>
          </p:cNvCxnSpPr>
          <p:nvPr/>
        </p:nvCxnSpPr>
        <p:spPr>
          <a:xfrm>
            <a:off x="2917673" y="1841810"/>
            <a:ext cx="343354" cy="71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7" name="直接箭头连接符 5136">
            <a:extLst>
              <a:ext uri="{FF2B5EF4-FFF2-40B4-BE49-F238E27FC236}">
                <a16:creationId xmlns:a16="http://schemas.microsoft.com/office/drawing/2014/main" id="{56791651-B0BE-4AAE-B037-EC444381E49D}"/>
              </a:ext>
            </a:extLst>
          </p:cNvPr>
          <p:cNvCxnSpPr>
            <a:cxnSpLocks/>
            <a:stCxn id="16" idx="1"/>
            <a:endCxn id="28" idx="3"/>
          </p:cNvCxnSpPr>
          <p:nvPr/>
        </p:nvCxnSpPr>
        <p:spPr>
          <a:xfrm flipH="1">
            <a:off x="3971774" y="1836050"/>
            <a:ext cx="403647" cy="647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5" name="直接箭头连接符 5144">
            <a:extLst>
              <a:ext uri="{FF2B5EF4-FFF2-40B4-BE49-F238E27FC236}">
                <a16:creationId xmlns:a16="http://schemas.microsoft.com/office/drawing/2014/main" id="{5880E627-1C50-4CC3-94D6-7472ED1D1B77}"/>
              </a:ext>
            </a:extLst>
          </p:cNvPr>
          <p:cNvCxnSpPr>
            <a:cxnSpLocks/>
            <a:stCxn id="28" idx="2"/>
            <a:endCxn id="5139" idx="0"/>
          </p:cNvCxnSpPr>
          <p:nvPr/>
        </p:nvCxnSpPr>
        <p:spPr>
          <a:xfrm>
            <a:off x="3616401" y="2016290"/>
            <a:ext cx="1792" cy="23489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51" name="组合 5150">
            <a:extLst>
              <a:ext uri="{FF2B5EF4-FFF2-40B4-BE49-F238E27FC236}">
                <a16:creationId xmlns:a16="http://schemas.microsoft.com/office/drawing/2014/main" id="{72D661CC-22A1-4424-9666-AECD1527ABBA}"/>
              </a:ext>
            </a:extLst>
          </p:cNvPr>
          <p:cNvGrpSpPr/>
          <p:nvPr/>
        </p:nvGrpSpPr>
        <p:grpSpPr>
          <a:xfrm>
            <a:off x="3345223" y="2251186"/>
            <a:ext cx="695853" cy="490826"/>
            <a:chOff x="3928860" y="2211926"/>
            <a:chExt cx="764901" cy="721603"/>
          </a:xfrm>
        </p:grpSpPr>
        <p:pic>
          <p:nvPicPr>
            <p:cNvPr id="5139" name="图片 5138">
              <a:extLst>
                <a:ext uri="{FF2B5EF4-FFF2-40B4-BE49-F238E27FC236}">
                  <a16:creationId xmlns:a16="http://schemas.microsoft.com/office/drawing/2014/main" id="{047D49DD-9CA9-489C-81BF-0AE86E98D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0871" y="2211926"/>
              <a:ext cx="556090" cy="514730"/>
            </a:xfrm>
            <a:prstGeom prst="rect">
              <a:avLst/>
            </a:prstGeom>
          </p:spPr>
        </p:pic>
        <p:sp>
          <p:nvSpPr>
            <p:cNvPr id="5146" name="文本框 5145">
              <a:extLst>
                <a:ext uri="{FF2B5EF4-FFF2-40B4-BE49-F238E27FC236}">
                  <a16:creationId xmlns:a16="http://schemas.microsoft.com/office/drawing/2014/main" id="{FCDDE681-4511-43D1-B923-7AA503F3CA49}"/>
                </a:ext>
              </a:extLst>
            </p:cNvPr>
            <p:cNvSpPr txBox="1"/>
            <p:nvPr/>
          </p:nvSpPr>
          <p:spPr>
            <a:xfrm>
              <a:off x="3928860" y="2687308"/>
              <a:ext cx="7649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宋体" panose="02010600030101010101" pitchFamily="2" charset="-122"/>
                  <a:ea typeface="宋体" panose="02010600030101010101" pitchFamily="2" charset="-122"/>
                </a:rPr>
                <a:t>测试结果</a:t>
              </a: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F88CA77E-B5F4-4F6B-9403-03C366135146}"/>
              </a:ext>
            </a:extLst>
          </p:cNvPr>
          <p:cNvSpPr txBox="1"/>
          <p:nvPr/>
        </p:nvSpPr>
        <p:spPr>
          <a:xfrm>
            <a:off x="385214" y="4028767"/>
            <a:ext cx="1966791" cy="55399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latin typeface="宋体" panose="02010600030101010101" pitchFamily="2" charset="-122"/>
                <a:ea typeface="宋体" panose="02010600030101010101" pitchFamily="2" charset="-122"/>
              </a:rPr>
              <a:t>待测程序片段：</a:t>
            </a:r>
            <a:endParaRPr lang="en-US" altLang="zh-CN" sz="1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Lock </a:t>
            </a:r>
            <a:r>
              <a:rPr lang="en-US" altLang="zh-CN" sz="1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lock</a:t>
            </a: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new ReentrantLock ();</a:t>
            </a:r>
          </a:p>
          <a:p>
            <a:r>
              <a:rPr lang="en-US" altLang="zh-CN" sz="1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lock.lock</a:t>
            </a:r>
            <a:r>
              <a:rPr lang="en-US" altLang="zh-CN" sz="1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en-US" sz="1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6386603-1258-4371-81BD-ACE58479C040}"/>
              </a:ext>
            </a:extLst>
          </p:cNvPr>
          <p:cNvSpPr txBox="1"/>
          <p:nvPr/>
        </p:nvSpPr>
        <p:spPr>
          <a:xfrm>
            <a:off x="2917673" y="4028767"/>
            <a:ext cx="1966791" cy="5539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latin typeface="宋体" panose="02010600030101010101" pitchFamily="2" charset="-122"/>
                <a:ea typeface="宋体" panose="02010600030101010101" pitchFamily="2" charset="-122"/>
              </a:rPr>
              <a:t>变异体片段：</a:t>
            </a:r>
            <a:endParaRPr lang="en-US" altLang="zh-CN" sz="1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Lock </a:t>
            </a:r>
            <a:r>
              <a:rPr lang="en-US" altLang="zh-CN" sz="1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lock</a:t>
            </a: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new ReentrantLock ();</a:t>
            </a:r>
          </a:p>
          <a:p>
            <a:r>
              <a:rPr lang="en-US" altLang="zh-CN" sz="1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lock. </a:t>
            </a:r>
            <a:r>
              <a:rPr lang="en-US" altLang="zh-CN" sz="1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tryLock</a:t>
            </a:r>
            <a:r>
              <a:rPr lang="en-US" altLang="zh-CN" sz="1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();</a:t>
            </a:r>
            <a:endParaRPr lang="zh-CN" altLang="en-US" sz="1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build="p" bldLvl="0" autoUpdateAnimBg="0"/>
      <p:bldP spid="28" grpId="0" animBg="1"/>
      <p:bldP spid="75" grpId="0" animBg="1"/>
      <p:bldP spid="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iamisis\Desktop\00.jpg">
            <a:extLst>
              <a:ext uri="{FF2B5EF4-FFF2-40B4-BE49-F238E27FC236}">
                <a16:creationId xmlns:a16="http://schemas.microsoft.com/office/drawing/2014/main" id="{B537A2EE-69E7-425B-B421-355CD2889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" name="内容占位符 2">
            <a:extLst>
              <a:ext uri="{FF2B5EF4-FFF2-40B4-BE49-F238E27FC236}">
                <a16:creationId xmlns:a16="http://schemas.microsoft.com/office/drawing/2014/main" id="{2AD2AFDB-AE2D-4604-9B75-ECD827B4803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0970" y="641716"/>
            <a:ext cx="1713418" cy="267386"/>
          </a:xfrm>
          <a:ln/>
        </p:spPr>
        <p:txBody>
          <a:bodyPr>
            <a:noAutofit/>
          </a:bodyPr>
          <a:lstStyle/>
          <a:p>
            <a:pPr marL="214308" indent="-214308" algn="l"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研究动机</a:t>
            </a:r>
            <a:endParaRPr lang="zh-CN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34" name="直接连接符 10">
            <a:extLst>
              <a:ext uri="{FF2B5EF4-FFF2-40B4-BE49-F238E27FC236}">
                <a16:creationId xmlns:a16="http://schemas.microsoft.com/office/drawing/2014/main" id="{75F2FC82-A3EB-464F-8216-30C4302A9A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357" y="461608"/>
            <a:ext cx="2322909" cy="0"/>
          </a:xfrm>
          <a:prstGeom prst="line">
            <a:avLst/>
          </a:prstGeom>
          <a:noFill/>
          <a:ln w="9525" cap="flat" cmpd="sng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35" name="Rectangle 7">
            <a:extLst>
              <a:ext uri="{FF2B5EF4-FFF2-40B4-BE49-F238E27FC236}">
                <a16:creationId xmlns:a16="http://schemas.microsoft.com/office/drawing/2014/main" id="{059980F7-1FCE-4797-9BC7-38F15F328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78" y="433034"/>
            <a:ext cx="161925" cy="53579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6" name="TextBox 5">
            <a:extLst>
              <a:ext uri="{FF2B5EF4-FFF2-40B4-BE49-F238E27FC236}">
                <a16:creationId xmlns:a16="http://schemas.microsoft.com/office/drawing/2014/main" id="{F96C2382-B1BA-4591-94EB-465BEFF87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6" y="105191"/>
            <a:ext cx="191690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1922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研究背景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D19EDB-6649-4D2D-9292-36704395B978}"/>
              </a:ext>
            </a:extLst>
          </p:cNvPr>
          <p:cNvSpPr txBox="1"/>
          <p:nvPr/>
        </p:nvSpPr>
        <p:spPr>
          <a:xfrm>
            <a:off x="285677" y="1743871"/>
            <a:ext cx="3863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缺乏自动生成并发变异体的开源工具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EE0AF08-0DF8-4A33-9C43-17A95DBB3569}"/>
              </a:ext>
            </a:extLst>
          </p:cNvPr>
          <p:cNvSpPr txBox="1"/>
          <p:nvPr/>
        </p:nvSpPr>
        <p:spPr>
          <a:xfrm>
            <a:off x="285677" y="3222361"/>
            <a:ext cx="2728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人工生成并发变异体代价高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8E58D59-57CF-4F8E-A123-A62DAB2CE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270405"/>
              </p:ext>
            </p:extLst>
          </p:nvPr>
        </p:nvGraphicFramePr>
        <p:xfrm>
          <a:off x="499875" y="3672360"/>
          <a:ext cx="3456241" cy="778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575">
                  <a:extLst>
                    <a:ext uri="{9D8B030D-6E8A-4147-A177-3AD203B41FA5}">
                      <a16:colId xmlns:a16="http://schemas.microsoft.com/office/drawing/2014/main" val="3742703901"/>
                    </a:ext>
                  </a:extLst>
                </a:gridCol>
                <a:gridCol w="1323666">
                  <a:extLst>
                    <a:ext uri="{9D8B030D-6E8A-4147-A177-3AD203B41FA5}">
                      <a16:colId xmlns:a16="http://schemas.microsoft.com/office/drawing/2014/main" val="1897762677"/>
                    </a:ext>
                  </a:extLst>
                </a:gridCol>
              </a:tblGrid>
              <a:tr h="2539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生成方式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平均耗时</a:t>
                      </a:r>
                      <a:r>
                        <a:rPr lang="en-US" altLang="zh-CN" sz="1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(s)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40168203"/>
                  </a:ext>
                </a:extLst>
              </a:tr>
              <a:tr h="2297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人工生成并发变异体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293.9</a:t>
                      </a:r>
                      <a:endParaRPr lang="zh-CN" altLang="en-US" sz="11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96980103"/>
                  </a:ext>
                </a:extLst>
              </a:tr>
              <a:tr h="2880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工具生成并发变异体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0.056</a:t>
                      </a:r>
                      <a:endParaRPr lang="zh-CN" altLang="en-US" sz="11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7560727"/>
                  </a:ext>
                </a:extLst>
              </a:tr>
            </a:tbl>
          </a:graphicData>
        </a:graphic>
      </p:graphicFrame>
      <p:pic>
        <p:nvPicPr>
          <p:cNvPr id="25" name="11 Imagen">
            <a:extLst>
              <a:ext uri="{FF2B5EF4-FFF2-40B4-BE49-F238E27FC236}">
                <a16:creationId xmlns:a16="http://schemas.microsoft.com/office/drawing/2014/main" id="{07563ABA-DCA7-430B-9CD0-F8B932A1A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57" y="4828640"/>
            <a:ext cx="271463" cy="22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12 Imagen">
            <a:extLst>
              <a:ext uri="{FF2B5EF4-FFF2-40B4-BE49-F238E27FC236}">
                <a16:creationId xmlns:a16="http://schemas.microsoft.com/office/drawing/2014/main" id="{A9509D26-C83F-4CBC-8D4D-EAD1FB284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452" y="4828640"/>
            <a:ext cx="270272" cy="22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14 CuadroTexto">
            <a:extLst>
              <a:ext uri="{FF2B5EF4-FFF2-40B4-BE49-F238E27FC236}">
                <a16:creationId xmlns:a16="http://schemas.microsoft.com/office/drawing/2014/main" id="{6A3AEB36-FA6E-4DDF-906E-C550C563E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965" y="4818854"/>
            <a:ext cx="3064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900" b="1" i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34" charset="-128"/>
              </a:rPr>
              <a:t>of</a:t>
            </a:r>
          </a:p>
        </p:txBody>
      </p:sp>
      <p:sp>
        <p:nvSpPr>
          <p:cNvPr id="28" name="15 CuadroTexto">
            <a:extLst>
              <a:ext uri="{FF2B5EF4-FFF2-40B4-BE49-F238E27FC236}">
                <a16:creationId xmlns:a16="http://schemas.microsoft.com/office/drawing/2014/main" id="{F75B01EA-1660-4459-8EB2-6A09C6DE0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903" y="4818854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兰亭黑_GBK" charset="-122"/>
              </a:rPr>
              <a:t>13</a:t>
            </a:r>
            <a:endParaRPr lang="zh-CN" altLang="zh-CN" sz="9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方正兰亭黑_GBK" charset="-122"/>
            </a:endParaRPr>
          </a:p>
          <a:p>
            <a:pPr algn="ctr"/>
            <a:endParaRPr lang="zh-CN" altLang="zh-CN" sz="9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方正兰亭黑_GBK" charset="-122"/>
            </a:endParaRPr>
          </a:p>
        </p:txBody>
      </p:sp>
      <p:pic>
        <p:nvPicPr>
          <p:cNvPr id="29" name="Imagen 6" descr="C:\Users\Design\Documents\Edu\Product Launch\btns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3A6C72A-B555-49FE-B256-5D9F6BAFA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489" y="4875073"/>
            <a:ext cx="132159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Imagen 6" descr="C:\Users\Design\Documents\Edu\Product Launch\btns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9A3053A-0EB5-4754-96FB-EAD89D2E0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83234" y="4875073"/>
            <a:ext cx="132159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13 CuadroTexto">
            <a:extLst>
              <a:ext uri="{FF2B5EF4-FFF2-40B4-BE49-F238E27FC236}">
                <a16:creationId xmlns:a16="http://schemas.microsoft.com/office/drawing/2014/main" id="{5CDC3D06-D797-42CE-B69E-770559C2C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667" y="4825217"/>
            <a:ext cx="24237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b="1" dirty="0">
                <a:solidFill>
                  <a:srgbClr val="04AEDA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兰亭黑_GBK" charset="-122"/>
              </a:rPr>
              <a:t>2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E1AE9BF-8696-4A95-8CFC-7A5D8BDE9C7A}"/>
              </a:ext>
            </a:extLst>
          </p:cNvPr>
          <p:cNvSpPr txBox="1"/>
          <p:nvPr/>
        </p:nvSpPr>
        <p:spPr>
          <a:xfrm>
            <a:off x="421009" y="999666"/>
            <a:ext cx="5960196" cy="61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根据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Bradbury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等人针对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并发机制设计的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个并发变异算子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设计并实现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一个并发变异体自动生成工具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CMuJava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4CC9A05-F6CC-4280-BD98-5B4EDEE8D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302401"/>
              </p:ext>
            </p:extLst>
          </p:nvPr>
        </p:nvGraphicFramePr>
        <p:xfrm>
          <a:off x="499875" y="2200910"/>
          <a:ext cx="58024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175">
                  <a:extLst>
                    <a:ext uri="{9D8B030D-6E8A-4147-A177-3AD203B41FA5}">
                      <a16:colId xmlns:a16="http://schemas.microsoft.com/office/drawing/2014/main" val="3713472883"/>
                    </a:ext>
                  </a:extLst>
                </a:gridCol>
                <a:gridCol w="772978">
                  <a:extLst>
                    <a:ext uri="{9D8B030D-6E8A-4147-A177-3AD203B41FA5}">
                      <a16:colId xmlns:a16="http://schemas.microsoft.com/office/drawing/2014/main" val="3955746891"/>
                    </a:ext>
                  </a:extLst>
                </a:gridCol>
                <a:gridCol w="759606">
                  <a:extLst>
                    <a:ext uri="{9D8B030D-6E8A-4147-A177-3AD203B41FA5}">
                      <a16:colId xmlns:a16="http://schemas.microsoft.com/office/drawing/2014/main" val="195185305"/>
                    </a:ext>
                  </a:extLst>
                </a:gridCol>
                <a:gridCol w="531724">
                  <a:extLst>
                    <a:ext uri="{9D8B030D-6E8A-4147-A177-3AD203B41FA5}">
                      <a16:colId xmlns:a16="http://schemas.microsoft.com/office/drawing/2014/main" val="1053442207"/>
                    </a:ext>
                  </a:extLst>
                </a:gridCol>
                <a:gridCol w="683645">
                  <a:extLst>
                    <a:ext uri="{9D8B030D-6E8A-4147-A177-3AD203B41FA5}">
                      <a16:colId xmlns:a16="http://schemas.microsoft.com/office/drawing/2014/main" val="2882283975"/>
                    </a:ext>
                  </a:extLst>
                </a:gridCol>
                <a:gridCol w="780292">
                  <a:extLst>
                    <a:ext uri="{9D8B030D-6E8A-4147-A177-3AD203B41FA5}">
                      <a16:colId xmlns:a16="http://schemas.microsoft.com/office/drawing/2014/main" val="415580422"/>
                    </a:ext>
                  </a:extLst>
                </a:gridCol>
                <a:gridCol w="648044">
                  <a:extLst>
                    <a:ext uri="{9D8B030D-6E8A-4147-A177-3AD203B41FA5}">
                      <a16:colId xmlns:a16="http://schemas.microsoft.com/office/drawing/2014/main" val="2793514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Javalance</a:t>
                      </a:r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JavaMut</a:t>
                      </a:r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Judy</a:t>
                      </a:r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MuJava</a:t>
                      </a:r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MuClipse</a:t>
                      </a:r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Testooj</a:t>
                      </a:r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775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是否支持生成并发变异体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6332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2471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BD78D03-E4DE-40C9-9D92-060D8176B03A}"/>
              </a:ext>
            </a:extLst>
          </p:cNvPr>
          <p:cNvSpPr/>
          <p:nvPr/>
        </p:nvSpPr>
        <p:spPr bwMode="auto">
          <a:xfrm>
            <a:off x="2672950" y="3597824"/>
            <a:ext cx="3939784" cy="486034"/>
          </a:xfrm>
          <a:prstGeom prst="rect">
            <a:avLst/>
          </a:prstGeom>
          <a:ln w="762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783"/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ED11C9-A959-4B3C-AF72-B1230545540F}"/>
              </a:ext>
            </a:extLst>
          </p:cNvPr>
          <p:cNvSpPr/>
          <p:nvPr/>
        </p:nvSpPr>
        <p:spPr bwMode="auto">
          <a:xfrm>
            <a:off x="2215047" y="3489816"/>
            <a:ext cx="3698129" cy="652802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783"/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146" name="Picture 2" descr="C:\Users\iamisis\Desktop\00.jpg">
            <a:extLst>
              <a:ext uri="{FF2B5EF4-FFF2-40B4-BE49-F238E27FC236}">
                <a16:creationId xmlns:a16="http://schemas.microsoft.com/office/drawing/2014/main" id="{9F66AFF6-1A97-4AC2-8A41-FC179EBED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直接连接符 11">
            <a:extLst>
              <a:ext uri="{FF2B5EF4-FFF2-40B4-BE49-F238E27FC236}">
                <a16:creationId xmlns:a16="http://schemas.microsoft.com/office/drawing/2014/main" id="{3568CA88-FF3B-416B-AEBF-8192BF0604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3123" y="416620"/>
            <a:ext cx="2322909" cy="0"/>
          </a:xfrm>
          <a:prstGeom prst="line">
            <a:avLst/>
          </a:prstGeom>
          <a:noFill/>
          <a:ln w="9525" cap="flat" cmpd="sng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62" name="Rectangle 7">
            <a:extLst>
              <a:ext uri="{FF2B5EF4-FFF2-40B4-BE49-F238E27FC236}">
                <a16:creationId xmlns:a16="http://schemas.microsoft.com/office/drawing/2014/main" id="{E651BD87-A78D-470C-84F0-2AD30CFDD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8" y="388046"/>
            <a:ext cx="161925" cy="53579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63" name="TextBox 5">
            <a:extLst>
              <a:ext uri="{FF2B5EF4-FFF2-40B4-BE49-F238E27FC236}">
                <a16:creationId xmlns:a16="http://schemas.microsoft.com/office/drawing/2014/main" id="{1A0F57EC-516D-43E2-A8E0-A33B78B6D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80" y="80631"/>
            <a:ext cx="242559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1922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工具设计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pic>
        <p:nvPicPr>
          <p:cNvPr id="19" name="11 Imagen">
            <a:extLst>
              <a:ext uri="{FF2B5EF4-FFF2-40B4-BE49-F238E27FC236}">
                <a16:creationId xmlns:a16="http://schemas.microsoft.com/office/drawing/2014/main" id="{F7332E73-075B-4160-BA0A-81C72F74E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57" y="4828640"/>
            <a:ext cx="271463" cy="22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12 Imagen">
            <a:extLst>
              <a:ext uri="{FF2B5EF4-FFF2-40B4-BE49-F238E27FC236}">
                <a16:creationId xmlns:a16="http://schemas.microsoft.com/office/drawing/2014/main" id="{0D5BC33C-FF86-4C68-947A-1E9FCEB7D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452" y="4828640"/>
            <a:ext cx="270272" cy="22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14 CuadroTexto">
            <a:extLst>
              <a:ext uri="{FF2B5EF4-FFF2-40B4-BE49-F238E27FC236}">
                <a16:creationId xmlns:a16="http://schemas.microsoft.com/office/drawing/2014/main" id="{31E3515D-5C09-4ACA-BFDC-DCC5D9BF0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965" y="4818854"/>
            <a:ext cx="3064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900" b="1" i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34" charset="-128"/>
              </a:rPr>
              <a:t>of</a:t>
            </a:r>
          </a:p>
        </p:txBody>
      </p:sp>
      <p:sp>
        <p:nvSpPr>
          <p:cNvPr id="22" name="15 CuadroTexto">
            <a:extLst>
              <a:ext uri="{FF2B5EF4-FFF2-40B4-BE49-F238E27FC236}">
                <a16:creationId xmlns:a16="http://schemas.microsoft.com/office/drawing/2014/main" id="{CFEFA587-8E66-4A00-B0A4-A7FC3DA22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903" y="4818854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兰亭黑_GBK" charset="-122"/>
              </a:rPr>
              <a:t>13</a:t>
            </a:r>
            <a:endParaRPr lang="zh-CN" altLang="zh-CN" sz="9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方正兰亭黑_GBK" charset="-122"/>
            </a:endParaRPr>
          </a:p>
          <a:p>
            <a:pPr algn="ctr"/>
            <a:endParaRPr lang="zh-CN" altLang="zh-CN" sz="9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方正兰亭黑_GBK" charset="-122"/>
            </a:endParaRPr>
          </a:p>
        </p:txBody>
      </p:sp>
      <p:pic>
        <p:nvPicPr>
          <p:cNvPr id="23" name="Imagen 6" descr="C:\Users\Design\Documents\Edu\Product Launch\btns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EF776E-8E4B-48C9-8FA9-473464A95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489" y="4875073"/>
            <a:ext cx="132159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Imagen 6" descr="C:\Users\Design\Documents\Edu\Product Launch\btns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6F41C7F-6840-466E-A875-50EF1D115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83234" y="4875073"/>
            <a:ext cx="132159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13 CuadroTexto">
            <a:extLst>
              <a:ext uri="{FF2B5EF4-FFF2-40B4-BE49-F238E27FC236}">
                <a16:creationId xmlns:a16="http://schemas.microsoft.com/office/drawing/2014/main" id="{1D99480B-EB23-4933-8471-206100B90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667" y="4825217"/>
            <a:ext cx="24237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b="1" dirty="0">
                <a:solidFill>
                  <a:srgbClr val="04AEDA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兰亭黑_GBK" charset="-122"/>
              </a:rPr>
              <a:t>3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81D7B4-86B2-4505-B18C-F3810F73B356}"/>
              </a:ext>
            </a:extLst>
          </p:cNvPr>
          <p:cNvSpPr txBox="1"/>
          <p:nvPr/>
        </p:nvSpPr>
        <p:spPr>
          <a:xfrm>
            <a:off x="93350" y="470199"/>
            <a:ext cx="1638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系统架构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11B2BE-52F8-4E5F-A86D-B6418795B14B}"/>
              </a:ext>
            </a:extLst>
          </p:cNvPr>
          <p:cNvSpPr txBox="1"/>
          <p:nvPr/>
        </p:nvSpPr>
        <p:spPr>
          <a:xfrm>
            <a:off x="4340225" y="838451"/>
            <a:ext cx="1450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源程序分析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1F2C5C1-3476-465A-B370-678C848622A8}"/>
              </a:ext>
            </a:extLst>
          </p:cNvPr>
          <p:cNvSpPr txBox="1"/>
          <p:nvPr/>
        </p:nvSpPr>
        <p:spPr>
          <a:xfrm>
            <a:off x="4340224" y="2081498"/>
            <a:ext cx="1450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变异体生成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AC86AD5-14E0-432E-93AE-17A1947D2282}"/>
              </a:ext>
            </a:extLst>
          </p:cNvPr>
          <p:cNvSpPr txBox="1"/>
          <p:nvPr/>
        </p:nvSpPr>
        <p:spPr>
          <a:xfrm>
            <a:off x="4340224" y="3342113"/>
            <a:ext cx="1450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变异体展示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099C8E-9F74-47E7-8DBB-076DA056E4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11" y="820024"/>
            <a:ext cx="3698129" cy="392007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859E3CF-D6AA-4DDF-8B97-B79896813455}"/>
              </a:ext>
            </a:extLst>
          </p:cNvPr>
          <p:cNvSpPr txBox="1"/>
          <p:nvPr/>
        </p:nvSpPr>
        <p:spPr>
          <a:xfrm>
            <a:off x="4625845" y="1254236"/>
            <a:ext cx="223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解析待测程序，获取其语法结构信息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123A763-B6CC-449B-8021-555C4881BF6A}"/>
              </a:ext>
            </a:extLst>
          </p:cNvPr>
          <p:cNvSpPr txBox="1"/>
          <p:nvPr/>
        </p:nvSpPr>
        <p:spPr>
          <a:xfrm>
            <a:off x="4674510" y="2499270"/>
            <a:ext cx="223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改变待测程序语法结构，生成变异体，输出日志信息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9B01DA8-5ACE-454B-8DBE-D689BCC42C7F}"/>
              </a:ext>
            </a:extLst>
          </p:cNvPr>
          <p:cNvSpPr txBox="1"/>
          <p:nvPr/>
        </p:nvSpPr>
        <p:spPr>
          <a:xfrm>
            <a:off x="4674510" y="3760129"/>
            <a:ext cx="223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读取变异体及变异日志信息，将其显示到工具界面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097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4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BD78D03-E4DE-40C9-9D92-060D8176B03A}"/>
              </a:ext>
            </a:extLst>
          </p:cNvPr>
          <p:cNvSpPr/>
          <p:nvPr/>
        </p:nvSpPr>
        <p:spPr bwMode="auto">
          <a:xfrm>
            <a:off x="2672950" y="3597824"/>
            <a:ext cx="3939784" cy="486034"/>
          </a:xfrm>
          <a:prstGeom prst="rect">
            <a:avLst/>
          </a:prstGeom>
          <a:ln w="762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783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ED11C9-A959-4B3C-AF72-B1230545540F}"/>
              </a:ext>
            </a:extLst>
          </p:cNvPr>
          <p:cNvSpPr/>
          <p:nvPr/>
        </p:nvSpPr>
        <p:spPr bwMode="auto">
          <a:xfrm>
            <a:off x="2215047" y="3489816"/>
            <a:ext cx="3698129" cy="652802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783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146" name="Picture 2" descr="C:\Users\iamisis\Desktop\00.jpg">
            <a:extLst>
              <a:ext uri="{FF2B5EF4-FFF2-40B4-BE49-F238E27FC236}">
                <a16:creationId xmlns:a16="http://schemas.microsoft.com/office/drawing/2014/main" id="{9F66AFF6-1A97-4AC2-8A41-FC179EBED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直接连接符 11">
            <a:extLst>
              <a:ext uri="{FF2B5EF4-FFF2-40B4-BE49-F238E27FC236}">
                <a16:creationId xmlns:a16="http://schemas.microsoft.com/office/drawing/2014/main" id="{3568CA88-FF3B-416B-AEBF-8192BF0604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370" y="398702"/>
            <a:ext cx="2322909" cy="0"/>
          </a:xfrm>
          <a:prstGeom prst="line">
            <a:avLst/>
          </a:prstGeom>
          <a:noFill/>
          <a:ln w="9525" cap="flat" cmpd="sng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2" name="Rectangle 7">
            <a:extLst>
              <a:ext uri="{FF2B5EF4-FFF2-40B4-BE49-F238E27FC236}">
                <a16:creationId xmlns:a16="http://schemas.microsoft.com/office/drawing/2014/main" id="{E651BD87-A78D-470C-84F0-2AD30CFDD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5" y="370128"/>
            <a:ext cx="161925" cy="53579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方正兰亭黑_GBK" charset="-122"/>
              <a:sym typeface="宋体" panose="02010600030101010101" pitchFamily="2" charset="-122"/>
            </a:endParaRPr>
          </a:p>
        </p:txBody>
      </p:sp>
      <p:sp>
        <p:nvSpPr>
          <p:cNvPr id="6163" name="TextBox 5">
            <a:extLst>
              <a:ext uri="{FF2B5EF4-FFF2-40B4-BE49-F238E27FC236}">
                <a16:creationId xmlns:a16="http://schemas.microsoft.com/office/drawing/2014/main" id="{1A0F57EC-516D-43E2-A8E0-A33B78B6D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33" y="69033"/>
            <a:ext cx="191690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1922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工具实现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pic>
        <p:nvPicPr>
          <p:cNvPr id="19" name="11 Imagen">
            <a:extLst>
              <a:ext uri="{FF2B5EF4-FFF2-40B4-BE49-F238E27FC236}">
                <a16:creationId xmlns:a16="http://schemas.microsoft.com/office/drawing/2014/main" id="{F7332E73-075B-4160-BA0A-81C72F74E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57" y="4828640"/>
            <a:ext cx="271463" cy="22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12 Imagen">
            <a:extLst>
              <a:ext uri="{FF2B5EF4-FFF2-40B4-BE49-F238E27FC236}">
                <a16:creationId xmlns:a16="http://schemas.microsoft.com/office/drawing/2014/main" id="{0D5BC33C-FF86-4C68-947A-1E9FCEB7D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452" y="4828640"/>
            <a:ext cx="270272" cy="22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14 CuadroTexto">
            <a:extLst>
              <a:ext uri="{FF2B5EF4-FFF2-40B4-BE49-F238E27FC236}">
                <a16:creationId xmlns:a16="http://schemas.microsoft.com/office/drawing/2014/main" id="{31E3515D-5C09-4ACA-BFDC-DCC5D9BF0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965" y="4818854"/>
            <a:ext cx="3064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900" b="1" i="1" dirty="0">
                <a:solidFill>
                  <a:schemeClr val="bg1"/>
                </a:solidFill>
                <a:latin typeface="方正兰亭黑_GBK" charset="-122"/>
                <a:ea typeface="MS PGothic" panose="020B0600070205080204" pitchFamily="34" charset="-128"/>
                <a:sym typeface="MS PGothic" panose="020B0600070205080204" pitchFamily="34" charset="-128"/>
              </a:rPr>
              <a:t>of</a:t>
            </a:r>
          </a:p>
        </p:txBody>
      </p:sp>
      <p:sp>
        <p:nvSpPr>
          <p:cNvPr id="22" name="15 CuadroTexto">
            <a:extLst>
              <a:ext uri="{FF2B5EF4-FFF2-40B4-BE49-F238E27FC236}">
                <a16:creationId xmlns:a16="http://schemas.microsoft.com/office/drawing/2014/main" id="{CFEFA587-8E66-4A00-B0A4-A7FC3DA22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903" y="4818854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兰亭黑_GBK" charset="-122"/>
              </a:rPr>
              <a:t>13</a:t>
            </a:r>
            <a:endParaRPr lang="zh-CN" altLang="zh-CN" sz="9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方正兰亭黑_GBK" charset="-122"/>
            </a:endParaRPr>
          </a:p>
          <a:p>
            <a:pPr algn="ctr"/>
            <a:endParaRPr lang="zh-CN" altLang="zh-CN" sz="900" b="1" dirty="0">
              <a:solidFill>
                <a:schemeClr val="bg1"/>
              </a:solidFill>
              <a:latin typeface="方正兰亭黑_GBK" charset="-122"/>
              <a:ea typeface="方正兰亭黑_GBK" charset="-122"/>
              <a:sym typeface="方正兰亭黑_GBK" charset="-122"/>
            </a:endParaRPr>
          </a:p>
        </p:txBody>
      </p:sp>
      <p:pic>
        <p:nvPicPr>
          <p:cNvPr id="23" name="Imagen 6" descr="C:\Users\Design\Documents\Edu\Product Launch\btns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EF776E-8E4B-48C9-8FA9-473464A95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489" y="4875073"/>
            <a:ext cx="132159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Imagen 6" descr="C:\Users\Design\Documents\Edu\Product Launch\btns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6F41C7F-6840-466E-A875-50EF1D115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83234" y="4875073"/>
            <a:ext cx="132159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13 CuadroTexto">
            <a:extLst>
              <a:ext uri="{FF2B5EF4-FFF2-40B4-BE49-F238E27FC236}">
                <a16:creationId xmlns:a16="http://schemas.microsoft.com/office/drawing/2014/main" id="{1D99480B-EB23-4933-8471-206100B90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8256" y="4825217"/>
            <a:ext cx="25519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b="1" dirty="0">
                <a:solidFill>
                  <a:srgbClr val="04AEDA"/>
                </a:solidFill>
                <a:latin typeface="方正兰亭黑_GBK" charset="-122"/>
                <a:ea typeface="方正兰亭黑_GBK" charset="-122"/>
                <a:sym typeface="方正兰亭黑_GBK" charset="-122"/>
              </a:rPr>
              <a:t>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81D7B4-86B2-4505-B18C-F3810F73B356}"/>
              </a:ext>
            </a:extLst>
          </p:cNvPr>
          <p:cNvSpPr txBox="1"/>
          <p:nvPr/>
        </p:nvSpPr>
        <p:spPr>
          <a:xfrm>
            <a:off x="93533" y="474055"/>
            <a:ext cx="2023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MetaObject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9389D8E-FE23-43C7-B2FA-A382821E7584}"/>
              </a:ext>
            </a:extLst>
          </p:cNvPr>
          <p:cNvSpPr txBox="1"/>
          <p:nvPr/>
        </p:nvSpPr>
        <p:spPr>
          <a:xfrm>
            <a:off x="392872" y="772030"/>
            <a:ext cx="5858396" cy="33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MetaObject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一个用于存储待测程序所有语法信息和逻辑结构信息的数据结构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4510AF-01F9-49F9-B356-2CAB7A9836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33" y="1112652"/>
            <a:ext cx="6761140" cy="35622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9653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iamisis\Desktop\00.jpg">
            <a:extLst>
              <a:ext uri="{FF2B5EF4-FFF2-40B4-BE49-F238E27FC236}">
                <a16:creationId xmlns:a16="http://schemas.microsoft.com/office/drawing/2014/main" id="{9F66AFF6-1A97-4AC2-8A41-FC179EBED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" y="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直接连接符 11">
            <a:extLst>
              <a:ext uri="{FF2B5EF4-FFF2-40B4-BE49-F238E27FC236}">
                <a16:creationId xmlns:a16="http://schemas.microsoft.com/office/drawing/2014/main" id="{3568CA88-FF3B-416B-AEBF-8192BF0604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0017" y="408639"/>
            <a:ext cx="2322909" cy="0"/>
          </a:xfrm>
          <a:prstGeom prst="line">
            <a:avLst/>
          </a:prstGeom>
          <a:noFill/>
          <a:ln w="9525" cap="flat" cmpd="sng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62" name="Rectangle 7">
            <a:extLst>
              <a:ext uri="{FF2B5EF4-FFF2-40B4-BE49-F238E27FC236}">
                <a16:creationId xmlns:a16="http://schemas.microsoft.com/office/drawing/2014/main" id="{E651BD87-A78D-470C-84F0-2AD30CFDD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2" y="380065"/>
            <a:ext cx="161925" cy="53579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63" name="TextBox 5">
            <a:extLst>
              <a:ext uri="{FF2B5EF4-FFF2-40B4-BE49-F238E27FC236}">
                <a16:creationId xmlns:a16="http://schemas.microsoft.com/office/drawing/2014/main" id="{1A0F57EC-516D-43E2-A8E0-A33B78B6D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28" y="68279"/>
            <a:ext cx="191690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1922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工具实现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pic>
        <p:nvPicPr>
          <p:cNvPr id="19" name="11 Imagen">
            <a:extLst>
              <a:ext uri="{FF2B5EF4-FFF2-40B4-BE49-F238E27FC236}">
                <a16:creationId xmlns:a16="http://schemas.microsoft.com/office/drawing/2014/main" id="{F7332E73-075B-4160-BA0A-81C72F74E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57" y="4828640"/>
            <a:ext cx="271463" cy="22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12 Imagen">
            <a:extLst>
              <a:ext uri="{FF2B5EF4-FFF2-40B4-BE49-F238E27FC236}">
                <a16:creationId xmlns:a16="http://schemas.microsoft.com/office/drawing/2014/main" id="{0D5BC33C-FF86-4C68-947A-1E9FCEB7D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452" y="4828640"/>
            <a:ext cx="270272" cy="22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14 CuadroTexto">
            <a:extLst>
              <a:ext uri="{FF2B5EF4-FFF2-40B4-BE49-F238E27FC236}">
                <a16:creationId xmlns:a16="http://schemas.microsoft.com/office/drawing/2014/main" id="{31E3515D-5C09-4ACA-BFDC-DCC5D9BF0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965" y="4818854"/>
            <a:ext cx="3064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900" b="1" i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34" charset="-128"/>
              </a:rPr>
              <a:t>of</a:t>
            </a:r>
          </a:p>
        </p:txBody>
      </p:sp>
      <p:sp>
        <p:nvSpPr>
          <p:cNvPr id="22" name="15 CuadroTexto">
            <a:extLst>
              <a:ext uri="{FF2B5EF4-FFF2-40B4-BE49-F238E27FC236}">
                <a16:creationId xmlns:a16="http://schemas.microsoft.com/office/drawing/2014/main" id="{CFEFA587-8E66-4A00-B0A4-A7FC3DA22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903" y="4818854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兰亭黑_GBK" charset="-122"/>
              </a:rPr>
              <a:t>13</a:t>
            </a:r>
            <a:endParaRPr lang="zh-CN" altLang="zh-CN" sz="9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方正兰亭黑_GBK" charset="-122"/>
            </a:endParaRPr>
          </a:p>
          <a:p>
            <a:pPr algn="ctr"/>
            <a:endParaRPr lang="zh-CN" altLang="zh-CN" sz="9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方正兰亭黑_GBK" charset="-122"/>
            </a:endParaRPr>
          </a:p>
        </p:txBody>
      </p:sp>
      <p:pic>
        <p:nvPicPr>
          <p:cNvPr id="23" name="Imagen 6" descr="C:\Users\Design\Documents\Edu\Product Launch\btns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EF776E-8E4B-48C9-8FA9-473464A95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489" y="4875073"/>
            <a:ext cx="132159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Imagen 6" descr="C:\Users\Design\Documents\Edu\Product Launch\btns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6F41C7F-6840-466E-A875-50EF1D115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83234" y="4875073"/>
            <a:ext cx="132159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13 CuadroTexto">
            <a:extLst>
              <a:ext uri="{FF2B5EF4-FFF2-40B4-BE49-F238E27FC236}">
                <a16:creationId xmlns:a16="http://schemas.microsoft.com/office/drawing/2014/main" id="{1D99480B-EB23-4933-8471-206100B90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667" y="4825217"/>
            <a:ext cx="24237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b="1" dirty="0">
                <a:solidFill>
                  <a:srgbClr val="04AEDA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兰亭黑_GBK" charset="-122"/>
              </a:rPr>
              <a:t>5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81D7B4-86B2-4505-B18C-F3810F73B356}"/>
              </a:ext>
            </a:extLst>
          </p:cNvPr>
          <p:cNvSpPr txBox="1"/>
          <p:nvPr/>
        </p:nvSpPr>
        <p:spPr>
          <a:xfrm>
            <a:off x="91833" y="482855"/>
            <a:ext cx="4176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MetaObject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的可变异点查找及变异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34F4778-F722-475F-A2B6-1CC44EC0CEFC}"/>
              </a:ext>
            </a:extLst>
          </p:cNvPr>
          <p:cNvSpPr txBox="1"/>
          <p:nvPr/>
        </p:nvSpPr>
        <p:spPr>
          <a:xfrm>
            <a:off x="389706" y="782586"/>
            <a:ext cx="917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原理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CDE08B0-7F66-493D-ACA2-5A112CAA461C}"/>
              </a:ext>
            </a:extLst>
          </p:cNvPr>
          <p:cNvSpPr txBox="1"/>
          <p:nvPr/>
        </p:nvSpPr>
        <p:spPr>
          <a:xfrm>
            <a:off x="676795" y="1006495"/>
            <a:ext cx="6192430" cy="88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待测程序解析后可以得到一个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MetaObject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，更改此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MetaObject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的语法结构可以生成一个能够代表变异体信息的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MetaObject 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，然后将被更改后的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MetaObject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翻译输出为一个具体的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程序，即变异体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1F96A49-4954-4C50-94E4-420B13851FE4}"/>
              </a:ext>
            </a:extLst>
          </p:cNvPr>
          <p:cNvGrpSpPr/>
          <p:nvPr/>
        </p:nvGrpSpPr>
        <p:grpSpPr>
          <a:xfrm>
            <a:off x="2675980" y="1903617"/>
            <a:ext cx="792055" cy="610961"/>
            <a:chOff x="693541" y="2159701"/>
            <a:chExt cx="660438" cy="637741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8061498B-4517-4506-8F7E-5D7976F38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495" y="2159701"/>
              <a:ext cx="447989" cy="447989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A94945F-5FBA-4E09-AC76-D5DD72A00F1E}"/>
                </a:ext>
              </a:extLst>
            </p:cNvPr>
            <p:cNvSpPr txBox="1"/>
            <p:nvPr/>
          </p:nvSpPr>
          <p:spPr>
            <a:xfrm>
              <a:off x="693541" y="2551221"/>
              <a:ext cx="6604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MetaObject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756A436-FFC6-4122-81DF-D20372426DF4}"/>
              </a:ext>
            </a:extLst>
          </p:cNvPr>
          <p:cNvGrpSpPr/>
          <p:nvPr/>
        </p:nvGrpSpPr>
        <p:grpSpPr>
          <a:xfrm>
            <a:off x="1372060" y="1885133"/>
            <a:ext cx="789087" cy="647929"/>
            <a:chOff x="599461" y="1598477"/>
            <a:chExt cx="734307" cy="61864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156FCAD-B215-449E-8F7C-E0692D656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294" y="1598477"/>
              <a:ext cx="462855" cy="462855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2EB9861-A944-4372-9E8B-581ED43B247A}"/>
                </a:ext>
              </a:extLst>
            </p:cNvPr>
            <p:cNvSpPr txBox="1"/>
            <p:nvPr/>
          </p:nvSpPr>
          <p:spPr>
            <a:xfrm>
              <a:off x="599461" y="1970898"/>
              <a:ext cx="7343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宋体" panose="02010600030101010101" pitchFamily="2" charset="-122"/>
                  <a:ea typeface="宋体" panose="02010600030101010101" pitchFamily="2" charset="-122"/>
                </a:rPr>
                <a:t>待测程序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561F289-5013-4686-B5CF-BC14C77C3C61}"/>
              </a:ext>
            </a:extLst>
          </p:cNvPr>
          <p:cNvGrpSpPr/>
          <p:nvPr/>
        </p:nvGrpSpPr>
        <p:grpSpPr>
          <a:xfrm>
            <a:off x="5000292" y="1869051"/>
            <a:ext cx="720050" cy="685698"/>
            <a:chOff x="682225" y="1600339"/>
            <a:chExt cx="734307" cy="616780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0F9CBA31-5EF1-4C1B-8A80-209562EA9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321" y="1600339"/>
              <a:ext cx="462855" cy="462855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DACFCFF-6D8C-4B7F-AA66-A380702091F6}"/>
                </a:ext>
              </a:extLst>
            </p:cNvPr>
            <p:cNvSpPr txBox="1"/>
            <p:nvPr/>
          </p:nvSpPr>
          <p:spPr>
            <a:xfrm>
              <a:off x="682225" y="1970898"/>
              <a:ext cx="7343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宋体" panose="02010600030101010101" pitchFamily="2" charset="-122"/>
                  <a:ea typeface="宋体" panose="02010600030101010101" pitchFamily="2" charset="-122"/>
                </a:rPr>
                <a:t>变异体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F4FF6E9-BC18-4D7B-B047-C37F35B219F2}"/>
              </a:ext>
            </a:extLst>
          </p:cNvPr>
          <p:cNvGrpSpPr/>
          <p:nvPr/>
        </p:nvGrpSpPr>
        <p:grpSpPr>
          <a:xfrm>
            <a:off x="3751248" y="1892775"/>
            <a:ext cx="901512" cy="623912"/>
            <a:chOff x="677277" y="2140387"/>
            <a:chExt cx="792055" cy="623912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E6536EC4-F474-4E64-BF97-9A3A2D208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626" y="2140387"/>
              <a:ext cx="462003" cy="462003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8D1BB7F-E9CC-4604-9503-6E6E9F16021B}"/>
                </a:ext>
              </a:extLst>
            </p:cNvPr>
            <p:cNvSpPr txBox="1"/>
            <p:nvPr/>
          </p:nvSpPr>
          <p:spPr>
            <a:xfrm>
              <a:off x="677277" y="2518078"/>
              <a:ext cx="7920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MetaObject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8436450-09DC-462C-B4E1-67CE9E0545FA}"/>
              </a:ext>
            </a:extLst>
          </p:cNvPr>
          <p:cNvGrpSpPr/>
          <p:nvPr/>
        </p:nvGrpSpPr>
        <p:grpSpPr>
          <a:xfrm>
            <a:off x="2028305" y="2086573"/>
            <a:ext cx="733969" cy="246221"/>
            <a:chOff x="1717901" y="2291745"/>
            <a:chExt cx="733969" cy="246221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DDF40978-B868-4711-8197-E212BA4632E0}"/>
                </a:ext>
              </a:extLst>
            </p:cNvPr>
            <p:cNvCxnSpPr>
              <a:cxnSpLocks/>
              <a:stCxn id="13" idx="1"/>
              <a:endCxn id="4" idx="3"/>
            </p:cNvCxnSpPr>
            <p:nvPr/>
          </p:nvCxnSpPr>
          <p:spPr>
            <a:xfrm flipH="1">
              <a:off x="1717901" y="2323378"/>
              <a:ext cx="733969" cy="9311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411F4C2-EE66-47CB-B9A8-0EFBD27D11FD}"/>
                </a:ext>
              </a:extLst>
            </p:cNvPr>
            <p:cNvSpPr txBox="1"/>
            <p:nvPr/>
          </p:nvSpPr>
          <p:spPr>
            <a:xfrm>
              <a:off x="1839067" y="2291745"/>
              <a:ext cx="5784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宋体" panose="02010600030101010101" pitchFamily="2" charset="-122"/>
                  <a:ea typeface="宋体" panose="02010600030101010101" pitchFamily="2" charset="-122"/>
                </a:rPr>
                <a:t>解析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F687AAA-DBED-43B4-AA40-99CDBDFA4B20}"/>
              </a:ext>
            </a:extLst>
          </p:cNvPr>
          <p:cNvGrpSpPr/>
          <p:nvPr/>
        </p:nvGrpSpPr>
        <p:grpSpPr>
          <a:xfrm>
            <a:off x="3299542" y="2067807"/>
            <a:ext cx="572752" cy="246221"/>
            <a:chOff x="4313926" y="2107348"/>
            <a:chExt cx="1213062" cy="246221"/>
          </a:xfrm>
        </p:grpSpPr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FDE35519-D119-4E1C-8468-C70F6A29621E}"/>
                </a:ext>
              </a:extLst>
            </p:cNvPr>
            <p:cNvCxnSpPr>
              <a:cxnSpLocks/>
              <a:stCxn id="13" idx="3"/>
              <a:endCxn id="39" idx="1"/>
            </p:cNvCxnSpPr>
            <p:nvPr/>
          </p:nvCxnSpPr>
          <p:spPr>
            <a:xfrm>
              <a:off x="4313926" y="2118206"/>
              <a:ext cx="1213062" cy="557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721486D-A361-410F-9B7D-49601C9916CB}"/>
                </a:ext>
              </a:extLst>
            </p:cNvPr>
            <p:cNvSpPr txBox="1"/>
            <p:nvPr/>
          </p:nvSpPr>
          <p:spPr>
            <a:xfrm>
              <a:off x="4427491" y="2107348"/>
              <a:ext cx="9654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宋体" panose="02010600030101010101" pitchFamily="2" charset="-122"/>
                  <a:ea typeface="宋体" panose="02010600030101010101" pitchFamily="2" charset="-122"/>
                </a:rPr>
                <a:t>修改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B5801A7-FED5-478E-81CA-F796AC0AFD8D}"/>
              </a:ext>
            </a:extLst>
          </p:cNvPr>
          <p:cNvGrpSpPr/>
          <p:nvPr/>
        </p:nvGrpSpPr>
        <p:grpSpPr>
          <a:xfrm>
            <a:off x="4398143" y="2094257"/>
            <a:ext cx="665001" cy="246221"/>
            <a:chOff x="3381574" y="1524318"/>
            <a:chExt cx="665001" cy="246221"/>
          </a:xfrm>
        </p:grpSpPr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3ABDC500-BA0E-4066-A7FD-9E09D0E01645}"/>
                </a:ext>
              </a:extLst>
            </p:cNvPr>
            <p:cNvCxnSpPr>
              <a:cxnSpLocks/>
              <a:stCxn id="39" idx="3"/>
              <a:endCxn id="33" idx="1"/>
            </p:cNvCxnSpPr>
            <p:nvPr/>
          </p:nvCxnSpPr>
          <p:spPr>
            <a:xfrm>
              <a:off x="3381574" y="1553838"/>
              <a:ext cx="665001" cy="25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D1B3D6E-47FF-4181-BEA5-C7890A0F9AE9}"/>
                </a:ext>
              </a:extLst>
            </p:cNvPr>
            <p:cNvSpPr txBox="1"/>
            <p:nvPr/>
          </p:nvSpPr>
          <p:spPr>
            <a:xfrm>
              <a:off x="3507706" y="1524318"/>
              <a:ext cx="4620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宋体" panose="02010600030101010101" pitchFamily="2" charset="-122"/>
                  <a:ea typeface="宋体" panose="02010600030101010101" pitchFamily="2" charset="-122"/>
                </a:rPr>
                <a:t>翻译</a:t>
              </a: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36087745-5180-4862-8BD3-AA699F2067D7}"/>
              </a:ext>
            </a:extLst>
          </p:cNvPr>
          <p:cNvSpPr txBox="1"/>
          <p:nvPr/>
        </p:nvSpPr>
        <p:spPr>
          <a:xfrm>
            <a:off x="389706" y="2566009"/>
            <a:ext cx="1008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例子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0ADD44A-3465-45E2-852C-0453509DD89B}"/>
              </a:ext>
            </a:extLst>
          </p:cNvPr>
          <p:cNvSpPr txBox="1"/>
          <p:nvPr/>
        </p:nvSpPr>
        <p:spPr>
          <a:xfrm>
            <a:off x="686884" y="2802660"/>
            <a:ext cx="4962429" cy="33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ELPA</a:t>
            </a: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变异算子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：交换获取锁或者权限许可的方法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F824E59-52C6-4DE5-8FD4-DF26A8A09C0C}"/>
              </a:ext>
            </a:extLst>
          </p:cNvPr>
          <p:cNvSpPr txBox="1"/>
          <p:nvPr/>
        </p:nvSpPr>
        <p:spPr>
          <a:xfrm>
            <a:off x="768800" y="3530670"/>
            <a:ext cx="2592180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源程序片段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ReentrantLock();</a:t>
            </a:r>
          </a:p>
          <a:p>
            <a:r>
              <a:rPr lang="en-US" altLang="zh-CN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lock.lock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475F585-3C8A-4703-87A6-D0653063EACF}"/>
              </a:ext>
            </a:extLst>
          </p:cNvPr>
          <p:cNvSpPr txBox="1"/>
          <p:nvPr/>
        </p:nvSpPr>
        <p:spPr>
          <a:xfrm>
            <a:off x="3590069" y="3537463"/>
            <a:ext cx="2522366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ELPA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变异体片段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ReentrantLock();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lock. </a:t>
            </a:r>
            <a:r>
              <a:rPr lang="en-US" altLang="zh-CN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tryLock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3FE58C90-9793-4679-AE10-AA4B960B76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713" y="3746358"/>
            <a:ext cx="2777024" cy="922797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2B8ABE0A-B73F-41B5-942B-45404DCE333B}"/>
              </a:ext>
            </a:extLst>
          </p:cNvPr>
          <p:cNvSpPr txBox="1"/>
          <p:nvPr/>
        </p:nvSpPr>
        <p:spPr>
          <a:xfrm>
            <a:off x="3811142" y="3632060"/>
            <a:ext cx="1588575" cy="1006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检测步骤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、判断</a:t>
            </a:r>
            <a:r>
              <a:rPr lang="en-US" altLang="zh-CN" sz="1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ReferExpr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类型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、判断</a:t>
            </a:r>
            <a:r>
              <a:rPr lang="en-US" altLang="zh-CN" sz="1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MethodName</a:t>
            </a:r>
            <a:endParaRPr lang="en-US" altLang="zh-CN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、判断</a:t>
            </a:r>
            <a:r>
              <a:rPr lang="en-US" altLang="zh-CN" sz="1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ParameterList</a:t>
            </a:r>
            <a:endParaRPr lang="en-US" altLang="zh-CN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2C211ED-CC96-4E92-8C32-44DCDEF8EED0}"/>
              </a:ext>
            </a:extLst>
          </p:cNvPr>
          <p:cNvSpPr txBox="1"/>
          <p:nvPr/>
        </p:nvSpPr>
        <p:spPr>
          <a:xfrm>
            <a:off x="5401660" y="3614502"/>
            <a:ext cx="1557627" cy="999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变异步骤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、修改</a:t>
            </a:r>
            <a:r>
              <a:rPr lang="en-US" altLang="zh-CN" sz="1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MethodName</a:t>
            </a:r>
            <a:endParaRPr lang="en-US" altLang="zh-CN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、语法检查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、输出变异体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452F5DC-573E-41EE-AFEE-2B84BAF59144}"/>
              </a:ext>
            </a:extLst>
          </p:cNvPr>
          <p:cNvSpPr txBox="1"/>
          <p:nvPr/>
        </p:nvSpPr>
        <p:spPr>
          <a:xfrm>
            <a:off x="676795" y="3107034"/>
            <a:ext cx="4241544" cy="524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符合</a:t>
            </a:r>
            <a:r>
              <a:rPr lang="en-US" altLang="zh-CN" sz="1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ELPA</a:t>
            </a:r>
            <a:r>
              <a:rPr lang="zh-CN" altLang="en-US" sz="1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变异算子条件的节点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MethodCall</a:t>
            </a:r>
            <a:r>
              <a: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（方法调用）</a:t>
            </a:r>
            <a:endParaRPr lang="en-US" altLang="zh-CN" sz="1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MethodCall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一般语法格式：</a:t>
            </a:r>
            <a:r>
              <a:rPr lang="en-US" altLang="zh-CN" sz="1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obj.methodName</a:t>
            </a: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(params)</a:t>
            </a:r>
            <a:endParaRPr lang="zh-CN" altLang="en-US" sz="1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023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8" grpId="0"/>
      <p:bldP spid="49" grpId="0"/>
      <p:bldP spid="51" grpId="0" animBg="1"/>
      <p:bldP spid="51" grpId="1" animBg="1"/>
      <p:bldP spid="52" grpId="0" animBg="1"/>
      <p:bldP spid="52" grpId="1" animBg="1"/>
      <p:bldP spid="55" grpId="0"/>
      <p:bldP spid="56" grpId="0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BD78D03-E4DE-40C9-9D92-060D8176B03A}"/>
              </a:ext>
            </a:extLst>
          </p:cNvPr>
          <p:cNvSpPr/>
          <p:nvPr/>
        </p:nvSpPr>
        <p:spPr bwMode="auto">
          <a:xfrm>
            <a:off x="2672950" y="3597824"/>
            <a:ext cx="3939784" cy="486034"/>
          </a:xfrm>
          <a:prstGeom prst="rect">
            <a:avLst/>
          </a:prstGeom>
          <a:ln w="762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783"/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ED11C9-A959-4B3C-AF72-B1230545540F}"/>
              </a:ext>
            </a:extLst>
          </p:cNvPr>
          <p:cNvSpPr/>
          <p:nvPr/>
        </p:nvSpPr>
        <p:spPr bwMode="auto">
          <a:xfrm>
            <a:off x="2215047" y="3489816"/>
            <a:ext cx="3698129" cy="652802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783"/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146" name="Picture 2" descr="C:\Users\iamisis\Desktop\00.jpg">
            <a:extLst>
              <a:ext uri="{FF2B5EF4-FFF2-40B4-BE49-F238E27FC236}">
                <a16:creationId xmlns:a16="http://schemas.microsoft.com/office/drawing/2014/main" id="{9F66AFF6-1A97-4AC2-8A41-FC179EBED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4" y="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直接连接符 11">
            <a:extLst>
              <a:ext uri="{FF2B5EF4-FFF2-40B4-BE49-F238E27FC236}">
                <a16:creationId xmlns:a16="http://schemas.microsoft.com/office/drawing/2014/main" id="{3568CA88-FF3B-416B-AEBF-8192BF0604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8571" y="409510"/>
            <a:ext cx="2322909" cy="0"/>
          </a:xfrm>
          <a:prstGeom prst="line">
            <a:avLst/>
          </a:prstGeom>
          <a:noFill/>
          <a:ln w="9525" cap="flat" cmpd="sng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62" name="Rectangle 7">
            <a:extLst>
              <a:ext uri="{FF2B5EF4-FFF2-40B4-BE49-F238E27FC236}">
                <a16:creationId xmlns:a16="http://schemas.microsoft.com/office/drawing/2014/main" id="{E651BD87-A78D-470C-84F0-2AD30CFDD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64" y="380936"/>
            <a:ext cx="161925" cy="53579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63" name="TextBox 5">
            <a:extLst>
              <a:ext uri="{FF2B5EF4-FFF2-40B4-BE49-F238E27FC236}">
                <a16:creationId xmlns:a16="http://schemas.microsoft.com/office/drawing/2014/main" id="{1A0F57EC-516D-43E2-A8E0-A33B78B6D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67" y="76148"/>
            <a:ext cx="191690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1922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工具实现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pic>
        <p:nvPicPr>
          <p:cNvPr id="19" name="11 Imagen">
            <a:extLst>
              <a:ext uri="{FF2B5EF4-FFF2-40B4-BE49-F238E27FC236}">
                <a16:creationId xmlns:a16="http://schemas.microsoft.com/office/drawing/2014/main" id="{F7332E73-075B-4160-BA0A-81C72F74E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57" y="4828640"/>
            <a:ext cx="271463" cy="22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12 Imagen">
            <a:extLst>
              <a:ext uri="{FF2B5EF4-FFF2-40B4-BE49-F238E27FC236}">
                <a16:creationId xmlns:a16="http://schemas.microsoft.com/office/drawing/2014/main" id="{0D5BC33C-FF86-4C68-947A-1E9FCEB7D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452" y="4828640"/>
            <a:ext cx="270272" cy="22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14 CuadroTexto">
            <a:extLst>
              <a:ext uri="{FF2B5EF4-FFF2-40B4-BE49-F238E27FC236}">
                <a16:creationId xmlns:a16="http://schemas.microsoft.com/office/drawing/2014/main" id="{31E3515D-5C09-4ACA-BFDC-DCC5D9BF0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965" y="4818854"/>
            <a:ext cx="3064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900" b="1" i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34" charset="-128"/>
              </a:rPr>
              <a:t>of</a:t>
            </a:r>
          </a:p>
        </p:txBody>
      </p:sp>
      <p:sp>
        <p:nvSpPr>
          <p:cNvPr id="22" name="15 CuadroTexto">
            <a:extLst>
              <a:ext uri="{FF2B5EF4-FFF2-40B4-BE49-F238E27FC236}">
                <a16:creationId xmlns:a16="http://schemas.microsoft.com/office/drawing/2014/main" id="{CFEFA587-8E66-4A00-B0A4-A7FC3DA22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903" y="4818854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兰亭黑_GBK" charset="-122"/>
              </a:rPr>
              <a:t>13</a:t>
            </a:r>
            <a:endParaRPr lang="zh-CN" altLang="zh-CN" sz="9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方正兰亭黑_GBK" charset="-122"/>
            </a:endParaRPr>
          </a:p>
          <a:p>
            <a:pPr algn="ctr"/>
            <a:endParaRPr lang="zh-CN" altLang="zh-CN" sz="9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方正兰亭黑_GBK" charset="-122"/>
            </a:endParaRPr>
          </a:p>
        </p:txBody>
      </p:sp>
      <p:pic>
        <p:nvPicPr>
          <p:cNvPr id="23" name="Imagen 6" descr="C:\Users\Design\Documents\Edu\Product Launch\btns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EF776E-8E4B-48C9-8FA9-473464A95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489" y="4875073"/>
            <a:ext cx="132159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Imagen 6" descr="C:\Users\Design\Documents\Edu\Product Launch\btns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6F41C7F-6840-466E-A875-50EF1D115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83234" y="4875073"/>
            <a:ext cx="132159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13 CuadroTexto">
            <a:extLst>
              <a:ext uri="{FF2B5EF4-FFF2-40B4-BE49-F238E27FC236}">
                <a16:creationId xmlns:a16="http://schemas.microsoft.com/office/drawing/2014/main" id="{1D99480B-EB23-4933-8471-206100B90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666" y="4825217"/>
            <a:ext cx="24237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b="1" dirty="0">
                <a:solidFill>
                  <a:srgbClr val="04AEDA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兰亭黑_GBK" charset="-122"/>
              </a:rPr>
              <a:t>6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81D7B4-86B2-4505-B18C-F3810F73B356}"/>
              </a:ext>
            </a:extLst>
          </p:cNvPr>
          <p:cNvSpPr txBox="1"/>
          <p:nvPr/>
        </p:nvSpPr>
        <p:spPr>
          <a:xfrm>
            <a:off x="137820" y="473679"/>
            <a:ext cx="1710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Visitor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模式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F683CC5-3507-4FF9-9526-D28FEFE2C013}"/>
              </a:ext>
            </a:extLst>
          </p:cNvPr>
          <p:cNvSpPr/>
          <p:nvPr/>
        </p:nvSpPr>
        <p:spPr>
          <a:xfrm>
            <a:off x="242087" y="1022509"/>
            <a:ext cx="1011815" cy="365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类图：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F3E4B6-AE90-4285-BD9D-D739D1B9B2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012" y="1383642"/>
            <a:ext cx="4208487" cy="328617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8039CF2-6095-4716-BB7C-CACC2179BDB0}"/>
              </a:ext>
            </a:extLst>
          </p:cNvPr>
          <p:cNvSpPr txBox="1"/>
          <p:nvPr/>
        </p:nvSpPr>
        <p:spPr>
          <a:xfrm>
            <a:off x="532703" y="777960"/>
            <a:ext cx="4984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适用于被访问对象结构相对稳定，且访问者操作不确定的情况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FC9CC6A-EC09-4952-850A-9239ADCC7D08}"/>
              </a:ext>
            </a:extLst>
          </p:cNvPr>
          <p:cNvSpPr/>
          <p:nvPr/>
        </p:nvSpPr>
        <p:spPr>
          <a:xfrm>
            <a:off x="1541966" y="1241910"/>
            <a:ext cx="3056468" cy="1686953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C1EB31-5F59-4578-A803-CF585B3604D5}"/>
              </a:ext>
            </a:extLst>
          </p:cNvPr>
          <p:cNvSpPr/>
          <p:nvPr/>
        </p:nvSpPr>
        <p:spPr>
          <a:xfrm>
            <a:off x="1221135" y="2972740"/>
            <a:ext cx="3698129" cy="1686953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821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iamisis\Desktop\00.jpg">
            <a:extLst>
              <a:ext uri="{FF2B5EF4-FFF2-40B4-BE49-F238E27FC236}">
                <a16:creationId xmlns:a16="http://schemas.microsoft.com/office/drawing/2014/main" id="{9F66AFF6-1A97-4AC2-8A41-FC179EBED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直接连接符 11">
            <a:extLst>
              <a:ext uri="{FF2B5EF4-FFF2-40B4-BE49-F238E27FC236}">
                <a16:creationId xmlns:a16="http://schemas.microsoft.com/office/drawing/2014/main" id="{3568CA88-FF3B-416B-AEBF-8192BF0604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7188" y="432108"/>
            <a:ext cx="2322909" cy="0"/>
          </a:xfrm>
          <a:prstGeom prst="line">
            <a:avLst/>
          </a:prstGeom>
          <a:noFill/>
          <a:ln w="9525" cap="flat" cmpd="sng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62" name="Rectangle 7">
            <a:extLst>
              <a:ext uri="{FF2B5EF4-FFF2-40B4-BE49-F238E27FC236}">
                <a16:creationId xmlns:a16="http://schemas.microsoft.com/office/drawing/2014/main" id="{E651BD87-A78D-470C-84F0-2AD30CFDD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3" y="403534"/>
            <a:ext cx="161925" cy="53579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63" name="TextBox 5">
            <a:extLst>
              <a:ext uri="{FF2B5EF4-FFF2-40B4-BE49-F238E27FC236}">
                <a16:creationId xmlns:a16="http://schemas.microsoft.com/office/drawing/2014/main" id="{1A0F57EC-516D-43E2-A8E0-A33B78B6D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50" y="96119"/>
            <a:ext cx="191690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1922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经验研究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</p:txBody>
      </p:sp>
      <p:pic>
        <p:nvPicPr>
          <p:cNvPr id="17" name="11 Imagen">
            <a:extLst>
              <a:ext uri="{FF2B5EF4-FFF2-40B4-BE49-F238E27FC236}">
                <a16:creationId xmlns:a16="http://schemas.microsoft.com/office/drawing/2014/main" id="{B6675422-2B64-434F-817D-4A37ACA57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57" y="4828640"/>
            <a:ext cx="271463" cy="22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12 Imagen">
            <a:extLst>
              <a:ext uri="{FF2B5EF4-FFF2-40B4-BE49-F238E27FC236}">
                <a16:creationId xmlns:a16="http://schemas.microsoft.com/office/drawing/2014/main" id="{ACEC0882-6A2E-4D90-BC79-C1621AE09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452" y="4828640"/>
            <a:ext cx="270272" cy="22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14 CuadroTexto">
            <a:extLst>
              <a:ext uri="{FF2B5EF4-FFF2-40B4-BE49-F238E27FC236}">
                <a16:creationId xmlns:a16="http://schemas.microsoft.com/office/drawing/2014/main" id="{505984BC-1FC2-4028-A995-6768AD94D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965" y="4818854"/>
            <a:ext cx="3064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900" b="1" i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MS PGothic" panose="020B0600070205080204" pitchFamily="34" charset="-128"/>
              </a:rPr>
              <a:t>of</a:t>
            </a:r>
          </a:p>
        </p:txBody>
      </p:sp>
      <p:sp>
        <p:nvSpPr>
          <p:cNvPr id="23" name="15 CuadroTexto">
            <a:extLst>
              <a:ext uri="{FF2B5EF4-FFF2-40B4-BE49-F238E27FC236}">
                <a16:creationId xmlns:a16="http://schemas.microsoft.com/office/drawing/2014/main" id="{DBA50C41-DE23-485F-A808-982420AB6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903" y="4818854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兰亭黑_GBK" charset="-122"/>
              </a:rPr>
              <a:t>13</a:t>
            </a:r>
            <a:endParaRPr lang="zh-CN" altLang="zh-CN" sz="9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方正兰亭黑_GBK" charset="-122"/>
            </a:endParaRPr>
          </a:p>
          <a:p>
            <a:pPr algn="ctr"/>
            <a:endParaRPr lang="zh-CN" altLang="zh-CN" sz="9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方正兰亭黑_GBK" charset="-122"/>
            </a:endParaRPr>
          </a:p>
        </p:txBody>
      </p:sp>
      <p:pic>
        <p:nvPicPr>
          <p:cNvPr id="24" name="Imagen 6" descr="C:\Users\Design\Documents\Edu\Product Launch\btns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DEBF9D3-B1A1-4C02-A9A5-78FC7A5FC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489" y="4875073"/>
            <a:ext cx="132159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Imagen 6" descr="C:\Users\Design\Documents\Edu\Product Launch\btns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F3F1EDD-6450-47F0-B6FB-C84D79074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83234" y="4875073"/>
            <a:ext cx="132159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13 CuadroTexto">
            <a:extLst>
              <a:ext uri="{FF2B5EF4-FFF2-40B4-BE49-F238E27FC236}">
                <a16:creationId xmlns:a16="http://schemas.microsoft.com/office/drawing/2014/main" id="{7E9EAA45-BACE-48A4-8356-5A3153877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665" y="4825217"/>
            <a:ext cx="24237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b="1" dirty="0">
                <a:solidFill>
                  <a:srgbClr val="04AEDA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兰亭黑_GBK" charset="-122"/>
              </a:rPr>
              <a:t>7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5465A0-DA43-4A53-9C37-FC92FCE5B32D}"/>
              </a:ext>
            </a:extLst>
          </p:cNvPr>
          <p:cNvSpPr txBox="1"/>
          <p:nvPr/>
        </p:nvSpPr>
        <p:spPr>
          <a:xfrm>
            <a:off x="197013" y="602926"/>
            <a:ext cx="2003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研究问题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9F68FA9-71C6-4DA2-9CF9-5B986E00213F}"/>
              </a:ext>
            </a:extLst>
          </p:cNvPr>
          <p:cNvSpPr txBox="1"/>
          <p:nvPr/>
        </p:nvSpPr>
        <p:spPr>
          <a:xfrm>
            <a:off x="680327" y="2028933"/>
            <a:ext cx="3742362" cy="374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CMuJava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生成并发变异体的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完备性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019258E-BBDD-44F9-B9AF-876F0614C0C7}"/>
              </a:ext>
            </a:extLst>
          </p:cNvPr>
          <p:cNvSpPr txBox="1"/>
          <p:nvPr/>
        </p:nvSpPr>
        <p:spPr>
          <a:xfrm>
            <a:off x="659582" y="1253301"/>
            <a:ext cx="3082306" cy="374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CMuJava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生成并发变异体的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正确性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B2F305F-EB4D-4202-9A80-6BA2C162F029}"/>
              </a:ext>
            </a:extLst>
          </p:cNvPr>
          <p:cNvSpPr txBox="1"/>
          <p:nvPr/>
        </p:nvSpPr>
        <p:spPr>
          <a:xfrm>
            <a:off x="659582" y="2881256"/>
            <a:ext cx="3365052" cy="374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CMuJava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生成并发变异体的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效率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3593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3|2.5|1.1|1.2|10|1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4|7.1|10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14.5|3.3|9.4|5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3.6|2.3|6.4|1.6|5|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1|1.5|4.2|3.1|1.1|9.7|1.6|1.1|3.4|13.5|1|12.3|9.7|17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9|14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0.8|1.2|3.5|4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1.8|13.4|7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7.3|9.8|16.2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5617</TotalTime>
  <Pages>0</Pages>
  <Words>1483</Words>
  <Characters>0</Characters>
  <Application>Microsoft Office PowerPoint</Application>
  <DocSecurity>0</DocSecurity>
  <PresentationFormat>自定义</PresentationFormat>
  <Lines>0</Lines>
  <Paragraphs>289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MS PGothic</vt:lpstr>
      <vt:lpstr>等线</vt:lpstr>
      <vt:lpstr>等线 Light</vt:lpstr>
      <vt:lpstr>方正兰亭黑_GBK</vt:lpstr>
      <vt:lpstr>宋体</vt:lpstr>
      <vt:lpstr>微软雅黑</vt:lpstr>
      <vt:lpstr>Arial</vt:lpstr>
      <vt:lpstr>Calibri</vt:lpstr>
      <vt:lpstr>Calibri Light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G. Youda</cp:lastModifiedBy>
  <cp:revision>513</cp:revision>
  <dcterms:created xsi:type="dcterms:W3CDTF">2015-01-07T08:37:57Z</dcterms:created>
  <dcterms:modified xsi:type="dcterms:W3CDTF">2018-06-14T04:07:53Z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2052-9.1.0.4885</vt:lpwstr>
  </property>
</Properties>
</file>