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318" r:id="rId4"/>
    <p:sldId id="310" r:id="rId5"/>
    <p:sldId id="311" r:id="rId6"/>
    <p:sldId id="312" r:id="rId7"/>
    <p:sldId id="266" r:id="rId8"/>
    <p:sldId id="284" r:id="rId9"/>
    <p:sldId id="285" r:id="rId10"/>
    <p:sldId id="286" r:id="rId11"/>
    <p:sldId id="299" r:id="rId12"/>
    <p:sldId id="300" r:id="rId13"/>
    <p:sldId id="313" r:id="rId14"/>
    <p:sldId id="315" r:id="rId15"/>
    <p:sldId id="301" r:id="rId16"/>
    <p:sldId id="302" r:id="rId17"/>
    <p:sldId id="304" r:id="rId18"/>
    <p:sldId id="316" r:id="rId19"/>
    <p:sldId id="319" r:id="rId20"/>
    <p:sldId id="320" r:id="rId21"/>
    <p:sldId id="303" r:id="rId22"/>
    <p:sldId id="309" r:id="rId23"/>
    <p:sldId id="306" r:id="rId24"/>
    <p:sldId id="307" r:id="rId25"/>
    <p:sldId id="308" r:id="rId26"/>
    <p:sldId id="317" r:id="rId27"/>
    <p:sldId id="298" r:id="rId28"/>
    <p:sldId id="287" r:id="rId29"/>
    <p:sldId id="288" r:id="rId30"/>
    <p:sldId id="289" r:id="rId31"/>
    <p:sldId id="292" r:id="rId32"/>
    <p:sldId id="293" r:id="rId33"/>
    <p:sldId id="295" r:id="rId34"/>
    <p:sldId id="29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F4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showGuides="1">
      <p:cViewPr varScale="1">
        <p:scale>
          <a:sx n="70" d="100"/>
          <a:sy n="70" d="100"/>
        </p:scale>
        <p:origin x="536" y="52"/>
      </p:cViewPr>
      <p:guideLst>
        <p:guide pos="3840"/>
        <p:guide orient="horz" pos="216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680F9-06B5-4DED-BDFD-55056F3EAFC2}"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9B8B68BB-3CDC-41CF-AD78-B3B1B19057E5}">
      <dgm:prSet phldrT="[文本]"/>
      <dgm:spPr/>
      <dgm:t>
        <a:bodyPr/>
        <a:lstStyle/>
        <a:p>
          <a:r>
            <a:rPr lang="zh-CN" altLang="en-US" dirty="0" smtClean="0">
              <a:latin typeface="华文中宋" panose="02010600040101010101" pitchFamily="2" charset="-122"/>
              <a:ea typeface="华文中宋" panose="02010600040101010101" pitchFamily="2" charset="-122"/>
            </a:rPr>
            <a:t>时间</a:t>
          </a:r>
          <a:endParaRPr lang="zh-CN" altLang="en-US" dirty="0">
            <a:latin typeface="华文中宋" panose="02010600040101010101" pitchFamily="2" charset="-122"/>
            <a:ea typeface="华文中宋" panose="02010600040101010101" pitchFamily="2" charset="-122"/>
          </a:endParaRPr>
        </a:p>
      </dgm:t>
    </dgm:pt>
    <dgm:pt modelId="{C2E630BF-82FC-40EB-86ED-2DA79B9B690F}" type="parTrans" cxnId="{7683B2EF-4DA0-483D-915D-745366682508}">
      <dgm:prSet/>
      <dgm:spPr/>
      <dgm:t>
        <a:bodyPr/>
        <a:lstStyle/>
        <a:p>
          <a:endParaRPr lang="zh-CN" altLang="en-US"/>
        </a:p>
      </dgm:t>
    </dgm:pt>
    <dgm:pt modelId="{8296BAB7-C774-41C5-9C8F-A3665D87EA7B}" type="sibTrans" cxnId="{7683B2EF-4DA0-483D-915D-745366682508}">
      <dgm:prSet/>
      <dgm:spPr/>
      <dgm:t>
        <a:bodyPr/>
        <a:lstStyle/>
        <a:p>
          <a:endParaRPr lang="zh-CN" altLang="en-US"/>
        </a:p>
      </dgm:t>
    </dgm:pt>
    <dgm:pt modelId="{A6204115-CCE4-4260-BF50-775C1D0CF95B}">
      <dgm:prSet phldrT="[文本]"/>
      <dgm:spPr/>
      <dgm:t>
        <a:bodyPr/>
        <a:lstStyle/>
        <a:p>
          <a:r>
            <a:rPr lang="zh-CN" altLang="en-US" dirty="0" smtClean="0">
              <a:latin typeface="华文中宋" panose="02010600040101010101" pitchFamily="2" charset="-122"/>
              <a:ea typeface="华文中宋" panose="02010600040101010101" pitchFamily="2" charset="-122"/>
            </a:rPr>
            <a:t>测试用例选择</a:t>
          </a:r>
          <a:endParaRPr lang="zh-CN" altLang="en-US" dirty="0">
            <a:latin typeface="华文中宋" panose="02010600040101010101" pitchFamily="2" charset="-122"/>
            <a:ea typeface="华文中宋" panose="02010600040101010101" pitchFamily="2" charset="-122"/>
          </a:endParaRPr>
        </a:p>
      </dgm:t>
    </dgm:pt>
    <dgm:pt modelId="{47A04AB9-AD0F-4F8B-A680-F75DAC304B94}" type="parTrans" cxnId="{5099ED9E-337C-446E-9D2A-08CCE6E53BEA}">
      <dgm:prSet/>
      <dgm:spPr/>
      <dgm:t>
        <a:bodyPr/>
        <a:lstStyle/>
        <a:p>
          <a:endParaRPr lang="zh-CN" altLang="en-US"/>
        </a:p>
      </dgm:t>
    </dgm:pt>
    <dgm:pt modelId="{E709EFA1-8891-4CFD-B3A4-FF36B5243B73}" type="sibTrans" cxnId="{5099ED9E-337C-446E-9D2A-08CCE6E53BEA}">
      <dgm:prSet/>
      <dgm:spPr/>
      <dgm:t>
        <a:bodyPr/>
        <a:lstStyle/>
        <a:p>
          <a:endParaRPr lang="zh-CN" altLang="en-US"/>
        </a:p>
      </dgm:t>
    </dgm:pt>
    <dgm:pt modelId="{0102CCC0-8165-4BEF-B5C5-31FEDDCBDC7D}">
      <dgm:prSet phldrT="[文本]"/>
      <dgm:spPr/>
      <dgm:t>
        <a:bodyPr/>
        <a:lstStyle/>
        <a:p>
          <a:r>
            <a:rPr lang="zh-CN" altLang="en-US" dirty="0" smtClean="0">
              <a:latin typeface="华文中宋" panose="02010600040101010101" pitchFamily="2" charset="-122"/>
              <a:ea typeface="华文中宋" panose="02010600040101010101" pitchFamily="2" charset="-122"/>
            </a:rPr>
            <a:t>测试用例生成</a:t>
          </a:r>
          <a:endParaRPr lang="zh-CN" altLang="en-US" dirty="0">
            <a:latin typeface="华文中宋" panose="02010600040101010101" pitchFamily="2" charset="-122"/>
            <a:ea typeface="华文中宋" panose="02010600040101010101" pitchFamily="2" charset="-122"/>
          </a:endParaRPr>
        </a:p>
      </dgm:t>
    </dgm:pt>
    <dgm:pt modelId="{305EACD8-8876-47DB-8C53-7634FA480B03}" type="parTrans" cxnId="{5E5BEC55-FAD0-4962-9341-95F33614E5A3}">
      <dgm:prSet/>
      <dgm:spPr/>
      <dgm:t>
        <a:bodyPr/>
        <a:lstStyle/>
        <a:p>
          <a:endParaRPr lang="zh-CN" altLang="en-US"/>
        </a:p>
      </dgm:t>
    </dgm:pt>
    <dgm:pt modelId="{3EDF3699-D028-40B0-8C5B-62BAF598A67A}" type="sibTrans" cxnId="{5E5BEC55-FAD0-4962-9341-95F33614E5A3}">
      <dgm:prSet/>
      <dgm:spPr/>
      <dgm:t>
        <a:bodyPr/>
        <a:lstStyle/>
        <a:p>
          <a:endParaRPr lang="zh-CN" altLang="en-US"/>
        </a:p>
      </dgm:t>
    </dgm:pt>
    <dgm:pt modelId="{858A6E9C-FF22-4999-824A-01F158BCDD4C}">
      <dgm:prSet phldrT="[文本]"/>
      <dgm:spPr/>
      <dgm:t>
        <a:bodyPr/>
        <a:lstStyle/>
        <a:p>
          <a:r>
            <a:rPr lang="zh-CN" altLang="en-US" dirty="0" smtClean="0">
              <a:latin typeface="华文中宋" panose="02010600040101010101" pitchFamily="2" charset="-122"/>
              <a:ea typeface="华文中宋" panose="02010600040101010101" pitchFamily="2" charset="-122"/>
            </a:rPr>
            <a:t>测试用例执行</a:t>
          </a:r>
          <a:endParaRPr lang="zh-CN" altLang="en-US" dirty="0">
            <a:latin typeface="华文中宋" panose="02010600040101010101" pitchFamily="2" charset="-122"/>
            <a:ea typeface="华文中宋" panose="02010600040101010101" pitchFamily="2" charset="-122"/>
          </a:endParaRPr>
        </a:p>
      </dgm:t>
    </dgm:pt>
    <dgm:pt modelId="{2B1859B5-2FC3-4BF6-A387-4A5A62F7AE91}" type="parTrans" cxnId="{AF4C078D-16D5-4F50-8223-D72A2F45B8BB}">
      <dgm:prSet/>
      <dgm:spPr/>
      <dgm:t>
        <a:bodyPr/>
        <a:lstStyle/>
        <a:p>
          <a:endParaRPr lang="zh-CN" altLang="en-US"/>
        </a:p>
      </dgm:t>
    </dgm:pt>
    <dgm:pt modelId="{C38E2D7C-0F3B-4957-B2A6-5188047058FC}" type="sibTrans" cxnId="{AF4C078D-16D5-4F50-8223-D72A2F45B8BB}">
      <dgm:prSet/>
      <dgm:spPr/>
      <dgm:t>
        <a:bodyPr/>
        <a:lstStyle/>
        <a:p>
          <a:endParaRPr lang="zh-CN" altLang="en-US"/>
        </a:p>
      </dgm:t>
    </dgm:pt>
    <dgm:pt modelId="{156F8620-5305-484C-A4E3-50942FBFF9F3}" type="pres">
      <dgm:prSet presAssocID="{EE4680F9-06B5-4DED-BDFD-55056F3EAFC2}" presName="Name0" presStyleCnt="0">
        <dgm:presLayoutVars>
          <dgm:chPref val="1"/>
          <dgm:dir/>
          <dgm:animOne val="branch"/>
          <dgm:animLvl val="lvl"/>
          <dgm:resizeHandles val="exact"/>
        </dgm:presLayoutVars>
      </dgm:prSet>
      <dgm:spPr/>
      <dgm:t>
        <a:bodyPr/>
        <a:lstStyle/>
        <a:p>
          <a:endParaRPr lang="zh-CN" altLang="en-US"/>
        </a:p>
      </dgm:t>
    </dgm:pt>
    <dgm:pt modelId="{A20901BB-611E-4577-A188-86BEDA58AE6B}" type="pres">
      <dgm:prSet presAssocID="{9B8B68BB-3CDC-41CF-AD78-B3B1B19057E5}" presName="root1" presStyleCnt="0"/>
      <dgm:spPr/>
    </dgm:pt>
    <dgm:pt modelId="{59102918-C228-4A6A-B028-7898CBB20BDA}" type="pres">
      <dgm:prSet presAssocID="{9B8B68BB-3CDC-41CF-AD78-B3B1B19057E5}" presName="LevelOneTextNode" presStyleLbl="node0" presStyleIdx="0" presStyleCnt="1">
        <dgm:presLayoutVars>
          <dgm:chPref val="3"/>
        </dgm:presLayoutVars>
      </dgm:prSet>
      <dgm:spPr/>
      <dgm:t>
        <a:bodyPr/>
        <a:lstStyle/>
        <a:p>
          <a:endParaRPr lang="zh-CN" altLang="en-US"/>
        </a:p>
      </dgm:t>
    </dgm:pt>
    <dgm:pt modelId="{D0AD976E-A160-430C-80B0-B692B90A21F1}" type="pres">
      <dgm:prSet presAssocID="{9B8B68BB-3CDC-41CF-AD78-B3B1B19057E5}" presName="level2hierChild" presStyleCnt="0"/>
      <dgm:spPr/>
    </dgm:pt>
    <dgm:pt modelId="{04396718-57EE-412B-97BB-708643BBB34D}" type="pres">
      <dgm:prSet presAssocID="{47A04AB9-AD0F-4F8B-A680-F75DAC304B94}" presName="conn2-1" presStyleLbl="parChTrans1D2" presStyleIdx="0" presStyleCnt="3"/>
      <dgm:spPr/>
      <dgm:t>
        <a:bodyPr/>
        <a:lstStyle/>
        <a:p>
          <a:endParaRPr lang="zh-CN" altLang="en-US"/>
        </a:p>
      </dgm:t>
    </dgm:pt>
    <dgm:pt modelId="{B76398EA-8BF5-46ED-A85C-7283BF941250}" type="pres">
      <dgm:prSet presAssocID="{47A04AB9-AD0F-4F8B-A680-F75DAC304B94}" presName="connTx" presStyleLbl="parChTrans1D2" presStyleIdx="0" presStyleCnt="3"/>
      <dgm:spPr/>
      <dgm:t>
        <a:bodyPr/>
        <a:lstStyle/>
        <a:p>
          <a:endParaRPr lang="zh-CN" altLang="en-US"/>
        </a:p>
      </dgm:t>
    </dgm:pt>
    <dgm:pt modelId="{5F4CAA49-4F54-48F4-BC3B-B5DD30932848}" type="pres">
      <dgm:prSet presAssocID="{A6204115-CCE4-4260-BF50-775C1D0CF95B}" presName="root2" presStyleCnt="0"/>
      <dgm:spPr/>
    </dgm:pt>
    <dgm:pt modelId="{12AE114C-10C4-466C-ADA3-CA814540A2CB}" type="pres">
      <dgm:prSet presAssocID="{A6204115-CCE4-4260-BF50-775C1D0CF95B}" presName="LevelTwoTextNode" presStyleLbl="node2" presStyleIdx="0" presStyleCnt="3">
        <dgm:presLayoutVars>
          <dgm:chPref val="3"/>
        </dgm:presLayoutVars>
      </dgm:prSet>
      <dgm:spPr/>
      <dgm:t>
        <a:bodyPr/>
        <a:lstStyle/>
        <a:p>
          <a:endParaRPr lang="zh-CN" altLang="en-US"/>
        </a:p>
      </dgm:t>
    </dgm:pt>
    <dgm:pt modelId="{DFD6F1A6-C10D-4F9C-A10E-5B32F5B24845}" type="pres">
      <dgm:prSet presAssocID="{A6204115-CCE4-4260-BF50-775C1D0CF95B}" presName="level3hierChild" presStyleCnt="0"/>
      <dgm:spPr/>
    </dgm:pt>
    <dgm:pt modelId="{5E93B04E-333C-4D96-9DBF-8147B7D1EA74}" type="pres">
      <dgm:prSet presAssocID="{305EACD8-8876-47DB-8C53-7634FA480B03}" presName="conn2-1" presStyleLbl="parChTrans1D2" presStyleIdx="1" presStyleCnt="3"/>
      <dgm:spPr/>
      <dgm:t>
        <a:bodyPr/>
        <a:lstStyle/>
        <a:p>
          <a:endParaRPr lang="zh-CN" altLang="en-US"/>
        </a:p>
      </dgm:t>
    </dgm:pt>
    <dgm:pt modelId="{642E07E5-8C36-4D95-BC32-02C2E4F37C1E}" type="pres">
      <dgm:prSet presAssocID="{305EACD8-8876-47DB-8C53-7634FA480B03}" presName="connTx" presStyleLbl="parChTrans1D2" presStyleIdx="1" presStyleCnt="3"/>
      <dgm:spPr/>
      <dgm:t>
        <a:bodyPr/>
        <a:lstStyle/>
        <a:p>
          <a:endParaRPr lang="zh-CN" altLang="en-US"/>
        </a:p>
      </dgm:t>
    </dgm:pt>
    <dgm:pt modelId="{FA996465-8E7B-4EB3-9D8C-79FA7CF00621}" type="pres">
      <dgm:prSet presAssocID="{0102CCC0-8165-4BEF-B5C5-31FEDDCBDC7D}" presName="root2" presStyleCnt="0"/>
      <dgm:spPr/>
    </dgm:pt>
    <dgm:pt modelId="{3267E95E-7CEA-42FF-BB3D-3DA4D1EFAE3D}" type="pres">
      <dgm:prSet presAssocID="{0102CCC0-8165-4BEF-B5C5-31FEDDCBDC7D}" presName="LevelTwoTextNode" presStyleLbl="node2" presStyleIdx="1" presStyleCnt="3">
        <dgm:presLayoutVars>
          <dgm:chPref val="3"/>
        </dgm:presLayoutVars>
      </dgm:prSet>
      <dgm:spPr/>
      <dgm:t>
        <a:bodyPr/>
        <a:lstStyle/>
        <a:p>
          <a:endParaRPr lang="zh-CN" altLang="en-US"/>
        </a:p>
      </dgm:t>
    </dgm:pt>
    <dgm:pt modelId="{D352F347-A0F2-4C34-8888-9ED30CD74309}" type="pres">
      <dgm:prSet presAssocID="{0102CCC0-8165-4BEF-B5C5-31FEDDCBDC7D}" presName="level3hierChild" presStyleCnt="0"/>
      <dgm:spPr/>
    </dgm:pt>
    <dgm:pt modelId="{83BB3D20-FB18-4C29-B248-C0F41A241F13}" type="pres">
      <dgm:prSet presAssocID="{2B1859B5-2FC3-4BF6-A387-4A5A62F7AE91}" presName="conn2-1" presStyleLbl="parChTrans1D2" presStyleIdx="2" presStyleCnt="3"/>
      <dgm:spPr/>
      <dgm:t>
        <a:bodyPr/>
        <a:lstStyle/>
        <a:p>
          <a:endParaRPr lang="zh-CN" altLang="en-US"/>
        </a:p>
      </dgm:t>
    </dgm:pt>
    <dgm:pt modelId="{22BD1FEC-A04C-449C-B265-875822E308F6}" type="pres">
      <dgm:prSet presAssocID="{2B1859B5-2FC3-4BF6-A387-4A5A62F7AE91}" presName="connTx" presStyleLbl="parChTrans1D2" presStyleIdx="2" presStyleCnt="3"/>
      <dgm:spPr/>
      <dgm:t>
        <a:bodyPr/>
        <a:lstStyle/>
        <a:p>
          <a:endParaRPr lang="zh-CN" altLang="en-US"/>
        </a:p>
      </dgm:t>
    </dgm:pt>
    <dgm:pt modelId="{14F7DEC3-37CF-42AD-A3CD-5DC153CA655A}" type="pres">
      <dgm:prSet presAssocID="{858A6E9C-FF22-4999-824A-01F158BCDD4C}" presName="root2" presStyleCnt="0"/>
      <dgm:spPr/>
    </dgm:pt>
    <dgm:pt modelId="{F703AEAE-5006-4F0C-8F8B-67E391796F55}" type="pres">
      <dgm:prSet presAssocID="{858A6E9C-FF22-4999-824A-01F158BCDD4C}" presName="LevelTwoTextNode" presStyleLbl="node2" presStyleIdx="2" presStyleCnt="3">
        <dgm:presLayoutVars>
          <dgm:chPref val="3"/>
        </dgm:presLayoutVars>
      </dgm:prSet>
      <dgm:spPr/>
      <dgm:t>
        <a:bodyPr/>
        <a:lstStyle/>
        <a:p>
          <a:endParaRPr lang="zh-CN" altLang="en-US"/>
        </a:p>
      </dgm:t>
    </dgm:pt>
    <dgm:pt modelId="{D537618B-F2FB-4448-A130-77153190B687}" type="pres">
      <dgm:prSet presAssocID="{858A6E9C-FF22-4999-824A-01F158BCDD4C}" presName="level3hierChild" presStyleCnt="0"/>
      <dgm:spPr/>
    </dgm:pt>
  </dgm:ptLst>
  <dgm:cxnLst>
    <dgm:cxn modelId="{BB78365C-B1E3-4703-9B00-CD49B0EAF0DE}" type="presOf" srcId="{305EACD8-8876-47DB-8C53-7634FA480B03}" destId="{5E93B04E-333C-4D96-9DBF-8147B7D1EA74}" srcOrd="0" destOrd="0" presId="urn:microsoft.com/office/officeart/2008/layout/HorizontalMultiLevelHierarchy"/>
    <dgm:cxn modelId="{5099ED9E-337C-446E-9D2A-08CCE6E53BEA}" srcId="{9B8B68BB-3CDC-41CF-AD78-B3B1B19057E5}" destId="{A6204115-CCE4-4260-BF50-775C1D0CF95B}" srcOrd="0" destOrd="0" parTransId="{47A04AB9-AD0F-4F8B-A680-F75DAC304B94}" sibTransId="{E709EFA1-8891-4CFD-B3A4-FF36B5243B73}"/>
    <dgm:cxn modelId="{B03DE477-0FB3-4595-B349-5F45B2626104}" type="presOf" srcId="{2B1859B5-2FC3-4BF6-A387-4A5A62F7AE91}" destId="{83BB3D20-FB18-4C29-B248-C0F41A241F13}" srcOrd="0" destOrd="0" presId="urn:microsoft.com/office/officeart/2008/layout/HorizontalMultiLevelHierarchy"/>
    <dgm:cxn modelId="{95DF7170-0B63-4D23-A325-C24FFF63BCB5}" type="presOf" srcId="{EE4680F9-06B5-4DED-BDFD-55056F3EAFC2}" destId="{156F8620-5305-484C-A4E3-50942FBFF9F3}" srcOrd="0" destOrd="0" presId="urn:microsoft.com/office/officeart/2008/layout/HorizontalMultiLevelHierarchy"/>
    <dgm:cxn modelId="{1509A302-D452-4B69-A618-D532E60F8DD6}" type="presOf" srcId="{47A04AB9-AD0F-4F8B-A680-F75DAC304B94}" destId="{04396718-57EE-412B-97BB-708643BBB34D}" srcOrd="0" destOrd="0" presId="urn:microsoft.com/office/officeart/2008/layout/HorizontalMultiLevelHierarchy"/>
    <dgm:cxn modelId="{EBCEF568-5A4E-4C38-8B6E-E7688D832678}" type="presOf" srcId="{2B1859B5-2FC3-4BF6-A387-4A5A62F7AE91}" destId="{22BD1FEC-A04C-449C-B265-875822E308F6}" srcOrd="1" destOrd="0" presId="urn:microsoft.com/office/officeart/2008/layout/HorizontalMultiLevelHierarchy"/>
    <dgm:cxn modelId="{AF4C078D-16D5-4F50-8223-D72A2F45B8BB}" srcId="{9B8B68BB-3CDC-41CF-AD78-B3B1B19057E5}" destId="{858A6E9C-FF22-4999-824A-01F158BCDD4C}" srcOrd="2" destOrd="0" parTransId="{2B1859B5-2FC3-4BF6-A387-4A5A62F7AE91}" sibTransId="{C38E2D7C-0F3B-4957-B2A6-5188047058FC}"/>
    <dgm:cxn modelId="{B03DD264-3EF9-4E60-BBF5-BFF0AC6100D7}" type="presOf" srcId="{A6204115-CCE4-4260-BF50-775C1D0CF95B}" destId="{12AE114C-10C4-466C-ADA3-CA814540A2CB}" srcOrd="0" destOrd="0" presId="urn:microsoft.com/office/officeart/2008/layout/HorizontalMultiLevelHierarchy"/>
    <dgm:cxn modelId="{1202594E-2048-434E-BE17-BF608968D4E3}" type="presOf" srcId="{0102CCC0-8165-4BEF-B5C5-31FEDDCBDC7D}" destId="{3267E95E-7CEA-42FF-BB3D-3DA4D1EFAE3D}" srcOrd="0" destOrd="0" presId="urn:microsoft.com/office/officeart/2008/layout/HorizontalMultiLevelHierarchy"/>
    <dgm:cxn modelId="{7683B2EF-4DA0-483D-915D-745366682508}" srcId="{EE4680F9-06B5-4DED-BDFD-55056F3EAFC2}" destId="{9B8B68BB-3CDC-41CF-AD78-B3B1B19057E5}" srcOrd="0" destOrd="0" parTransId="{C2E630BF-82FC-40EB-86ED-2DA79B9B690F}" sibTransId="{8296BAB7-C774-41C5-9C8F-A3665D87EA7B}"/>
    <dgm:cxn modelId="{2020F5D3-CBB8-4155-B1D2-5F6D0EABEB1C}" type="presOf" srcId="{47A04AB9-AD0F-4F8B-A680-F75DAC304B94}" destId="{B76398EA-8BF5-46ED-A85C-7283BF941250}" srcOrd="1" destOrd="0" presId="urn:microsoft.com/office/officeart/2008/layout/HorizontalMultiLevelHierarchy"/>
    <dgm:cxn modelId="{DF400CF8-FF44-4C2E-A74D-A4CFB90691C9}" type="presOf" srcId="{9B8B68BB-3CDC-41CF-AD78-B3B1B19057E5}" destId="{59102918-C228-4A6A-B028-7898CBB20BDA}" srcOrd="0" destOrd="0" presId="urn:microsoft.com/office/officeart/2008/layout/HorizontalMultiLevelHierarchy"/>
    <dgm:cxn modelId="{D0053163-B348-4BAB-92DE-22654994CF19}" type="presOf" srcId="{305EACD8-8876-47DB-8C53-7634FA480B03}" destId="{642E07E5-8C36-4D95-BC32-02C2E4F37C1E}" srcOrd="1" destOrd="0" presId="urn:microsoft.com/office/officeart/2008/layout/HorizontalMultiLevelHierarchy"/>
    <dgm:cxn modelId="{5118F960-66F0-40D6-AE88-5C2EBE186646}" type="presOf" srcId="{858A6E9C-FF22-4999-824A-01F158BCDD4C}" destId="{F703AEAE-5006-4F0C-8F8B-67E391796F55}" srcOrd="0" destOrd="0" presId="urn:microsoft.com/office/officeart/2008/layout/HorizontalMultiLevelHierarchy"/>
    <dgm:cxn modelId="{5E5BEC55-FAD0-4962-9341-95F33614E5A3}" srcId="{9B8B68BB-3CDC-41CF-AD78-B3B1B19057E5}" destId="{0102CCC0-8165-4BEF-B5C5-31FEDDCBDC7D}" srcOrd="1" destOrd="0" parTransId="{305EACD8-8876-47DB-8C53-7634FA480B03}" sibTransId="{3EDF3699-D028-40B0-8C5B-62BAF598A67A}"/>
    <dgm:cxn modelId="{E0F771CE-BBA0-4545-90E6-FBC7099CAEF7}" type="presParOf" srcId="{156F8620-5305-484C-A4E3-50942FBFF9F3}" destId="{A20901BB-611E-4577-A188-86BEDA58AE6B}" srcOrd="0" destOrd="0" presId="urn:microsoft.com/office/officeart/2008/layout/HorizontalMultiLevelHierarchy"/>
    <dgm:cxn modelId="{5B7D4E02-6229-4B26-91F8-582082B24FC1}" type="presParOf" srcId="{A20901BB-611E-4577-A188-86BEDA58AE6B}" destId="{59102918-C228-4A6A-B028-7898CBB20BDA}" srcOrd="0" destOrd="0" presId="urn:microsoft.com/office/officeart/2008/layout/HorizontalMultiLevelHierarchy"/>
    <dgm:cxn modelId="{735ED9C1-E5F1-400C-9D7C-7D66A24B6A62}" type="presParOf" srcId="{A20901BB-611E-4577-A188-86BEDA58AE6B}" destId="{D0AD976E-A160-430C-80B0-B692B90A21F1}" srcOrd="1" destOrd="0" presId="urn:microsoft.com/office/officeart/2008/layout/HorizontalMultiLevelHierarchy"/>
    <dgm:cxn modelId="{47A1A2A3-6F14-4EC7-8FD1-67BDD72A1489}" type="presParOf" srcId="{D0AD976E-A160-430C-80B0-B692B90A21F1}" destId="{04396718-57EE-412B-97BB-708643BBB34D}" srcOrd="0" destOrd="0" presId="urn:microsoft.com/office/officeart/2008/layout/HorizontalMultiLevelHierarchy"/>
    <dgm:cxn modelId="{1C5E6270-1DD3-4823-8CCB-3E51942C6BA9}" type="presParOf" srcId="{04396718-57EE-412B-97BB-708643BBB34D}" destId="{B76398EA-8BF5-46ED-A85C-7283BF941250}" srcOrd="0" destOrd="0" presId="urn:microsoft.com/office/officeart/2008/layout/HorizontalMultiLevelHierarchy"/>
    <dgm:cxn modelId="{75E44707-82DA-465A-A8EC-0DCEE1FB2DD0}" type="presParOf" srcId="{D0AD976E-A160-430C-80B0-B692B90A21F1}" destId="{5F4CAA49-4F54-48F4-BC3B-B5DD30932848}" srcOrd="1" destOrd="0" presId="urn:microsoft.com/office/officeart/2008/layout/HorizontalMultiLevelHierarchy"/>
    <dgm:cxn modelId="{26BC04DF-D431-43EB-B636-9FFA6A567720}" type="presParOf" srcId="{5F4CAA49-4F54-48F4-BC3B-B5DD30932848}" destId="{12AE114C-10C4-466C-ADA3-CA814540A2CB}" srcOrd="0" destOrd="0" presId="urn:microsoft.com/office/officeart/2008/layout/HorizontalMultiLevelHierarchy"/>
    <dgm:cxn modelId="{455B169D-DDAA-47FA-A7BB-1DE430C11814}" type="presParOf" srcId="{5F4CAA49-4F54-48F4-BC3B-B5DD30932848}" destId="{DFD6F1A6-C10D-4F9C-A10E-5B32F5B24845}" srcOrd="1" destOrd="0" presId="urn:microsoft.com/office/officeart/2008/layout/HorizontalMultiLevelHierarchy"/>
    <dgm:cxn modelId="{DB9545A4-9EE8-471B-A309-DF0DC70EBCB1}" type="presParOf" srcId="{D0AD976E-A160-430C-80B0-B692B90A21F1}" destId="{5E93B04E-333C-4D96-9DBF-8147B7D1EA74}" srcOrd="2" destOrd="0" presId="urn:microsoft.com/office/officeart/2008/layout/HorizontalMultiLevelHierarchy"/>
    <dgm:cxn modelId="{FD3EFF9B-6C54-484A-91B1-AF241345C066}" type="presParOf" srcId="{5E93B04E-333C-4D96-9DBF-8147B7D1EA74}" destId="{642E07E5-8C36-4D95-BC32-02C2E4F37C1E}" srcOrd="0" destOrd="0" presId="urn:microsoft.com/office/officeart/2008/layout/HorizontalMultiLevelHierarchy"/>
    <dgm:cxn modelId="{E7E63BD3-3734-4AB2-BB48-7FADFCFF7F4D}" type="presParOf" srcId="{D0AD976E-A160-430C-80B0-B692B90A21F1}" destId="{FA996465-8E7B-4EB3-9D8C-79FA7CF00621}" srcOrd="3" destOrd="0" presId="urn:microsoft.com/office/officeart/2008/layout/HorizontalMultiLevelHierarchy"/>
    <dgm:cxn modelId="{11C80E88-8119-41BB-B6FD-33782AC1D79B}" type="presParOf" srcId="{FA996465-8E7B-4EB3-9D8C-79FA7CF00621}" destId="{3267E95E-7CEA-42FF-BB3D-3DA4D1EFAE3D}" srcOrd="0" destOrd="0" presId="urn:microsoft.com/office/officeart/2008/layout/HorizontalMultiLevelHierarchy"/>
    <dgm:cxn modelId="{D62D1B2E-87A2-4E87-BEA6-F4F1457A39E5}" type="presParOf" srcId="{FA996465-8E7B-4EB3-9D8C-79FA7CF00621}" destId="{D352F347-A0F2-4C34-8888-9ED30CD74309}" srcOrd="1" destOrd="0" presId="urn:microsoft.com/office/officeart/2008/layout/HorizontalMultiLevelHierarchy"/>
    <dgm:cxn modelId="{3E869CD5-81E3-4B2B-9DFA-81ACD54A7C91}" type="presParOf" srcId="{D0AD976E-A160-430C-80B0-B692B90A21F1}" destId="{83BB3D20-FB18-4C29-B248-C0F41A241F13}" srcOrd="4" destOrd="0" presId="urn:microsoft.com/office/officeart/2008/layout/HorizontalMultiLevelHierarchy"/>
    <dgm:cxn modelId="{85E4D37E-ED04-42F7-9575-7AE57195961C}" type="presParOf" srcId="{83BB3D20-FB18-4C29-B248-C0F41A241F13}" destId="{22BD1FEC-A04C-449C-B265-875822E308F6}" srcOrd="0" destOrd="0" presId="urn:microsoft.com/office/officeart/2008/layout/HorizontalMultiLevelHierarchy"/>
    <dgm:cxn modelId="{7A0B93D7-D018-4AC9-8244-4DD7F7D6E304}" type="presParOf" srcId="{D0AD976E-A160-430C-80B0-B692B90A21F1}" destId="{14F7DEC3-37CF-42AD-A3CD-5DC153CA655A}" srcOrd="5" destOrd="0" presId="urn:microsoft.com/office/officeart/2008/layout/HorizontalMultiLevelHierarchy"/>
    <dgm:cxn modelId="{A0A4F4D0-7DAF-465C-8034-07FC15B60744}" type="presParOf" srcId="{14F7DEC3-37CF-42AD-A3CD-5DC153CA655A}" destId="{F703AEAE-5006-4F0C-8F8B-67E391796F55}" srcOrd="0" destOrd="0" presId="urn:microsoft.com/office/officeart/2008/layout/HorizontalMultiLevelHierarchy"/>
    <dgm:cxn modelId="{AC46DD0B-122C-4607-9D43-6BA18823BA0C}" type="presParOf" srcId="{14F7DEC3-37CF-42AD-A3CD-5DC153CA655A}" destId="{D537618B-F2FB-4448-A130-77153190B68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32274-04E7-4AAF-8DB5-2942DDE46092}"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zh-CN" altLang="en-US"/>
        </a:p>
      </dgm:t>
    </dgm:pt>
    <dgm:pt modelId="{523C103E-EDE8-4275-89C2-92F0E7C50EF8}">
      <dgm:prSet phldrT="[文本]" custT="1"/>
      <dgm:spPr/>
      <dgm:t>
        <a:bodyPr/>
        <a:lstStyle/>
        <a:p>
          <a:r>
            <a:rPr lang="zh-CN" altLang="en-US" sz="1400" dirty="0" smtClean="0">
              <a:latin typeface="华文中宋" panose="02010600040101010101" pitchFamily="2" charset="-122"/>
              <a:ea typeface="华文中宋" panose="02010600040101010101" pitchFamily="2" charset="-122"/>
            </a:rPr>
            <a:t>比较完整测试帧</a:t>
          </a:r>
          <a:endParaRPr lang="zh-CN" altLang="en-US" sz="1400" dirty="0">
            <a:latin typeface="华文中宋" panose="02010600040101010101" pitchFamily="2" charset="-122"/>
            <a:ea typeface="华文中宋" panose="02010600040101010101" pitchFamily="2" charset="-122"/>
          </a:endParaRPr>
        </a:p>
      </dgm:t>
    </dgm:pt>
    <dgm:pt modelId="{76752ED7-1680-4E0B-95F9-3C3E1AECE04A}" type="parTrans" cxnId="{1D03B2AB-F247-4F81-993D-C9A7C9C74342}">
      <dgm:prSet/>
      <dgm:spPr/>
      <dgm:t>
        <a:bodyPr/>
        <a:lstStyle/>
        <a:p>
          <a:endParaRPr lang="zh-CN" altLang="en-US"/>
        </a:p>
      </dgm:t>
    </dgm:pt>
    <dgm:pt modelId="{5437DAA9-3798-40CE-BF0C-F20172991A6C}" type="sibTrans" cxnId="{1D03B2AB-F247-4F81-993D-C9A7C9C74342}">
      <dgm:prSet/>
      <dgm:spPr/>
      <dgm:t>
        <a:bodyPr/>
        <a:lstStyle/>
        <a:p>
          <a:endParaRPr lang="zh-CN" altLang="en-US"/>
        </a:p>
      </dgm:t>
    </dgm:pt>
    <dgm:pt modelId="{01CA69E2-2545-4650-AF2A-9E04D7189B7C}">
      <dgm:prSet phldrT="[文本]"/>
      <dgm:spPr/>
      <dgm:t>
        <a:bodyPr/>
        <a:lstStyle/>
        <a:p>
          <a:r>
            <a:rPr lang="zh-CN" altLang="en-US" dirty="0" smtClean="0">
              <a:latin typeface="华文中宋" panose="02010600040101010101" pitchFamily="2" charset="-122"/>
              <a:ea typeface="华文中宋" panose="02010600040101010101" pitchFamily="2" charset="-122"/>
            </a:rPr>
            <a:t>记录蜕变关系</a:t>
          </a:r>
          <a:endParaRPr lang="zh-CN" altLang="en-US" dirty="0">
            <a:latin typeface="华文中宋" panose="02010600040101010101" pitchFamily="2" charset="-122"/>
            <a:ea typeface="华文中宋" panose="02010600040101010101" pitchFamily="2" charset="-122"/>
          </a:endParaRPr>
        </a:p>
      </dgm:t>
    </dgm:pt>
    <dgm:pt modelId="{F5C5CEEC-24F7-46ED-854E-BB0036ADEF23}" type="parTrans" cxnId="{5C00E711-D129-4361-B892-CF7C9F49C4C4}">
      <dgm:prSet/>
      <dgm:spPr/>
      <dgm:t>
        <a:bodyPr/>
        <a:lstStyle/>
        <a:p>
          <a:endParaRPr lang="zh-CN" altLang="en-US"/>
        </a:p>
      </dgm:t>
    </dgm:pt>
    <dgm:pt modelId="{C35D3DCC-213F-479A-9C6B-1867DDB05AC5}" type="sibTrans" cxnId="{5C00E711-D129-4361-B892-CF7C9F49C4C4}">
      <dgm:prSet/>
      <dgm:spPr/>
      <dgm:t>
        <a:bodyPr/>
        <a:lstStyle/>
        <a:p>
          <a:endParaRPr lang="zh-CN" altLang="en-US"/>
        </a:p>
      </dgm:t>
    </dgm:pt>
    <dgm:pt modelId="{1213EA28-D94F-4414-9199-4D628AF3808C}">
      <dgm:prSet phldrT="[文本]" custT="1"/>
      <dgm:spPr/>
      <dgm:t>
        <a:bodyPr/>
        <a:lstStyle/>
        <a:p>
          <a:r>
            <a:rPr lang="zh-CN" altLang="en-US" sz="1400" dirty="0" smtClean="0">
              <a:latin typeface="华文中宋" panose="02010600040101010101" pitchFamily="2" charset="-122"/>
              <a:ea typeface="华文中宋" panose="02010600040101010101" pitchFamily="2" charset="-122"/>
            </a:rPr>
            <a:t>判断蜕变关系数量是否达到要求</a:t>
          </a:r>
          <a:endParaRPr lang="zh-CN" altLang="en-US" sz="1400" dirty="0">
            <a:latin typeface="华文中宋" panose="02010600040101010101" pitchFamily="2" charset="-122"/>
            <a:ea typeface="华文中宋" panose="02010600040101010101" pitchFamily="2" charset="-122"/>
          </a:endParaRPr>
        </a:p>
      </dgm:t>
    </dgm:pt>
    <dgm:pt modelId="{3A3E20A8-C3C0-499D-AED1-6D28BC7538D2}" type="parTrans" cxnId="{06DFA492-5634-42F4-B83F-5531F14ED191}">
      <dgm:prSet/>
      <dgm:spPr/>
      <dgm:t>
        <a:bodyPr/>
        <a:lstStyle/>
        <a:p>
          <a:endParaRPr lang="zh-CN" altLang="en-US"/>
        </a:p>
      </dgm:t>
    </dgm:pt>
    <dgm:pt modelId="{6616972A-F011-4821-9248-B8264546E4C6}" type="sibTrans" cxnId="{06DFA492-5634-42F4-B83F-5531F14ED191}">
      <dgm:prSet/>
      <dgm:spPr/>
      <dgm:t>
        <a:bodyPr/>
        <a:lstStyle/>
        <a:p>
          <a:endParaRPr lang="zh-CN" altLang="en-US"/>
        </a:p>
      </dgm:t>
    </dgm:pt>
    <dgm:pt modelId="{E69F2A06-609B-4EEE-B74C-7A59F8437531}" type="pres">
      <dgm:prSet presAssocID="{0DD32274-04E7-4AAF-8DB5-2942DDE46092}" presName="cycle" presStyleCnt="0">
        <dgm:presLayoutVars>
          <dgm:dir/>
          <dgm:resizeHandles val="exact"/>
        </dgm:presLayoutVars>
      </dgm:prSet>
      <dgm:spPr/>
      <dgm:t>
        <a:bodyPr/>
        <a:lstStyle/>
        <a:p>
          <a:endParaRPr lang="zh-CN" altLang="en-US"/>
        </a:p>
      </dgm:t>
    </dgm:pt>
    <dgm:pt modelId="{E5354801-EB4C-4E26-B83E-290FAEC7D49F}" type="pres">
      <dgm:prSet presAssocID="{523C103E-EDE8-4275-89C2-92F0E7C50EF8}" presName="node" presStyleLbl="node1" presStyleIdx="0" presStyleCnt="3">
        <dgm:presLayoutVars>
          <dgm:bulletEnabled val="1"/>
        </dgm:presLayoutVars>
      </dgm:prSet>
      <dgm:spPr/>
      <dgm:t>
        <a:bodyPr/>
        <a:lstStyle/>
        <a:p>
          <a:endParaRPr lang="zh-CN" altLang="en-US"/>
        </a:p>
      </dgm:t>
    </dgm:pt>
    <dgm:pt modelId="{4DB4272F-EA43-4C24-B3F6-304F437675BA}" type="pres">
      <dgm:prSet presAssocID="{523C103E-EDE8-4275-89C2-92F0E7C50EF8}" presName="spNode" presStyleCnt="0"/>
      <dgm:spPr/>
    </dgm:pt>
    <dgm:pt modelId="{4ADE9775-85C6-4411-81EC-1BA58B47A349}" type="pres">
      <dgm:prSet presAssocID="{5437DAA9-3798-40CE-BF0C-F20172991A6C}" presName="sibTrans" presStyleLbl="sibTrans1D1" presStyleIdx="0" presStyleCnt="3"/>
      <dgm:spPr/>
      <dgm:t>
        <a:bodyPr/>
        <a:lstStyle/>
        <a:p>
          <a:endParaRPr lang="zh-CN" altLang="en-US"/>
        </a:p>
      </dgm:t>
    </dgm:pt>
    <dgm:pt modelId="{4F6CE9E7-7544-4A8E-87DF-EA6FC486C93E}" type="pres">
      <dgm:prSet presAssocID="{01CA69E2-2545-4650-AF2A-9E04D7189B7C}" presName="node" presStyleLbl="node1" presStyleIdx="1" presStyleCnt="3">
        <dgm:presLayoutVars>
          <dgm:bulletEnabled val="1"/>
        </dgm:presLayoutVars>
      </dgm:prSet>
      <dgm:spPr/>
      <dgm:t>
        <a:bodyPr/>
        <a:lstStyle/>
        <a:p>
          <a:endParaRPr lang="zh-CN" altLang="en-US"/>
        </a:p>
      </dgm:t>
    </dgm:pt>
    <dgm:pt modelId="{1CCB7EF6-BAEE-4C9F-AFDC-53D162906E6D}" type="pres">
      <dgm:prSet presAssocID="{01CA69E2-2545-4650-AF2A-9E04D7189B7C}" presName="spNode" presStyleCnt="0"/>
      <dgm:spPr/>
    </dgm:pt>
    <dgm:pt modelId="{20C5969A-61BE-4A39-83FC-7BBD2CCB5885}" type="pres">
      <dgm:prSet presAssocID="{C35D3DCC-213F-479A-9C6B-1867DDB05AC5}" presName="sibTrans" presStyleLbl="sibTrans1D1" presStyleIdx="1" presStyleCnt="3"/>
      <dgm:spPr/>
      <dgm:t>
        <a:bodyPr/>
        <a:lstStyle/>
        <a:p>
          <a:endParaRPr lang="zh-CN" altLang="en-US"/>
        </a:p>
      </dgm:t>
    </dgm:pt>
    <dgm:pt modelId="{AECA9EE2-BB7B-4103-AE9B-FCB147499C1F}" type="pres">
      <dgm:prSet presAssocID="{1213EA28-D94F-4414-9199-4D628AF3808C}" presName="node" presStyleLbl="node1" presStyleIdx="2" presStyleCnt="3" custScaleX="115813" custScaleY="132527">
        <dgm:presLayoutVars>
          <dgm:bulletEnabled val="1"/>
        </dgm:presLayoutVars>
      </dgm:prSet>
      <dgm:spPr/>
      <dgm:t>
        <a:bodyPr/>
        <a:lstStyle/>
        <a:p>
          <a:endParaRPr lang="zh-CN" altLang="en-US"/>
        </a:p>
      </dgm:t>
    </dgm:pt>
    <dgm:pt modelId="{FF628B4C-0289-4CE6-A38D-7DCB6EB33764}" type="pres">
      <dgm:prSet presAssocID="{1213EA28-D94F-4414-9199-4D628AF3808C}" presName="spNode" presStyleCnt="0"/>
      <dgm:spPr/>
    </dgm:pt>
    <dgm:pt modelId="{5BC3BFFF-0287-4051-BE46-4FEAC41AC84E}" type="pres">
      <dgm:prSet presAssocID="{6616972A-F011-4821-9248-B8264546E4C6}" presName="sibTrans" presStyleLbl="sibTrans1D1" presStyleIdx="2" presStyleCnt="3"/>
      <dgm:spPr/>
      <dgm:t>
        <a:bodyPr/>
        <a:lstStyle/>
        <a:p>
          <a:endParaRPr lang="zh-CN" altLang="en-US"/>
        </a:p>
      </dgm:t>
    </dgm:pt>
  </dgm:ptLst>
  <dgm:cxnLst>
    <dgm:cxn modelId="{49A6E0F7-FDC1-4D21-B79E-BCAEBAC82A26}" type="presOf" srcId="{C35D3DCC-213F-479A-9C6B-1867DDB05AC5}" destId="{20C5969A-61BE-4A39-83FC-7BBD2CCB5885}" srcOrd="0" destOrd="0" presId="urn:microsoft.com/office/officeart/2005/8/layout/cycle5"/>
    <dgm:cxn modelId="{2494BF57-8FD1-4852-88EC-5C6306FFA457}" type="presOf" srcId="{5437DAA9-3798-40CE-BF0C-F20172991A6C}" destId="{4ADE9775-85C6-4411-81EC-1BA58B47A349}" srcOrd="0" destOrd="0" presId="urn:microsoft.com/office/officeart/2005/8/layout/cycle5"/>
    <dgm:cxn modelId="{11387DD8-389E-4E66-9088-5C6A885BABBD}" type="presOf" srcId="{6616972A-F011-4821-9248-B8264546E4C6}" destId="{5BC3BFFF-0287-4051-BE46-4FEAC41AC84E}" srcOrd="0" destOrd="0" presId="urn:microsoft.com/office/officeart/2005/8/layout/cycle5"/>
    <dgm:cxn modelId="{06DFA492-5634-42F4-B83F-5531F14ED191}" srcId="{0DD32274-04E7-4AAF-8DB5-2942DDE46092}" destId="{1213EA28-D94F-4414-9199-4D628AF3808C}" srcOrd="2" destOrd="0" parTransId="{3A3E20A8-C3C0-499D-AED1-6D28BC7538D2}" sibTransId="{6616972A-F011-4821-9248-B8264546E4C6}"/>
    <dgm:cxn modelId="{5C00E711-D129-4361-B892-CF7C9F49C4C4}" srcId="{0DD32274-04E7-4AAF-8DB5-2942DDE46092}" destId="{01CA69E2-2545-4650-AF2A-9E04D7189B7C}" srcOrd="1" destOrd="0" parTransId="{F5C5CEEC-24F7-46ED-854E-BB0036ADEF23}" sibTransId="{C35D3DCC-213F-479A-9C6B-1867DDB05AC5}"/>
    <dgm:cxn modelId="{1D03B2AB-F247-4F81-993D-C9A7C9C74342}" srcId="{0DD32274-04E7-4AAF-8DB5-2942DDE46092}" destId="{523C103E-EDE8-4275-89C2-92F0E7C50EF8}" srcOrd="0" destOrd="0" parTransId="{76752ED7-1680-4E0B-95F9-3C3E1AECE04A}" sibTransId="{5437DAA9-3798-40CE-BF0C-F20172991A6C}"/>
    <dgm:cxn modelId="{D8F26A3B-9307-4218-83CE-9483F245DFF3}" type="presOf" srcId="{01CA69E2-2545-4650-AF2A-9E04D7189B7C}" destId="{4F6CE9E7-7544-4A8E-87DF-EA6FC486C93E}" srcOrd="0" destOrd="0" presId="urn:microsoft.com/office/officeart/2005/8/layout/cycle5"/>
    <dgm:cxn modelId="{E245FCDD-521F-4D47-A6E6-1FCE94D583F1}" type="presOf" srcId="{0DD32274-04E7-4AAF-8DB5-2942DDE46092}" destId="{E69F2A06-609B-4EEE-B74C-7A59F8437531}" srcOrd="0" destOrd="0" presId="urn:microsoft.com/office/officeart/2005/8/layout/cycle5"/>
    <dgm:cxn modelId="{33086866-C170-4B21-9F47-D35D719469D1}" type="presOf" srcId="{1213EA28-D94F-4414-9199-4D628AF3808C}" destId="{AECA9EE2-BB7B-4103-AE9B-FCB147499C1F}" srcOrd="0" destOrd="0" presId="urn:microsoft.com/office/officeart/2005/8/layout/cycle5"/>
    <dgm:cxn modelId="{94A20B23-11D2-403D-9935-374EB26D9594}" type="presOf" srcId="{523C103E-EDE8-4275-89C2-92F0E7C50EF8}" destId="{E5354801-EB4C-4E26-B83E-290FAEC7D49F}" srcOrd="0" destOrd="0" presId="urn:microsoft.com/office/officeart/2005/8/layout/cycle5"/>
    <dgm:cxn modelId="{4DDBC333-A617-4BB0-B3B2-721EF0B543D4}" type="presParOf" srcId="{E69F2A06-609B-4EEE-B74C-7A59F8437531}" destId="{E5354801-EB4C-4E26-B83E-290FAEC7D49F}" srcOrd="0" destOrd="0" presId="urn:microsoft.com/office/officeart/2005/8/layout/cycle5"/>
    <dgm:cxn modelId="{C51A6C06-86E4-4B50-A845-6917A4D9280E}" type="presParOf" srcId="{E69F2A06-609B-4EEE-B74C-7A59F8437531}" destId="{4DB4272F-EA43-4C24-B3F6-304F437675BA}" srcOrd="1" destOrd="0" presId="urn:microsoft.com/office/officeart/2005/8/layout/cycle5"/>
    <dgm:cxn modelId="{FC913DC3-BB8F-47AB-963B-9377538BB425}" type="presParOf" srcId="{E69F2A06-609B-4EEE-B74C-7A59F8437531}" destId="{4ADE9775-85C6-4411-81EC-1BA58B47A349}" srcOrd="2" destOrd="0" presId="urn:microsoft.com/office/officeart/2005/8/layout/cycle5"/>
    <dgm:cxn modelId="{4BAF40BA-F2B4-4291-B4E7-1525ADE80D5E}" type="presParOf" srcId="{E69F2A06-609B-4EEE-B74C-7A59F8437531}" destId="{4F6CE9E7-7544-4A8E-87DF-EA6FC486C93E}" srcOrd="3" destOrd="0" presId="urn:microsoft.com/office/officeart/2005/8/layout/cycle5"/>
    <dgm:cxn modelId="{7296B612-D6B5-454B-BB98-7FE074EB472F}" type="presParOf" srcId="{E69F2A06-609B-4EEE-B74C-7A59F8437531}" destId="{1CCB7EF6-BAEE-4C9F-AFDC-53D162906E6D}" srcOrd="4" destOrd="0" presId="urn:microsoft.com/office/officeart/2005/8/layout/cycle5"/>
    <dgm:cxn modelId="{1D5DD999-0AED-45CC-8C91-B4031676B269}" type="presParOf" srcId="{E69F2A06-609B-4EEE-B74C-7A59F8437531}" destId="{20C5969A-61BE-4A39-83FC-7BBD2CCB5885}" srcOrd="5" destOrd="0" presId="urn:microsoft.com/office/officeart/2005/8/layout/cycle5"/>
    <dgm:cxn modelId="{69BA72CC-365D-42A7-8DAA-065A9CFE160F}" type="presParOf" srcId="{E69F2A06-609B-4EEE-B74C-7A59F8437531}" destId="{AECA9EE2-BB7B-4103-AE9B-FCB147499C1F}" srcOrd="6" destOrd="0" presId="urn:microsoft.com/office/officeart/2005/8/layout/cycle5"/>
    <dgm:cxn modelId="{D2CC392C-00EC-4F65-8078-259EB338A1B6}" type="presParOf" srcId="{E69F2A06-609B-4EEE-B74C-7A59F8437531}" destId="{FF628B4C-0289-4CE6-A38D-7DCB6EB33764}" srcOrd="7" destOrd="0" presId="urn:microsoft.com/office/officeart/2005/8/layout/cycle5"/>
    <dgm:cxn modelId="{3D967501-8C5E-4DD5-8AD2-69259E683D33}" type="presParOf" srcId="{E69F2A06-609B-4EEE-B74C-7A59F8437531}" destId="{5BC3BFFF-0287-4051-BE46-4FEAC41AC84E}"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B3D20-FB18-4C29-B248-C0F41A241F13}">
      <dsp:nvSpPr>
        <dsp:cNvPr id="0" name=""/>
        <dsp:cNvSpPr/>
      </dsp:nvSpPr>
      <dsp:spPr>
        <a:xfrm>
          <a:off x="988259" y="1143749"/>
          <a:ext cx="285113" cy="543281"/>
        </a:xfrm>
        <a:custGeom>
          <a:avLst/>
          <a:gdLst/>
          <a:ahLst/>
          <a:cxnLst/>
          <a:rect l="0" t="0" r="0" b="0"/>
          <a:pathLst>
            <a:path>
              <a:moveTo>
                <a:pt x="0" y="0"/>
              </a:moveTo>
              <a:lnTo>
                <a:pt x="142556" y="0"/>
              </a:lnTo>
              <a:lnTo>
                <a:pt x="142556" y="543281"/>
              </a:lnTo>
              <a:lnTo>
                <a:pt x="285113" y="543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15477" y="1400051"/>
        <a:ext cx="30677" cy="30677"/>
      </dsp:txXfrm>
    </dsp:sp>
    <dsp:sp modelId="{5E93B04E-333C-4D96-9DBF-8147B7D1EA74}">
      <dsp:nvSpPr>
        <dsp:cNvPr id="0" name=""/>
        <dsp:cNvSpPr/>
      </dsp:nvSpPr>
      <dsp:spPr>
        <a:xfrm>
          <a:off x="988259" y="1098029"/>
          <a:ext cx="285113" cy="91440"/>
        </a:xfrm>
        <a:custGeom>
          <a:avLst/>
          <a:gdLst/>
          <a:ahLst/>
          <a:cxnLst/>
          <a:rect l="0" t="0" r="0" b="0"/>
          <a:pathLst>
            <a:path>
              <a:moveTo>
                <a:pt x="0" y="45720"/>
              </a:moveTo>
              <a:lnTo>
                <a:pt x="28511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23688" y="1136621"/>
        <a:ext cx="14255" cy="14255"/>
      </dsp:txXfrm>
    </dsp:sp>
    <dsp:sp modelId="{04396718-57EE-412B-97BB-708643BBB34D}">
      <dsp:nvSpPr>
        <dsp:cNvPr id="0" name=""/>
        <dsp:cNvSpPr/>
      </dsp:nvSpPr>
      <dsp:spPr>
        <a:xfrm>
          <a:off x="988259" y="600468"/>
          <a:ext cx="285113" cy="543281"/>
        </a:xfrm>
        <a:custGeom>
          <a:avLst/>
          <a:gdLst/>
          <a:ahLst/>
          <a:cxnLst/>
          <a:rect l="0" t="0" r="0" b="0"/>
          <a:pathLst>
            <a:path>
              <a:moveTo>
                <a:pt x="0" y="543281"/>
              </a:moveTo>
              <a:lnTo>
                <a:pt x="142556" y="543281"/>
              </a:lnTo>
              <a:lnTo>
                <a:pt x="142556" y="0"/>
              </a:lnTo>
              <a:lnTo>
                <a:pt x="2851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15477" y="856770"/>
        <a:ext cx="30677" cy="30677"/>
      </dsp:txXfrm>
    </dsp:sp>
    <dsp:sp modelId="{59102918-C228-4A6A-B028-7898CBB20BDA}">
      <dsp:nvSpPr>
        <dsp:cNvPr id="0" name=""/>
        <dsp:cNvSpPr/>
      </dsp:nvSpPr>
      <dsp:spPr>
        <a:xfrm rot="16200000">
          <a:off x="-372802" y="926437"/>
          <a:ext cx="228749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华文中宋" panose="02010600040101010101" pitchFamily="2" charset="-122"/>
              <a:ea typeface="华文中宋" panose="02010600040101010101" pitchFamily="2" charset="-122"/>
            </a:rPr>
            <a:t>时间</a:t>
          </a:r>
          <a:endParaRPr lang="zh-CN" altLang="en-US" sz="2300" kern="1200" dirty="0">
            <a:latin typeface="华文中宋" panose="02010600040101010101" pitchFamily="2" charset="-122"/>
            <a:ea typeface="华文中宋" panose="02010600040101010101" pitchFamily="2" charset="-122"/>
          </a:endParaRPr>
        </a:p>
      </dsp:txBody>
      <dsp:txXfrm>
        <a:off x="-372802" y="926437"/>
        <a:ext cx="2287499" cy="434624"/>
      </dsp:txXfrm>
    </dsp:sp>
    <dsp:sp modelId="{12AE114C-10C4-466C-ADA3-CA814540A2CB}">
      <dsp:nvSpPr>
        <dsp:cNvPr id="0" name=""/>
        <dsp:cNvSpPr/>
      </dsp:nvSpPr>
      <dsp:spPr>
        <a:xfrm>
          <a:off x="1273373" y="383156"/>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测试用例选择</a:t>
          </a:r>
          <a:endParaRPr lang="zh-CN" altLang="en-US" sz="1800" kern="1200" dirty="0">
            <a:latin typeface="华文中宋" panose="02010600040101010101" pitchFamily="2" charset="-122"/>
            <a:ea typeface="华文中宋" panose="02010600040101010101" pitchFamily="2" charset="-122"/>
          </a:endParaRPr>
        </a:p>
      </dsp:txBody>
      <dsp:txXfrm>
        <a:off x="1273373" y="383156"/>
        <a:ext cx="1425569" cy="434624"/>
      </dsp:txXfrm>
    </dsp:sp>
    <dsp:sp modelId="{3267E95E-7CEA-42FF-BB3D-3DA4D1EFAE3D}">
      <dsp:nvSpPr>
        <dsp:cNvPr id="0" name=""/>
        <dsp:cNvSpPr/>
      </dsp:nvSpPr>
      <dsp:spPr>
        <a:xfrm>
          <a:off x="1273373" y="926437"/>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测试用例生成</a:t>
          </a:r>
          <a:endParaRPr lang="zh-CN" altLang="en-US" sz="1800" kern="1200" dirty="0">
            <a:latin typeface="华文中宋" panose="02010600040101010101" pitchFamily="2" charset="-122"/>
            <a:ea typeface="华文中宋" panose="02010600040101010101" pitchFamily="2" charset="-122"/>
          </a:endParaRPr>
        </a:p>
      </dsp:txBody>
      <dsp:txXfrm>
        <a:off x="1273373" y="926437"/>
        <a:ext cx="1425569" cy="434624"/>
      </dsp:txXfrm>
    </dsp:sp>
    <dsp:sp modelId="{F703AEAE-5006-4F0C-8F8B-67E391796F55}">
      <dsp:nvSpPr>
        <dsp:cNvPr id="0" name=""/>
        <dsp:cNvSpPr/>
      </dsp:nvSpPr>
      <dsp:spPr>
        <a:xfrm>
          <a:off x="1273373" y="1469718"/>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测试用例执行</a:t>
          </a:r>
          <a:endParaRPr lang="zh-CN" altLang="en-US" sz="1800" kern="1200" dirty="0">
            <a:latin typeface="华文中宋" panose="02010600040101010101" pitchFamily="2" charset="-122"/>
            <a:ea typeface="华文中宋" panose="02010600040101010101" pitchFamily="2" charset="-122"/>
          </a:endParaRPr>
        </a:p>
      </dsp:txBody>
      <dsp:txXfrm>
        <a:off x="1273373" y="1469718"/>
        <a:ext cx="1425569" cy="434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54801-EB4C-4E26-B83E-290FAEC7D49F}">
      <dsp:nvSpPr>
        <dsp:cNvPr id="0" name=""/>
        <dsp:cNvSpPr/>
      </dsp:nvSpPr>
      <dsp:spPr>
        <a:xfrm>
          <a:off x="1330686" y="808"/>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比较完整测试帧</a:t>
          </a:r>
          <a:endParaRPr lang="zh-CN" altLang="en-US" sz="1400" kern="1200" dirty="0">
            <a:latin typeface="华文中宋" panose="02010600040101010101" pitchFamily="2" charset="-122"/>
            <a:ea typeface="华文中宋" panose="02010600040101010101" pitchFamily="2" charset="-122"/>
          </a:endParaRPr>
        </a:p>
      </dsp:txBody>
      <dsp:txXfrm>
        <a:off x="1363040" y="33162"/>
        <a:ext cx="954936" cy="598060"/>
      </dsp:txXfrm>
    </dsp:sp>
    <dsp:sp modelId="{4ADE9775-85C6-4411-81EC-1BA58B47A349}">
      <dsp:nvSpPr>
        <dsp:cNvPr id="0" name=""/>
        <dsp:cNvSpPr/>
      </dsp:nvSpPr>
      <dsp:spPr>
        <a:xfrm>
          <a:off x="955519" y="332192"/>
          <a:ext cx="1769979" cy="1769979"/>
        </a:xfrm>
        <a:custGeom>
          <a:avLst/>
          <a:gdLst/>
          <a:ahLst/>
          <a:cxnLst/>
          <a:rect l="0" t="0" r="0" b="0"/>
          <a:pathLst>
            <a:path>
              <a:moveTo>
                <a:pt x="1532075" y="281262"/>
              </a:moveTo>
              <a:arcTo wR="884989" hR="884989" stAng="19019119" swAng="230501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F6CE9E7-7544-4A8E-87DF-EA6FC486C93E}">
      <dsp:nvSpPr>
        <dsp:cNvPr id="0" name=""/>
        <dsp:cNvSpPr/>
      </dsp:nvSpPr>
      <dsp:spPr>
        <a:xfrm>
          <a:off x="2097110" y="1328292"/>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记录蜕变关系</a:t>
          </a:r>
          <a:endParaRPr lang="zh-CN" altLang="en-US" sz="1400" kern="1200" dirty="0">
            <a:latin typeface="华文中宋" panose="02010600040101010101" pitchFamily="2" charset="-122"/>
            <a:ea typeface="华文中宋" panose="02010600040101010101" pitchFamily="2" charset="-122"/>
          </a:endParaRPr>
        </a:p>
      </dsp:txBody>
      <dsp:txXfrm>
        <a:off x="2129464" y="1360646"/>
        <a:ext cx="954936" cy="598060"/>
      </dsp:txXfrm>
    </dsp:sp>
    <dsp:sp modelId="{20C5969A-61BE-4A39-83FC-7BBD2CCB5885}">
      <dsp:nvSpPr>
        <dsp:cNvPr id="0" name=""/>
        <dsp:cNvSpPr/>
      </dsp:nvSpPr>
      <dsp:spPr>
        <a:xfrm>
          <a:off x="955519" y="332192"/>
          <a:ext cx="1769979" cy="1769979"/>
        </a:xfrm>
        <a:custGeom>
          <a:avLst/>
          <a:gdLst/>
          <a:ahLst/>
          <a:cxnLst/>
          <a:rect l="0" t="0" r="0" b="0"/>
          <a:pathLst>
            <a:path>
              <a:moveTo>
                <a:pt x="1203431" y="1710701"/>
              </a:moveTo>
              <a:arcTo wR="884989" hR="884989" stAng="4134630" swAng="147773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ECA9EE2-BB7B-4103-AE9B-FCB147499C1F}">
      <dsp:nvSpPr>
        <dsp:cNvPr id="0" name=""/>
        <dsp:cNvSpPr/>
      </dsp:nvSpPr>
      <dsp:spPr>
        <a:xfrm>
          <a:off x="483645" y="1220502"/>
          <a:ext cx="1180880" cy="87834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判断蜕变关系数量是否达到要求</a:t>
          </a:r>
          <a:endParaRPr lang="zh-CN" altLang="en-US" sz="1400" kern="1200" dirty="0">
            <a:latin typeface="华文中宋" panose="02010600040101010101" pitchFamily="2" charset="-122"/>
            <a:ea typeface="华文中宋" panose="02010600040101010101" pitchFamily="2" charset="-122"/>
          </a:endParaRPr>
        </a:p>
      </dsp:txBody>
      <dsp:txXfrm>
        <a:off x="526522" y="1263379"/>
        <a:ext cx="1095126" cy="792593"/>
      </dsp:txXfrm>
    </dsp:sp>
    <dsp:sp modelId="{5BC3BFFF-0287-4051-BE46-4FEAC41AC84E}">
      <dsp:nvSpPr>
        <dsp:cNvPr id="0" name=""/>
        <dsp:cNvSpPr/>
      </dsp:nvSpPr>
      <dsp:spPr>
        <a:xfrm>
          <a:off x="955519" y="332192"/>
          <a:ext cx="1769979" cy="1769979"/>
        </a:xfrm>
        <a:custGeom>
          <a:avLst/>
          <a:gdLst/>
          <a:ahLst/>
          <a:cxnLst/>
          <a:rect l="0" t="0" r="0" b="0"/>
          <a:pathLst>
            <a:path>
              <a:moveTo>
                <a:pt x="14468" y="725618"/>
              </a:moveTo>
              <a:arcTo wR="884989" hR="884989" stAng="11422475" swAng="203164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2F113-03FF-4000-84C1-AC53D350CB9E}"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164B-4BFA-423F-A631-E11F58DB5F6B}" type="slidenum">
              <a:rPr lang="zh-CN" altLang="en-US" smtClean="0"/>
              <a:t>‹#›</a:t>
            </a:fld>
            <a:endParaRPr lang="zh-CN" altLang="en-US"/>
          </a:p>
        </p:txBody>
      </p:sp>
    </p:spTree>
    <p:extLst>
      <p:ext uri="{BB962C8B-B14F-4D97-AF65-F5344CB8AC3E}">
        <p14:creationId xmlns:p14="http://schemas.microsoft.com/office/powerpoint/2010/main" val="38120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09799-8DF1-4849-A566-2446A5736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23DB66-0428-4A3E-A0A5-45BDED9E2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E46608-E51F-464C-8084-6A35D5FDFCA1}"/>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80B002A3-5A22-4C14-997A-611EB26FB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8C73FB-5E86-4A2B-BB69-0485718C0F52}"/>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146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D907A-4836-4AC0-A328-97CD8AAA25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9AAB77-555A-4993-AFDD-5936077A9FC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62AFAB-618A-4A1F-ACEE-8DD9D6E45989}"/>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8C09B24E-60DB-49AB-891A-5F8AC2BD4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98F4A-354E-4DE3-8C59-3832FF6D4A1D}"/>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60407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ECB1C7-20DD-4FB8-BE2B-4ADD41ACB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3D8019-F11B-462E-90B5-2F61E850D8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C173B0-5AD2-4E4D-B226-8FFE2030C420}"/>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8B968EB4-CF69-4E4A-96B7-EB5E4F6B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76CE7-FD00-4B44-B353-297C9BA0B3A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2938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48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4BD3-99E8-4FA3-A357-ABB623E464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A8F275-9E4E-4E2C-8869-B29B0A13FA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AF0F1-EA43-46F0-A7F4-01E8B6FC2535}"/>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62BEE4AA-5851-40FA-BDD5-853BA7D64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615562-4B4C-4F35-BF21-665218BD5A24}"/>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208115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89529-2138-419B-ADFF-F248BE4164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F285AD-E679-4E44-910A-0DA333D7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9CCA47-4BA2-426B-B034-6844E5BFF174}"/>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F30E3C4E-1CAC-49E3-BC57-1A650F3FA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C5ED4-FAB2-4A15-803F-ABD64ECA2EF8}"/>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5437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FA323-49D8-4A6E-8BEF-E20EF203A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6144F4-A004-4A16-BA05-6795122A20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C4CBA03-C56A-4B55-8CEC-980E4ADC649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FE59637-7CD3-42BC-B354-7B2D13C8525F}"/>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08AB3BBC-767D-44ED-81A6-908EC241D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939C0-1060-4488-A59A-AF6F8CA724E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40901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76FDA-D720-44D1-817A-67FDBD94B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7AB26-2D3E-4D39-A778-105EAFC3D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D00460-7AE6-4DEB-A3E8-88D49E0672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FA7F63-8EDE-4972-B7FE-F175D583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822DDCE-732B-460A-8897-4F1302B6FB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A9AC6A-1E2D-4594-BAA1-12725FAF7EE5}"/>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8" name="页脚占位符 7">
            <a:extLst>
              <a:ext uri="{FF2B5EF4-FFF2-40B4-BE49-F238E27FC236}">
                <a16:creationId xmlns:a16="http://schemas.microsoft.com/office/drawing/2014/main" id="{FE9DE240-8E43-4590-8409-DB67A823E1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5E1E40-3969-46A1-8BE7-3A5A58D9A7B5}"/>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73976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0182-DD08-42E8-83F5-40B564D39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2A6675-4542-4D0D-98EF-BC98F4990448}"/>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4" name="页脚占位符 3">
            <a:extLst>
              <a:ext uri="{FF2B5EF4-FFF2-40B4-BE49-F238E27FC236}">
                <a16:creationId xmlns:a16="http://schemas.microsoft.com/office/drawing/2014/main" id="{9D879183-A9FC-48DF-AEAB-265607CDA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9F65C-3C42-4CA3-B6E8-82E94029B189}"/>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80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18C108-7239-4367-9D6C-5DAF727EB7A9}"/>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3" name="页脚占位符 2">
            <a:extLst>
              <a:ext uri="{FF2B5EF4-FFF2-40B4-BE49-F238E27FC236}">
                <a16:creationId xmlns:a16="http://schemas.microsoft.com/office/drawing/2014/main" id="{AF4CBD0A-1C86-4704-AB1E-DFB931687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0B54-7111-4068-AB6A-E7117B0CF7E3}"/>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7204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E13B-EED1-4CB1-B977-41A5F9A0F9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9641AC-8CD7-45D9-96CD-C05287D8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EA6FE72-F9F9-47D3-AB2E-D3F68940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FA02A2-BC53-488C-8606-2C451FDE8B6A}"/>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ACB43AB4-A23F-40DA-B1B1-6D2970EE0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76633B-18DF-4A33-9C02-EE2CEA5CDD8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567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A2C0A-E31D-45B5-AF03-4830220736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AE0C0A-9D8F-4D1C-AC8D-AAE2C976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B4F5C7-E3A4-40D5-A348-48EF904F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74E9C9-8BB6-459C-9EA2-95F350CB1526}"/>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46E4D2CF-6460-4518-AD01-7F79F4CEE4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870384-297D-438C-A465-23D524020C20}"/>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83690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79CD90-17D8-414B-89E9-4AA7F310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07A7B-742A-4666-AABA-98EE4F47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5BF82A-F85F-40F7-BE38-61A38D26C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60CB7A41-5BCB-4C24-BDAC-5A0835018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3523F9-1BAE-4B99-9D8D-A96CE2CB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7C35-2D23-4A9E-9555-25A37BCE3B6B}" type="slidenum">
              <a:rPr lang="zh-CN" altLang="en-US" smtClean="0"/>
              <a:t>‹#›</a:t>
            </a:fld>
            <a:endParaRPr lang="zh-CN" altLang="en-US"/>
          </a:p>
        </p:txBody>
      </p:sp>
      <p:sp>
        <p:nvSpPr>
          <p:cNvPr id="7" name="矩形 6"/>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PPT</a:t>
            </a:r>
            <a:r>
              <a:rPr lang="zh-CN" altLang="en-US" sz="100" dirty="0" smtClean="0">
                <a:solidFill>
                  <a:schemeClr val="bg1">
                    <a:lumMod val="95000"/>
                  </a:schemeClr>
                </a:solidFill>
              </a:rPr>
              <a:t>论坛：</a:t>
            </a:r>
            <a:r>
              <a:rPr lang="en-US" altLang="zh-CN" sz="100" dirty="0" smtClean="0">
                <a:solidFill>
                  <a:schemeClr val="bg1">
                    <a:lumMod val="95000"/>
                  </a:schemeClr>
                </a:solidFill>
              </a:rPr>
              <a:t>www.1ppt.cn</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extLst>
      <p:ext uri="{BB962C8B-B14F-4D97-AF65-F5344CB8AC3E}">
        <p14:creationId xmlns:p14="http://schemas.microsoft.com/office/powerpoint/2010/main" val="7230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FED3A7-9CA8-496F-90C5-4A365632C9E8}"/>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 name="矩形 4">
            <a:extLst>
              <a:ext uri="{FF2B5EF4-FFF2-40B4-BE49-F238E27FC236}">
                <a16:creationId xmlns:a16="http://schemas.microsoft.com/office/drawing/2014/main" id="{E271DA05-8128-465A-8A0B-4D65F0BC6EF2}"/>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8">
            <a:extLst>
              <a:ext uri="{FF2B5EF4-FFF2-40B4-BE49-F238E27FC236}">
                <a16:creationId xmlns:a16="http://schemas.microsoft.com/office/drawing/2014/main" id="{4A1DBF38-C829-4555-AF08-505FC9DC195A}"/>
              </a:ext>
            </a:extLst>
          </p:cNvPr>
          <p:cNvSpPr txBox="1"/>
          <p:nvPr/>
        </p:nvSpPr>
        <p:spPr>
          <a:xfrm>
            <a:off x="4563363" y="2997925"/>
            <a:ext cx="7175501"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smtClean="0">
                <a:solidFill>
                  <a:schemeClr val="tx2"/>
                </a:solidFill>
                <a:latin typeface="Arial"/>
                <a:ea typeface="微软雅黑"/>
                <a:sym typeface="Arial"/>
              </a:rPr>
              <a:t>AMT </a:t>
            </a:r>
            <a:r>
              <a:rPr lang="zh-CN" altLang="en-US" sz="4400" b="1" dirty="0" smtClean="0">
                <a:solidFill>
                  <a:schemeClr val="tx2"/>
                </a:solidFill>
                <a:latin typeface="Arial"/>
                <a:ea typeface="微软雅黑"/>
                <a:sym typeface="Arial"/>
              </a:rPr>
              <a:t>经验研究汇报</a:t>
            </a:r>
            <a:endParaRPr lang="zh-CN" altLang="en-US" sz="4400" b="1" dirty="0">
              <a:solidFill>
                <a:schemeClr val="tx2"/>
              </a:solidFill>
              <a:latin typeface="Arial"/>
              <a:ea typeface="微软雅黑"/>
              <a:sym typeface="Arial"/>
            </a:endParaRPr>
          </a:p>
        </p:txBody>
      </p:sp>
    </p:spTree>
    <p:extLst>
      <p:ext uri="{BB962C8B-B14F-4D97-AF65-F5344CB8AC3E}">
        <p14:creationId xmlns:p14="http://schemas.microsoft.com/office/powerpoint/2010/main" val="28501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48508" y="827575"/>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359405" y="1268955"/>
            <a:ext cx="354787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实验室程序的故障产生方式</a:t>
            </a:r>
            <a:endParaRPr lang="zh-CN" altLang="en-US"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402074" y="2086168"/>
            <a:ext cx="227076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变异体筛选流程</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589383" y="1601022"/>
            <a:ext cx="6193538"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利用</a:t>
            </a:r>
            <a:r>
              <a:rPr lang="en-US" altLang="zh-CN" dirty="0" err="1" smtClean="0">
                <a:latin typeface="华文中宋" panose="02010600040101010101" pitchFamily="2" charset="-122"/>
                <a:ea typeface="华文中宋" panose="02010600040101010101" pitchFamily="2" charset="-122"/>
              </a:rPr>
              <a:t>MuJava</a:t>
            </a:r>
            <a:r>
              <a:rPr lang="zh-CN" altLang="en-US" dirty="0" smtClean="0">
                <a:latin typeface="华文中宋" panose="02010600040101010101" pitchFamily="2" charset="-122"/>
                <a:ea typeface="华文中宋" panose="02010600040101010101" pitchFamily="2" charset="-122"/>
              </a:rPr>
              <a:t>中可使用的变异算子为每一个程序生成变异体</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25375" y="2695548"/>
            <a:ext cx="9851137" cy="923330"/>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采用</a:t>
            </a:r>
            <a:r>
              <a:rPr lang="zh-CN" altLang="en-US" dirty="0" smtClean="0">
                <a:solidFill>
                  <a:schemeClr val="accent1"/>
                </a:solidFill>
                <a:latin typeface="华文中宋" panose="02010600040101010101" pitchFamily="2" charset="-122"/>
                <a:ea typeface="华文中宋" panose="02010600040101010101" pitchFamily="2" charset="-122"/>
              </a:rPr>
              <a:t>随机测试策略</a:t>
            </a:r>
            <a:r>
              <a:rPr lang="zh-CN" altLang="en-US" dirty="0" smtClean="0">
                <a:latin typeface="华文中宋" panose="02010600040101010101" pitchFamily="2" charset="-122"/>
                <a:ea typeface="华文中宋" panose="02010600040101010101" pitchFamily="2" charset="-122"/>
              </a:rPr>
              <a:t>，利用</a:t>
            </a:r>
            <a:r>
              <a:rPr lang="zh-CN" altLang="en-US" dirty="0" smtClean="0">
                <a:solidFill>
                  <a:schemeClr val="accent1"/>
                </a:solidFill>
                <a:latin typeface="华文中宋" panose="02010600040101010101" pitchFamily="2" charset="-122"/>
                <a:ea typeface="华文中宋" panose="02010600040101010101" pitchFamily="2" charset="-122"/>
              </a:rPr>
              <a:t>不同的随机数种子</a:t>
            </a:r>
            <a:r>
              <a:rPr lang="zh-CN" altLang="en-US" dirty="0" smtClean="0">
                <a:latin typeface="华文中宋" panose="02010600040101010101" pitchFamily="2" charset="-122"/>
                <a:ea typeface="华文中宋" panose="02010600040101010101" pitchFamily="2" charset="-122"/>
              </a:rPr>
              <a:t>产生大小为</a:t>
            </a:r>
            <a:r>
              <a:rPr lang="en-US" altLang="zh-CN" dirty="0" smtClean="0">
                <a:solidFill>
                  <a:schemeClr val="accent1"/>
                </a:solidFill>
                <a:latin typeface="华文中宋" panose="02010600040101010101" pitchFamily="2" charset="-122"/>
                <a:ea typeface="华文中宋" panose="02010600040101010101" pitchFamily="2" charset="-122"/>
              </a:rPr>
              <a:t>10000</a:t>
            </a:r>
            <a:r>
              <a:rPr lang="zh-CN" altLang="en-US" dirty="0" smtClean="0">
                <a:latin typeface="华文中宋" panose="02010600040101010101" pitchFamily="2" charset="-122"/>
                <a:ea typeface="华文中宋" panose="02010600040101010101" pitchFamily="2" charset="-122"/>
              </a:rPr>
              <a:t>的</a:t>
            </a:r>
            <a:r>
              <a:rPr lang="en-US" altLang="zh-CN" dirty="0" smtClean="0">
                <a:solidFill>
                  <a:schemeClr val="accent1"/>
                </a:solidFill>
                <a:latin typeface="华文中宋" panose="02010600040101010101" pitchFamily="2" charset="-122"/>
                <a:ea typeface="华文中宋" panose="02010600040101010101" pitchFamily="2" charset="-122"/>
              </a:rPr>
              <a:t>30</a:t>
            </a:r>
            <a:r>
              <a:rPr lang="zh-CN" altLang="en-US" dirty="0" smtClean="0">
                <a:latin typeface="华文中宋" panose="02010600040101010101" pitchFamily="2" charset="-122"/>
                <a:ea typeface="华文中宋" panose="02010600040101010101" pitchFamily="2" charset="-122"/>
              </a:rPr>
              <a:t>个测试用例集，然后在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上执行所有的测试用例集，统计每一个变异体被杀死需要的</a:t>
            </a:r>
            <a:r>
              <a:rPr lang="zh-CN" altLang="en-US" dirty="0" smtClean="0">
                <a:solidFill>
                  <a:schemeClr val="accent1"/>
                </a:solidFill>
                <a:latin typeface="华文中宋" panose="02010600040101010101" pitchFamily="2" charset="-122"/>
                <a:ea typeface="华文中宋" panose="02010600040101010101" pitchFamily="2" charset="-122"/>
              </a:rPr>
              <a:t>平均</a:t>
            </a:r>
            <a:r>
              <a:rPr lang="zh-CN" altLang="en-US" dirty="0" smtClean="0">
                <a:latin typeface="华文中宋" panose="02010600040101010101" pitchFamily="2" charset="-122"/>
                <a:ea typeface="华文中宋" panose="02010600040101010101" pitchFamily="2" charset="-122"/>
              </a:rPr>
              <a:t>测试用例数目</a:t>
            </a:r>
            <a:endParaRPr lang="zh-CN" altLang="en-US" dirty="0">
              <a:solidFill>
                <a:schemeClr val="accent1"/>
              </a:solidFill>
              <a:latin typeface="华文中宋" panose="02010600040101010101" pitchFamily="2" charset="-122"/>
              <a:ea typeface="华文中宋" panose="02010600040101010101" pitchFamily="2" charset="-122"/>
            </a:endParaRPr>
          </a:p>
        </p:txBody>
      </p:sp>
      <p:sp>
        <p:nvSpPr>
          <p:cNvPr id="15" name="文本框 14"/>
          <p:cNvSpPr txBox="1"/>
          <p:nvPr/>
        </p:nvSpPr>
        <p:spPr>
          <a:xfrm>
            <a:off x="1878180" y="3595860"/>
            <a:ext cx="8666990"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然而不能获得满足一个理想阈值（至少</a:t>
            </a:r>
            <a:r>
              <a:rPr lang="en-US" altLang="zh-CN" dirty="0">
                <a:solidFill>
                  <a:srgbClr val="FF0000"/>
                </a:solidFill>
                <a:latin typeface="华文中宋" panose="02010600040101010101" pitchFamily="2" charset="-122"/>
                <a:ea typeface="华文中宋" panose="02010600040101010101" pitchFamily="2" charset="-122"/>
              </a:rPr>
              <a:t>1</a:t>
            </a:r>
            <a:r>
              <a:rPr lang="en-US" altLang="zh-CN" dirty="0" smtClean="0">
                <a:solidFill>
                  <a:srgbClr val="FF0000"/>
                </a:solidFill>
                <a:latin typeface="华文中宋" panose="02010600040101010101" pitchFamily="2" charset="-122"/>
                <a:ea typeface="华文中宋" panose="02010600040101010101" pitchFamily="2" charset="-122"/>
              </a:rPr>
              <a:t>0</a:t>
            </a:r>
            <a:r>
              <a:rPr lang="zh-CN" altLang="en-US" dirty="0" smtClean="0">
                <a:solidFill>
                  <a:srgbClr val="FF0000"/>
                </a:solidFill>
                <a:latin typeface="华文中宋" panose="02010600040101010101" pitchFamily="2" charset="-122"/>
                <a:ea typeface="华文中宋" panose="02010600040101010101" pitchFamily="2" charset="-122"/>
              </a:rPr>
              <a:t>个测试用例才能杀死）的变异体集合</a:t>
            </a:r>
            <a:endParaRPr lang="zh-CN" altLang="en-US" dirty="0">
              <a:solidFill>
                <a:srgbClr val="FF0000"/>
              </a:solidFill>
              <a:latin typeface="华文中宋" panose="02010600040101010101" pitchFamily="2" charset="-122"/>
              <a:ea typeface="华文中宋" panose="02010600040101010101" pitchFamily="2"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1440321521"/>
              </p:ext>
            </p:extLst>
          </p:nvPr>
        </p:nvGraphicFramePr>
        <p:xfrm>
          <a:off x="9328262" y="4905164"/>
          <a:ext cx="2863738" cy="1828800"/>
        </p:xfrm>
        <a:graphic>
          <a:graphicData uri="http://schemas.openxmlformats.org/drawingml/2006/table">
            <a:tbl>
              <a:tblPr firstRow="1" bandRow="1">
                <a:tableStyleId>{5C22544A-7EE6-4342-B048-85BDC9FD1C3A}</a:tableStyleId>
              </a:tblPr>
              <a:tblGrid>
                <a:gridCol w="1431869">
                  <a:extLst>
                    <a:ext uri="{9D8B030D-6E8A-4147-A177-3AD203B41FA5}">
                      <a16:colId xmlns:a16="http://schemas.microsoft.com/office/drawing/2014/main" val="2473755277"/>
                    </a:ext>
                  </a:extLst>
                </a:gridCol>
                <a:gridCol w="1431869">
                  <a:extLst>
                    <a:ext uri="{9D8B030D-6E8A-4147-A177-3AD203B41FA5}">
                      <a16:colId xmlns:a16="http://schemas.microsoft.com/office/drawing/2014/main" val="4285810798"/>
                    </a:ext>
                  </a:extLst>
                </a:gridCol>
              </a:tblGrid>
              <a:tr h="280953">
                <a:tc>
                  <a:txBody>
                    <a:bodyPr/>
                    <a:lstStyle/>
                    <a:p>
                      <a:pPr algn="l"/>
                      <a:r>
                        <a:rPr lang="zh-CN" altLang="en-US" dirty="0" smtClean="0">
                          <a:latin typeface="华文中宋" panose="02010600040101010101" pitchFamily="2" charset="-122"/>
                          <a:ea typeface="华文中宋" panose="02010600040101010101" pitchFamily="2" charset="-122"/>
                        </a:rPr>
                        <a:t>程序</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zh-CN" altLang="en-US" dirty="0" smtClean="0">
                          <a:latin typeface="华文中宋" panose="02010600040101010101" pitchFamily="2" charset="-122"/>
                          <a:ea typeface="华文中宋" panose="02010600040101010101" pitchFamily="2" charset="-122"/>
                        </a:rPr>
                        <a:t>变异体数目</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973750592"/>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3</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367076915"/>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913770957"/>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532102350"/>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396968969"/>
                  </a:ext>
                </a:extLst>
              </a:tr>
            </a:tbl>
          </a:graphicData>
        </a:graphic>
      </p:graphicFrame>
      <p:sp>
        <p:nvSpPr>
          <p:cNvPr id="20" name="文本框 19"/>
          <p:cNvSpPr txBox="1"/>
          <p:nvPr/>
        </p:nvSpPr>
        <p:spPr>
          <a:xfrm>
            <a:off x="1589383" y="2331663"/>
            <a:ext cx="9244584"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一些变异体能被简单的测试策略轻易地杀死，我们采取以下步骤筛选出“难”杀得变异体</a:t>
            </a:r>
            <a:endParaRPr lang="zh-CN" altLang="en-US" dirty="0">
              <a:latin typeface="华文中宋" panose="02010600040101010101" pitchFamily="2" charset="-122"/>
              <a:ea typeface="华文中宋" panose="02010600040101010101" pitchFamily="2" charset="-122"/>
            </a:endParaRPr>
          </a:p>
        </p:txBody>
      </p:sp>
      <p:sp>
        <p:nvSpPr>
          <p:cNvPr id="21" name="文本框 20"/>
          <p:cNvSpPr txBox="1"/>
          <p:nvPr/>
        </p:nvSpPr>
        <p:spPr>
          <a:xfrm>
            <a:off x="1525375" y="3972192"/>
            <a:ext cx="9704835" cy="1338828"/>
          </a:xfrm>
          <a:prstGeom prst="rect">
            <a:avLst/>
          </a:prstGeom>
          <a:noFill/>
        </p:spPr>
        <p:txBody>
          <a:bodyPr wrap="square" rtlCol="0">
            <a:spAutoFit/>
          </a:bodyPr>
          <a:lstStyle/>
          <a:p>
            <a:pPr marL="342900" indent="-342900">
              <a:lnSpc>
                <a:spcPct val="150000"/>
              </a:lnSpc>
              <a:buFont typeface="+mj-ea"/>
              <a:buAutoNum type="circleNumDbPlain" startAt="2"/>
            </a:pPr>
            <a:r>
              <a:rPr lang="zh-CN" altLang="en-US" dirty="0">
                <a:latin typeface="华文中宋" panose="02010600040101010101" pitchFamily="2" charset="-122"/>
                <a:ea typeface="华文中宋" panose="02010600040101010101" pitchFamily="2" charset="-122"/>
              </a:rPr>
              <a:t>利用蜕变</a:t>
            </a:r>
            <a:r>
              <a:rPr lang="zh-CN" altLang="en-US" dirty="0" smtClean="0">
                <a:latin typeface="华文中宋" panose="02010600040101010101" pitchFamily="2" charset="-122"/>
                <a:ea typeface="华文中宋" panose="02010600040101010101" pitchFamily="2" charset="-122"/>
              </a:rPr>
              <a:t>测试策略（</a:t>
            </a:r>
            <a:r>
              <a:rPr lang="zh-CN" altLang="en-US" dirty="0">
                <a:latin typeface="华文中宋" panose="02010600040101010101" pitchFamily="2" charset="-122"/>
                <a:ea typeface="华文中宋" panose="02010600040101010101" pitchFamily="2" charset="-122"/>
              </a:rPr>
              <a:t>逐个执行每个测试用例</a:t>
            </a:r>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CPM</a:t>
            </a:r>
            <a:r>
              <a:rPr lang="zh-CN" altLang="en-US" dirty="0" smtClean="0">
                <a:latin typeface="华文中宋" panose="02010600040101010101" pitchFamily="2" charset="-122"/>
                <a:ea typeface="华文中宋" panose="02010600040101010101" pitchFamily="2" charset="-122"/>
              </a:rPr>
              <a:t>方法来生成测试用例集，然后在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上执行所有的测试用例，统计每一个变异体被杀死需要的测试用例数目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startAt="2"/>
            </a:pPr>
            <a:r>
              <a:rPr lang="zh-CN" altLang="en-US" dirty="0" smtClean="0">
                <a:latin typeface="华文中宋" panose="02010600040101010101" pitchFamily="2" charset="-122"/>
                <a:ea typeface="华文中宋" panose="02010600040101010101" pitchFamily="2" charset="-122"/>
              </a:rPr>
              <a:t>从能被同一个测试用例杀死的变异体集合中随机选择一个作为研究对象</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135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450750"/>
            <a:ext cx="426110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程序的故障获取方式</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609344" y="1820082"/>
            <a:ext cx="9701784" cy="1754326"/>
          </a:xfrm>
          <a:prstGeom prst="rect">
            <a:avLst/>
          </a:prstGeom>
          <a:noFill/>
        </p:spPr>
        <p:txBody>
          <a:bodyPr wrap="square" rtlCol="0">
            <a:spAutoFit/>
          </a:bodyPr>
          <a:lstStyle/>
          <a:p>
            <a:pPr>
              <a:lnSpc>
                <a:spcPct val="150000"/>
              </a:lnSpc>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实验</a:t>
            </a:r>
            <a:r>
              <a:rPr lang="zh-CN" altLang="en-US" dirty="0" smtClean="0">
                <a:latin typeface="华文中宋" panose="02010600040101010101" pitchFamily="2" charset="-122"/>
                <a:ea typeface="华文中宋" panose="02010600040101010101" pitchFamily="2" charset="-122"/>
              </a:rPr>
              <a:t>对象包含</a:t>
            </a:r>
            <a:r>
              <a:rPr lang="en-US" altLang="zh-CN" dirty="0" smtClean="0">
                <a:solidFill>
                  <a:schemeClr val="accent1"/>
                </a:solidFill>
                <a:latin typeface="华文中宋" panose="02010600040101010101" pitchFamily="2" charset="-122"/>
                <a:ea typeface="华文中宋" panose="02010600040101010101" pitchFamily="2" charset="-122"/>
              </a:rPr>
              <a:t>20</a:t>
            </a:r>
            <a:r>
              <a:rPr lang="zh-CN" altLang="en-US" dirty="0" smtClean="0">
                <a:solidFill>
                  <a:schemeClr val="accent1"/>
                </a:solidFill>
                <a:latin typeface="华文中宋" panose="02010600040101010101" pitchFamily="2" charset="-122"/>
                <a:ea typeface="华文中宋" panose="02010600040101010101" pitchFamily="2" charset="-122"/>
              </a:rPr>
              <a:t>个故障</a:t>
            </a:r>
            <a:r>
              <a:rPr lang="zh-CN" altLang="en-US" dirty="0" smtClean="0">
                <a:latin typeface="华文中宋" panose="02010600040101010101" pitchFamily="2" charset="-122"/>
                <a:ea typeface="华文中宋" panose="02010600040101010101" pitchFamily="2" charset="-122"/>
              </a:rPr>
              <a:t>，这些故障可以分为两种：</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真实故障，即</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在演变的过程中官方公布的故障，该故障与正则表达式有关</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变异</a:t>
            </a:r>
            <a:r>
              <a:rPr lang="zh-CN" altLang="en-US" dirty="0" smtClean="0">
                <a:latin typeface="华文中宋" panose="02010600040101010101" pitchFamily="2" charset="-122"/>
                <a:ea typeface="华文中宋" panose="02010600040101010101" pitchFamily="2" charset="-122"/>
              </a:rPr>
              <a:t>分析，利用两种变异算子：语句变异算子（将</a:t>
            </a:r>
            <a:r>
              <a:rPr lang="en-US" altLang="zh-CN" dirty="0" smtClean="0">
                <a:latin typeface="华文中宋" panose="02010600040101010101" pitchFamily="2" charset="-122"/>
                <a:ea typeface="华文中宋" panose="02010600040101010101" pitchFamily="2" charset="-122"/>
              </a:rPr>
              <a:t>continue</a:t>
            </a:r>
            <a:r>
              <a:rPr lang="zh-CN" altLang="en-US" dirty="0" smtClean="0">
                <a:latin typeface="华文中宋" panose="02010600040101010101" pitchFamily="2" charset="-122"/>
                <a:ea typeface="华文中宋" panose="02010600040101010101" pitchFamily="2" charset="-122"/>
              </a:rPr>
              <a:t>替换为</a:t>
            </a:r>
            <a:r>
              <a:rPr lang="en-US" altLang="zh-CN" dirty="0" smtClean="0">
                <a:latin typeface="华文中宋" panose="02010600040101010101" pitchFamily="2" charset="-122"/>
                <a:ea typeface="华文中宋" panose="02010600040101010101" pitchFamily="2" charset="-122"/>
              </a:rPr>
              <a:t>break</a:t>
            </a:r>
            <a:r>
              <a:rPr lang="zh-CN" altLang="en-US" dirty="0" smtClean="0">
                <a:latin typeface="华文中宋" panose="02010600040101010101" pitchFamily="2" charset="-122"/>
                <a:ea typeface="华文中宋" panose="02010600040101010101" pitchFamily="2" charset="-122"/>
              </a:rPr>
              <a:t>）和操作变异算子（替换算术或逻辑运算符）</a:t>
            </a:r>
            <a:endParaRPr lang="en-US" altLang="zh-CN" dirty="0" smtClean="0">
              <a:latin typeface="华文中宋" panose="02010600040101010101" pitchFamily="2" charset="-122"/>
              <a:ea typeface="华文中宋" panose="02010600040101010101" pitchFamily="2" charset="-122"/>
            </a:endParaRPr>
          </a:p>
        </p:txBody>
      </p:sp>
      <p:sp>
        <p:nvSpPr>
          <p:cNvPr id="20" name="文本框 19"/>
          <p:cNvSpPr txBox="1"/>
          <p:nvPr/>
        </p:nvSpPr>
        <p:spPr>
          <a:xfrm>
            <a:off x="1688592" y="3723209"/>
            <a:ext cx="7153656"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不使用</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的故障原因是：</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故障与正则表达式无关</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4123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448002"/>
            <a:ext cx="38862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Alibaba</a:t>
            </a:r>
            <a:r>
              <a:rPr lang="zh-CN" altLang="en-US" dirty="0" smtClean="0">
                <a:latin typeface="华文中宋" panose="02010600040101010101" pitchFamily="2" charset="-122"/>
                <a:ea typeface="华文中宋" panose="02010600040101010101" pitchFamily="2" charset="-122"/>
              </a:rPr>
              <a:t>程序故障的获取方式</a:t>
            </a:r>
            <a:endParaRPr lang="zh-CN" altLang="en-US" dirty="0">
              <a:latin typeface="华文中宋" panose="02010600040101010101" pitchFamily="2" charset="-122"/>
              <a:ea typeface="华文中宋" panose="02010600040101010101" pitchFamily="2" charset="-122"/>
            </a:endParaRPr>
          </a:p>
        </p:txBody>
      </p:sp>
      <p:sp>
        <p:nvSpPr>
          <p:cNvPr id="13" name="矩形 12"/>
          <p:cNvSpPr/>
          <p:nvPr/>
        </p:nvSpPr>
        <p:spPr>
          <a:xfrm>
            <a:off x="1543664" y="1817334"/>
            <a:ext cx="7651136"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从</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V1.2.49</a:t>
            </a:r>
            <a:r>
              <a:rPr lang="zh-CN" altLang="en-US" dirty="0" smtClean="0">
                <a:latin typeface="华文中宋" panose="02010600040101010101" pitchFamily="2" charset="-122"/>
                <a:ea typeface="华文中宋" panose="02010600040101010101" pitchFamily="2" charset="-122"/>
              </a:rPr>
              <a:t>）版本发布公告中获得</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个与反序列化相关的故障</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https://github.com/alibaba/fastjson/releases?after=1.2.50 </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2866928"/>
            <a:ext cx="94811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a:t>
            </a:r>
            <a:r>
              <a:rPr lang="en-US" altLang="zh-CN" dirty="0" smtClean="0">
                <a:latin typeface="华文中宋" panose="02010600040101010101" pitchFamily="2" charset="-122"/>
                <a:ea typeface="华文中宋" panose="02010600040101010101" pitchFamily="2" charset="-122"/>
              </a:rPr>
              <a:t>float/double</a:t>
            </a:r>
            <a:r>
              <a:rPr lang="zh-CN" altLang="en-US" dirty="0" smtClean="0">
                <a:latin typeface="华文中宋" panose="02010600040101010101" pitchFamily="2" charset="-122"/>
                <a:ea typeface="华文中宋" panose="02010600040101010101" pitchFamily="2" charset="-122"/>
              </a:rPr>
              <a:t>对象时在某些</a:t>
            </a:r>
            <a:r>
              <a:rPr lang="zh-CN" altLang="en-US" dirty="0">
                <a:latin typeface="华文中宋" panose="02010600040101010101" pitchFamily="2" charset="-122"/>
                <a:ea typeface="华文中宋" panose="02010600040101010101" pitchFamily="2" charset="-122"/>
              </a:rPr>
              <a:t>场景下丢失</a:t>
            </a:r>
            <a:r>
              <a:rPr lang="zh-CN" altLang="en-US" dirty="0" smtClean="0">
                <a:latin typeface="华文中宋" panose="02010600040101010101" pitchFamily="2" charset="-122"/>
                <a:ea typeface="华文中宋" panose="02010600040101010101" pitchFamily="2" charset="-122"/>
              </a:rPr>
              <a:t>精度（</a:t>
            </a:r>
            <a:r>
              <a:rPr lang="en-US" altLang="zh-CN" dirty="0" smtClean="0">
                <a:latin typeface="华文中宋" panose="02010600040101010101" pitchFamily="2" charset="-122"/>
                <a:ea typeface="华文中宋" panose="02010600040101010101" pitchFamily="2" charset="-122"/>
              </a:rPr>
              <a:t>V1.2.48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#1944</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7764970" y="2305334"/>
            <a:ext cx="4033351" cy="4433117"/>
          </a:xfrm>
          <a:prstGeom prst="rect">
            <a:avLst/>
          </a:prstGeom>
        </p:spPr>
      </p:pic>
    </p:spTree>
    <p:extLst>
      <p:ext uri="{BB962C8B-B14F-4D97-AF65-F5344CB8AC3E}">
        <p14:creationId xmlns:p14="http://schemas.microsoft.com/office/powerpoint/2010/main" val="468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1422176"/>
            <a:ext cx="7842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当一个类中有</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Class[]</a:t>
            </a:r>
            <a:r>
              <a:rPr lang="zh-CN" altLang="en-US" dirty="0">
                <a:latin typeface="华文中宋" panose="02010600040101010101" pitchFamily="2" charset="-122"/>
                <a:ea typeface="华文中宋" panose="02010600040101010101" pitchFamily="2" charset="-122"/>
              </a:rPr>
              <a:t>时，整个类会反序列化失败</a:t>
            </a:r>
          </a:p>
        </p:txBody>
      </p:sp>
      <p:sp>
        <p:nvSpPr>
          <p:cNvPr id="12" name="文本框 11"/>
          <p:cNvSpPr txBox="1"/>
          <p:nvPr/>
        </p:nvSpPr>
        <p:spPr>
          <a:xfrm>
            <a:off x="1560358" y="2075688"/>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281320" y="2606109"/>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3</a:t>
            </a:r>
            <a:r>
              <a:rPr lang="zh-CN" altLang="en-US" dirty="0" smtClean="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LocalDateTime</a:t>
            </a:r>
            <a:r>
              <a:rPr lang="zh-CN" altLang="en-US" dirty="0">
                <a:latin typeface="华文中宋" panose="02010600040101010101" pitchFamily="2" charset="-122"/>
                <a:ea typeface="华文中宋" panose="02010600040101010101" pitchFamily="2" charset="-122"/>
              </a:rPr>
              <a:t>包含纳秒</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反序列化失败</a:t>
            </a:r>
          </a:p>
        </p:txBody>
      </p:sp>
      <p:sp>
        <p:nvSpPr>
          <p:cNvPr id="15" name="文本框 14"/>
          <p:cNvSpPr txBox="1"/>
          <p:nvPr/>
        </p:nvSpPr>
        <p:spPr>
          <a:xfrm>
            <a:off x="1560358" y="3112151"/>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281320" y="3534931"/>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序列化英文格式时间异常</a:t>
            </a:r>
          </a:p>
        </p:txBody>
      </p:sp>
      <p:sp>
        <p:nvSpPr>
          <p:cNvPr id="17" name="矩形 16"/>
          <p:cNvSpPr/>
          <p:nvPr/>
        </p:nvSpPr>
        <p:spPr>
          <a:xfrm>
            <a:off x="1560358" y="3959196"/>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18" name="文本框 17"/>
          <p:cNvSpPr txBox="1"/>
          <p:nvPr/>
        </p:nvSpPr>
        <p:spPr>
          <a:xfrm>
            <a:off x="1323264" y="4521818"/>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5</a:t>
            </a:r>
            <a:r>
              <a:rPr lang="zh-CN" altLang="en-US" dirty="0" smtClean="0">
                <a:latin typeface="华文中宋" panose="02010600040101010101" pitchFamily="2" charset="-122"/>
                <a:ea typeface="华文中宋" panose="02010600040101010101" pitchFamily="2" charset="-122"/>
              </a:rPr>
              <a:t>：不能转化时间戳</a:t>
            </a:r>
            <a:endParaRPr lang="zh-CN" altLang="en-US" dirty="0">
              <a:latin typeface="华文中宋" panose="02010600040101010101" pitchFamily="2" charset="-122"/>
              <a:ea typeface="华文中宋" panose="02010600040101010101" pitchFamily="2" charset="-122"/>
            </a:endParaRPr>
          </a:p>
        </p:txBody>
      </p:sp>
      <p:sp>
        <p:nvSpPr>
          <p:cNvPr id="19" name="矩形 18"/>
          <p:cNvSpPr/>
          <p:nvPr/>
        </p:nvSpPr>
        <p:spPr>
          <a:xfrm>
            <a:off x="1560358" y="5044217"/>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0" name="文本框 19"/>
          <p:cNvSpPr txBox="1"/>
          <p:nvPr/>
        </p:nvSpPr>
        <p:spPr>
          <a:xfrm>
            <a:off x="1323264" y="5566616"/>
            <a:ext cx="87625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a:t>
            </a:r>
            <a:r>
              <a:rPr lang="en-US" altLang="zh-CN" dirty="0">
                <a:latin typeface="华文中宋" panose="02010600040101010101" pitchFamily="2" charset="-122"/>
                <a:ea typeface="华文中宋" panose="02010600040101010101" pitchFamily="2" charset="-122"/>
              </a:rPr>
              <a:t>Map&lt;</a:t>
            </a:r>
            <a:r>
              <a:rPr lang="en-US" altLang="zh-CN" dirty="0" err="1">
                <a:latin typeface="华文中宋" panose="02010600040101010101" pitchFamily="2" charset="-122"/>
                <a:ea typeface="华文中宋" panose="02010600040101010101" pitchFamily="2" charset="-122"/>
              </a:rPr>
              <a:t>String,String</a:t>
            </a:r>
            <a:r>
              <a:rPr lang="en-US" altLang="zh-CN" dirty="0">
                <a:latin typeface="华文中宋" panose="02010600040101010101" pitchFamily="2" charset="-122"/>
                <a:ea typeface="华文中宋" panose="02010600040101010101" pitchFamily="2" charset="-122"/>
              </a:rPr>
              <a:t>&gt;</a:t>
            </a:r>
            <a:r>
              <a:rPr lang="zh-CN" altLang="en-US" dirty="0">
                <a:latin typeface="华文中宋" panose="02010600040101010101" pitchFamily="2" charset="-122"/>
                <a:ea typeface="华文中宋" panose="02010600040101010101" pitchFamily="2" charset="-122"/>
              </a:rPr>
              <a:t>中属性</a:t>
            </a:r>
            <a:r>
              <a:rPr lang="en-US" altLang="zh-CN" dirty="0">
                <a:latin typeface="华文中宋" panose="02010600040101010101" pitchFamily="2" charset="-122"/>
                <a:ea typeface="华文中宋" panose="02010600040101010101" pitchFamily="2" charset="-122"/>
              </a:rPr>
              <a:t>Date</a:t>
            </a:r>
            <a:r>
              <a:rPr lang="zh-CN" altLang="en-US" dirty="0">
                <a:latin typeface="华文中宋" panose="02010600040101010101" pitchFamily="2" charset="-122"/>
                <a:ea typeface="华文中宋" panose="02010600040101010101" pitchFamily="2" charset="-122"/>
              </a:rPr>
              <a:t>类型值为</a:t>
            </a:r>
            <a:r>
              <a:rPr lang="en-US" altLang="zh-CN" dirty="0">
                <a:latin typeface="华文中宋" panose="02010600040101010101" pitchFamily="2" charset="-122"/>
                <a:ea typeface="华文中宋" panose="02010600040101010101" pitchFamily="2" charset="-122"/>
              </a:rPr>
              <a:t>1970</a:t>
            </a:r>
            <a:r>
              <a:rPr lang="zh-CN" altLang="en-US" dirty="0" smtClean="0">
                <a:latin typeface="华文中宋" panose="02010600040101010101" pitchFamily="2" charset="-122"/>
                <a:ea typeface="华文中宋" panose="02010600040101010101" pitchFamily="2" charset="-122"/>
              </a:rPr>
              <a:t>年前失败</a:t>
            </a:r>
            <a:endParaRPr lang="zh-CN" altLang="en-US" dirty="0">
              <a:latin typeface="华文中宋" panose="02010600040101010101" pitchFamily="2" charset="-122"/>
              <a:ea typeface="华文中宋" panose="02010600040101010101" pitchFamily="2" charset="-122"/>
            </a:endParaRPr>
          </a:p>
        </p:txBody>
      </p:sp>
      <p:sp>
        <p:nvSpPr>
          <p:cNvPr id="21" name="矩形 20"/>
          <p:cNvSpPr/>
          <p:nvPr/>
        </p:nvSpPr>
        <p:spPr>
          <a:xfrm>
            <a:off x="1578755" y="6089015"/>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2" name="文本框 21"/>
          <p:cNvSpPr txBox="1"/>
          <p:nvPr/>
        </p:nvSpPr>
        <p:spPr>
          <a:xfrm>
            <a:off x="5577840" y="6172200"/>
            <a:ext cx="369417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报错的故障不适合作为研究对象</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503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57607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华文中宋" panose="02010600040101010101" pitchFamily="2" charset="-122"/>
                <a:ea typeface="华文中宋" panose="02010600040101010101" pitchFamily="2" charset="-122"/>
              </a:rPr>
              <a:t>故障（从其它版本中获取</a:t>
            </a: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343659" y="3421193"/>
            <a:ext cx="61469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7</a:t>
            </a:r>
            <a:r>
              <a:rPr lang="zh-CN" altLang="en-US" dirty="0" smtClean="0">
                <a:latin typeface="华文中宋" panose="02010600040101010101" pitchFamily="2" charset="-122"/>
                <a:ea typeface="华文中宋" panose="02010600040101010101" pitchFamily="2" charset="-122"/>
              </a:rPr>
              <a:t>：超出</a:t>
            </a:r>
            <a:r>
              <a:rPr lang="en-US" altLang="zh-CN" dirty="0" smtClean="0">
                <a:latin typeface="华文中宋" panose="02010600040101010101" pitchFamily="2" charset="-122"/>
                <a:ea typeface="华文中宋" panose="02010600040101010101" pitchFamily="2" charset="-122"/>
              </a:rPr>
              <a:t>float</a:t>
            </a:r>
            <a:r>
              <a:rPr lang="zh-CN" altLang="en-US" dirty="0">
                <a:latin typeface="华文中宋" panose="02010600040101010101" pitchFamily="2" charset="-122"/>
                <a:ea typeface="华文中宋" panose="02010600040101010101" pitchFamily="2" charset="-122"/>
              </a:rPr>
              <a:t>的精度范围，结果出现</a:t>
            </a:r>
            <a:r>
              <a:rPr lang="zh-CN" altLang="en-US" dirty="0" smtClean="0">
                <a:latin typeface="华文中宋" panose="02010600040101010101" pitchFamily="2" charset="-122"/>
                <a:ea typeface="华文中宋" panose="02010600040101010101" pitchFamily="2" charset="-122"/>
              </a:rPr>
              <a:t>负数</a:t>
            </a:r>
            <a:endParaRPr lang="en-US" altLang="zh-CN" dirty="0" smtClean="0">
              <a:latin typeface="华文中宋" panose="02010600040101010101" pitchFamily="2" charset="-122"/>
              <a:ea typeface="华文中宋" panose="02010600040101010101" pitchFamily="2" charset="-122"/>
            </a:endParaRPr>
          </a:p>
          <a:p>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V1.2.46, #1723</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7055431" y="773022"/>
            <a:ext cx="5242560" cy="5589553"/>
          </a:xfrm>
          <a:prstGeom prst="rect">
            <a:avLst/>
          </a:prstGeom>
        </p:spPr>
      </p:pic>
      <p:sp>
        <p:nvSpPr>
          <p:cNvPr id="23" name="文本框 22"/>
          <p:cNvSpPr txBox="1"/>
          <p:nvPr/>
        </p:nvSpPr>
        <p:spPr>
          <a:xfrm>
            <a:off x="1358209" y="4244839"/>
            <a:ext cx="536636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8</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反序列化枚举，错误的枚举值不抛</a:t>
            </a:r>
            <a:r>
              <a:rPr lang="zh-CN" altLang="en-US" dirty="0" smtClean="0">
                <a:latin typeface="华文中宋" panose="02010600040101010101" pitchFamily="2" charset="-122"/>
                <a:ea typeface="华文中宋" panose="02010600040101010101" pitchFamily="2" charset="-122"/>
              </a:rPr>
              <a:t>异常</a:t>
            </a:r>
            <a:endParaRPr lang="en-US" altLang="zh-CN" dirty="0" smtClean="0">
              <a:latin typeface="华文中宋" panose="02010600040101010101" pitchFamily="2" charset="-122"/>
              <a:ea typeface="华文中宋" panose="02010600040101010101" pitchFamily="2" charset="-122"/>
            </a:endParaRPr>
          </a:p>
          <a:p>
            <a:r>
              <a:rPr lang="en-US" altLang="zh-CN" dirty="0" smtClean="0">
                <a:latin typeface="华文中宋" panose="02010600040101010101" pitchFamily="2" charset="-122"/>
                <a:ea typeface="华文中宋" panose="02010600040101010101" pitchFamily="2" charset="-122"/>
              </a:rPr>
              <a:t>  (V1.2.45,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1393)</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7864712" y="542189"/>
            <a:ext cx="4626102" cy="6327839"/>
          </a:xfrm>
          <a:prstGeom prst="rect">
            <a:avLst/>
          </a:prstGeom>
        </p:spPr>
      </p:pic>
      <p:sp>
        <p:nvSpPr>
          <p:cNvPr id="7" name="文本框 6"/>
          <p:cNvSpPr txBox="1"/>
          <p:nvPr/>
        </p:nvSpPr>
        <p:spPr>
          <a:xfrm>
            <a:off x="1372759" y="1160520"/>
            <a:ext cx="560578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故障筛选步骤：</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a:t>
            </a:r>
            <a:r>
              <a:rPr lang="en-US" altLang="zh-CN" dirty="0" smtClean="0">
                <a:latin typeface="华文中宋" panose="02010600040101010101" pitchFamily="2" charset="-122"/>
                <a:ea typeface="华文中宋" panose="02010600040101010101" pitchFamily="2" charset="-122"/>
              </a:rPr>
              <a:t>1.2.X</a:t>
            </a:r>
            <a:r>
              <a:rPr lang="zh-CN" altLang="en-US" dirty="0" smtClean="0">
                <a:latin typeface="华文中宋" panose="02010600040101010101" pitchFamily="2" charset="-122"/>
                <a:ea typeface="华文中宋" panose="02010600040101010101" pitchFamily="2" charset="-122"/>
              </a:rPr>
              <a:t>版本（</a:t>
            </a:r>
            <a:r>
              <a:rPr lang="en-US" altLang="zh-CN" dirty="0" smtClean="0">
                <a:latin typeface="华文中宋" panose="02010600040101010101" pitchFamily="2" charset="-122"/>
                <a:ea typeface="华文中宋" panose="02010600040101010101" pitchFamily="2" charset="-122"/>
              </a:rPr>
              <a:t>1.1.X</a:t>
            </a:r>
            <a:r>
              <a:rPr lang="zh-CN" altLang="en-US" dirty="0" smtClean="0">
                <a:latin typeface="华文中宋" panose="02010600040101010101" pitchFamily="2" charset="-122"/>
                <a:ea typeface="华文中宋" panose="02010600040101010101" pitchFamily="2" charset="-122"/>
              </a:rPr>
              <a:t>没有故障信息）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与反序列化有关</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不报</a:t>
            </a:r>
            <a:r>
              <a:rPr lang="zh-CN" altLang="en-US" dirty="0" smtClean="0">
                <a:latin typeface="华文中宋" panose="02010600040101010101" pitchFamily="2" charset="-122"/>
                <a:ea typeface="华文中宋" panose="02010600040101010101" pitchFamily="2" charset="-122"/>
              </a:rPr>
              <a:t>异常信息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a:t>
            </a:r>
            <a:r>
              <a:rPr lang="zh-CN" altLang="en-US" dirty="0" smtClean="0">
                <a:latin typeface="华文中宋" panose="02010600040101010101" pitchFamily="2" charset="-122"/>
                <a:ea typeface="华文中宋" panose="02010600040101010101" pitchFamily="2" charset="-122"/>
              </a:rPr>
              <a:t>报错误信息</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3659" y="5116431"/>
            <a:ext cx="560578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9</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转换对象时失败，对象中有两个</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集合</a:t>
            </a:r>
            <a:r>
              <a:rPr lang="en-US" altLang="zh-CN" dirty="0" smtClean="0">
                <a:latin typeface="华文中宋" panose="02010600040101010101" pitchFamily="2" charset="-122"/>
                <a:ea typeface="华文中宋" panose="02010600040101010101" pitchFamily="2" charset="-122"/>
              </a:rPr>
              <a:t>(V1.2.32,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1189)</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686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336227"/>
            <a:ext cx="308152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实验室程序的范畴和选项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407223" y="1775565"/>
            <a:ext cx="2369249" cy="2284371"/>
          </a:xfrm>
          <a:prstGeom prst="rect">
            <a:avLst/>
          </a:prstGeom>
        </p:spPr>
      </p:pic>
      <p:pic>
        <p:nvPicPr>
          <p:cNvPr id="15" name="图片 14"/>
          <p:cNvPicPr>
            <a:picLocks noChangeAspect="1"/>
          </p:cNvPicPr>
          <p:nvPr/>
        </p:nvPicPr>
        <p:blipFill>
          <a:blip r:embed="rId3"/>
          <a:stretch>
            <a:fillRect/>
          </a:stretch>
        </p:blipFill>
        <p:spPr>
          <a:xfrm>
            <a:off x="3829449" y="1751279"/>
            <a:ext cx="2414015" cy="2308657"/>
          </a:xfrm>
          <a:prstGeom prst="rect">
            <a:avLst/>
          </a:prstGeom>
        </p:spPr>
      </p:pic>
      <p:pic>
        <p:nvPicPr>
          <p:cNvPr id="16" name="图片 15"/>
          <p:cNvPicPr>
            <a:picLocks noChangeAspect="1"/>
          </p:cNvPicPr>
          <p:nvPr/>
        </p:nvPicPr>
        <p:blipFill>
          <a:blip r:embed="rId4"/>
          <a:stretch>
            <a:fillRect/>
          </a:stretch>
        </p:blipFill>
        <p:spPr>
          <a:xfrm>
            <a:off x="6296441" y="1716786"/>
            <a:ext cx="2481799" cy="2343150"/>
          </a:xfrm>
          <a:prstGeom prst="rect">
            <a:avLst/>
          </a:prstGeom>
        </p:spPr>
      </p:pic>
      <p:pic>
        <p:nvPicPr>
          <p:cNvPr id="17" name="图片 16"/>
          <p:cNvPicPr>
            <a:picLocks noChangeAspect="1"/>
          </p:cNvPicPr>
          <p:nvPr/>
        </p:nvPicPr>
        <p:blipFill>
          <a:blip r:embed="rId5"/>
          <a:stretch>
            <a:fillRect/>
          </a:stretch>
        </p:blipFill>
        <p:spPr>
          <a:xfrm>
            <a:off x="8831217" y="1751279"/>
            <a:ext cx="2745087" cy="2063496"/>
          </a:xfrm>
          <a:prstGeom prst="rect">
            <a:avLst/>
          </a:prstGeom>
        </p:spPr>
      </p:pic>
      <p:pic>
        <p:nvPicPr>
          <p:cNvPr id="18" name="图片 17"/>
          <p:cNvPicPr>
            <a:picLocks noChangeAspect="1"/>
          </p:cNvPicPr>
          <p:nvPr/>
        </p:nvPicPr>
        <p:blipFill>
          <a:blip r:embed="rId6"/>
          <a:stretch>
            <a:fillRect/>
          </a:stretch>
        </p:blipFill>
        <p:spPr>
          <a:xfrm>
            <a:off x="8831217" y="3745992"/>
            <a:ext cx="2745087" cy="1786708"/>
          </a:xfrm>
          <a:prstGeom prst="rect">
            <a:avLst/>
          </a:prstGeom>
        </p:spPr>
      </p:pic>
      <p:sp>
        <p:nvSpPr>
          <p:cNvPr id="19" name="文本框 18"/>
          <p:cNvSpPr txBox="1"/>
          <p:nvPr/>
        </p:nvSpPr>
        <p:spPr>
          <a:xfrm>
            <a:off x="1243584" y="4270014"/>
            <a:ext cx="719632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将不同范畴中的选项进行组合依次得到</a:t>
            </a:r>
            <a:r>
              <a:rPr lang="en-US" altLang="zh-CN" dirty="0" smtClean="0">
                <a:latin typeface="华文中宋" panose="02010600040101010101" pitchFamily="2" charset="-122"/>
                <a:ea typeface="华文中宋" panose="02010600040101010101" pitchFamily="2" charset="-122"/>
              </a:rPr>
              <a:t>40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32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70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720</a:t>
            </a:r>
            <a:r>
              <a:rPr lang="zh-CN" altLang="en-US" dirty="0" smtClean="0">
                <a:latin typeface="华文中宋" panose="02010600040101010101" pitchFamily="2" charset="-122"/>
                <a:ea typeface="华文中宋" panose="02010600040101010101" pitchFamily="2" charset="-122"/>
              </a:rPr>
              <a:t>个完整有效的测试帧</a:t>
            </a:r>
            <a:endParaRPr lang="zh-CN" altLang="en-US" dirty="0">
              <a:latin typeface="华文中宋" panose="02010600040101010101" pitchFamily="2" charset="-122"/>
              <a:ea typeface="华文中宋" panose="02010600040101010101" pitchFamily="2" charset="-122"/>
            </a:endParaRPr>
          </a:p>
        </p:txBody>
      </p:sp>
      <p:sp>
        <p:nvSpPr>
          <p:cNvPr id="20" name="文本框 19"/>
          <p:cNvSpPr txBox="1"/>
          <p:nvPr/>
        </p:nvSpPr>
        <p:spPr>
          <a:xfrm>
            <a:off x="1243584" y="5348034"/>
            <a:ext cx="5166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每个完整有效的测试帧实例化一个测试用例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640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342781"/>
            <a:ext cx="28908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程序的范畴和选项</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1523090" y="1712113"/>
            <a:ext cx="5222747" cy="2722727"/>
          </a:xfrm>
          <a:prstGeom prst="rect">
            <a:avLst/>
          </a:prstGeom>
        </p:spPr>
      </p:pic>
      <p:sp>
        <p:nvSpPr>
          <p:cNvPr id="17" name="文本框 16"/>
          <p:cNvSpPr txBox="1"/>
          <p:nvPr/>
        </p:nvSpPr>
        <p:spPr>
          <a:xfrm>
            <a:off x="1235814" y="4434840"/>
            <a:ext cx="9782706" cy="8742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a:t>
            </a:r>
            <a:r>
              <a:rPr lang="zh-CN" altLang="en-US" dirty="0">
                <a:latin typeface="华文中宋" panose="02010600040101010101" pitchFamily="2" charset="-122"/>
                <a:ea typeface="华文中宋" panose="02010600040101010101" pitchFamily="2" charset="-122"/>
              </a:rPr>
              <a:t>得到</a:t>
            </a:r>
            <a:r>
              <a:rPr lang="en-US" altLang="zh-CN" dirty="0">
                <a:solidFill>
                  <a:schemeClr val="accent1"/>
                </a:solidFill>
                <a:latin typeface="华文中宋" panose="02010600040101010101" pitchFamily="2" charset="-122"/>
                <a:ea typeface="华文中宋" panose="02010600040101010101" pitchFamily="2" charset="-122"/>
              </a:rPr>
              <a:t>101210</a:t>
            </a:r>
            <a:r>
              <a:rPr lang="zh-CN" altLang="en-US" dirty="0" smtClean="0">
                <a:latin typeface="华文中宋" panose="02010600040101010101" pitchFamily="2" charset="-122"/>
                <a:ea typeface="华文中宋" panose="02010600040101010101" pitchFamily="2" charset="-122"/>
              </a:rPr>
              <a:t>个完整有效的测试帧（</a:t>
            </a:r>
            <a:r>
              <a:rPr lang="en-US" altLang="zh-CN" dirty="0">
                <a:solidFill>
                  <a:schemeClr val="accent1"/>
                </a:solidFill>
                <a:latin typeface="华文中宋" panose="02010600040101010101" pitchFamily="2" charset="-122"/>
                <a:ea typeface="华文中宋" panose="02010600040101010101" pitchFamily="2" charset="-122"/>
              </a:rPr>
              <a:t> </a:t>
            </a:r>
            <a:r>
              <a:rPr lang="zh-CN" altLang="en-US" dirty="0" smtClean="0">
                <a:solidFill>
                  <a:schemeClr val="accent1"/>
                </a:solidFill>
                <a:latin typeface="华文中宋" panose="02010600040101010101" pitchFamily="2" charset="-122"/>
                <a:ea typeface="华文中宋" panose="02010600040101010101" pitchFamily="2" charset="-122"/>
              </a:rPr>
              <a:t>在原有</a:t>
            </a:r>
            <a:r>
              <a:rPr lang="en-US" altLang="zh-CN" dirty="0" smtClean="0">
                <a:solidFill>
                  <a:schemeClr val="accent1"/>
                </a:solidFill>
                <a:latin typeface="华文中宋" panose="02010600040101010101" pitchFamily="2" charset="-122"/>
                <a:ea typeface="华文中宋" panose="02010600040101010101" pitchFamily="2" charset="-122"/>
              </a:rPr>
              <a:t>171634</a:t>
            </a:r>
            <a:r>
              <a:rPr lang="zh-CN" altLang="en-US" dirty="0">
                <a:latin typeface="华文中宋" panose="02010600040101010101" pitchFamily="2" charset="-122"/>
                <a:ea typeface="华文中宋" panose="02010600040101010101" pitchFamily="2" charset="-122"/>
              </a:rPr>
              <a:t>个有效</a:t>
            </a:r>
            <a:r>
              <a:rPr lang="zh-CN" altLang="en-US" dirty="0" smtClean="0">
                <a:latin typeface="华文中宋" panose="02010600040101010101" pitchFamily="2" charset="-122"/>
                <a:ea typeface="华文中宋" panose="02010600040101010101" pitchFamily="2" charset="-122"/>
              </a:rPr>
              <a:t>的基础上移除重复的测试帧）</a:t>
            </a:r>
            <a:endParaRPr lang="zh-CN" altLang="en-US"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5611368"/>
            <a:ext cx="9782706" cy="45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将每个测试帧实例化一个测试用例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7309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450750"/>
            <a:ext cx="40416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测试数据的组成部分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801367" y="1690280"/>
            <a:ext cx="3235089"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POJO (</a:t>
            </a:r>
            <a:r>
              <a:rPr lang="zh-CN" altLang="en-US" dirty="0" smtClean="0">
                <a:latin typeface="华文中宋" panose="02010600040101010101" pitchFamily="2" charset="-122"/>
                <a:ea typeface="华文中宋" panose="02010600040101010101" pitchFamily="2" charset="-122"/>
              </a:rPr>
              <a:t>简单的</a:t>
            </a:r>
            <a:r>
              <a:rPr lang="en-US" altLang="zh-CN" dirty="0" smtClean="0">
                <a:latin typeface="华文中宋" panose="02010600040101010101" pitchFamily="2" charset="-122"/>
                <a:ea typeface="华文中宋" panose="02010600040101010101" pitchFamily="2" charset="-122"/>
              </a:rPr>
              <a:t>Java</a:t>
            </a:r>
            <a:r>
              <a:rPr lang="zh-CN" altLang="en-US" dirty="0" smtClean="0">
                <a:latin typeface="华文中宋" panose="02010600040101010101" pitchFamily="2" charset="-122"/>
                <a:ea typeface="华文中宋" panose="02010600040101010101" pitchFamily="2" charset="-122"/>
              </a:rPr>
              <a:t>对象</a:t>
            </a:r>
            <a:r>
              <a:rPr lang="en-US" altLang="zh-CN" dirty="0" smtClean="0">
                <a:latin typeface="华文中宋" panose="02010600040101010101" pitchFamily="2" charset="-122"/>
                <a:ea typeface="华文中宋" panose="02010600040101010101" pitchFamily="2" charset="-122"/>
              </a:rPr>
              <a:t>)</a:t>
            </a: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文件</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443080" y="2668474"/>
            <a:ext cx="40158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输入空间异常庞大</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801368" y="3037806"/>
            <a:ext cx="8942832"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JavaBean</a:t>
            </a:r>
            <a:r>
              <a:rPr lang="zh-CN" altLang="en-US" dirty="0" smtClean="0">
                <a:latin typeface="华文中宋" panose="02010600040101010101" pitchFamily="2" charset="-122"/>
                <a:ea typeface="华文中宋" panose="02010600040101010101" pitchFamily="2" charset="-122"/>
              </a:rPr>
              <a:t>是一个从现实世界通过映射得到的对象，其成员变量呈现出</a:t>
            </a:r>
            <a:r>
              <a:rPr lang="zh-CN" altLang="en-US" dirty="0" smtClean="0">
                <a:solidFill>
                  <a:schemeClr val="accent1"/>
                </a:solidFill>
                <a:latin typeface="华文中宋" panose="02010600040101010101" pitchFamily="2" charset="-122"/>
                <a:ea typeface="华文中宋" panose="02010600040101010101" pitchFamily="2" charset="-122"/>
              </a:rPr>
              <a:t>层次化</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多样化</a:t>
            </a:r>
            <a:r>
              <a:rPr lang="zh-CN" altLang="en-US" dirty="0" smtClean="0">
                <a:latin typeface="华文中宋" panose="02010600040101010101" pitchFamily="2" charset="-122"/>
                <a:ea typeface="华文中宋" panose="02010600040101010101" pitchFamily="2" charset="-122"/>
              </a:rPr>
              <a:t>、和</a:t>
            </a:r>
            <a:r>
              <a:rPr lang="zh-CN" altLang="en-US" dirty="0" smtClean="0">
                <a:solidFill>
                  <a:schemeClr val="accent1"/>
                </a:solidFill>
                <a:latin typeface="华文中宋" panose="02010600040101010101" pitchFamily="2" charset="-122"/>
                <a:ea typeface="华文中宋" panose="02010600040101010101" pitchFamily="2" charset="-122"/>
              </a:rPr>
              <a:t>复杂化</a:t>
            </a:r>
            <a:r>
              <a:rPr lang="zh-CN" altLang="en-US" dirty="0" smtClean="0">
                <a:latin typeface="华文中宋" panose="02010600040101010101" pitchFamily="2" charset="-122"/>
                <a:ea typeface="华文中宋" panose="02010600040101010101" pitchFamily="2" charset="-122"/>
              </a:rPr>
              <a:t>的特点</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443080" y="4097580"/>
            <a:ext cx="479312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的基准系统（</a:t>
            </a:r>
            <a:r>
              <a:rPr lang="en-US" altLang="zh-CN" dirty="0" smtClean="0">
                <a:latin typeface="华文中宋" panose="02010600040101010101" pitchFamily="2" charset="-122"/>
                <a:ea typeface="华文中宋" panose="02010600040101010101" pitchFamily="2" charset="-122"/>
              </a:rPr>
              <a:t>benchmark</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740580" y="4416906"/>
            <a:ext cx="9454896"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：一个用来比较序列化库性能的基准系统，包含一个场景，</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个测试用例</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的内部测试用例数目超过</a:t>
            </a:r>
            <a:r>
              <a:rPr lang="en-US" altLang="zh-CN" dirty="0" smtClean="0">
                <a:latin typeface="华文中宋" panose="02010600040101010101" pitchFamily="2" charset="-122"/>
                <a:ea typeface="华文中宋" panose="02010600040101010101" pitchFamily="2" charset="-122"/>
              </a:rPr>
              <a:t>3321</a:t>
            </a:r>
            <a:r>
              <a:rPr lang="zh-CN" altLang="en-US" dirty="0" smtClean="0">
                <a:latin typeface="华文中宋" panose="02010600040101010101" pitchFamily="2" charset="-122"/>
                <a:ea typeface="华文中宋" panose="02010600040101010101" pitchFamily="2" charset="-122"/>
              </a:rPr>
              <a:t>个，但是找不到</a:t>
            </a:r>
            <a:endParaRPr lang="en-US" altLang="zh-CN" dirty="0" smtClean="0">
              <a:latin typeface="华文中宋" panose="02010600040101010101" pitchFamily="2" charset="-122"/>
              <a:ea typeface="华文中宋" panose="02010600040101010101" pitchFamily="2" charset="-122"/>
            </a:endParaRPr>
          </a:p>
        </p:txBody>
      </p:sp>
      <p:pic>
        <p:nvPicPr>
          <p:cNvPr id="17" name="图片 16"/>
          <p:cNvPicPr>
            <a:picLocks noChangeAspect="1"/>
          </p:cNvPicPr>
          <p:nvPr/>
        </p:nvPicPr>
        <p:blipFill>
          <a:blip r:embed="rId2"/>
          <a:stretch>
            <a:fillRect/>
          </a:stretch>
        </p:blipFill>
        <p:spPr>
          <a:xfrm>
            <a:off x="7718359" y="573167"/>
            <a:ext cx="4267200" cy="5727049"/>
          </a:xfrm>
          <a:prstGeom prst="rect">
            <a:avLst/>
          </a:prstGeom>
        </p:spPr>
      </p:pic>
      <p:pic>
        <p:nvPicPr>
          <p:cNvPr id="18" name="图片 17"/>
          <p:cNvPicPr>
            <a:picLocks noChangeAspect="1"/>
          </p:cNvPicPr>
          <p:nvPr/>
        </p:nvPicPr>
        <p:blipFill>
          <a:blip r:embed="rId3"/>
          <a:stretch>
            <a:fillRect/>
          </a:stretch>
        </p:blipFill>
        <p:spPr>
          <a:xfrm>
            <a:off x="7718359" y="1640146"/>
            <a:ext cx="4647376" cy="3881106"/>
          </a:xfrm>
          <a:prstGeom prst="rect">
            <a:avLst/>
          </a:prstGeom>
        </p:spPr>
      </p:pic>
    </p:spTree>
    <p:extLst>
      <p:ext uri="{BB962C8B-B14F-4D97-AF65-F5344CB8AC3E}">
        <p14:creationId xmlns:p14="http://schemas.microsoft.com/office/powerpoint/2010/main" val="12544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354515"/>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基于场景的</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测试用例集生成方法</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749188" y="1720428"/>
            <a:ext cx="8784699"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将人映射为</a:t>
            </a:r>
            <a:r>
              <a:rPr lang="en-US" altLang="zh-CN" dirty="0" smtClean="0">
                <a:latin typeface="华文中宋" panose="02010600040101010101" pitchFamily="2" charset="-122"/>
                <a:ea typeface="华文中宋" panose="02010600040101010101" pitchFamily="2" charset="-122"/>
              </a:rPr>
              <a:t>POJO</a:t>
            </a:r>
            <a:r>
              <a:rPr lang="zh-CN" altLang="en-US" dirty="0" smtClean="0">
                <a:latin typeface="华文中宋" panose="02010600040101010101" pitchFamily="2" charset="-122"/>
                <a:ea typeface="华文中宋" panose="02010600040101010101" pitchFamily="2" charset="-122"/>
              </a:rPr>
              <a:t>，通过人的各种成员变量模拟</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反序列化的各种场景</a:t>
            </a:r>
            <a:endParaRPr lang="zh-CN" altLang="en-US" dirty="0">
              <a:latin typeface="华文中宋" panose="02010600040101010101" pitchFamily="2" charset="-122"/>
              <a:ea typeface="华文中宋" panose="02010600040101010101" pitchFamily="2" charset="-122"/>
            </a:endParaRPr>
          </a:p>
        </p:txBody>
      </p:sp>
      <p:sp>
        <p:nvSpPr>
          <p:cNvPr id="19" name="文本框 18"/>
          <p:cNvSpPr txBox="1"/>
          <p:nvPr/>
        </p:nvSpPr>
        <p:spPr>
          <a:xfrm>
            <a:off x="1417320" y="22914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范畴与选项</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749188" y="6394349"/>
            <a:ext cx="4038964" cy="369332"/>
          </a:xfrm>
          <a:prstGeom prst="rect">
            <a:avLst/>
          </a:prstGeom>
          <a:noFill/>
        </p:spPr>
        <p:txBody>
          <a:bodyPr wrap="square" rtlCol="0">
            <a:spAutoFit/>
          </a:bodyPr>
          <a:lstStyle/>
          <a:p>
            <a:r>
              <a:rPr lang="zh-CN" altLang="en-US" dirty="0" smtClean="0"/>
              <a:t>最简单的选项组合有</a:t>
            </a:r>
            <a:r>
              <a:rPr lang="en-US" altLang="zh-CN" dirty="0" smtClean="0">
                <a:solidFill>
                  <a:srgbClr val="FF0000"/>
                </a:solidFill>
              </a:rPr>
              <a:t>382</a:t>
            </a:r>
            <a:r>
              <a:rPr lang="en-US" altLang="zh-CN" dirty="0">
                <a:solidFill>
                  <a:srgbClr val="FF0000"/>
                </a:solidFill>
              </a:rPr>
              <a:t>,</a:t>
            </a:r>
            <a:r>
              <a:rPr lang="en-US" altLang="zh-CN" dirty="0" smtClean="0">
                <a:solidFill>
                  <a:srgbClr val="FF0000"/>
                </a:solidFill>
              </a:rPr>
              <a:t>954,448</a:t>
            </a:r>
            <a:r>
              <a:rPr lang="zh-CN" altLang="en-US" dirty="0"/>
              <a:t>种</a:t>
            </a:r>
          </a:p>
        </p:txBody>
      </p:sp>
      <p:pic>
        <p:nvPicPr>
          <p:cNvPr id="12" name="图片 11"/>
          <p:cNvPicPr>
            <a:picLocks noChangeAspect="1"/>
          </p:cNvPicPr>
          <p:nvPr/>
        </p:nvPicPr>
        <p:blipFill>
          <a:blip r:embed="rId2"/>
          <a:stretch>
            <a:fillRect/>
          </a:stretch>
        </p:blipFill>
        <p:spPr>
          <a:xfrm>
            <a:off x="1859471" y="2677871"/>
            <a:ext cx="3343465" cy="3514686"/>
          </a:xfrm>
          <a:prstGeom prst="rect">
            <a:avLst/>
          </a:prstGeom>
        </p:spPr>
      </p:pic>
    </p:spTree>
    <p:extLst>
      <p:ext uri="{BB962C8B-B14F-4D97-AF65-F5344CB8AC3E}">
        <p14:creationId xmlns:p14="http://schemas.microsoft.com/office/powerpoint/2010/main" val="3333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344168" y="1419663"/>
            <a:ext cx="642823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通过为不同范畴中的选项组合添加约束来约减测试用例数目</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344168" y="19085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测试规格说明书描述语言</a:t>
            </a:r>
            <a:r>
              <a:rPr lang="en-US" altLang="zh-CN" dirty="0" smtClean="0">
                <a:latin typeface="华文中宋" panose="02010600040101010101" pitchFamily="2" charset="-122"/>
                <a:ea typeface="华文中宋" panose="02010600040101010101" pitchFamily="2" charset="-122"/>
              </a:rPr>
              <a:t>——TSL</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44168" y="2277845"/>
            <a:ext cx="888796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通过为选项添加属性、声明和选择表达式，来建立选项在组合过程中的约束，达到减少测试用例数目的目的</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44168" y="4624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a:t>
            </a:r>
            <a:r>
              <a:rPr lang="en-US" altLang="zh-CN" dirty="0" smtClean="0">
                <a:latin typeface="华文中宋" panose="02010600040101010101" pitchFamily="2" charset="-122"/>
                <a:ea typeface="华文中宋" panose="02010600040101010101" pitchFamily="2" charset="-122"/>
              </a:rPr>
              <a:t>TSL</a:t>
            </a:r>
            <a:r>
              <a:rPr lang="zh-CN" altLang="en-US" dirty="0" smtClean="0">
                <a:latin typeface="华文中宋" panose="02010600040101010101" pitchFamily="2" charset="-122"/>
                <a:ea typeface="华文中宋" panose="02010600040101010101" pitchFamily="2" charset="-122"/>
              </a:rPr>
              <a:t>的测试规格说明书</a:t>
            </a:r>
            <a:r>
              <a:rPr lang="zh-CN" altLang="en-US" dirty="0">
                <a:latin typeface="华文中宋" panose="02010600040101010101" pitchFamily="2" charset="-122"/>
                <a:ea typeface="华文中宋" panose="02010600040101010101" pitchFamily="2" charset="-122"/>
              </a:rPr>
              <a:t>示例</a:t>
            </a:r>
          </a:p>
        </p:txBody>
      </p:sp>
      <p:sp>
        <p:nvSpPr>
          <p:cNvPr id="11" name="文本框 10"/>
          <p:cNvSpPr txBox="1"/>
          <p:nvPr/>
        </p:nvSpPr>
        <p:spPr>
          <a:xfrm>
            <a:off x="1673352" y="3137779"/>
            <a:ext cx="6976872" cy="1289777"/>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属性：</a:t>
            </a:r>
            <a:r>
              <a:rPr lang="en-US" altLang="zh-CN" dirty="0" smtClean="0">
                <a:latin typeface="华文中宋" panose="02010600040101010101" pitchFamily="2" charset="-122"/>
                <a:ea typeface="华文中宋" panose="02010600040101010101" pitchFamily="2" charset="-122"/>
              </a:rPr>
              <a:t>[property A, B, … ]</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声明：</a:t>
            </a:r>
            <a:r>
              <a:rPr lang="en-US" altLang="zh-CN" dirty="0" smtClean="0">
                <a:latin typeface="华文中宋" panose="02010600040101010101" pitchFamily="2" charset="-122"/>
                <a:ea typeface="华文中宋" panose="02010600040101010101" pitchFamily="2" charset="-122"/>
              </a:rPr>
              <a:t>[error]</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[single]</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选择表达式：</a:t>
            </a:r>
            <a:r>
              <a:rPr lang="en-US" altLang="zh-CN" dirty="0" smtClean="0">
                <a:latin typeface="华文中宋" panose="02010600040101010101" pitchFamily="2" charset="-122"/>
                <a:ea typeface="华文中宋" panose="02010600040101010101" pitchFamily="2" charset="-122"/>
              </a:rPr>
              <a:t>[if A]</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5679567" y="773022"/>
            <a:ext cx="6317361" cy="6057546"/>
          </a:xfrm>
          <a:prstGeom prst="rect">
            <a:avLst/>
          </a:prstGeom>
        </p:spPr>
      </p:pic>
    </p:spTree>
    <p:extLst>
      <p:ext uri="{BB962C8B-B14F-4D97-AF65-F5344CB8AC3E}">
        <p14:creationId xmlns:p14="http://schemas.microsoft.com/office/powerpoint/2010/main" val="1811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0A05942-50E8-425F-BE03-7FDF0AA019E9}"/>
              </a:ext>
            </a:extLst>
          </p:cNvPr>
          <p:cNvSpPr/>
          <p:nvPr/>
        </p:nvSpPr>
        <p:spPr>
          <a:xfrm>
            <a:off x="820911" y="680882"/>
            <a:ext cx="10550178" cy="55294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矩形 2">
            <a:extLst>
              <a:ext uri="{FF2B5EF4-FFF2-40B4-BE49-F238E27FC236}">
                <a16:creationId xmlns:a16="http://schemas.microsoft.com/office/drawing/2014/main" id="{853E6ED6-8F77-4923-B7D2-4CB2293737DB}"/>
              </a:ext>
            </a:extLst>
          </p:cNvPr>
          <p:cNvSpPr/>
          <p:nvPr/>
        </p:nvSpPr>
        <p:spPr>
          <a:xfrm>
            <a:off x="3898546" y="-43017"/>
            <a:ext cx="4427476" cy="14097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id="{739A3383-D378-4375-AE63-D176AE50BC94}"/>
              </a:ext>
            </a:extLst>
          </p:cNvPr>
          <p:cNvSpPr/>
          <p:nvPr/>
        </p:nvSpPr>
        <p:spPr>
          <a:xfrm>
            <a:off x="4712109" y="285750"/>
            <a:ext cx="2800350" cy="198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a:ea typeface="微软雅黑"/>
                <a:sym typeface="Arial"/>
              </a:rPr>
              <a:t>CONTENTS</a:t>
            </a:r>
          </a:p>
          <a:p>
            <a:pPr algn="ctr"/>
            <a:r>
              <a:rPr lang="zh-CN" altLang="en-US" sz="3200" dirty="0">
                <a:latin typeface="Arial"/>
                <a:ea typeface="微软雅黑"/>
                <a:sym typeface="Arial"/>
              </a:rPr>
              <a:t>目录</a:t>
            </a:r>
          </a:p>
        </p:txBody>
      </p:sp>
      <p:sp>
        <p:nvSpPr>
          <p:cNvPr id="8" name="文本框 13">
            <a:extLst>
              <a:ext uri="{FF2B5EF4-FFF2-40B4-BE49-F238E27FC236}">
                <a16:creationId xmlns:a16="http://schemas.microsoft.com/office/drawing/2014/main" id="{9777BB92-BB24-49C2-9BD3-A5FB1F831904}"/>
              </a:ext>
            </a:extLst>
          </p:cNvPr>
          <p:cNvSpPr txBox="1"/>
          <p:nvPr/>
        </p:nvSpPr>
        <p:spPr>
          <a:xfrm>
            <a:off x="2813541" y="4566692"/>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实验对象</a:t>
            </a:r>
            <a:endParaRPr lang="zh-CN" altLang="en-US" sz="2400" dirty="0">
              <a:solidFill>
                <a:schemeClr val="tx1">
                  <a:lumMod val="75000"/>
                  <a:lumOff val="25000"/>
                </a:schemeClr>
              </a:solidFill>
              <a:latin typeface="Arial"/>
              <a:ea typeface="微软雅黑"/>
              <a:sym typeface="Arial"/>
            </a:endParaRPr>
          </a:p>
        </p:txBody>
      </p:sp>
      <p:sp>
        <p:nvSpPr>
          <p:cNvPr id="9" name="文本框 15">
            <a:extLst>
              <a:ext uri="{FF2B5EF4-FFF2-40B4-BE49-F238E27FC236}">
                <a16:creationId xmlns:a16="http://schemas.microsoft.com/office/drawing/2014/main" id="{8C180D5C-BA12-477B-A6AB-07158817A13D}"/>
              </a:ext>
            </a:extLst>
          </p:cNvPr>
          <p:cNvSpPr txBox="1"/>
          <p:nvPr/>
        </p:nvSpPr>
        <p:spPr>
          <a:xfrm>
            <a:off x="5038303" y="4569889"/>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实验变量</a:t>
            </a:r>
            <a:endParaRPr lang="zh-CN" altLang="en-US" sz="2400" dirty="0">
              <a:solidFill>
                <a:schemeClr val="tx1">
                  <a:lumMod val="75000"/>
                  <a:lumOff val="25000"/>
                </a:schemeClr>
              </a:solidFill>
              <a:latin typeface="Arial"/>
              <a:ea typeface="微软雅黑"/>
              <a:sym typeface="Arial"/>
            </a:endParaRPr>
          </a:p>
        </p:txBody>
      </p:sp>
      <p:sp>
        <p:nvSpPr>
          <p:cNvPr id="10" name="文本框 17">
            <a:extLst>
              <a:ext uri="{FF2B5EF4-FFF2-40B4-BE49-F238E27FC236}">
                <a16:creationId xmlns:a16="http://schemas.microsoft.com/office/drawing/2014/main" id="{A9A7F26F-D351-41E4-B1AC-9BD5D3BFBFC9}"/>
              </a:ext>
            </a:extLst>
          </p:cNvPr>
          <p:cNvSpPr txBox="1"/>
          <p:nvPr/>
        </p:nvSpPr>
        <p:spPr>
          <a:xfrm>
            <a:off x="6824571" y="4585238"/>
            <a:ext cx="28735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tx1">
                    <a:lumMod val="75000"/>
                    <a:lumOff val="25000"/>
                  </a:schemeClr>
                </a:solidFill>
                <a:latin typeface="Arial"/>
                <a:ea typeface="微软雅黑"/>
                <a:sym typeface="Arial"/>
              </a:rPr>
              <a:t>实验设置</a:t>
            </a:r>
            <a:endParaRPr lang="zh-CN" altLang="en-US" sz="2400" dirty="0">
              <a:solidFill>
                <a:schemeClr val="tx1">
                  <a:lumMod val="75000"/>
                  <a:lumOff val="25000"/>
                </a:schemeClr>
              </a:solidFill>
              <a:latin typeface="Arial"/>
              <a:ea typeface="微软雅黑"/>
              <a:sym typeface="Arial"/>
            </a:endParaRPr>
          </a:p>
        </p:txBody>
      </p:sp>
      <p:sp>
        <p:nvSpPr>
          <p:cNvPr id="17" name="矩形 16">
            <a:extLst>
              <a:ext uri="{FF2B5EF4-FFF2-40B4-BE49-F238E27FC236}">
                <a16:creationId xmlns:a16="http://schemas.microsoft.com/office/drawing/2014/main" id="{65788D00-DDF6-4A2D-A8E9-DF9FAE64910D}"/>
              </a:ext>
            </a:extLst>
          </p:cNvPr>
          <p:cNvSpPr/>
          <p:nvPr/>
        </p:nvSpPr>
        <p:spPr>
          <a:xfrm>
            <a:off x="3031955" y="3614785"/>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01</a:t>
            </a:r>
            <a:endParaRPr lang="zh-CN" altLang="en-US" sz="3600" dirty="0">
              <a:solidFill>
                <a:schemeClr val="tx1">
                  <a:lumMod val="75000"/>
                  <a:lumOff val="25000"/>
                </a:schemeClr>
              </a:solidFill>
              <a:latin typeface="Arial"/>
              <a:ea typeface="微软雅黑"/>
              <a:sym typeface="Arial"/>
            </a:endParaRPr>
          </a:p>
        </p:txBody>
      </p:sp>
      <p:sp>
        <p:nvSpPr>
          <p:cNvPr id="18" name="矩形 17">
            <a:extLst>
              <a:ext uri="{FF2B5EF4-FFF2-40B4-BE49-F238E27FC236}">
                <a16:creationId xmlns:a16="http://schemas.microsoft.com/office/drawing/2014/main" id="{895BD0C9-3567-4C80-B19F-342A2B4E941E}"/>
              </a:ext>
            </a:extLst>
          </p:cNvPr>
          <p:cNvSpPr/>
          <p:nvPr/>
        </p:nvSpPr>
        <p:spPr>
          <a:xfrm>
            <a:off x="5176746" y="3623963"/>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02</a:t>
            </a:r>
            <a:endParaRPr lang="zh-CN" altLang="en-US" sz="3600" dirty="0">
              <a:solidFill>
                <a:schemeClr val="tx1">
                  <a:lumMod val="75000"/>
                  <a:lumOff val="25000"/>
                </a:schemeClr>
              </a:solidFill>
              <a:latin typeface="Arial"/>
              <a:ea typeface="微软雅黑"/>
              <a:sym typeface="Arial"/>
            </a:endParaRPr>
          </a:p>
        </p:txBody>
      </p:sp>
      <p:sp>
        <p:nvSpPr>
          <p:cNvPr id="19" name="矩形 18">
            <a:extLst>
              <a:ext uri="{FF2B5EF4-FFF2-40B4-BE49-F238E27FC236}">
                <a16:creationId xmlns:a16="http://schemas.microsoft.com/office/drawing/2014/main" id="{21D6C6E3-4F7D-4D3E-A6EB-13D588C4CA87}"/>
              </a:ext>
            </a:extLst>
          </p:cNvPr>
          <p:cNvSpPr/>
          <p:nvPr/>
        </p:nvSpPr>
        <p:spPr>
          <a:xfrm>
            <a:off x="7755255" y="3576686"/>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03</a:t>
            </a:r>
            <a:endParaRPr lang="zh-CN" altLang="en-US" sz="36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331878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4168" y="1345934"/>
            <a:ext cx="369228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测试用例约减方案</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745170" y="1715266"/>
            <a:ext cx="4135237" cy="4640008"/>
          </a:xfrm>
          <a:prstGeom prst="rect">
            <a:avLst/>
          </a:prstGeom>
        </p:spPr>
      </p:pic>
      <p:sp>
        <p:nvSpPr>
          <p:cNvPr id="7" name="文本框 6"/>
          <p:cNvSpPr txBox="1"/>
          <p:nvPr/>
        </p:nvSpPr>
        <p:spPr>
          <a:xfrm>
            <a:off x="6336792" y="5001768"/>
            <a:ext cx="5029200" cy="369332"/>
          </a:xfrm>
          <a:prstGeom prst="rect">
            <a:avLst/>
          </a:prstGeom>
          <a:noFill/>
        </p:spPr>
        <p:txBody>
          <a:bodyPr wrap="square" rtlCol="0">
            <a:spAutoFit/>
          </a:bodyPr>
          <a:lstStyle/>
          <a:p>
            <a:r>
              <a:rPr lang="zh-CN" altLang="en-US" dirty="0" smtClean="0"/>
              <a:t>详细的内容在蜕变关系识别方法总结</a:t>
            </a:r>
            <a:r>
              <a:rPr lang="en-US" altLang="zh-CN" dirty="0" smtClean="0"/>
              <a:t>.pdf</a:t>
            </a:r>
            <a:r>
              <a:rPr lang="zh-CN" altLang="en-US" dirty="0" smtClean="0"/>
              <a:t>文档中</a:t>
            </a:r>
            <a:endParaRPr lang="en-US" altLang="zh-CN" dirty="0" smtClean="0"/>
          </a:p>
        </p:txBody>
      </p:sp>
    </p:spTree>
    <p:extLst>
      <p:ext uri="{BB962C8B-B14F-4D97-AF65-F5344CB8AC3E}">
        <p14:creationId xmlns:p14="http://schemas.microsoft.com/office/powerpoint/2010/main" val="41605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609344" y="1974039"/>
            <a:ext cx="684885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技术分别得到</a:t>
            </a:r>
            <a:r>
              <a:rPr lang="en-US" altLang="zh-CN" dirty="0" smtClean="0">
                <a:latin typeface="华文中宋" panose="02010600040101010101" pitchFamily="2" charset="-122"/>
                <a:ea typeface="华文中宋" panose="02010600040101010101" pitchFamily="2" charset="-122"/>
              </a:rPr>
              <a:t>184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142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1130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3512</a:t>
            </a:r>
            <a:r>
              <a:rPr lang="zh-CN" altLang="en-US" dirty="0" smtClean="0">
                <a:latin typeface="华文中宋" panose="02010600040101010101" pitchFamily="2" charset="-122"/>
                <a:ea typeface="华文中宋" panose="02010600040101010101" pitchFamily="2" charset="-122"/>
              </a:rPr>
              <a:t>个蜕变关系</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35024" y="1451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实验室程序的蜕变关系获取</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35024" y="2535399"/>
            <a:ext cx="52760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技术的关键步骤</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a:spLocks noChangeArrowheads="1"/>
          </p:cNvSpPr>
          <p:nvPr/>
        </p:nvSpPr>
        <p:spPr bwMode="auto">
          <a:xfrm>
            <a:off x="1609344" y="2866364"/>
            <a:ext cx="7200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挑选两个有意义有区别的完整测试帧作为识别蜕变关系的候选对</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用户识别蜕变关系，并记录</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重复以上步骤直到遍历所有的候选对或者到达预定数目的蜕变关系</a:t>
            </a:r>
          </a:p>
        </p:txBody>
      </p:sp>
      <p:graphicFrame>
        <p:nvGraphicFramePr>
          <p:cNvPr id="25" name="图示 24"/>
          <p:cNvGraphicFramePr/>
          <p:nvPr>
            <p:extLst>
              <p:ext uri="{D42A27DB-BD31-4B8C-83A1-F6EECF244321}">
                <p14:modId xmlns:p14="http://schemas.microsoft.com/office/powerpoint/2010/main" val="160745702"/>
              </p:ext>
            </p:extLst>
          </p:nvPr>
        </p:nvGraphicFramePr>
        <p:xfrm>
          <a:off x="8525624" y="2537681"/>
          <a:ext cx="3600400" cy="222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609344" y="4660198"/>
            <a:ext cx="10149840" cy="1066959"/>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TF1: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of </a:t>
            </a:r>
            <a:r>
              <a:rPr lang="en-US" altLang="zh-CN" dirty="0" err="1" smtClean="0">
                <a:latin typeface="华文中宋" panose="02010600040101010101" pitchFamily="2" charset="-122"/>
                <a:ea typeface="华文中宋" panose="02010600040101010101" pitchFamily="2" charset="-122"/>
              </a:rPr>
              <a:t>vehicle</a:t>
            </a:r>
            <a:r>
              <a:rPr lang="en-US" altLang="zh-CN" baseline="-25000" dirty="0" err="1" smtClean="0">
                <a:latin typeface="华文中宋" panose="02010600040101010101" pitchFamily="2" charset="-122"/>
                <a:ea typeface="华文中宋" panose="02010600040101010101" pitchFamily="2" charset="-122"/>
              </a:rPr>
              <a:t>motorcycle</a:t>
            </a:r>
            <a:r>
              <a:rPr lang="en-US" altLang="zh-CN" dirty="0" smtClean="0">
                <a:latin typeface="华文中宋" panose="02010600040101010101" pitchFamily="2" charset="-122"/>
                <a:ea typeface="华文中宋" panose="02010600040101010101" pitchFamily="2" charset="-122"/>
              </a:rPr>
              <a:t>, day of </a:t>
            </a:r>
            <a:r>
              <a:rPr lang="en-US" altLang="zh-CN" dirty="0" err="1" smtClean="0">
                <a:latin typeface="华文中宋" panose="02010600040101010101" pitchFamily="2" charset="-122"/>
                <a:ea typeface="华文中宋" panose="02010600040101010101" pitchFamily="2" charset="-122"/>
              </a:rPr>
              <a:t>week</a:t>
            </a:r>
            <a:r>
              <a:rPr lang="en-US" altLang="zh-CN" baseline="-25000" dirty="0" err="1" smtClean="0">
                <a:latin typeface="华文中宋" panose="02010600040101010101" pitchFamily="2" charset="-122"/>
                <a:ea typeface="华文中宋" panose="02010600040101010101" pitchFamily="2" charset="-122"/>
              </a:rPr>
              <a:t>weekday</a:t>
            </a:r>
            <a:r>
              <a:rPr lang="en-US" altLang="zh-CN" dirty="0" smtClean="0">
                <a:latin typeface="华文中宋" panose="02010600040101010101" pitchFamily="2" charset="-122"/>
                <a:ea typeface="华文中宋" panose="02010600040101010101" pitchFamily="2" charset="-122"/>
              </a:rPr>
              <a:t>, discount </a:t>
            </a:r>
            <a:r>
              <a:rPr lang="en-US" altLang="zh-CN" dirty="0" err="1" smtClean="0">
                <a:latin typeface="华文中宋" panose="02010600040101010101" pitchFamily="2" charset="-122"/>
                <a:ea typeface="华文中宋" panose="02010600040101010101" pitchFamily="2" charset="-122"/>
              </a:rPr>
              <a:t>coupon</a:t>
            </a:r>
            <a:r>
              <a:rPr lang="en-US" altLang="zh-CN" baseline="-25000" dirty="0" err="1" smtClean="0">
                <a:latin typeface="华文中宋" panose="02010600040101010101" pitchFamily="2" charset="-122"/>
                <a:ea typeface="华文中宋" panose="02010600040101010101" pitchFamily="2" charset="-122"/>
              </a:rPr>
              <a:t>no</a:t>
            </a:r>
            <a:r>
              <a:rPr lang="en-US" altLang="zh-CN" dirty="0" smtClean="0">
                <a:latin typeface="华文中宋" panose="02010600040101010101" pitchFamily="2" charset="-122"/>
                <a:ea typeface="华文中宋" panose="02010600040101010101" pitchFamily="2" charset="-122"/>
              </a:rPr>
              <a:t>, actual hours</a:t>
            </a:r>
            <a:r>
              <a:rPr lang="en-US" altLang="zh-CN" baseline="-25000" dirty="0" smtClean="0">
                <a:latin typeface="华文中宋" panose="02010600040101010101" pitchFamily="2" charset="-122"/>
                <a:ea typeface="华文中宋" panose="02010600040101010101" pitchFamily="2" charset="-122"/>
              </a:rPr>
              <a:t>(0.0, 2.0)</a:t>
            </a:r>
          </a:p>
          <a:p>
            <a:pPr>
              <a:lnSpc>
                <a:spcPct val="150000"/>
              </a:lnSpc>
            </a:pPr>
            <a:r>
              <a:rPr lang="en-US" altLang="zh-CN" dirty="0" smtClean="0">
                <a:latin typeface="华文中宋" panose="02010600040101010101" pitchFamily="2" charset="-122"/>
                <a:ea typeface="华文中宋" panose="02010600040101010101" pitchFamily="2" charset="-122"/>
              </a:rPr>
              <a:t>TF2: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of </a:t>
            </a:r>
            <a:r>
              <a:rPr lang="en-US" altLang="zh-CN" dirty="0" err="1">
                <a:latin typeface="华文中宋" panose="02010600040101010101" pitchFamily="2" charset="-122"/>
                <a:ea typeface="华文中宋" panose="02010600040101010101" pitchFamily="2" charset="-122"/>
              </a:rPr>
              <a:t>vehicle</a:t>
            </a:r>
            <a:r>
              <a:rPr lang="en-US" altLang="zh-CN" baseline="-25000" dirty="0" err="1">
                <a:latin typeface="华文中宋" panose="02010600040101010101" pitchFamily="2" charset="-122"/>
                <a:ea typeface="华文中宋" panose="02010600040101010101" pitchFamily="2" charset="-122"/>
              </a:rPr>
              <a:t>motorcycle</a:t>
            </a:r>
            <a:r>
              <a:rPr lang="en-US" altLang="zh-CN" dirty="0">
                <a:latin typeface="华文中宋" panose="02010600040101010101" pitchFamily="2" charset="-122"/>
                <a:ea typeface="华文中宋" panose="02010600040101010101" pitchFamily="2" charset="-122"/>
              </a:rPr>
              <a:t>, day of </a:t>
            </a:r>
            <a:r>
              <a:rPr lang="en-US" altLang="zh-CN" dirty="0" err="1">
                <a:latin typeface="华文中宋" panose="02010600040101010101" pitchFamily="2" charset="-122"/>
                <a:ea typeface="华文中宋" panose="02010600040101010101" pitchFamily="2" charset="-122"/>
              </a:rPr>
              <a:t>week</a:t>
            </a:r>
            <a:r>
              <a:rPr lang="en-US" altLang="zh-CN" baseline="-25000" dirty="0" err="1">
                <a:latin typeface="华文中宋" panose="02010600040101010101" pitchFamily="2" charset="-122"/>
                <a:ea typeface="华文中宋" panose="02010600040101010101" pitchFamily="2" charset="-122"/>
              </a:rPr>
              <a:t>weekday</a:t>
            </a:r>
            <a:r>
              <a:rPr lang="en-US" altLang="zh-CN" dirty="0">
                <a:latin typeface="华文中宋" panose="02010600040101010101" pitchFamily="2" charset="-122"/>
                <a:ea typeface="华文中宋" panose="02010600040101010101" pitchFamily="2" charset="-122"/>
              </a:rPr>
              <a:t>, discount </a:t>
            </a:r>
            <a:r>
              <a:rPr lang="en-US" altLang="zh-CN" dirty="0" err="1">
                <a:latin typeface="华文中宋" panose="02010600040101010101" pitchFamily="2" charset="-122"/>
                <a:ea typeface="华文中宋" panose="02010600040101010101" pitchFamily="2" charset="-122"/>
              </a:rPr>
              <a:t>coupon</a:t>
            </a:r>
            <a:r>
              <a:rPr lang="en-US" altLang="zh-CN" baseline="-25000" dirty="0" err="1">
                <a:latin typeface="华文中宋" panose="02010600040101010101" pitchFamily="2" charset="-122"/>
                <a:ea typeface="华文中宋" panose="02010600040101010101" pitchFamily="2" charset="-122"/>
              </a:rPr>
              <a:t>no</a:t>
            </a:r>
            <a:r>
              <a:rPr lang="en-US" altLang="zh-CN" dirty="0">
                <a:latin typeface="华文中宋" panose="02010600040101010101" pitchFamily="2" charset="-122"/>
                <a:ea typeface="华文中宋" panose="02010600040101010101" pitchFamily="2" charset="-122"/>
              </a:rPr>
              <a:t>, actual </a:t>
            </a:r>
            <a:r>
              <a:rPr lang="en-US" altLang="zh-CN" dirty="0" smtClean="0">
                <a:latin typeface="华文中宋" panose="02010600040101010101" pitchFamily="2" charset="-122"/>
                <a:ea typeface="华文中宋" panose="02010600040101010101" pitchFamily="2" charset="-122"/>
              </a:rPr>
              <a:t>hours</a:t>
            </a:r>
            <a:r>
              <a:rPr lang="en-US" altLang="zh-CN" baseline="-25000" dirty="0" smtClean="0">
                <a:latin typeface="华文中宋" panose="02010600040101010101" pitchFamily="2" charset="-122"/>
                <a:ea typeface="华文中宋" panose="02010600040101010101" pitchFamily="2" charset="-122"/>
              </a:rPr>
              <a:t>(2.0</a:t>
            </a:r>
            <a:r>
              <a:rPr lang="en-US" altLang="zh-CN" baseline="-25000" dirty="0">
                <a:latin typeface="华文中宋" panose="02010600040101010101" pitchFamily="2" charset="-122"/>
                <a:ea typeface="华文中宋" panose="02010600040101010101" pitchFamily="2" charset="-122"/>
              </a:rPr>
              <a:t>, </a:t>
            </a:r>
            <a:r>
              <a:rPr lang="en-US" altLang="zh-CN" baseline="-25000" dirty="0" smtClean="0">
                <a:latin typeface="华文中宋" panose="02010600040101010101" pitchFamily="2" charset="-122"/>
                <a:ea typeface="华文中宋" panose="02010600040101010101" pitchFamily="2" charset="-122"/>
              </a:rPr>
              <a:t>4.0</a:t>
            </a:r>
            <a:r>
              <a:rPr lang="en-US" altLang="zh-CN" baseline="-25000" dirty="0">
                <a:latin typeface="华文中宋" panose="02010600040101010101" pitchFamily="2" charset="-122"/>
                <a:ea typeface="华文中宋" panose="02010600040101010101" pitchFamily="2" charset="-122"/>
              </a:rPr>
              <a:t>)</a:t>
            </a:r>
          </a:p>
          <a:p>
            <a:endParaRPr lang="zh-CN" altLang="en-US" sz="1400" baseline="-25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609344" y="5727157"/>
            <a:ext cx="7808976" cy="646331"/>
          </a:xfrm>
          <a:prstGeom prst="rect">
            <a:avLst/>
          </a:prstGeom>
          <a:noFill/>
        </p:spPr>
        <p:txBody>
          <a:bodyPr wrap="square" rtlCol="0">
            <a:spAutoFit/>
          </a:bodyPr>
          <a:lstStyle/>
          <a:p>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：摩托车车主在工作日停车，没有提供折扣券，如果停车时间从 </a:t>
            </a:r>
            <a:r>
              <a:rPr lang="en-US" altLang="zh-CN" dirty="0" smtClean="0">
                <a:latin typeface="华文中宋" panose="02010600040101010101" pitchFamily="2" charset="-122"/>
                <a:ea typeface="华文中宋" panose="02010600040101010101" pitchFamily="2" charset="-122"/>
              </a:rPr>
              <a:t>(0.0, 2.0)</a:t>
            </a:r>
            <a:r>
              <a:rPr lang="zh-CN" altLang="en-US" dirty="0" smtClean="0">
                <a:latin typeface="华文中宋" panose="02010600040101010101" pitchFamily="2" charset="-122"/>
                <a:ea typeface="华文中宋" panose="02010600040101010101" pitchFamily="2" charset="-122"/>
              </a:rPr>
              <a:t>增加到 </a:t>
            </a:r>
            <a:r>
              <a:rPr lang="en-US" altLang="zh-CN" dirty="0" smtClean="0">
                <a:latin typeface="华文中宋" panose="02010600040101010101" pitchFamily="2" charset="-122"/>
                <a:ea typeface="华文中宋" panose="02010600040101010101" pitchFamily="2" charset="-122"/>
              </a:rPr>
              <a:t>(2.0, 4.0)</a:t>
            </a:r>
            <a:r>
              <a:rPr lang="zh-CN" altLang="en-US" dirty="0" smtClean="0">
                <a:latin typeface="华文中宋" panose="02010600040101010101" pitchFamily="2" charset="-122"/>
                <a:ea typeface="华文中宋" panose="02010600040101010101" pitchFamily="2" charset="-122"/>
              </a:rPr>
              <a:t>，那么停车费用也增加</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18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Graphic spid="25" grpId="0">
        <p:bldAsOne/>
      </p:bldGraphic>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3" name="矩形 22"/>
          <p:cNvSpPr/>
          <p:nvPr/>
        </p:nvSpPr>
        <p:spPr>
          <a:xfrm>
            <a:off x="1356762" y="132193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2" name="文本框 1"/>
          <p:cNvSpPr txBox="1"/>
          <p:nvPr/>
        </p:nvSpPr>
        <p:spPr>
          <a:xfrm>
            <a:off x="1280984" y="2626611"/>
            <a:ext cx="10715944" cy="5078313"/>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的范围字符集转化为它的等价形式，并且转化后的范围字符集中的元素顺序是随机排列的；</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不相同，那么该蜕变关系被违反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a:latin typeface="华文中宋" panose="02010600040101010101" pitchFamily="2" charset="-122"/>
                <a:ea typeface="华文中宋" panose="02010600040101010101" pitchFamily="2" charset="-122"/>
              </a:rPr>
              <a:t>随机</a:t>
            </a:r>
            <a:r>
              <a:rPr lang="zh-CN" altLang="en-US" dirty="0" smtClean="0">
                <a:latin typeface="华文中宋" panose="02010600040101010101" pitchFamily="2" charset="-122"/>
                <a:ea typeface="华文中宋" panose="02010600040101010101" pitchFamily="2" charset="-122"/>
              </a:rPr>
              <a:t>地枚举</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范围字符集中的元素，并且在元素之间插入“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MR3</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”封装的简单字符集合，</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中的每个元素用“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”封装，并且元素之间插入“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的范围字符集分割成两个较小的范围字符集，分割后的范围字符集之间插入“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nSpc>
                <a:spcPct val="150000"/>
              </a:lnSpc>
            </a:pPr>
            <a:endParaRPr lang="en-US" altLang="zh-CN" dirty="0"/>
          </a:p>
          <a:p>
            <a:pPr>
              <a:lnSpc>
                <a:spcPct val="150000"/>
              </a:lnSpc>
            </a:pPr>
            <a:endParaRPr lang="zh-CN" altLang="en-US" dirty="0"/>
          </a:p>
        </p:txBody>
      </p:sp>
      <p:sp>
        <p:nvSpPr>
          <p:cNvPr id="7" name="文本框 6"/>
          <p:cNvSpPr txBox="1"/>
          <p:nvPr/>
        </p:nvSpPr>
        <p:spPr>
          <a:xfrm>
            <a:off x="1280984" y="1699976"/>
            <a:ext cx="10715944"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：原始测试用例的正则表达式；</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：原始测试用例的输入文件；</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：衍生测试用例的正则表达式；</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：衍生测试用例的输入文件；</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：原始测试的输出</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：衍生测试用例的输出</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8895645" y="3133478"/>
            <a:ext cx="2678504" cy="369332"/>
          </a:xfrm>
          <a:prstGeom prst="rect">
            <a:avLst/>
          </a:prstGeom>
          <a:noFill/>
        </p:spPr>
        <p:txBody>
          <a:bodyPr wrap="square" rtlCol="0">
            <a:spAutoFit/>
          </a:bodyPr>
          <a:lstStyle/>
          <a:p>
            <a:r>
              <a:rPr lang="en-US" altLang="zh-CN" dirty="0" smtClean="0"/>
              <a:t>RES: [1-3]; REF: [312]</a:t>
            </a:r>
            <a:endParaRPr lang="zh-CN" altLang="en-US" dirty="0"/>
          </a:p>
        </p:txBody>
      </p:sp>
      <p:sp>
        <p:nvSpPr>
          <p:cNvPr id="24" name="文本框 23"/>
          <p:cNvSpPr txBox="1"/>
          <p:nvPr/>
        </p:nvSpPr>
        <p:spPr>
          <a:xfrm>
            <a:off x="8148884" y="4333629"/>
            <a:ext cx="2678504" cy="369332"/>
          </a:xfrm>
          <a:prstGeom prst="rect">
            <a:avLst/>
          </a:prstGeom>
          <a:noFill/>
        </p:spPr>
        <p:txBody>
          <a:bodyPr wrap="square" rtlCol="0">
            <a:spAutoFit/>
          </a:bodyPr>
          <a:lstStyle/>
          <a:p>
            <a:r>
              <a:rPr lang="en-US" altLang="zh-CN" dirty="0" smtClean="0"/>
              <a:t>RES: [1-3]; REF: 2|3|1</a:t>
            </a:r>
            <a:endParaRPr lang="zh-CN" altLang="en-US" dirty="0"/>
          </a:p>
        </p:txBody>
      </p:sp>
      <p:sp>
        <p:nvSpPr>
          <p:cNvPr id="25" name="文本框 24"/>
          <p:cNvSpPr txBox="1"/>
          <p:nvPr/>
        </p:nvSpPr>
        <p:spPr>
          <a:xfrm>
            <a:off x="9023661" y="5588059"/>
            <a:ext cx="2678504" cy="369332"/>
          </a:xfrm>
          <a:prstGeom prst="rect">
            <a:avLst/>
          </a:prstGeom>
          <a:noFill/>
        </p:spPr>
        <p:txBody>
          <a:bodyPr wrap="square" rtlCol="0">
            <a:spAutoFit/>
          </a:bodyPr>
          <a:lstStyle/>
          <a:p>
            <a:r>
              <a:rPr lang="en-US" altLang="zh-CN" dirty="0" smtClean="0"/>
              <a:t>RES: [123]; REF: [1]|[2]|[3]</a:t>
            </a:r>
            <a:endParaRPr lang="zh-CN" altLang="en-US" dirty="0"/>
          </a:p>
        </p:txBody>
      </p:sp>
      <p:sp>
        <p:nvSpPr>
          <p:cNvPr id="28" name="文本框 27"/>
          <p:cNvSpPr txBox="1"/>
          <p:nvPr/>
        </p:nvSpPr>
        <p:spPr>
          <a:xfrm>
            <a:off x="8895645" y="6053416"/>
            <a:ext cx="3101283" cy="369332"/>
          </a:xfrm>
          <a:prstGeom prst="rect">
            <a:avLst/>
          </a:prstGeom>
          <a:noFill/>
        </p:spPr>
        <p:txBody>
          <a:bodyPr wrap="square" rtlCol="0">
            <a:spAutoFit/>
          </a:bodyPr>
          <a:lstStyle/>
          <a:p>
            <a:r>
              <a:rPr lang="en-US" altLang="zh-CN" dirty="0" smtClean="0"/>
              <a:t>RES: [1-4]; REF: [1-2]|[3-4]</a:t>
            </a:r>
            <a:endParaRPr lang="zh-CN" altLang="en-US" dirty="0"/>
          </a:p>
        </p:txBody>
      </p:sp>
    </p:spTree>
    <p:extLst>
      <p:ext uri="{BB962C8B-B14F-4D97-AF65-F5344CB8AC3E}">
        <p14:creationId xmlns:p14="http://schemas.microsoft.com/office/powerpoint/2010/main" val="1447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8" grpId="0"/>
      <p:bldP spid="24" grpId="0"/>
      <p:bldP spid="25"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 name="文本框 1"/>
          <p:cNvSpPr txBox="1"/>
          <p:nvPr/>
        </p:nvSpPr>
        <p:spPr>
          <a:xfrm>
            <a:off x="1285080" y="1903181"/>
            <a:ext cx="10594446"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MR5</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集合中的元素重新排列，并将排列后的字符集合用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MR6</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中的元素重新排列，并在元素之间插入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不包含</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MR7</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是</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的一个真子集；</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a:latin typeface="华文中宋" panose="02010600040101010101" pitchFamily="2" charset="-122"/>
                <a:ea typeface="华文中宋" panose="02010600040101010101" pitchFamily="2" charset="-122"/>
              </a:rPr>
              <a:t>存在</a:t>
            </a:r>
            <a:r>
              <a:rPr lang="zh-CN" altLang="en-US" dirty="0" smtClean="0">
                <a:latin typeface="华文中宋" panose="02010600040101010101" pitchFamily="2" charset="-122"/>
                <a:ea typeface="华文中宋" panose="02010600040101010101" pitchFamily="2" charset="-122"/>
              </a:rPr>
              <a:t>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的范围字符集包含</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a:t>
            </a:r>
            <a:r>
              <a:rPr lang="en-US" altLang="zh-CN" dirty="0" smtClean="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a:latin typeface="华文中宋" panose="02010600040101010101" pitchFamily="2" charset="-122"/>
              <a:ea typeface="华文中宋" panose="02010600040101010101" pitchFamily="2" charset="-122"/>
            </a:endParaRPr>
          </a:p>
        </p:txBody>
      </p:sp>
      <p:sp>
        <p:nvSpPr>
          <p:cNvPr id="15" name="文本框 14"/>
          <p:cNvSpPr txBox="1"/>
          <p:nvPr/>
        </p:nvSpPr>
        <p:spPr>
          <a:xfrm>
            <a:off x="9478792" y="166586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[312]</a:t>
            </a:r>
            <a:endParaRPr lang="zh-CN" altLang="en-US" dirty="0"/>
          </a:p>
        </p:txBody>
      </p:sp>
      <p:sp>
        <p:nvSpPr>
          <p:cNvPr id="17" name="文本框 16"/>
          <p:cNvSpPr txBox="1"/>
          <p:nvPr/>
        </p:nvSpPr>
        <p:spPr>
          <a:xfrm>
            <a:off x="9339907" y="3607481"/>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3|1|2</a:t>
            </a:r>
            <a:r>
              <a:rPr lang="zh-CN" altLang="en-US" dirty="0" smtClean="0"/>
              <a:t>“</a:t>
            </a:r>
            <a:endParaRPr lang="zh-CN" altLang="en-US" dirty="0"/>
          </a:p>
        </p:txBody>
      </p:sp>
      <p:sp>
        <p:nvSpPr>
          <p:cNvPr id="19" name="文本框 18"/>
          <p:cNvSpPr txBox="1"/>
          <p:nvPr/>
        </p:nvSpPr>
        <p:spPr>
          <a:xfrm>
            <a:off x="9270465" y="479897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[1-9]</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20" name="文本框 19"/>
          <p:cNvSpPr txBox="1"/>
          <p:nvPr/>
        </p:nvSpPr>
        <p:spPr>
          <a:xfrm>
            <a:off x="9339907" y="619020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[1-4]</a:t>
            </a:r>
            <a:r>
              <a:rPr lang="zh-CN" altLang="en-US" dirty="0" smtClean="0"/>
              <a:t>”</a:t>
            </a:r>
            <a:r>
              <a:rPr lang="en-US" altLang="zh-CN" dirty="0" smtClean="0"/>
              <a:t>; REF: </a:t>
            </a:r>
            <a:r>
              <a:rPr lang="zh-CN" altLang="en-US" dirty="0" smtClean="0"/>
              <a:t>“</a:t>
            </a:r>
            <a:r>
              <a:rPr lang="en-US" altLang="zh-CN" dirty="0" smtClean="0"/>
              <a:t>[1-9]</a:t>
            </a:r>
            <a:r>
              <a:rPr lang="zh-CN" altLang="en-US" dirty="0" smtClean="0"/>
              <a:t>“</a:t>
            </a:r>
            <a:endParaRPr lang="zh-CN" altLang="en-US" dirty="0"/>
          </a:p>
        </p:txBody>
      </p:sp>
      <p:sp>
        <p:nvSpPr>
          <p:cNvPr id="14" name="矩形 13"/>
          <p:cNvSpPr/>
          <p:nvPr/>
        </p:nvSpPr>
        <p:spPr>
          <a:xfrm>
            <a:off x="1285080" y="142289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220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9921240"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MR9</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的末尾插入“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”和如下元字符中的任意一个：</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and \W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的基础上增加一行内容，该内容匹配增加的元字符；如果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和新增的内容不包含在</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中，那么该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的基础上增加一个表示重复的元字符“</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不相同，那么该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必须包含成对元字符（例如：</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 </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）中的一个，</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中的元字符</a:t>
            </a:r>
            <a:r>
              <a:rPr lang="zh-CN" altLang="en-US" dirty="0">
                <a:latin typeface="华文中宋" panose="02010600040101010101" pitchFamily="2" charset="-122"/>
                <a:ea typeface="华文中宋" panose="02010600040101010101" pitchFamily="2" charset="-122"/>
              </a:rPr>
              <a:t>替换为</a:t>
            </a:r>
            <a:r>
              <a:rPr lang="zh-CN" altLang="en-US" dirty="0" smtClean="0">
                <a:latin typeface="华文中宋" panose="02010600040101010101" pitchFamily="2" charset="-122"/>
                <a:ea typeface="华文中宋" panose="02010600040101010101" pitchFamily="2" charset="-122"/>
              </a:rPr>
              <a:t>另一个与之配对的元字符；</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完全相同，且包含至少两行内容，这两行内容分别匹配成对的元字符；如果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相等，或者</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的内容合并之后与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不同，那么该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8981374" y="284692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123|\w</a:t>
            </a:r>
            <a:r>
              <a:rPr lang="zh-CN" altLang="en-US" dirty="0" smtClean="0"/>
              <a:t>”</a:t>
            </a:r>
            <a:endParaRPr lang="zh-CN" altLang="en-US" dirty="0"/>
          </a:p>
        </p:txBody>
      </p:sp>
      <p:sp>
        <p:nvSpPr>
          <p:cNvPr id="21" name="文本框 20"/>
          <p:cNvSpPr txBox="1"/>
          <p:nvPr/>
        </p:nvSpPr>
        <p:spPr>
          <a:xfrm>
            <a:off x="9215480" y="4133204"/>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123{1}</a:t>
            </a:r>
            <a:r>
              <a:rPr lang="zh-CN" altLang="en-US" dirty="0" smtClean="0"/>
              <a:t>”</a:t>
            </a:r>
            <a:endParaRPr lang="zh-CN" altLang="en-US" dirty="0"/>
          </a:p>
        </p:txBody>
      </p:sp>
      <p:sp>
        <p:nvSpPr>
          <p:cNvPr id="22" name="文本框 21"/>
          <p:cNvSpPr txBox="1"/>
          <p:nvPr/>
        </p:nvSpPr>
        <p:spPr>
          <a:xfrm>
            <a:off x="9138100" y="618450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^\w$</a:t>
            </a:r>
            <a:r>
              <a:rPr lang="zh-CN" altLang="en-US" dirty="0" smtClean="0"/>
              <a:t>”</a:t>
            </a:r>
            <a:r>
              <a:rPr lang="en-US" altLang="zh-CN" dirty="0" smtClean="0"/>
              <a:t>; REF: </a:t>
            </a:r>
            <a:r>
              <a:rPr lang="zh-CN" altLang="en-US" dirty="0" smtClean="0"/>
              <a:t>“</a:t>
            </a:r>
            <a:r>
              <a:rPr lang="en-US" altLang="zh-CN" dirty="0" smtClean="0"/>
              <a:t>^\W$</a:t>
            </a:r>
            <a:r>
              <a:rPr lang="zh-CN" altLang="en-US" dirty="0" smtClean="0"/>
              <a:t>”</a:t>
            </a:r>
            <a:endParaRPr lang="zh-CN" altLang="en-US" dirty="0"/>
          </a:p>
        </p:txBody>
      </p:sp>
      <p:sp>
        <p:nvSpPr>
          <p:cNvPr id="13" name="矩形 12"/>
          <p:cNvSpPr/>
          <p:nvPr/>
        </p:nvSpPr>
        <p:spPr>
          <a:xfrm>
            <a:off x="1428597" y="1461249"/>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3035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10158984" cy="923330"/>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的一个或者多个字符替换成“</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9214390" y="2511805"/>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1234</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11" name="矩形 10"/>
          <p:cNvSpPr/>
          <p:nvPr/>
        </p:nvSpPr>
        <p:spPr>
          <a:xfrm>
            <a:off x="1356762" y="1506601"/>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026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356762" y="1506601"/>
            <a:ext cx="2888932"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517904" y="1965838"/>
            <a:ext cx="8202168"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分析</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的用户手册以及</a:t>
            </a: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基准系统的输入输出得到如下蜕变关系：</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1745342" y="2425075"/>
            <a:ext cx="4336143" cy="4341950"/>
          </a:xfrm>
          <a:prstGeom prst="rect">
            <a:avLst/>
          </a:prstGeom>
        </p:spPr>
      </p:pic>
      <p:sp>
        <p:nvSpPr>
          <p:cNvPr id="6" name="文本框 5"/>
          <p:cNvSpPr txBox="1"/>
          <p:nvPr/>
        </p:nvSpPr>
        <p:spPr>
          <a:xfrm>
            <a:off x="7022592" y="4315968"/>
            <a:ext cx="4645152" cy="369332"/>
          </a:xfrm>
          <a:prstGeom prst="rect">
            <a:avLst/>
          </a:prstGeom>
          <a:noFill/>
        </p:spPr>
        <p:txBody>
          <a:bodyPr wrap="square" rtlCol="0">
            <a:spAutoFit/>
          </a:bodyPr>
          <a:lstStyle/>
          <a:p>
            <a:r>
              <a:rPr lang="zh-CN" altLang="en-US" dirty="0" smtClean="0"/>
              <a:t>详细的内容在</a:t>
            </a:r>
            <a:r>
              <a:rPr lang="en-US" altLang="zh-CN" dirty="0" smtClean="0"/>
              <a:t>MRs.pdf</a:t>
            </a:r>
            <a:r>
              <a:rPr lang="zh-CN" altLang="en-US" dirty="0" smtClean="0"/>
              <a:t>文档中</a:t>
            </a:r>
            <a:endParaRPr lang="zh-CN" altLang="en-US" dirty="0"/>
          </a:p>
        </p:txBody>
      </p:sp>
    </p:spTree>
    <p:extLst>
      <p:ext uri="{BB962C8B-B14F-4D97-AF65-F5344CB8AC3E}">
        <p14:creationId xmlns:p14="http://schemas.microsoft.com/office/powerpoint/2010/main" val="25077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560575" y="192141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pic>
        <p:nvPicPr>
          <p:cNvPr id="11" name="图片 10"/>
          <p:cNvPicPr>
            <a:picLocks noChangeAspect="1"/>
          </p:cNvPicPr>
          <p:nvPr/>
        </p:nvPicPr>
        <p:blipFill>
          <a:blip r:embed="rId2"/>
          <a:stretch>
            <a:fillRect/>
          </a:stretch>
        </p:blipFill>
        <p:spPr>
          <a:xfrm>
            <a:off x="8317991" y="1311941"/>
            <a:ext cx="3686175" cy="5467350"/>
          </a:xfrm>
          <a:prstGeom prst="rect">
            <a:avLst/>
          </a:prstGeom>
        </p:spPr>
      </p:pic>
      <p:sp>
        <p:nvSpPr>
          <p:cNvPr id="12" name="文本框 11"/>
          <p:cNvSpPr txBox="1"/>
          <p:nvPr/>
        </p:nvSpPr>
        <p:spPr>
          <a:xfrm>
            <a:off x="1560575"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93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547316" y="2047926"/>
            <a:ext cx="3248025" cy="3409950"/>
          </a:xfrm>
          <a:prstGeom prst="rect">
            <a:avLst/>
          </a:prstGeom>
        </p:spPr>
      </p:pic>
      <p:sp>
        <p:nvSpPr>
          <p:cNvPr id="12" name="文本框 11"/>
          <p:cNvSpPr txBox="1"/>
          <p:nvPr/>
        </p:nvSpPr>
        <p:spPr>
          <a:xfrm>
            <a:off x="1516231" y="191077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16231" y="2875738"/>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3236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38434" y="322424"/>
            <a:ext cx="2986510" cy="6535576"/>
          </a:xfrm>
          <a:prstGeom prst="rect">
            <a:avLst/>
          </a:prstGeom>
        </p:spPr>
      </p:pic>
      <p:sp>
        <p:nvSpPr>
          <p:cNvPr id="12" name="文本框 11"/>
          <p:cNvSpPr txBox="1"/>
          <p:nvPr/>
        </p:nvSpPr>
        <p:spPr>
          <a:xfrm>
            <a:off x="1560575" y="1830575"/>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98674"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805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63757" y="4531803"/>
            <a:ext cx="4229654"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潜在的基准系统（</a:t>
            </a:r>
            <a:r>
              <a:rPr lang="en-US" altLang="zh-CN" dirty="0" err="1" smtClean="0">
                <a:latin typeface="华文中宋" panose="02010600040101010101" pitchFamily="2" charset="-122"/>
                <a:ea typeface="华文中宋" panose="02010600040101010101" pitchFamily="2" charset="-122"/>
              </a:rPr>
              <a:t>METWiKI</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p:txBody>
      </p:sp>
      <p:sp>
        <p:nvSpPr>
          <p:cNvPr id="6" name="文本框 5"/>
          <p:cNvSpPr txBox="1"/>
          <p:nvPr/>
        </p:nvSpPr>
        <p:spPr>
          <a:xfrm>
            <a:off x="1252728" y="5292275"/>
            <a:ext cx="6025896"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rPr>
              <a:t>https://researchbank.swinburne.edu.au/home.do</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252728" y="4866391"/>
            <a:ext cx="602589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包含多个程序以及相应的蜕变关系，网址是：</a:t>
            </a:r>
            <a:endParaRPr lang="zh-CN" altLang="en-US" dirty="0">
              <a:latin typeface="华文中宋" panose="02010600040101010101" pitchFamily="2" charset="-122"/>
              <a:ea typeface="华文中宋" panose="02010600040101010101" pitchFamily="2" charset="-122"/>
            </a:endParaRPr>
          </a:p>
        </p:txBody>
      </p:sp>
      <p:sp>
        <p:nvSpPr>
          <p:cNvPr id="9" name="文本框 8"/>
          <p:cNvSpPr txBox="1"/>
          <p:nvPr/>
        </p:nvSpPr>
        <p:spPr>
          <a:xfrm>
            <a:off x="1252728" y="5911019"/>
            <a:ext cx="191109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缺少账号密码</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7692199" y="4531803"/>
            <a:ext cx="3911537" cy="2181827"/>
          </a:xfrm>
          <a:prstGeom prst="rect">
            <a:avLst/>
          </a:prstGeom>
        </p:spPr>
      </p:pic>
      <p:pic>
        <p:nvPicPr>
          <p:cNvPr id="7" name="图片 6"/>
          <p:cNvPicPr>
            <a:picLocks noChangeAspect="1"/>
          </p:cNvPicPr>
          <p:nvPr/>
        </p:nvPicPr>
        <p:blipFill>
          <a:blip r:embed="rId3"/>
          <a:stretch>
            <a:fillRect/>
          </a:stretch>
        </p:blipFill>
        <p:spPr>
          <a:xfrm>
            <a:off x="361950" y="1364134"/>
            <a:ext cx="11468100" cy="3000375"/>
          </a:xfrm>
          <a:prstGeom prst="rect">
            <a:avLst/>
          </a:prstGeom>
        </p:spPr>
      </p:pic>
    </p:spTree>
    <p:extLst>
      <p:ext uri="{BB962C8B-B14F-4D97-AF65-F5344CB8AC3E}">
        <p14:creationId xmlns:p14="http://schemas.microsoft.com/office/powerpoint/2010/main" val="23574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057535" y="138112"/>
            <a:ext cx="4162425" cy="6581775"/>
          </a:xfrm>
          <a:prstGeom prst="rect">
            <a:avLst/>
          </a:prstGeom>
        </p:spPr>
      </p:pic>
      <p:sp>
        <p:nvSpPr>
          <p:cNvPr id="14" name="文本框 13"/>
          <p:cNvSpPr txBox="1"/>
          <p:nvPr/>
        </p:nvSpPr>
        <p:spPr>
          <a:xfrm>
            <a:off x="1560575" y="183984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67963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3156377"/>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的范畴</a:t>
            </a:r>
            <a:r>
              <a:rPr lang="zh-CN" altLang="en-US" dirty="0">
                <a:latin typeface="华文中宋" panose="02010600040101010101" pitchFamily="2" charset="-122"/>
                <a:ea typeface="华文中宋" panose="02010600040101010101" pitchFamily="2" charset="-122"/>
              </a:rPr>
              <a:t>分组</a:t>
            </a:r>
          </a:p>
        </p:txBody>
      </p:sp>
      <p:pic>
        <p:nvPicPr>
          <p:cNvPr id="8" name="图片 7"/>
          <p:cNvPicPr>
            <a:picLocks noChangeAspect="1"/>
          </p:cNvPicPr>
          <p:nvPr/>
        </p:nvPicPr>
        <p:blipFill>
          <a:blip r:embed="rId2"/>
          <a:stretch>
            <a:fillRect/>
          </a:stretch>
        </p:blipFill>
        <p:spPr>
          <a:xfrm>
            <a:off x="6685406" y="3026961"/>
            <a:ext cx="4905375" cy="3755737"/>
          </a:xfrm>
          <a:prstGeom prst="rect">
            <a:avLst/>
          </a:prstGeom>
        </p:spPr>
      </p:pic>
      <p:sp>
        <p:nvSpPr>
          <p:cNvPr id="10" name="文本框 9"/>
          <p:cNvSpPr txBox="1"/>
          <p:nvPr/>
        </p:nvSpPr>
        <p:spPr>
          <a:xfrm>
            <a:off x="1243584" y="1784270"/>
            <a:ext cx="10347197"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在实验的过程中，如果将</a:t>
            </a:r>
            <a:r>
              <a:rPr lang="zh-CN" altLang="en-US" dirty="0" smtClean="0">
                <a:solidFill>
                  <a:srgbClr val="0070C0"/>
                </a:solidFill>
                <a:latin typeface="华文中宋" panose="02010600040101010101" pitchFamily="2" charset="-122"/>
                <a:ea typeface="华文中宋" panose="02010600040101010101" pitchFamily="2" charset="-122"/>
              </a:rPr>
              <a:t>每个完整测试帧</a:t>
            </a:r>
            <a:r>
              <a:rPr lang="zh-CN" altLang="en-US" dirty="0" smtClean="0">
                <a:latin typeface="华文中宋" panose="02010600040101010101" pitchFamily="2" charset="-122"/>
                <a:ea typeface="华文中宋" panose="02010600040101010101" pitchFamily="2" charset="-122"/>
              </a:rPr>
              <a:t>作为</a:t>
            </a:r>
            <a:r>
              <a:rPr lang="zh-CN" altLang="en-US" dirty="0" smtClean="0">
                <a:solidFill>
                  <a:srgbClr val="0070C0"/>
                </a:solidFill>
                <a:latin typeface="华文中宋" panose="02010600040101010101" pitchFamily="2" charset="-122"/>
                <a:ea typeface="华文中宋" panose="02010600040101010101" pitchFamily="2" charset="-122"/>
              </a:rPr>
              <a:t>一个分区</a:t>
            </a:r>
            <a:r>
              <a:rPr lang="zh-CN" altLang="en-US" dirty="0" smtClean="0">
                <a:latin typeface="华文中宋" panose="02010600040101010101" pitchFamily="2" charset="-122"/>
                <a:ea typeface="华文中宋" panose="02010600040101010101" pitchFamily="2" charset="-122"/>
              </a:rPr>
              <a:t>，将得到最“细”粒度的划分。</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是基于分区上的技术，并且需要在</a:t>
            </a:r>
            <a:r>
              <a:rPr lang="zh-CN" altLang="en-US" dirty="0" smtClean="0">
                <a:solidFill>
                  <a:srgbClr val="0070C0"/>
                </a:solidFill>
                <a:latin typeface="华文中宋" panose="02010600040101010101" pitchFamily="2" charset="-122"/>
                <a:ea typeface="华文中宋" panose="02010600040101010101" pitchFamily="2" charset="-122"/>
              </a:rPr>
              <a:t>一个分区中多次选择测试用例</a:t>
            </a:r>
            <a:r>
              <a:rPr lang="zh-CN" altLang="en-US" dirty="0" smtClean="0">
                <a:latin typeface="华文中宋" panose="02010600040101010101" pitchFamily="2" charset="-122"/>
                <a:ea typeface="华文中宋" panose="02010600040101010101" pitchFamily="2" charset="-122"/>
              </a:rPr>
              <a:t>，因此这种分区方式不可行，需要“粗”粒度的分区模式</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1243584" y="3595427"/>
            <a:ext cx="5222747" cy="3065910"/>
          </a:xfrm>
          <a:prstGeom prst="rect">
            <a:avLst/>
          </a:prstGeom>
        </p:spPr>
      </p:pic>
      <p:sp>
        <p:nvSpPr>
          <p:cNvPr id="11" name="文本框 10"/>
          <p:cNvSpPr txBox="1"/>
          <p:nvPr/>
        </p:nvSpPr>
        <p:spPr>
          <a:xfrm>
            <a:off x="1243584" y="1331789"/>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程序</a:t>
            </a:r>
          </a:p>
        </p:txBody>
      </p:sp>
    </p:spTree>
    <p:extLst>
      <p:ext uri="{BB962C8B-B14F-4D97-AF65-F5344CB8AC3E}">
        <p14:creationId xmlns:p14="http://schemas.microsoft.com/office/powerpoint/2010/main" val="20044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粗粒度的分区模式</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572768" y="1997657"/>
            <a:ext cx="624535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忽略一部分范畴，考虑剩下的范畴中选项的组合：</a:t>
            </a:r>
            <a:endParaRPr lang="zh-CN" altLang="en-US" dirty="0">
              <a:latin typeface="华文中宋" panose="02010600040101010101" pitchFamily="2" charset="-122"/>
              <a:ea typeface="华文中宋" panose="02010600040101010101" pitchFamily="2" charset="-122"/>
            </a:endParaRPr>
          </a:p>
        </p:txBody>
      </p:sp>
      <p:sp>
        <p:nvSpPr>
          <p:cNvPr id="11" name="矩形 10"/>
          <p:cNvSpPr/>
          <p:nvPr/>
        </p:nvSpPr>
        <p:spPr>
          <a:xfrm>
            <a:off x="1673352" y="2381700"/>
            <a:ext cx="555374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dirty="0">
                <a:latin typeface="华文中宋" panose="02010600040101010101" pitchFamily="2" charset="-122"/>
                <a:ea typeface="华文中宋" panose="02010600040101010101" pitchFamily="2" charset="-122"/>
              </a:rPr>
              <a:t>分区</a:t>
            </a:r>
            <a:r>
              <a:rPr lang="zh-CN" altLang="en-US" dirty="0" smtClean="0">
                <a:latin typeface="华文中宋" panose="02010600040101010101" pitchFamily="2" charset="-122"/>
                <a:ea typeface="华文中宋" panose="02010600040101010101" pitchFamily="2" charset="-122"/>
              </a:rPr>
              <a:t>模式</a:t>
            </a:r>
            <a:r>
              <a:rPr lang="en-US" altLang="zh-CN" dirty="0" smtClean="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312164" y="5412988"/>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243584" y="3502826"/>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72767" y="3948859"/>
            <a:ext cx="10177272"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经统计，包含</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组选项的测试帧数目为</a:t>
            </a:r>
            <a:r>
              <a:rPr lang="en-US" altLang="zh-CN" dirty="0" smtClean="0">
                <a:latin typeface="华文中宋" panose="02010600040101010101" pitchFamily="2" charset="-122"/>
                <a:ea typeface="华文中宋" panose="02010600040101010101" pitchFamily="2" charset="-122"/>
              </a:rPr>
              <a:t>99762</a:t>
            </a:r>
            <a:r>
              <a:rPr lang="zh-CN" altLang="en-US" dirty="0">
                <a:latin typeface="华文中宋" panose="02010600040101010101" pitchFamily="2" charset="-122"/>
                <a:ea typeface="华文中宋" panose="02010600040101010101" pitchFamily="2" charset="-122"/>
              </a:rPr>
              <a:t>。为了让每个分区中的平均测试用例数目</a:t>
            </a:r>
            <a:r>
              <a:rPr lang="zh-CN" altLang="en-US" dirty="0">
                <a:solidFill>
                  <a:schemeClr val="accent1"/>
                </a:solidFill>
                <a:latin typeface="华文中宋" panose="02010600040101010101" pitchFamily="2" charset="-122"/>
                <a:ea typeface="华文中宋" panose="02010600040101010101" pitchFamily="2" charset="-122"/>
              </a:rPr>
              <a:t>超过两个</a:t>
            </a:r>
            <a:r>
              <a:rPr lang="zh-CN" altLang="en-US" dirty="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基于包含相同选项的测试帧具有</a:t>
            </a:r>
            <a:r>
              <a:rPr lang="zh-CN" altLang="en-US" dirty="0">
                <a:solidFill>
                  <a:schemeClr val="accent1"/>
                </a:solidFill>
                <a:latin typeface="华文中宋" panose="02010600040101010101" pitchFamily="2" charset="-122"/>
                <a:ea typeface="华文中宋" panose="02010600040101010101" pitchFamily="2" charset="-122"/>
              </a:rPr>
              <a:t>相似的执⾏</a:t>
            </a:r>
            <a:r>
              <a:rPr lang="zh-CN" altLang="en-US" dirty="0" smtClean="0">
                <a:solidFill>
                  <a:schemeClr val="accent1"/>
                </a:solidFill>
                <a:latin typeface="华文中宋" panose="02010600040101010101" pitchFamily="2" charset="-122"/>
                <a:ea typeface="华文中宋" panose="02010600040101010101" pitchFamily="2" charset="-122"/>
              </a:rPr>
              <a:t>路径这一考虑</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忽略</a:t>
            </a:r>
            <a:r>
              <a:rPr lang="zh-CN" altLang="en-US" dirty="0" smtClean="0">
                <a:latin typeface="华文中宋" panose="02010600040101010101" pitchFamily="2" charset="-122"/>
                <a:ea typeface="华文中宋" panose="02010600040101010101" pitchFamily="2" charset="-122"/>
              </a:rPr>
              <a:t>测试帧中选项的</a:t>
            </a:r>
            <a:r>
              <a:rPr lang="zh-CN" altLang="en-US" dirty="0" smtClean="0">
                <a:solidFill>
                  <a:schemeClr val="accent1"/>
                </a:solidFill>
                <a:latin typeface="华文中宋" panose="02010600040101010101" pitchFamily="2" charset="-122"/>
                <a:ea typeface="华文中宋" panose="02010600040101010101" pitchFamily="2" charset="-122"/>
              </a:rPr>
              <a:t>次序</a:t>
            </a:r>
            <a:r>
              <a:rPr lang="zh-CN" altLang="en-US" dirty="0" smtClean="0">
                <a:latin typeface="华文中宋" panose="02010600040101010101" pitchFamily="2" charset="-122"/>
                <a:ea typeface="华文中宋" panose="02010600040101010101" pitchFamily="2" charset="-122"/>
              </a:rPr>
              <a:t>，得到</a:t>
            </a:r>
            <a:r>
              <a:rPr lang="en-US" altLang="zh-CN" dirty="0" smtClean="0">
                <a:latin typeface="华文中宋" panose="02010600040101010101" pitchFamily="2" charset="-122"/>
                <a:ea typeface="华文中宋" panose="02010600040101010101" pitchFamily="2" charset="-122"/>
              </a:rPr>
              <a:t>552</a:t>
            </a:r>
            <a:r>
              <a:rPr lang="zh-CN" altLang="en-US" dirty="0" smtClean="0">
                <a:latin typeface="华文中宋" panose="02010600040101010101" pitchFamily="2" charset="-122"/>
                <a:ea typeface="华文中宋" panose="02010600040101010101" pitchFamily="2" charset="-122"/>
              </a:rPr>
              <a:t>个“粗粒度的测试帧</a:t>
            </a:r>
            <a:r>
              <a:rPr lang="en-US" altLang="zh-CN"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7419975" y="2192888"/>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#;NA;YW</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7419974" y="2977857"/>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#;YW;NA;#</a:t>
            </a:r>
            <a:endParaRPr lang="zh-CN" altLang="en-US" dirty="0">
              <a:latin typeface="华文中宋" panose="02010600040101010101" pitchFamily="2" charset="-122"/>
              <a:ea typeface="华文中宋" panose="02010600040101010101" pitchFamily="2" charset="-122"/>
            </a:endParaRPr>
          </a:p>
        </p:txBody>
      </p:sp>
      <p:sp>
        <p:nvSpPr>
          <p:cNvPr id="17" name="文本框 16"/>
          <p:cNvSpPr txBox="1"/>
          <p:nvPr/>
        </p:nvSpPr>
        <p:spPr>
          <a:xfrm>
            <a:off x="1506093" y="5950182"/>
            <a:ext cx="1051864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与得到分区模式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的方法相似，对所有的完整测试帧进行处理，最后得到</a:t>
            </a:r>
            <a:r>
              <a:rPr lang="en-US" altLang="zh-CN" dirty="0" smtClean="0">
                <a:latin typeface="华文中宋" panose="02010600040101010101" pitchFamily="2" charset="-122"/>
                <a:ea typeface="华文中宋" panose="02010600040101010101" pitchFamily="2" charset="-122"/>
              </a:rPr>
              <a:t>3380</a:t>
            </a:r>
            <a:r>
              <a:rPr lang="zh-CN" altLang="en-US" dirty="0" smtClean="0">
                <a:latin typeface="华文中宋" panose="02010600040101010101" pitchFamily="2" charset="-122"/>
                <a:ea typeface="华文中宋" panose="02010600040101010101" pitchFamily="2" charset="-122"/>
              </a:rPr>
              <a:t>个</a:t>
            </a:r>
            <a:r>
              <a:rPr lang="zh-CN" altLang="en-US" dirty="0">
                <a:latin typeface="华文中宋" panose="02010600040101010101" pitchFamily="2" charset="-122"/>
                <a:ea typeface="华文中宋" panose="02010600040101010101" pitchFamily="2" charset="-122"/>
              </a:rPr>
              <a:t>“粗粒度的测试帧</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ct val="150000"/>
              </a:lnSpc>
            </a:pPr>
            <a:endParaRPr lang="zh-CN" altLang="en-US" dirty="0">
              <a:latin typeface="华文中宋" panose="02010600040101010101" pitchFamily="2" charset="-122"/>
              <a:ea typeface="华文中宋" panose="02010600040101010101" pitchFamily="2" charset="-122"/>
            </a:endParaRPr>
          </a:p>
        </p:txBody>
      </p:sp>
      <p:sp>
        <p:nvSpPr>
          <p:cNvPr id="7" name="文本框 6"/>
          <p:cNvSpPr txBox="1"/>
          <p:nvPr/>
        </p:nvSpPr>
        <p:spPr>
          <a:xfrm>
            <a:off x="4134464" y="4992624"/>
            <a:ext cx="6271408" cy="369332"/>
          </a:xfrm>
          <a:prstGeom prst="rect">
            <a:avLst/>
          </a:prstGeom>
          <a:noFill/>
        </p:spPr>
        <p:txBody>
          <a:bodyPr wrap="square" rtlCol="0">
            <a:spAutoFit/>
          </a:bodyPr>
          <a:lstStyle/>
          <a:p>
            <a:r>
              <a:rPr lang="zh-CN" altLang="en-US" dirty="0" smtClean="0">
                <a:solidFill>
                  <a:srgbClr val="FF0000"/>
                </a:solidFill>
              </a:rPr>
              <a:t>实验中打算用分区模式</a:t>
            </a:r>
            <a:r>
              <a:rPr lang="en-US" altLang="zh-CN" dirty="0" smtClean="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9805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0" grpId="0"/>
      <p:bldP spid="12" grpId="0"/>
      <p:bldP spid="15" grpId="0"/>
      <p:bldP spid="2"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57527" y="2052292"/>
            <a:ext cx="9366505"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8508861" cy="1338828"/>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410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测试剖面</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336475" y="1508503"/>
            <a:ext cx="5790039"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将均等概率分布作为初始测试剖面，其依据为：</a:t>
            </a:r>
            <a:endParaRPr lang="en-US" altLang="zh-CN" dirty="0">
              <a:latin typeface="华文中宋" panose="02010600040101010101" pitchFamily="2" charset="-122"/>
              <a:ea typeface="华文中宋" panose="02010600040101010101" pitchFamily="2" charset="-122"/>
            </a:endParaRPr>
          </a:p>
        </p:txBody>
      </p:sp>
      <p:sp>
        <p:nvSpPr>
          <p:cNvPr id="7" name="文本框 6"/>
          <p:cNvSpPr txBox="1"/>
          <p:nvPr/>
        </p:nvSpPr>
        <p:spPr>
          <a:xfrm>
            <a:off x="1490472" y="2074397"/>
            <a:ext cx="8951976" cy="2127634"/>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课题组前期的研究表明，</a:t>
            </a:r>
            <a:r>
              <a:rPr lang="en-US" altLang="zh-CN" dirty="0" smtClean="0">
                <a:latin typeface="华文中宋" panose="02010600040101010101" pitchFamily="2" charset="-122"/>
                <a:ea typeface="华文中宋" panose="02010600040101010101" pitchFamily="2" charset="-122"/>
              </a:rPr>
              <a:t>APT</a:t>
            </a:r>
            <a:r>
              <a:rPr lang="zh-CN" altLang="en-US" dirty="0" smtClean="0">
                <a:latin typeface="华文中宋" panose="02010600040101010101" pitchFamily="2" charset="-122"/>
                <a:ea typeface="华文中宋" panose="02010600040101010101" pitchFamily="2" charset="-122"/>
              </a:rPr>
              <a:t>的故障检测效率与初始测试剖面没有明显的关系</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在实际的测试活动中测试人员可能对待测软件没有较深的理解，即不能利用测试经验设置初始测试剖面，在这种情况下，我们想探究</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的故障检测效率</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具有适应性，可以在测试的过程中根据测试历史调整测试剖面，使得效率大的分区被检测的概率大</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468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467451"/>
            <a:ext cx="189280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实验室程序</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052022" y="1779145"/>
            <a:ext cx="8851392" cy="4662815"/>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ACMS</a:t>
            </a:r>
            <a:r>
              <a:rPr lang="zh-CN" altLang="en-US" dirty="0" smtClean="0">
                <a:latin typeface="华文中宋" panose="02010600040101010101" pitchFamily="2" charset="-122"/>
                <a:ea typeface="华文中宋" panose="02010600040101010101" pitchFamily="2" charset="-122"/>
              </a:rPr>
              <a:t>根据乘客的</a:t>
            </a:r>
            <a:r>
              <a:rPr lang="zh-CN" altLang="en-US" dirty="0" smtClean="0">
                <a:solidFill>
                  <a:schemeClr val="accent1"/>
                </a:solidFill>
                <a:latin typeface="华文中宋" panose="02010600040101010101" pitchFamily="2" charset="-122"/>
                <a:ea typeface="华文中宋" panose="02010600040101010101" pitchFamily="2" charset="-122"/>
              </a:rPr>
              <a:t>座舱等级</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携带的行李重量</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目的地</a:t>
            </a:r>
            <a:r>
              <a:rPr lang="zh-CN" altLang="en-US" dirty="0" smtClean="0">
                <a:latin typeface="华文中宋" panose="02010600040101010101" pitchFamily="2" charset="-122"/>
                <a:ea typeface="华文中宋" panose="02010600040101010101" pitchFamily="2" charset="-122"/>
              </a:rPr>
              <a:t>（国内或者国外）以及</a:t>
            </a:r>
            <a:r>
              <a:rPr lang="zh-CN" altLang="en-US" dirty="0" smtClean="0">
                <a:solidFill>
                  <a:schemeClr val="accent1"/>
                </a:solidFill>
                <a:latin typeface="华文中宋" panose="02010600040101010101" pitchFamily="2" charset="-122"/>
                <a:ea typeface="华文中宋" panose="02010600040101010101" pitchFamily="2" charset="-122"/>
              </a:rPr>
              <a:t>是否为学生</a:t>
            </a:r>
            <a:r>
              <a:rPr lang="zh-CN" altLang="en-US" dirty="0" smtClean="0">
                <a:latin typeface="华文中宋" panose="02010600040101010101" pitchFamily="2" charset="-122"/>
                <a:ea typeface="华文中宋" panose="02010600040101010101" pitchFamily="2" charset="-122"/>
              </a:rPr>
              <a:t>计算需要支付的托运费用</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CUBS</a:t>
            </a:r>
            <a:r>
              <a:rPr lang="zh-CN" altLang="en-US" dirty="0">
                <a:latin typeface="华文中宋" panose="02010600040101010101" pitchFamily="2" charset="-122"/>
                <a:ea typeface="华文中宋" panose="02010600040101010101" pitchFamily="2" charset="-122"/>
              </a:rPr>
              <a:t>根据用户选择的</a:t>
            </a:r>
            <a:r>
              <a:rPr lang="zh-CN" altLang="en-US" dirty="0">
                <a:solidFill>
                  <a:schemeClr val="accent1"/>
                </a:solidFill>
                <a:latin typeface="华文中宋" panose="02010600040101010101" pitchFamily="2" charset="-122"/>
                <a:ea typeface="华文中宋" panose="02010600040101010101" pitchFamily="2" charset="-122"/>
              </a:rPr>
              <a:t>套餐</a:t>
            </a:r>
            <a:r>
              <a:rPr lang="zh-CN" altLang="en-US" dirty="0">
                <a:latin typeface="华文中宋" panose="02010600040101010101" pitchFamily="2" charset="-122"/>
                <a:ea typeface="华文中宋" panose="02010600040101010101" pitchFamily="2" charset="-122"/>
              </a:rPr>
              <a:t>以及当月的实际使用的</a:t>
            </a:r>
            <a:r>
              <a:rPr lang="zh-CN" altLang="en-US" dirty="0">
                <a:solidFill>
                  <a:schemeClr val="accent1"/>
                </a:solidFill>
                <a:latin typeface="华文中宋" panose="02010600040101010101" pitchFamily="2" charset="-122"/>
                <a:ea typeface="华文中宋" panose="02010600040101010101" pitchFamily="2" charset="-122"/>
              </a:rPr>
              <a:t>流量</a:t>
            </a:r>
            <a:r>
              <a:rPr lang="zh-CN" altLang="en-US" dirty="0">
                <a:latin typeface="华文中宋" panose="02010600040101010101" pitchFamily="2" charset="-122"/>
                <a:ea typeface="华文中宋" panose="02010600040101010101" pitchFamily="2" charset="-122"/>
              </a:rPr>
              <a:t>和</a:t>
            </a:r>
            <a:r>
              <a:rPr lang="zh-CN" altLang="en-US" dirty="0">
                <a:solidFill>
                  <a:schemeClr val="accent1"/>
                </a:solidFill>
                <a:latin typeface="华文中宋" panose="02010600040101010101" pitchFamily="2" charset="-122"/>
                <a:ea typeface="华文中宋" panose="02010600040101010101" pitchFamily="2" charset="-122"/>
              </a:rPr>
              <a:t>通话时间</a:t>
            </a:r>
            <a:r>
              <a:rPr lang="zh-CN" altLang="en-US" dirty="0">
                <a:latin typeface="华文中宋" panose="02010600040101010101" pitchFamily="2" charset="-122"/>
                <a:ea typeface="华文中宋" panose="02010600040101010101" pitchFamily="2" charset="-122"/>
              </a:rPr>
              <a:t>计算消费</a:t>
            </a:r>
            <a:r>
              <a:rPr lang="zh-CN" altLang="en-US" dirty="0" smtClean="0">
                <a:latin typeface="华文中宋" panose="02010600040101010101" pitchFamily="2" charset="-122"/>
                <a:ea typeface="华文中宋" panose="02010600040101010101" pitchFamily="2" charset="-122"/>
              </a:rPr>
              <a:t>额</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ERS</a:t>
            </a:r>
            <a:r>
              <a:rPr lang="zh-CN" altLang="en-US" dirty="0">
                <a:latin typeface="华文中宋" panose="02010600040101010101" pitchFamily="2" charset="-122"/>
                <a:ea typeface="华文中宋" panose="02010600040101010101" pitchFamily="2" charset="-122"/>
              </a:rPr>
              <a:t>协助公司销售总监 </a:t>
            </a:r>
            <a:r>
              <a:rPr lang="en-US" altLang="zh-CN" dirty="0">
                <a:latin typeface="华文中宋" panose="02010600040101010101" pitchFamily="2" charset="-122"/>
                <a:ea typeface="华文中宋" panose="02010600040101010101" pitchFamily="2" charset="-122"/>
                <a:sym typeface="Wingdings" panose="05000000000000000000" pitchFamily="2" charset="2"/>
              </a:rPr>
              <a:t>: (1) </a:t>
            </a:r>
            <a:r>
              <a:rPr lang="zh-CN" altLang="en-US" dirty="0">
                <a:latin typeface="华文中宋" panose="02010600040101010101" pitchFamily="2" charset="-122"/>
                <a:ea typeface="华文中宋" panose="02010600040101010101" pitchFamily="2" charset="-122"/>
              </a:rPr>
              <a:t>确定每个高级销售经理和因使用公司车辆产生的 “过度” 英里数而应向公司</a:t>
            </a:r>
            <a:r>
              <a:rPr lang="zh-CN" altLang="en-US" dirty="0">
                <a:solidFill>
                  <a:schemeClr val="accent1"/>
                </a:solidFill>
                <a:latin typeface="华文中宋" panose="02010600040101010101" pitchFamily="2" charset="-122"/>
                <a:ea typeface="华文中宋" panose="02010600040101010101" pitchFamily="2" charset="-122"/>
              </a:rPr>
              <a:t>补偿的费用</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处理高级销售经理、销售经理和主管的差旅和电话等各种类型的</a:t>
            </a:r>
            <a:r>
              <a:rPr lang="zh-CN" altLang="en-US" dirty="0">
                <a:solidFill>
                  <a:schemeClr val="accent1"/>
                </a:solidFill>
                <a:latin typeface="华文中宋" panose="02010600040101010101" pitchFamily="2" charset="-122"/>
                <a:ea typeface="华文中宋" panose="02010600040101010101" pitchFamily="2" charset="-122"/>
              </a:rPr>
              <a:t>报销</a:t>
            </a:r>
            <a:r>
              <a:rPr lang="zh-CN" altLang="en-US" dirty="0" smtClean="0">
                <a:latin typeface="华文中宋" panose="02010600040101010101" pitchFamily="2" charset="-122"/>
                <a:ea typeface="华文中宋" panose="02010600040101010101" pitchFamily="2" charset="-122"/>
              </a:rPr>
              <a:t>请求</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MOS</a:t>
            </a:r>
            <a:r>
              <a:rPr lang="zh-CN" altLang="en-US" dirty="0">
                <a:latin typeface="华文中宋" panose="02010600040101010101" pitchFamily="2" charset="-122"/>
                <a:ea typeface="华文中宋" panose="02010600040101010101" pitchFamily="2" charset="-122"/>
              </a:rPr>
              <a:t>被航空餐饮公司用来确定</a:t>
            </a:r>
            <a:r>
              <a:rPr lang="zh-CN" altLang="en-US" dirty="0">
                <a:solidFill>
                  <a:schemeClr val="accent1"/>
                </a:solidFill>
                <a:latin typeface="华文中宋" panose="02010600040101010101" pitchFamily="2" charset="-122"/>
                <a:ea typeface="华文中宋" panose="02010600040101010101" pitchFamily="2" charset="-122"/>
              </a:rPr>
              <a:t>某种型号的飞机</a:t>
            </a:r>
            <a:r>
              <a:rPr lang="zh-CN" altLang="en-US" dirty="0">
                <a:latin typeface="华文中宋" panose="02010600040101010101" pitchFamily="2" charset="-122"/>
                <a:ea typeface="华文中宋" panose="02010600040101010101" pitchFamily="2" charset="-122"/>
              </a:rPr>
              <a:t>需要准备和装载的每类型</a:t>
            </a:r>
            <a:r>
              <a:rPr lang="zh-CN" altLang="en-US" dirty="0">
                <a:solidFill>
                  <a:schemeClr val="accent1"/>
                </a:solidFill>
                <a:latin typeface="华文中宋" panose="02010600040101010101" pitchFamily="2" charset="-122"/>
                <a:ea typeface="华文中宋" panose="02010600040101010101" pitchFamily="2" charset="-122"/>
              </a:rPr>
              <a:t>餐饮</a:t>
            </a:r>
            <a:r>
              <a:rPr lang="zh-CN" altLang="en-US" dirty="0">
                <a:latin typeface="华文中宋" panose="02010600040101010101" pitchFamily="2" charset="-122"/>
                <a:ea typeface="华文中宋" panose="02010600040101010101" pitchFamily="2" charset="-122"/>
              </a:rPr>
              <a:t>和其他</a:t>
            </a:r>
            <a:r>
              <a:rPr lang="zh-CN" altLang="en-US" dirty="0">
                <a:solidFill>
                  <a:schemeClr val="accent1"/>
                </a:solidFill>
                <a:latin typeface="华文中宋" panose="02010600040101010101" pitchFamily="2" charset="-122"/>
                <a:ea typeface="华文中宋" panose="02010600040101010101" pitchFamily="2" charset="-122"/>
              </a:rPr>
              <a:t>特殊要求食物</a:t>
            </a:r>
            <a:r>
              <a:rPr lang="zh-CN" altLang="en-US" dirty="0">
                <a:latin typeface="华文中宋" panose="02010600040101010101" pitchFamily="2" charset="-122"/>
                <a:ea typeface="华文中宋" panose="02010600040101010101" pitchFamily="2" charset="-122"/>
              </a:rPr>
              <a:t>的数量 </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p:txBody>
      </p:sp>
      <p:sp>
        <p:nvSpPr>
          <p:cNvPr id="8" name="矩形 7"/>
          <p:cNvSpPr/>
          <p:nvPr/>
        </p:nvSpPr>
        <p:spPr>
          <a:xfrm>
            <a:off x="1052022" y="5241631"/>
            <a:ext cx="9071714" cy="1200329"/>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smtClean="0">
                <a:latin typeface="华文中宋" panose="02010600040101010101" pitchFamily="2" charset="-122"/>
                <a:ea typeface="华文中宋" panose="02010600040101010101" pitchFamily="2" charset="-122"/>
              </a:rPr>
              <a:t>ACMS</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CUBS</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ERS</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MOS</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这些程序在多个与本文相关的研究作为研究对象，具有较高代表性</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这些程序的输入格式规范，易于生成测试用例；规格说明简单，易于识别蜕变关系</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184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709928"/>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GUN-</a:t>
            </a:r>
            <a:r>
              <a:rPr lang="en-US" altLang="zh-CN" sz="2000" dirty="0" err="1" smtClean="0">
                <a:latin typeface="华文中宋" panose="02010600040101010101" pitchFamily="2" charset="-122"/>
                <a:ea typeface="华文中宋" panose="02010600040101010101" pitchFamily="2" charset="-122"/>
              </a:rPr>
              <a:t>grep</a:t>
            </a:r>
            <a:endParaRPr lang="zh-CN" altLang="en-US" sz="2000" dirty="0">
              <a:latin typeface="华文中宋" panose="02010600040101010101" pitchFamily="2" charset="-122"/>
              <a:ea typeface="华文中宋" panose="02010600040101010101" pitchFamily="2" charset="-122"/>
            </a:endParaRPr>
          </a:p>
        </p:txBody>
      </p:sp>
      <p:sp>
        <p:nvSpPr>
          <p:cNvPr id="7" name="矩形 6"/>
          <p:cNvSpPr/>
          <p:nvPr/>
        </p:nvSpPr>
        <p:spPr>
          <a:xfrm>
            <a:off x="1315426" y="2152956"/>
            <a:ext cx="3877985"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查找</a:t>
            </a:r>
            <a:r>
              <a:rPr lang="zh-CN" altLang="en-US" dirty="0">
                <a:latin typeface="华文中宋" panose="02010600040101010101" pitchFamily="2" charset="-122"/>
                <a:ea typeface="华文中宋" panose="02010600040101010101" pitchFamily="2" charset="-122"/>
              </a:rPr>
              <a:t>指定</a:t>
            </a:r>
            <a:r>
              <a:rPr lang="zh-CN" altLang="en-US" dirty="0" smtClean="0">
                <a:latin typeface="华文中宋" panose="02010600040101010101" pitchFamily="2" charset="-122"/>
                <a:ea typeface="华文中宋" panose="02010600040101010101" pitchFamily="2" charset="-122"/>
              </a:rPr>
              <a:t>文件中包含指定模式的内容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371509" y="2587220"/>
            <a:ext cx="5114925" cy="695325"/>
          </a:xfrm>
          <a:prstGeom prst="rect">
            <a:avLst/>
          </a:prstGeom>
        </p:spPr>
      </p:pic>
      <p:pic>
        <p:nvPicPr>
          <p:cNvPr id="9" name="图片 8"/>
          <p:cNvPicPr>
            <a:picLocks noChangeAspect="1"/>
          </p:cNvPicPr>
          <p:nvPr/>
        </p:nvPicPr>
        <p:blipFill>
          <a:blip r:embed="rId3"/>
          <a:stretch>
            <a:fillRect/>
          </a:stretch>
        </p:blipFill>
        <p:spPr>
          <a:xfrm>
            <a:off x="6778980" y="2619064"/>
            <a:ext cx="4171950" cy="542925"/>
          </a:xfrm>
          <a:prstGeom prst="rect">
            <a:avLst/>
          </a:prstGeom>
        </p:spPr>
      </p:pic>
      <p:sp>
        <p:nvSpPr>
          <p:cNvPr id="10" name="矩形 9"/>
          <p:cNvSpPr/>
          <p:nvPr/>
        </p:nvSpPr>
        <p:spPr>
          <a:xfrm>
            <a:off x="1283610" y="3370515"/>
            <a:ext cx="10081606" cy="2031325"/>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是开源软件，它的源代码、规格所明书与补丁都可以得到</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的规模以及复杂度适合作为研究对象</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的输入比较复杂，但是仍然可以自动生成测试用例（</a:t>
            </a:r>
            <a:r>
              <a:rPr lang="zh-CN" altLang="en-US" dirty="0" smtClean="0">
                <a:solidFill>
                  <a:schemeClr val="accent1"/>
                </a:solidFill>
                <a:latin typeface="华文中宋" panose="02010600040101010101" pitchFamily="2" charset="-122"/>
                <a:ea typeface="华文中宋" panose="02010600040101010101" pitchFamily="2" charset="-122"/>
              </a:rPr>
              <a:t>正则表达式</a:t>
            </a:r>
            <a:r>
              <a:rPr lang="zh-CN" altLang="en-US" dirty="0" smtClean="0">
                <a:latin typeface="华文中宋" panose="02010600040101010101" pitchFamily="2" charset="-122"/>
                <a:ea typeface="华文中宋" panose="02010600040101010101" pitchFamily="2" charset="-122"/>
              </a:rPr>
              <a:t>和与之匹配的</a:t>
            </a:r>
            <a:r>
              <a:rPr lang="zh-CN" altLang="en-US" dirty="0" smtClean="0">
                <a:solidFill>
                  <a:schemeClr val="accent1"/>
                </a:solidFill>
                <a:latin typeface="华文中宋" panose="02010600040101010101" pitchFamily="2" charset="-122"/>
                <a:ea typeface="华文中宋" panose="02010600040101010101" pitchFamily="2" charset="-122"/>
              </a:rPr>
              <a:t>目标文件</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程序已经被多个工作研究，它的蜕变关系以及正则表达式是可以得到的</a:t>
            </a:r>
            <a:endParaRPr lang="zh-CN" altLang="en-US" dirty="0">
              <a:latin typeface="华文中宋" panose="02010600040101010101" pitchFamily="2" charset="-122"/>
              <a:ea typeface="华文中宋" panose="02010600040101010101" pitchFamily="2" charset="-122"/>
            </a:endParaRPr>
          </a:p>
        </p:txBody>
      </p:sp>
      <p:sp>
        <p:nvSpPr>
          <p:cNvPr id="3" name="椭圆 2"/>
          <p:cNvSpPr/>
          <p:nvPr/>
        </p:nvSpPr>
        <p:spPr>
          <a:xfrm>
            <a:off x="3703320" y="2736047"/>
            <a:ext cx="1427480" cy="4444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80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373130"/>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Alibaba-</a:t>
            </a:r>
            <a:r>
              <a:rPr lang="en-US" altLang="zh-CN" sz="2000" dirty="0" err="1" smtClean="0">
                <a:latin typeface="华文中宋" panose="02010600040101010101" pitchFamily="2" charset="-122"/>
                <a:ea typeface="华文中宋" panose="02010600040101010101" pitchFamily="2" charset="-122"/>
              </a:rPr>
              <a:t>FastJson</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255776" y="1693566"/>
            <a:ext cx="9982200"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阿里巴巴旗下的</a:t>
            </a:r>
            <a:r>
              <a:rPr lang="zh-CN" altLang="en-US" dirty="0">
                <a:latin typeface="华文中宋" panose="02010600040101010101" pitchFamily="2" charset="-122"/>
                <a:ea typeface="华文中宋" panose="02010600040101010101" pitchFamily="2" charset="-122"/>
              </a:rPr>
              <a:t>开源</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解析库，它可以</a:t>
            </a:r>
            <a:r>
              <a:rPr lang="zh-CN" altLang="en-US" dirty="0">
                <a:solidFill>
                  <a:schemeClr val="accent1"/>
                </a:solidFill>
                <a:latin typeface="华文中宋" panose="02010600040101010101" pitchFamily="2" charset="-122"/>
                <a:ea typeface="华文中宋" panose="02010600040101010101" pitchFamily="2" charset="-122"/>
              </a:rPr>
              <a:t>解析</a:t>
            </a:r>
            <a:r>
              <a:rPr lang="en-US" altLang="zh-CN" dirty="0">
                <a:solidFill>
                  <a:schemeClr val="accent1"/>
                </a:solidFill>
                <a:latin typeface="华文中宋" panose="02010600040101010101" pitchFamily="2" charset="-122"/>
                <a:ea typeface="华文中宋" panose="02010600040101010101" pitchFamily="2" charset="-122"/>
              </a:rPr>
              <a:t>JSON</a:t>
            </a:r>
            <a:r>
              <a:rPr lang="zh-CN" altLang="en-US" dirty="0">
                <a:solidFill>
                  <a:schemeClr val="accent1"/>
                </a:solidFill>
                <a:latin typeface="华文中宋" panose="02010600040101010101" pitchFamily="2" charset="-122"/>
                <a:ea typeface="华文中宋" panose="02010600040101010101" pitchFamily="2" charset="-122"/>
              </a:rPr>
              <a:t>格式的字符串</a:t>
            </a:r>
            <a:r>
              <a:rPr lang="zh-CN" altLang="en-US" dirty="0">
                <a:latin typeface="华文中宋" panose="02010600040101010101" pitchFamily="2" charset="-122"/>
                <a:ea typeface="华文中宋" panose="02010600040101010101" pitchFamily="2" charset="-122"/>
              </a:rPr>
              <a:t>，支持将</a:t>
            </a:r>
            <a:r>
              <a:rPr lang="en-US" altLang="zh-CN" dirty="0">
                <a:latin typeface="华文中宋" panose="02010600040101010101" pitchFamily="2" charset="-122"/>
                <a:ea typeface="华文中宋" panose="02010600040101010101" pitchFamily="2" charset="-122"/>
              </a:rPr>
              <a:t>Java </a:t>
            </a:r>
            <a:r>
              <a:rPr lang="en-US" altLang="zh-CN" dirty="0" smtClean="0">
                <a:latin typeface="华文中宋" panose="02010600040101010101" pitchFamily="2" charset="-122"/>
                <a:ea typeface="华文中宋" panose="02010600040101010101" pitchFamily="2" charset="-122"/>
              </a:rPr>
              <a:t>Bean/POJO</a:t>
            </a:r>
            <a:r>
              <a:rPr lang="zh-CN" altLang="en-US" dirty="0" smtClean="0">
                <a:latin typeface="华文中宋" panose="02010600040101010101" pitchFamily="2" charset="-122"/>
                <a:ea typeface="华文中宋" panose="02010600040101010101" pitchFamily="2" charset="-122"/>
              </a:rPr>
              <a:t>序列</a:t>
            </a:r>
            <a:r>
              <a:rPr lang="zh-CN" altLang="en-US" dirty="0">
                <a:latin typeface="华文中宋" panose="02010600040101010101" pitchFamily="2" charset="-122"/>
                <a:ea typeface="华文中宋" panose="02010600040101010101" pitchFamily="2" charset="-122"/>
              </a:rPr>
              <a:t>化为</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字符串，也可以从</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字符串反序列化到</a:t>
            </a:r>
            <a:r>
              <a:rPr lang="en-US" altLang="zh-CN" dirty="0" smtClean="0">
                <a:latin typeface="华文中宋" panose="02010600040101010101" pitchFamily="2" charset="-122"/>
                <a:ea typeface="华文中宋" panose="02010600040101010101" pitchFamily="2" charset="-122"/>
              </a:rPr>
              <a:t>JavaBean/POJO</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463040" y="2647296"/>
            <a:ext cx="7443216"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序列化：将对象的状态信息转换为可以存储或传输的形式的过程</a:t>
            </a:r>
            <a:endParaRPr lang="en-US" altLang="zh-CN" sz="1600"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sz="1600" dirty="0">
                <a:solidFill>
                  <a:schemeClr val="accent1"/>
                </a:solidFill>
                <a:latin typeface="华文中宋" panose="02010600040101010101" pitchFamily="2" charset="-122"/>
                <a:ea typeface="华文中宋" panose="02010600040101010101" pitchFamily="2" charset="-122"/>
              </a:rPr>
              <a:t>反序列化</a:t>
            </a:r>
            <a:r>
              <a:rPr lang="zh-CN" altLang="en-US" sz="1600" dirty="0" smtClean="0">
                <a:solidFill>
                  <a:schemeClr val="accent1"/>
                </a:solidFill>
                <a:latin typeface="华文中宋" panose="02010600040101010101" pitchFamily="2" charset="-122"/>
                <a:ea typeface="华文中宋" panose="02010600040101010101" pitchFamily="2" charset="-122"/>
              </a:rPr>
              <a:t>：将存储区的内容恢复</a:t>
            </a:r>
            <a:r>
              <a:rPr lang="zh-CN" altLang="en-US" sz="1600" dirty="0">
                <a:solidFill>
                  <a:schemeClr val="accent1"/>
                </a:solidFill>
                <a:latin typeface="华文中宋" panose="02010600040101010101" pitchFamily="2" charset="-122"/>
                <a:ea typeface="华文中宋" panose="02010600040101010101" pitchFamily="2" charset="-122"/>
              </a:rPr>
              <a:t>为对象的过程</a:t>
            </a:r>
            <a:r>
              <a:rPr lang="zh-CN" altLang="en-US" sz="1600" dirty="0" smtClean="0">
                <a:solidFill>
                  <a:schemeClr val="accent1"/>
                </a:solidFill>
                <a:latin typeface="华文中宋" panose="02010600040101010101" pitchFamily="2" charset="-122"/>
                <a:ea typeface="华文中宋" panose="02010600040101010101" pitchFamily="2" charset="-122"/>
              </a:rPr>
              <a:t>称为反</a:t>
            </a:r>
            <a:r>
              <a:rPr lang="zh-CN" altLang="en-US" sz="1600" dirty="0">
                <a:solidFill>
                  <a:schemeClr val="accent1"/>
                </a:solidFill>
                <a:latin typeface="华文中宋" panose="02010600040101010101" pitchFamily="2" charset="-122"/>
                <a:ea typeface="华文中宋" panose="02010600040101010101" pitchFamily="2" charset="-122"/>
              </a:rPr>
              <a:t>序列化</a:t>
            </a:r>
          </a:p>
        </p:txBody>
      </p:sp>
      <p:pic>
        <p:nvPicPr>
          <p:cNvPr id="6" name="图片 5"/>
          <p:cNvPicPr>
            <a:picLocks noChangeAspect="1"/>
          </p:cNvPicPr>
          <p:nvPr/>
        </p:nvPicPr>
        <p:blipFill>
          <a:blip r:embed="rId2"/>
          <a:stretch>
            <a:fillRect/>
          </a:stretch>
        </p:blipFill>
        <p:spPr>
          <a:xfrm>
            <a:off x="7909560" y="2647296"/>
            <a:ext cx="4282440" cy="4210704"/>
          </a:xfrm>
          <a:prstGeom prst="rect">
            <a:avLst/>
          </a:prstGeom>
        </p:spPr>
      </p:pic>
      <p:sp>
        <p:nvSpPr>
          <p:cNvPr id="13" name="矩形 12"/>
          <p:cNvSpPr/>
          <p:nvPr/>
        </p:nvSpPr>
        <p:spPr>
          <a:xfrm>
            <a:off x="1255776" y="3538557"/>
            <a:ext cx="6625950" cy="2446824"/>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可以得到源代码、</a:t>
            </a:r>
            <a:r>
              <a:rPr lang="en-US" altLang="zh-CN" dirty="0">
                <a:latin typeface="华文中宋" panose="02010600040101010101" pitchFamily="2" charset="-122"/>
                <a:ea typeface="华文中宋" panose="02010600040101010101" pitchFamily="2" charset="-122"/>
              </a:rPr>
              <a:t>API</a:t>
            </a:r>
            <a:r>
              <a:rPr lang="zh-CN" altLang="en-US" dirty="0">
                <a:latin typeface="华文中宋" panose="02010600040101010101" pitchFamily="2" charset="-122"/>
                <a:ea typeface="华文中宋" panose="02010600040101010101" pitchFamily="2" charset="-122"/>
              </a:rPr>
              <a:t>文档与</a:t>
            </a:r>
            <a:r>
              <a:rPr lang="zh-CN" altLang="en-US" dirty="0" smtClean="0">
                <a:latin typeface="华文中宋" panose="02010600040101010101" pitchFamily="2" charset="-122"/>
                <a:ea typeface="华文中宋" panose="02010600040101010101" pitchFamily="2" charset="-122"/>
              </a:rPr>
              <a:t>补丁</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作为目前世界上最快的</a:t>
            </a: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解析库，该程序被多个知名</a:t>
            </a:r>
            <a:r>
              <a:rPr lang="en-US" altLang="zh-CN" dirty="0" smtClean="0">
                <a:latin typeface="华文中宋" panose="02010600040101010101" pitchFamily="2" charset="-122"/>
                <a:ea typeface="华文中宋" panose="02010600040101010101" pitchFamily="2" charset="-122"/>
              </a:rPr>
              <a:t>IT</a:t>
            </a:r>
            <a:r>
              <a:rPr lang="zh-CN" altLang="en-US" dirty="0" smtClean="0">
                <a:latin typeface="华文中宋" panose="02010600040101010101" pitchFamily="2" charset="-122"/>
                <a:ea typeface="华文中宋" panose="02010600040101010101" pitchFamily="2" charset="-122"/>
              </a:rPr>
              <a:t>公司以及众多开发者使用，并且程序规模较大，适合作为开源软件的代表程序</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虽然输入格式复杂，但是仍能自动生成测试用例</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042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24128" y="950976"/>
            <a:ext cx="14173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自变量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71600" y="1529040"/>
            <a:ext cx="575491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用来检测故障的测试技术称为自变量</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462849" y="1983867"/>
            <a:ext cx="6943725" cy="3219450"/>
          </a:xfrm>
          <a:prstGeom prst="rect">
            <a:avLst/>
          </a:prstGeom>
        </p:spPr>
      </p:pic>
      <p:sp>
        <p:nvSpPr>
          <p:cNvPr id="8" name="文本框 7"/>
          <p:cNvSpPr txBox="1"/>
          <p:nvPr/>
        </p:nvSpPr>
        <p:spPr>
          <a:xfrm>
            <a:off x="1462849" y="5596128"/>
            <a:ext cx="7736015" cy="646331"/>
          </a:xfrm>
          <a:prstGeom prst="rect">
            <a:avLst/>
          </a:prstGeom>
          <a:noFill/>
        </p:spPr>
        <p:txBody>
          <a:bodyPr wrap="square" rtlCol="0">
            <a:spAutoFit/>
          </a:bodyPr>
          <a:lstStyle/>
          <a:p>
            <a:r>
              <a:rPr lang="en-US" altLang="zh-CN" dirty="0" smtClean="0"/>
              <a:t>Static Strategy</a:t>
            </a:r>
            <a:r>
              <a:rPr lang="zh-CN" altLang="en-US" dirty="0" smtClean="0"/>
              <a:t>：执行测试之前选择蜕变关系，该策略的依据以及具体步骤在蜕变关系方法总结文档中。</a:t>
            </a:r>
            <a:endParaRPr lang="zh-CN" altLang="en-US" dirty="0"/>
          </a:p>
        </p:txBody>
      </p:sp>
    </p:spTree>
    <p:extLst>
      <p:ext uri="{BB962C8B-B14F-4D97-AF65-F5344CB8AC3E}">
        <p14:creationId xmlns:p14="http://schemas.microsoft.com/office/powerpoint/2010/main" val="170827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50628" y="1551551"/>
            <a:ext cx="494690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用来衡量测试技术有效性和性能的度量标准</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371600" y="2197789"/>
            <a:ext cx="25694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有效性度量标准</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664208" y="2771743"/>
            <a:ext cx="7644384"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F-measure: </a:t>
            </a:r>
            <a:r>
              <a:rPr lang="zh-CN" altLang="en-US" dirty="0" smtClean="0">
                <a:latin typeface="华文中宋" panose="02010600040101010101" pitchFamily="2" charset="-122"/>
                <a:ea typeface="华文中宋" panose="02010600040101010101" pitchFamily="2" charset="-122"/>
              </a:rPr>
              <a:t>检测第一个故障需要的测试用例数目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F2-measure</a:t>
            </a:r>
            <a:r>
              <a:rPr lang="zh-CN" altLang="en-US" dirty="0" smtClean="0">
                <a:latin typeface="华文中宋" panose="02010600040101010101" pitchFamily="2" charset="-122"/>
                <a:ea typeface="华文中宋" panose="02010600040101010101" pitchFamily="2" charset="-122"/>
              </a:rPr>
              <a:t>：检测第一个故障后再检测一个故障需要的测试用例数目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T-measure: </a:t>
            </a:r>
            <a:r>
              <a:rPr lang="zh-CN" altLang="en-US" dirty="0" smtClean="0">
                <a:latin typeface="华文中宋" panose="02010600040101010101" pitchFamily="2" charset="-122"/>
                <a:ea typeface="华文中宋" panose="02010600040101010101" pitchFamily="2" charset="-122"/>
              </a:rPr>
              <a:t>检测所有的故障需要的测试用例数目</a:t>
            </a:r>
            <a:endParaRPr lang="en-US" altLang="zh-CN" dirty="0" smtClean="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98864" y="1438625"/>
            <a:ext cx="2993136" cy="2666236"/>
          </a:xfrm>
          <a:prstGeom prst="rect">
            <a:avLst/>
          </a:prstGeom>
        </p:spPr>
      </p:pic>
      <p:sp>
        <p:nvSpPr>
          <p:cNvPr id="11" name="文本框 10"/>
          <p:cNvSpPr txBox="1"/>
          <p:nvPr/>
        </p:nvSpPr>
        <p:spPr>
          <a:xfrm>
            <a:off x="1371600" y="4520551"/>
            <a:ext cx="25694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时间度量标准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675240" y="5087930"/>
            <a:ext cx="6206888"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F-time: </a:t>
            </a:r>
            <a:r>
              <a:rPr lang="zh-CN" altLang="en-US" dirty="0" smtClean="0">
                <a:latin typeface="华文中宋" panose="02010600040101010101" pitchFamily="2" charset="-122"/>
                <a:ea typeface="华文中宋" panose="02010600040101010101" pitchFamily="2" charset="-122"/>
              </a:rPr>
              <a:t>检测第一个故障需要的时间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F2-time</a:t>
            </a:r>
            <a:r>
              <a:rPr lang="zh-CN" altLang="en-US" dirty="0" smtClean="0">
                <a:latin typeface="华文中宋" panose="02010600040101010101" pitchFamily="2" charset="-122"/>
                <a:ea typeface="华文中宋" panose="02010600040101010101" pitchFamily="2" charset="-122"/>
              </a:rPr>
              <a:t>：检测第一个故障后再检测一个故障需要的时间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T-time: </a:t>
            </a:r>
            <a:r>
              <a:rPr lang="zh-CN" altLang="en-US" dirty="0" smtClean="0">
                <a:latin typeface="华文中宋" panose="02010600040101010101" pitchFamily="2" charset="-122"/>
                <a:ea typeface="华文中宋" panose="02010600040101010101" pitchFamily="2" charset="-122"/>
              </a:rPr>
              <a:t>检测所有的故障需要的时间</a:t>
            </a:r>
            <a:endParaRPr lang="en-US" altLang="zh-CN" dirty="0" smtClean="0">
              <a:latin typeface="华文中宋" panose="02010600040101010101" pitchFamily="2" charset="-122"/>
              <a:ea typeface="华文中宋" panose="02010600040101010101" pitchFamily="2" charset="-122"/>
            </a:endParaRPr>
          </a:p>
        </p:txBody>
      </p:sp>
      <p:graphicFrame>
        <p:nvGraphicFramePr>
          <p:cNvPr id="23" name="图示 22"/>
          <p:cNvGraphicFramePr/>
          <p:nvPr>
            <p:extLst>
              <p:ext uri="{D42A27DB-BD31-4B8C-83A1-F6EECF244321}">
                <p14:modId xmlns:p14="http://schemas.microsoft.com/office/powerpoint/2010/main" val="1392100110"/>
              </p:ext>
            </p:extLst>
          </p:nvPr>
        </p:nvGraphicFramePr>
        <p:xfrm>
          <a:off x="8808359" y="4487390"/>
          <a:ext cx="3252577" cy="2287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4681728" y="4302724"/>
            <a:ext cx="4361688" cy="369332"/>
          </a:xfrm>
          <a:prstGeom prst="rect">
            <a:avLst/>
          </a:prstGeom>
          <a:noFill/>
        </p:spPr>
        <p:txBody>
          <a:bodyPr wrap="square" rtlCol="0">
            <a:spAutoFit/>
          </a:bodyPr>
          <a:lstStyle/>
          <a:p>
            <a:r>
              <a:rPr lang="zh-CN" altLang="en-US" dirty="0" smtClean="0">
                <a:solidFill>
                  <a:srgbClr val="FF0000"/>
                </a:solidFill>
              </a:rPr>
              <a:t>需要统计生成衍生测试用例的时间吗？</a:t>
            </a:r>
            <a:endParaRPr lang="zh-CN" altLang="en-US" dirty="0">
              <a:solidFill>
                <a:srgbClr val="FF0000"/>
              </a:solidFill>
            </a:endParaRPr>
          </a:p>
        </p:txBody>
      </p:sp>
    </p:spTree>
    <p:extLst>
      <p:ext uri="{BB962C8B-B14F-4D97-AF65-F5344CB8AC3E}">
        <p14:creationId xmlns:p14="http://schemas.microsoft.com/office/powerpoint/2010/main" val="8740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11" grpId="0"/>
      <p:bldP spid="12" grpId="0"/>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假设检验</a:t>
            </a:r>
            <a:endParaRPr lang="zh-CN" altLang="en-US" dirty="0">
              <a:latin typeface="华文中宋" panose="02010600040101010101" pitchFamily="2" charset="-122"/>
              <a:ea typeface="华文中宋" panose="02010600040101010101" pitchFamily="2" charset="-122"/>
            </a:endParaRPr>
          </a:p>
        </p:txBody>
      </p:sp>
      <p:sp>
        <p:nvSpPr>
          <p:cNvPr id="23" name="文本框 22"/>
          <p:cNvSpPr txBox="1"/>
          <p:nvPr/>
        </p:nvSpPr>
        <p:spPr>
          <a:xfrm>
            <a:off x="1243584" y="4201237"/>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效应值</a:t>
            </a:r>
            <a:endParaRPr lang="zh-CN" altLang="en-US" dirty="0">
              <a:latin typeface="华文中宋" panose="02010600040101010101" pitchFamily="2" charset="-122"/>
              <a:ea typeface="华文中宋" panose="02010600040101010101" pitchFamily="2" charset="-122"/>
            </a:endParaRPr>
          </a:p>
        </p:txBody>
      </p:sp>
      <p:sp>
        <p:nvSpPr>
          <p:cNvPr id="16" name="矩形 15"/>
          <p:cNvSpPr/>
          <p:nvPr/>
        </p:nvSpPr>
        <p:spPr>
          <a:xfrm>
            <a:off x="1482998" y="4724581"/>
            <a:ext cx="5724644"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用来比较每对测试技术在故障检测以及性能方面的差异</a:t>
            </a:r>
            <a:endParaRPr lang="zh-CN" altLang="en-US"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24" name="文本框 23"/>
              <p:cNvSpPr txBox="1"/>
              <p:nvPr/>
            </p:nvSpPr>
            <p:spPr>
              <a:xfrm>
                <a:off x="1565295" y="1923566"/>
                <a:ext cx="4323442" cy="147732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0 </a:t>
                </a:r>
                <a:r>
                  <a:rPr lang="en-US" altLang="zh-CN" dirty="0" smtClean="0">
                    <a:latin typeface="华文中宋" panose="02010600040101010101" pitchFamily="2" charset="-122"/>
                    <a:ea typeface="华文中宋" panose="02010600040101010101" pitchFamily="2" charset="-122"/>
                  </a:rPr>
                  <a:t>: A</a:t>
                </a:r>
                <a:r>
                  <a:rPr lang="en-US" altLang="zh-CN" baseline="-25000" dirty="0" smtClean="0">
                    <a:latin typeface="华文中宋" panose="02010600040101010101" pitchFamily="2" charset="-122"/>
                    <a:ea typeface="华文中宋" panose="02010600040101010101" pitchFamily="2" charset="-122"/>
                  </a:rPr>
                  <a:t>AMT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MT-ART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MT-DRT</a:t>
                </a:r>
                <a:r>
                  <a:rPr lang="en-US" altLang="zh-CN" dirty="0" smtClean="0">
                    <a:latin typeface="华文中宋" panose="02010600040101010101" pitchFamily="2" charset="-122"/>
                    <a:ea typeface="华文中宋" panose="02010600040101010101" pitchFamily="2" charset="-122"/>
                  </a:rPr>
                  <a:t> </a:t>
                </a:r>
              </a:p>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1</a:t>
                </a:r>
                <a:r>
                  <a:rPr lang="en-US" altLang="zh-CN" dirty="0" smtClean="0">
                    <a:latin typeface="华文中宋" panose="02010600040101010101" pitchFamily="2" charset="-122"/>
                    <a:ea typeface="华文中宋" panose="02010600040101010101" pitchFamily="2" charset="-122"/>
                  </a:rPr>
                  <a:t> :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AMT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MT-ART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latin typeface="华文中宋" panose="02010600040101010101" pitchFamily="2" charset="-122"/>
                    <a:ea typeface="华文中宋" panose="02010600040101010101" pitchFamily="2" charset="-122"/>
                  </a:rPr>
                  <a:t> A</a:t>
                </a:r>
                <a:r>
                  <a:rPr lang="en-US" altLang="zh-CN" baseline="-25000" dirty="0">
                    <a:latin typeface="华文中宋" panose="02010600040101010101" pitchFamily="2" charset="-122"/>
                    <a:ea typeface="华文中宋" panose="02010600040101010101" pitchFamily="2" charset="-122"/>
                  </a:rPr>
                  <a:t>MT-DRT</a:t>
                </a:r>
                <a:r>
                  <a:rPr lang="en-US" altLang="zh-CN" dirty="0">
                    <a:latin typeface="华文中宋" panose="02010600040101010101" pitchFamily="2" charset="-122"/>
                    <a:ea typeface="华文中宋" panose="02010600040101010101" pitchFamily="2" charset="-122"/>
                  </a:rPr>
                  <a:t> </a:t>
                </a: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r>
                  <a:rPr lang="en-US" altLang="zh-CN" baseline="-25000" dirty="0" smtClean="0"/>
                  <a:t>                  </a:t>
                </a:r>
                <a:endParaRPr lang="zh-CN" altLang="en-US" baseline="-25000" dirty="0" smtClean="0"/>
              </a:p>
            </p:txBody>
          </p:sp>
        </mc:Choice>
        <mc:Fallback xmlns="">
          <p:sp>
            <p:nvSpPr>
              <p:cNvPr id="24" name="文本框 23"/>
              <p:cNvSpPr txBox="1">
                <a:spLocks noRot="1" noChangeAspect="1" noMove="1" noResize="1" noEditPoints="1" noAdjustHandles="1" noChangeArrowheads="1" noChangeShapeType="1" noTextEdit="1"/>
              </p:cNvSpPr>
              <p:nvPr/>
            </p:nvSpPr>
            <p:spPr>
              <a:xfrm>
                <a:off x="1565295" y="1923566"/>
                <a:ext cx="4323442" cy="1477328"/>
              </a:xfrm>
              <a:prstGeom prst="rect">
                <a:avLst/>
              </a:prstGeom>
              <a:blipFill>
                <a:blip r:embed="rId3"/>
                <a:stretch>
                  <a:fillRect l="-1269"/>
                </a:stretch>
              </a:blipFill>
            </p:spPr>
            <p:txBody>
              <a:bodyPr/>
              <a:lstStyle/>
              <a:p>
                <a:r>
                  <a:rPr lang="zh-CN" altLang="en-US">
                    <a:noFill/>
                  </a:rPr>
                  <a:t> </a:t>
                </a:r>
              </a:p>
            </p:txBody>
          </p:sp>
        </mc:Fallback>
      </mc:AlternateContent>
      <p:sp>
        <p:nvSpPr>
          <p:cNvPr id="25" name="文本框 24"/>
          <p:cNvSpPr txBox="1"/>
          <p:nvPr/>
        </p:nvSpPr>
        <p:spPr>
          <a:xfrm>
            <a:off x="1565295" y="2908575"/>
            <a:ext cx="8174736" cy="1200329"/>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自由度</a:t>
            </a: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卡方</a:t>
            </a:r>
            <a:r>
              <a:rPr lang="zh-CN" altLang="en-US" dirty="0" smtClean="0">
                <a:latin typeface="华文中宋" panose="02010600040101010101" pitchFamily="2" charset="-122"/>
                <a:ea typeface="华文中宋" panose="02010600040101010101" pitchFamily="2" charset="-122"/>
              </a:rPr>
              <a:t>，拒绝</a:t>
            </a:r>
            <a:r>
              <a:rPr lang="zh-CN" altLang="en-US" dirty="0" smtClean="0">
                <a:solidFill>
                  <a:srgbClr val="0070C0"/>
                </a:solidFill>
                <a:latin typeface="华文中宋" panose="02010600040101010101" pitchFamily="2" charset="-122"/>
                <a:ea typeface="华文中宋" panose="02010600040101010101" pitchFamily="2" charset="-122"/>
              </a:rPr>
              <a:t>零假设</a:t>
            </a:r>
            <a:r>
              <a:rPr lang="zh-CN" altLang="en-US" dirty="0" smtClean="0">
                <a:latin typeface="华文中宋" panose="02010600040101010101" pitchFamily="2" charset="-122"/>
                <a:ea typeface="华文中宋" panose="02010600040101010101" pitchFamily="2" charset="-122"/>
              </a:rPr>
              <a:t>，然后利用</a:t>
            </a:r>
            <a:r>
              <a:rPr lang="en-US" altLang="zh-CN" dirty="0">
                <a:solidFill>
                  <a:srgbClr val="0070C0"/>
                </a:solidFill>
                <a:latin typeface="华文中宋" panose="02010600040101010101" pitchFamily="2" charset="-122"/>
                <a:ea typeface="华文中宋" panose="02010600040101010101" pitchFamily="2" charset="-122"/>
              </a:rPr>
              <a:t>Holm-</a:t>
            </a:r>
            <a:r>
              <a:rPr lang="en-US" altLang="zh-CN" dirty="0" err="1">
                <a:solidFill>
                  <a:srgbClr val="0070C0"/>
                </a:solidFill>
                <a:latin typeface="华文中宋" panose="02010600040101010101" pitchFamily="2" charset="-122"/>
                <a:ea typeface="华文中宋" panose="02010600040101010101" pitchFamily="2" charset="-122"/>
              </a:rPr>
              <a:t>Bonferroni</a:t>
            </a:r>
            <a:r>
              <a:rPr lang="zh-CN" altLang="en-US" dirty="0">
                <a:latin typeface="华文中宋" panose="02010600040101010101" pitchFamily="2" charset="-122"/>
                <a:ea typeface="华文中宋" panose="02010600040101010101" pitchFamily="2" charset="-122"/>
              </a:rPr>
              <a:t>方法量化不同测试技术的故障检测能力</a:t>
            </a:r>
          </a:p>
          <a:p>
            <a:endParaRPr lang="zh-CN" altLang="en-US" dirty="0"/>
          </a:p>
        </p:txBody>
      </p:sp>
    </p:spTree>
    <p:extLst>
      <p:ext uri="{BB962C8B-B14F-4D97-AF65-F5344CB8AC3E}">
        <p14:creationId xmlns:p14="http://schemas.microsoft.com/office/powerpoint/2010/main" val="14563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6" grpId="0"/>
      <p:bldP spid="24" grpId="0"/>
      <p:bldP spid="2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13823</TotalTime>
  <Words>3120</Words>
  <Application>Microsoft Office PowerPoint</Application>
  <PresentationFormat>宽屏</PresentationFormat>
  <Paragraphs>292</Paragraphs>
  <Slides>34</Slides>
  <Notes>0</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华文中宋</vt:lpstr>
      <vt:lpstr>宋体</vt:lpstr>
      <vt:lpstr>微软雅黑</vt:lpstr>
      <vt:lpstr>Arial</vt:lpstr>
      <vt:lpstr>Calibri</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实用部门工作总结PPT模板</dc:title>
  <dc:creator>第一PPT模板网-WWW.1PPT.COM</dc:creator>
  <cp:keywords>第一PPT模板网-WWW.1PPT.COM</cp:keywords>
  <cp:lastModifiedBy>phantom Dai</cp:lastModifiedBy>
  <cp:revision>200</cp:revision>
  <dcterms:created xsi:type="dcterms:W3CDTF">2017-12-12T05:41:30Z</dcterms:created>
  <dcterms:modified xsi:type="dcterms:W3CDTF">2019-09-10T07:05:55Z</dcterms:modified>
</cp:coreProperties>
</file>