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4064" r:id="rId1"/>
  </p:sldMasterIdLst>
  <p:notesMasterIdLst>
    <p:notesMasterId r:id="rId8"/>
  </p:notesMasterIdLst>
  <p:handoutMasterIdLst>
    <p:handoutMasterId r:id="rId9"/>
  </p:handoutMasterIdLst>
  <p:sldIdLst>
    <p:sldId id="502" r:id="rId2"/>
    <p:sldId id="539" r:id="rId3"/>
    <p:sldId id="540" r:id="rId4"/>
    <p:sldId id="541" r:id="rId5"/>
    <p:sldId id="542" r:id="rId6"/>
    <p:sldId id="544" r:id="rId7"/>
  </p:sldIdLst>
  <p:sldSz cx="9144000" cy="6858000" type="screen4x3"/>
  <p:notesSz cx="6781800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99FF33"/>
    <a:srgbClr val="3366FF"/>
    <a:srgbClr val="4E6DF0"/>
    <a:srgbClr val="FF5050"/>
    <a:srgbClr val="3399FF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0" autoAdjust="0"/>
    <p:restoredTop sz="95824" autoAdjust="0"/>
  </p:normalViewPr>
  <p:slideViewPr>
    <p:cSldViewPr>
      <p:cViewPr varScale="1">
        <p:scale>
          <a:sx n="98" d="100"/>
          <a:sy n="98" d="100"/>
        </p:scale>
        <p:origin x="936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658" y="-108"/>
      </p:cViewPr>
      <p:guideLst>
        <p:guide orient="horz" pos="3110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E83251F-8C7A-4B36-983D-BD0F1011AAA3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175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F486C72-2D28-4B25-8A79-D7DB6379E4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1750" y="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BD8994C9-8786-4756-B748-BB1CD71477EC}" type="datetimeFigureOut">
              <a:rPr lang="zh-CN" altLang="en-US"/>
              <a:pPr>
                <a:defRPr/>
              </a:pPr>
              <a:t>2017/6/19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2338" y="741363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7863" y="4691063"/>
            <a:ext cx="54260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1750" y="9378950"/>
            <a:ext cx="2938463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fld id="{D4A06DE5-1201-4ABE-8D9D-9508C23AA5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6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7B0B02-E463-4BA8-9563-07C43ECFCB65}" type="slidenum">
              <a:rPr lang="zh-CN" altLang="en-US" smtClean="0"/>
              <a:pPr>
                <a:defRPr/>
              </a:pPr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291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7B0B02-E463-4BA8-9563-07C43ECFCB65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75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7B0B02-E463-4BA8-9563-07C43ECFCB65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37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7B0B02-E463-4BA8-9563-07C43ECFCB65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1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7B0B02-E463-4BA8-9563-07C43ECFCB65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11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7B0B02-E463-4BA8-9563-07C43ECFCB65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5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D8292-7A5A-44EB-ADEC-AA767D00200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694547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1D73B-AC12-4256-9E12-E45AB393862B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987162"/>
      </p:ext>
    </p:extLst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E8A7-06A9-4796-98A4-479CF7079753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959799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EACD-722F-4835-8C36-350D1156C46F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7C2ED-F8B8-42AF-AAE8-1A5EF27EF62C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76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9" name="Rectangle 46"/>
          <p:cNvSpPr>
            <a:spLocks noChangeArrowheads="1"/>
          </p:cNvSpPr>
          <p:nvPr userDrawn="1"/>
        </p:nvSpPr>
        <p:spPr bwMode="black">
          <a:xfrm>
            <a:off x="0" y="908050"/>
            <a:ext cx="9144000" cy="73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 userDrawn="1"/>
        </p:nvSpPr>
        <p:spPr bwMode="auto">
          <a:xfrm>
            <a:off x="0" y="6313488"/>
            <a:ext cx="91440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42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9D4D-0BFC-4907-B876-8D0F29D25B8B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032912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4F713-3024-4B60-8C85-AB19FBDEA5C9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903845"/>
      </p:ext>
    </p:extLst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0D8C-FEE3-44E4-9FC3-58ECB605B60D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65707843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F06-CDBB-4575-A3CF-D3C40F356B44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7678691"/>
      </p:ext>
    </p:extLst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B23BA-8BFA-4D1F-A6AD-B650E27402E6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258445"/>
      </p:ext>
    </p:extLst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43E8C-8E71-4ACB-A6F3-3C86F80AFB02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619034"/>
      </p:ext>
    </p:extLst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F5ABCC35-AE37-4B74-AFDC-2B5B2D807A04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60611"/>
      </p:ext>
    </p:extLst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66BB5-FA43-4133-A57F-33DEFA0D4249}" type="datetimeFigureOut">
              <a:rPr lang="en-US" smtClean="0"/>
              <a:t>6/19/2017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2414F427-4406-492A-BFBB-1497244CF9F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39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sldNum="0"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AutoShape 11" descr="http://muclipse.sourceforge.net/img/mutatio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 bwMode="white">
          <a:xfrm>
            <a:off x="179512" y="2348880"/>
            <a:ext cx="8568952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Arial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 eaLnBrk="1" hangingPunct="1"/>
            <a:b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altLang="zh-CN" sz="2800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Methodology for Testing Non-Testable Programs</a:t>
            </a:r>
            <a:endParaRPr lang="en-US" altLang="zh-CN" sz="2800" b="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444208" y="4987428"/>
            <a:ext cx="230425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b="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</a:t>
            </a:r>
            <a:r>
              <a:rPr lang="en-US" altLang="zh-CN" sz="2400" b="0" kern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167</a:t>
            </a:r>
            <a:r>
              <a:rPr lang="en-US" altLang="zh-CN" sz="2400" b="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代贺鹏</a:t>
            </a:r>
            <a:r>
              <a:rPr lang="en-AU" altLang="zh-CN" sz="2400" b="0" kern="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0" kern="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b="0" kern="0" dirty="0"/>
          </a:p>
        </p:txBody>
      </p:sp>
      <p:sp>
        <p:nvSpPr>
          <p:cNvPr id="2" name="文本框 1"/>
          <p:cNvSpPr txBox="1"/>
          <p:nvPr/>
        </p:nvSpPr>
        <p:spPr>
          <a:xfrm>
            <a:off x="1691680" y="1196752"/>
            <a:ext cx="61926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altLang="zh-CN" sz="44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Metamorphic</a:t>
            </a:r>
            <a:r>
              <a:rPr lang="en-US" altLang="zh-CN" sz="44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59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552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AU" altLang="zh-CN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125" name="AutoShape 11" descr="http://muclipse.sourceforge.net/img/mutatio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11560" y="198884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following system of linear equations</a:t>
            </a:r>
          </a:p>
          <a:p>
            <a:pPr eaLnBrk="1" hangingPunct="1">
              <a:buFontTx/>
              <a:buNone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+ 2y – z = 5</a:t>
            </a:r>
          </a:p>
          <a:p>
            <a:pPr eaLnBrk="1" hangingPunct="1">
              <a:buFontTx/>
              <a:buNone/>
            </a:pP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2y – 2z = 3</a:t>
            </a:r>
          </a:p>
          <a:p>
            <a:pPr eaLnBrk="1" hangingPunct="1">
              <a:buFontTx/>
              <a:buNone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y + z =  7</a:t>
            </a:r>
          </a:p>
          <a:p>
            <a:pPr eaLnBrk="1" hangingPunct="1">
              <a:buFontTx/>
              <a:buNone/>
            </a:pPr>
            <a:endParaRPr lang="en-AU" altLang="zh-CN" b="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Suppose the solutions 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 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 and 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54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552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AU" altLang="zh-CN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125" name="AutoShape 11" descr="http://muclipse.sourceforge.net/img/mutatio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827584" y="2365375"/>
            <a:ext cx="7772400" cy="379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values of </a:t>
            </a:r>
            <a:r>
              <a:rPr lang="en-US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</a:p>
          <a:p>
            <a:pPr eaLnBrk="1" hangingPunct="1">
              <a:buFontTx/>
              <a:buNone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**67 + 3*(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**46) – </a:t>
            </a: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**37 +4.5 =0</a:t>
            </a:r>
          </a:p>
          <a:p>
            <a:pPr eaLnBrk="1" hangingPunct="1">
              <a:buFontTx/>
              <a:buNone/>
            </a:pPr>
            <a:endParaRPr lang="en-AU" altLang="zh-CN" b="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Suppose the solutions for x are: 2.17, 6.5, 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38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552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AU" altLang="zh-CN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125" name="AutoShape 11" descr="http://muclipse.sourceforge.net/img/mutatio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</a:p>
          <a:p>
            <a:pPr marL="457200" lvl="1" indent="0" eaLnBrk="1" hangingPunct="1">
              <a:buClr>
                <a:schemeClr val="tx2"/>
              </a:buClr>
              <a:buNone/>
            </a:pP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0" kern="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)=0 </a:t>
            </a:r>
            <a:endParaRPr lang="en-AU" altLang="zh-CN" b="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tx2"/>
              </a:buClr>
              <a:buNone/>
            </a:pP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</a:t>
            </a: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b="0" kern="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)=0.5</a:t>
            </a:r>
          </a:p>
          <a:p>
            <a:pPr eaLnBrk="1" hangingPunct="1">
              <a:buClrTx/>
              <a:buFont typeface="Arial" panose="020B0604020202020204" pitchFamily="34" charset="0"/>
              <a:buChar char="•"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the program returns:                  </a:t>
            </a:r>
          </a:p>
          <a:p>
            <a:pPr eaLnBrk="1" hangingPunct="1">
              <a:buFontTx/>
              <a:buNone/>
            </a:pPr>
            <a:r>
              <a:rPr lang="en-AU" altLang="zh-CN" b="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sin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(29.8</a:t>
            </a:r>
            <a:r>
              <a:rPr lang="en-US" altLang="zh-CN" b="0" kern="0" baseline="3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)=0.49876   </a:t>
            </a:r>
            <a:r>
              <a:rPr lang="en-US" altLang="zh-CN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correct?</a:t>
            </a:r>
            <a:endParaRPr lang="en-AU" altLang="zh-CN" b="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5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552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AU" altLang="zh-CN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Intuition</a:t>
            </a:r>
          </a:p>
        </p:txBody>
      </p:sp>
      <p:sp>
        <p:nvSpPr>
          <p:cNvPr id="5125" name="AutoShape 11" descr="http://muclipse.sourceforge.net/img/mutatio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3568" y="216852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 we do not know the correctness of the output of any individual input</a:t>
            </a:r>
          </a:p>
          <a:p>
            <a:pPr marL="0" indent="0" eaLnBrk="1" hangingPunct="1">
              <a:buFontTx/>
              <a:buNone/>
            </a:pPr>
            <a:endParaRPr lang="en-AU" altLang="zh-CN" b="0" kern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may know the relation between some </a:t>
            </a:r>
            <a:r>
              <a:rPr lang="en-AU" altLang="zh-CN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AU" altLang="zh-CN" b="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zh-CN" b="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 and their outputs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29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025525"/>
            <a:ext cx="7772400" cy="1143000"/>
          </a:xfrm>
        </p:spPr>
        <p:txBody>
          <a:bodyPr/>
          <a:lstStyle/>
          <a:p>
            <a:pPr algn="ctr" eaLnBrk="1" hangingPunct="1"/>
            <a:r>
              <a:rPr lang="en-AU" altLang="zh-CN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125" name="AutoShape 11" descr="http://muclipse.sourceforge.net/img/mutation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33"/>
          <p:cNvGrpSpPr>
            <a:grpSpLocks/>
          </p:cNvGrpSpPr>
          <p:nvPr/>
        </p:nvGrpSpPr>
        <p:grpSpPr bwMode="auto">
          <a:xfrm>
            <a:off x="1907704" y="2202579"/>
            <a:ext cx="5419632" cy="1142887"/>
            <a:chOff x="2689462" y="2214554"/>
            <a:chExt cx="5420092" cy="1143008"/>
          </a:xfrm>
        </p:grpSpPr>
        <p:sp>
          <p:nvSpPr>
            <p:cNvPr id="7" name="圆角矩形 64"/>
            <p:cNvSpPr/>
            <p:nvPr/>
          </p:nvSpPr>
          <p:spPr bwMode="auto">
            <a:xfrm>
              <a:off x="3357554" y="2214554"/>
              <a:ext cx="4752000" cy="1143008"/>
            </a:xfrm>
            <a:prstGeom prst="roundRect">
              <a:avLst>
                <a:gd name="adj" fmla="val 9992"/>
              </a:avLst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artDeco"/>
              <a:bevelB w="0" h="0"/>
              <a:contourClr>
                <a:srgbClr val="FFFFFF"/>
              </a:contourClr>
            </a:sp3d>
          </p:spPr>
          <p:txBody>
            <a:bodyPr anchor="ctr">
              <a:sp3d/>
            </a:bodyPr>
            <a:lstStyle/>
            <a:p>
              <a:pPr marL="0" lvl="2" algn="ctr" defTabSz="914400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en-AU" altLang="zh-CN" sz="2800" i="1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AU" altLang="zh-CN" sz="2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(29.8</a:t>
              </a:r>
              <a:r>
                <a:rPr lang="en-US" altLang="zh-CN" sz="2800" kern="0" baseline="30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)=0.49876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五边形 66"/>
            <p:cNvSpPr/>
            <p:nvPr/>
          </p:nvSpPr>
          <p:spPr bwMode="auto">
            <a:xfrm>
              <a:off x="2689462" y="2568047"/>
              <a:ext cx="1486270" cy="453571"/>
            </a:xfrm>
            <a:prstGeom prst="homePlat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2" name="TextBox 22"/>
            <p:cNvSpPr txBox="1">
              <a:spLocks noChangeArrowheads="1"/>
            </p:cNvSpPr>
            <p:nvPr/>
          </p:nvSpPr>
          <p:spPr bwMode="auto">
            <a:xfrm>
              <a:off x="2766439" y="2640215"/>
              <a:ext cx="1241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TestCase1: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646" y="3328187"/>
            <a:ext cx="1177443" cy="117744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355" y="3434426"/>
            <a:ext cx="692363" cy="964966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491880" y="3567857"/>
            <a:ext cx="3240360" cy="524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280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AU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x)= </a:t>
            </a:r>
            <a:r>
              <a:rPr lang="en-US" altLang="zh-CN" sz="2800" i="1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</a:t>
            </a:r>
            <a:r>
              <a:rPr lang="en-US" altLang="zh-CN" sz="2800" kern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(x+360) </a:t>
            </a:r>
          </a:p>
        </p:txBody>
      </p:sp>
      <p:grpSp>
        <p:nvGrpSpPr>
          <p:cNvPr id="30" name="组合 33"/>
          <p:cNvGrpSpPr>
            <a:grpSpLocks/>
          </p:cNvGrpSpPr>
          <p:nvPr/>
        </p:nvGrpSpPr>
        <p:grpSpPr bwMode="auto">
          <a:xfrm>
            <a:off x="1880774" y="4399636"/>
            <a:ext cx="5419632" cy="1142887"/>
            <a:chOff x="2689462" y="2214554"/>
            <a:chExt cx="5420092" cy="1143008"/>
          </a:xfrm>
        </p:grpSpPr>
        <p:sp>
          <p:nvSpPr>
            <p:cNvPr id="31" name="圆角矩形 64"/>
            <p:cNvSpPr/>
            <p:nvPr/>
          </p:nvSpPr>
          <p:spPr bwMode="auto">
            <a:xfrm>
              <a:off x="3357554" y="2214554"/>
              <a:ext cx="4752000" cy="1143008"/>
            </a:xfrm>
            <a:prstGeom prst="roundRect">
              <a:avLst>
                <a:gd name="adj" fmla="val 9992"/>
              </a:avLst>
            </a:prstGeom>
            <a:solidFill>
              <a:srgbClr val="FFFFFF">
                <a:alpha val="60000"/>
              </a:srgbClr>
            </a:soli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contourW="19050">
              <a:bevelT w="101600" prst="artDeco"/>
              <a:bevelB w="0" h="0"/>
              <a:contourClr>
                <a:srgbClr val="FFFFFF"/>
              </a:contourClr>
            </a:sp3d>
          </p:spPr>
          <p:txBody>
            <a:bodyPr anchor="ctr">
              <a:sp3d/>
            </a:bodyPr>
            <a:lstStyle/>
            <a:p>
              <a:pPr marL="0" lvl="2" algn="ctr" defTabSz="914400" eaLnBrk="0" fontAlgn="ctr" hangingPunct="0">
                <a:buClr>
                  <a:srgbClr val="FF0000"/>
                </a:buClr>
                <a:buSzPct val="70000"/>
                <a:tabLst>
                  <a:tab pos="136525" algn="l"/>
                </a:tabLst>
                <a:defRPr/>
              </a:pPr>
              <a:r>
                <a:rPr lang="en-AU" altLang="zh-CN" sz="2800" i="1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AU" altLang="zh-CN" sz="2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(389.8</a:t>
              </a:r>
              <a:r>
                <a:rPr lang="en-US" altLang="zh-CN" sz="2800" kern="0" baseline="300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US" altLang="zh-CN" sz="2800" kern="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)=0.49876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2" name="五边形 66"/>
            <p:cNvSpPr/>
            <p:nvPr/>
          </p:nvSpPr>
          <p:spPr bwMode="auto">
            <a:xfrm>
              <a:off x="2689462" y="2568047"/>
              <a:ext cx="1486270" cy="453571"/>
            </a:xfrm>
            <a:prstGeom prst="homePlate">
              <a:avLst/>
            </a:prstGeom>
            <a:gradFill flip="none" rotWithShape="1">
              <a:gsLst>
                <a:gs pos="0">
                  <a:srgbClr val="FFCF01"/>
                </a:gs>
                <a:gs pos="90000">
                  <a:srgbClr val="E22000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225425" dist="38100" dir="5220000" algn="ctr">
                <a:srgbClr val="000000">
                  <a:alpha val="33000"/>
                </a:srgbClr>
              </a:outerShdw>
            </a:effectLst>
            <a:scene3d>
              <a:camera prst="orthographicFront"/>
              <a:lightRig rig="flat" dir="t"/>
            </a:scene3d>
            <a:sp3d extrusionH="304800" contourW="19050">
              <a:bevelT w="101600" prst="convex"/>
              <a:bevelB w="0" h="63500"/>
              <a:contourClr>
                <a:srgbClr val="FFE593"/>
              </a:contourClr>
            </a:sp3d>
          </p:spPr>
          <p:txBody>
            <a:bodyPr anchor="ctr">
              <a:sp3d/>
            </a:bodyPr>
            <a:lstStyle/>
            <a:p>
              <a:pPr marL="0" marR="0" lvl="0" indent="0" algn="ctr" defTabSz="914400" eaLnBrk="0" fontAlgn="ctr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buFont typeface="Wingdings" pitchFamily="2" charset="2"/>
                <a:buChar char="u"/>
                <a:tabLst/>
                <a:defRPr/>
              </a:pP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22"/>
            <p:cNvSpPr txBox="1">
              <a:spLocks noChangeArrowheads="1"/>
            </p:cNvSpPr>
            <p:nvPr/>
          </p:nvSpPr>
          <p:spPr bwMode="auto">
            <a:xfrm>
              <a:off x="2766439" y="2640215"/>
              <a:ext cx="12414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 eaLnBrk="0" hangingPunct="0"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Times New Roman" panose="02020603050405020304" pitchFamily="18" charset="0"/>
                </a:rPr>
                <a:t>TestCase1:</a:t>
              </a:r>
              <a:endPara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5220072" y="2420888"/>
            <a:ext cx="1224136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219927" y="4647043"/>
            <a:ext cx="1224136" cy="6480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49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6" grpId="1"/>
      <p:bldP spid="28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1"/>
</p:tagLst>
</file>

<file path=ppt/theme/theme1.xml><?xml version="1.0" encoding="utf-8"?>
<a:theme xmlns:a="http://schemas.openxmlformats.org/drawingml/2006/main" name="画廊">
  <a:themeElements>
    <a:clrScheme name="画廊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画廊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画廊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14473</TotalTime>
  <Words>136</Words>
  <Application>Microsoft Office PowerPoint</Application>
  <PresentationFormat>全屏显示(4:3)</PresentationFormat>
  <Paragraphs>37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Gill Sans MT</vt:lpstr>
      <vt:lpstr>等线</vt:lpstr>
      <vt:lpstr>等线 Light</vt:lpstr>
      <vt:lpstr>宋体</vt:lpstr>
      <vt:lpstr>微软雅黑</vt:lpstr>
      <vt:lpstr>Arial</vt:lpstr>
      <vt:lpstr>Calibri</vt:lpstr>
      <vt:lpstr>Times New Roman</vt:lpstr>
      <vt:lpstr>Wingdings</vt:lpstr>
      <vt:lpstr>画廊</vt:lpstr>
      <vt:lpstr>PowerPoint 演示文稿</vt:lpstr>
      <vt:lpstr>Example</vt:lpstr>
      <vt:lpstr>Example</vt:lpstr>
      <vt:lpstr>Example</vt:lpstr>
      <vt:lpstr>Intuition</vt:lpstr>
      <vt:lpstr>Example</vt:lpstr>
    </vt:vector>
  </TitlesOfParts>
  <Company>USTB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Metamorphic Testing for Web Service: Framework and a Case Study</dc:title>
  <dc:creator>WangGuan</dc:creator>
  <cp:lastModifiedBy>daihepeng@sina.cn</cp:lastModifiedBy>
  <cp:revision>1276</cp:revision>
  <dcterms:created xsi:type="dcterms:W3CDTF">2011-06-21T05:28:24Z</dcterms:created>
  <dcterms:modified xsi:type="dcterms:W3CDTF">2017-06-19T06:11:33Z</dcterms:modified>
</cp:coreProperties>
</file>