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Lst>
  <p:notesMasterIdLst>
    <p:notesMasterId r:id="rId22"/>
  </p:notesMasterIdLst>
  <p:sldIdLst>
    <p:sldId id="3176" r:id="rId2"/>
    <p:sldId id="3179" r:id="rId3"/>
    <p:sldId id="3185" r:id="rId4"/>
    <p:sldId id="3236" r:id="rId5"/>
    <p:sldId id="3237" r:id="rId6"/>
    <p:sldId id="3218" r:id="rId7"/>
    <p:sldId id="3219" r:id="rId8"/>
    <p:sldId id="3239" r:id="rId9"/>
    <p:sldId id="3240" r:id="rId10"/>
    <p:sldId id="3235" r:id="rId11"/>
    <p:sldId id="3238" r:id="rId12"/>
    <p:sldId id="3241" r:id="rId13"/>
    <p:sldId id="3242" r:id="rId14"/>
    <p:sldId id="3227" r:id="rId15"/>
    <p:sldId id="3228" r:id="rId16"/>
    <p:sldId id="3245" r:id="rId17"/>
    <p:sldId id="3247" r:id="rId18"/>
    <p:sldId id="3246" r:id="rId19"/>
    <p:sldId id="3248" r:id="rId20"/>
    <p:sldId id="3216" r:id="rId21"/>
  </p:sldIdLst>
  <p:sldSz cx="12858750" cy="7232650"/>
  <p:notesSz cx="6858000" cy="9144000"/>
  <p:custDataLst>
    <p:tags r:id="rId23"/>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p15:clr>
            <a:srgbClr val="A4A3A4"/>
          </p15:clr>
        </p15:guide>
        <p15:guide id="2" orient="horz" pos="4183">
          <p15:clr>
            <a:srgbClr val="A4A3A4"/>
          </p15:clr>
        </p15:guide>
        <p15:guide id="3" pos="4050">
          <p15:clr>
            <a:srgbClr val="A4A3A4"/>
          </p15:clr>
        </p15:guide>
        <p15:guide id="4" pos="512">
          <p15:clr>
            <a:srgbClr val="A4A3A4"/>
          </p15:clr>
        </p15:guide>
        <p15:guide id="5" pos="75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97"/>
    <a:srgbClr val="00A7FB"/>
    <a:srgbClr val="CE3184"/>
    <a:srgbClr val="87AE1F"/>
    <a:srgbClr val="02B8CD"/>
    <a:srgbClr val="2E7438"/>
    <a:srgbClr val="063A3C"/>
    <a:srgbClr val="0E1F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79" autoAdjust="0"/>
    <p:restoredTop sz="95268" autoAdjust="0"/>
  </p:normalViewPr>
  <p:slideViewPr>
    <p:cSldViewPr>
      <p:cViewPr varScale="1">
        <p:scale>
          <a:sx n="66" d="100"/>
          <a:sy n="66" d="100"/>
        </p:scale>
        <p:origin x="740" y="52"/>
      </p:cViewPr>
      <p:guideLst>
        <p:guide orient="horz" pos="373"/>
        <p:guide orient="horz" pos="4183"/>
        <p:guide pos="4050"/>
        <p:guide pos="512"/>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1EB1D5-6957-4D16-A981-1CCCAC19A5CC}" type="doc">
      <dgm:prSet loTypeId="urn:microsoft.com/office/officeart/2005/8/layout/equation1" loCatId="process" qsTypeId="urn:microsoft.com/office/officeart/2005/8/quickstyle/simple1" qsCatId="simple" csTypeId="urn:microsoft.com/office/officeart/2005/8/colors/accent1_2" csCatId="accent1" phldr="1"/>
      <dgm:spPr/>
    </dgm:pt>
    <dgm:pt modelId="{A8EB1857-20C7-4E60-ACBB-D087A2C2F631}">
      <dgm:prSet phldrT="[文本]"/>
      <dgm:spPr/>
      <dgm:t>
        <a:bodyPr/>
        <a:lstStyle/>
        <a:p>
          <a:r>
            <a:rPr lang="en-US" altLang="zh-CN" dirty="0"/>
            <a:t>APT</a:t>
          </a:r>
          <a:endParaRPr lang="zh-CN" altLang="en-US" dirty="0"/>
        </a:p>
      </dgm:t>
    </dgm:pt>
    <dgm:pt modelId="{A50AEEDE-068D-4779-B7FB-686EB91973C3}" type="parTrans" cxnId="{DE21C666-27B6-43A6-94BF-CC7866C39990}">
      <dgm:prSet/>
      <dgm:spPr/>
      <dgm:t>
        <a:bodyPr/>
        <a:lstStyle/>
        <a:p>
          <a:endParaRPr lang="zh-CN" altLang="en-US"/>
        </a:p>
      </dgm:t>
    </dgm:pt>
    <dgm:pt modelId="{E5AE3340-1A13-498E-836C-EE21148D7E2F}" type="sibTrans" cxnId="{DE21C666-27B6-43A6-94BF-CC7866C39990}">
      <dgm:prSet/>
      <dgm:spPr/>
      <dgm:t>
        <a:bodyPr/>
        <a:lstStyle/>
        <a:p>
          <a:endParaRPr lang="zh-CN" altLang="en-US"/>
        </a:p>
      </dgm:t>
    </dgm:pt>
    <dgm:pt modelId="{BBDFFF66-3A32-4D77-9043-B9EF1A01C562}">
      <dgm:prSet phldrT="[文本]"/>
      <dgm:spPr/>
      <dgm:t>
        <a:bodyPr/>
        <a:lstStyle/>
        <a:p>
          <a:r>
            <a:rPr lang="en-US" altLang="zh-CN" dirty="0"/>
            <a:t>MT</a:t>
          </a:r>
          <a:endParaRPr lang="zh-CN" altLang="en-US" dirty="0"/>
        </a:p>
      </dgm:t>
    </dgm:pt>
    <dgm:pt modelId="{E7D23575-8106-47A2-B622-53F903F8CFA4}" type="parTrans" cxnId="{906F5E14-047E-4F2F-833B-C406C62097A3}">
      <dgm:prSet/>
      <dgm:spPr/>
      <dgm:t>
        <a:bodyPr/>
        <a:lstStyle/>
        <a:p>
          <a:endParaRPr lang="zh-CN" altLang="en-US"/>
        </a:p>
      </dgm:t>
    </dgm:pt>
    <dgm:pt modelId="{6147FBF9-9545-4CE3-8A33-2B3F29C354C6}" type="sibTrans" cxnId="{906F5E14-047E-4F2F-833B-C406C62097A3}">
      <dgm:prSet/>
      <dgm:spPr/>
      <dgm:t>
        <a:bodyPr/>
        <a:lstStyle/>
        <a:p>
          <a:endParaRPr lang="zh-CN" altLang="en-US"/>
        </a:p>
      </dgm:t>
    </dgm:pt>
    <dgm:pt modelId="{683BAE9F-759E-4FE4-B5D2-90E17827CCA1}">
      <dgm:prSet phldrT="[文本]" custT="1"/>
      <dgm:spPr/>
      <dgm:t>
        <a:bodyPr/>
        <a:lstStyle/>
        <a:p>
          <a:r>
            <a:rPr lang="en-US" altLang="zh-CN" sz="3200" dirty="0"/>
            <a:t>AP-MT</a:t>
          </a:r>
          <a:endParaRPr lang="zh-CN" altLang="en-US" sz="3200" dirty="0"/>
        </a:p>
      </dgm:t>
    </dgm:pt>
    <dgm:pt modelId="{BE4EC439-D55A-4E87-994C-1AF339EEF004}" type="parTrans" cxnId="{35F02212-F3FB-4533-8C10-EC726AA2139D}">
      <dgm:prSet/>
      <dgm:spPr/>
      <dgm:t>
        <a:bodyPr/>
        <a:lstStyle/>
        <a:p>
          <a:endParaRPr lang="zh-CN" altLang="en-US"/>
        </a:p>
      </dgm:t>
    </dgm:pt>
    <dgm:pt modelId="{C073131A-0D34-4C3F-B661-23043B2458C7}" type="sibTrans" cxnId="{35F02212-F3FB-4533-8C10-EC726AA2139D}">
      <dgm:prSet/>
      <dgm:spPr/>
      <dgm:t>
        <a:bodyPr/>
        <a:lstStyle/>
        <a:p>
          <a:endParaRPr lang="zh-CN" altLang="en-US"/>
        </a:p>
      </dgm:t>
    </dgm:pt>
    <dgm:pt modelId="{F05A42CB-D6DA-4FB5-B169-F9715B69839D}" type="pres">
      <dgm:prSet presAssocID="{B01EB1D5-6957-4D16-A981-1CCCAC19A5CC}" presName="linearFlow" presStyleCnt="0">
        <dgm:presLayoutVars>
          <dgm:dir/>
          <dgm:resizeHandles val="exact"/>
        </dgm:presLayoutVars>
      </dgm:prSet>
      <dgm:spPr/>
    </dgm:pt>
    <dgm:pt modelId="{77DA1ACF-D13B-40D7-9299-D686F1A6E718}" type="pres">
      <dgm:prSet presAssocID="{A8EB1857-20C7-4E60-ACBB-D087A2C2F631}" presName="node" presStyleLbl="node1" presStyleIdx="0" presStyleCnt="3">
        <dgm:presLayoutVars>
          <dgm:bulletEnabled val="1"/>
        </dgm:presLayoutVars>
      </dgm:prSet>
      <dgm:spPr/>
      <dgm:t>
        <a:bodyPr/>
        <a:lstStyle/>
        <a:p>
          <a:endParaRPr lang="zh-CN" altLang="en-US"/>
        </a:p>
      </dgm:t>
    </dgm:pt>
    <dgm:pt modelId="{F61AD6AF-D20F-4AB4-A07D-DEE02180D875}" type="pres">
      <dgm:prSet presAssocID="{E5AE3340-1A13-498E-836C-EE21148D7E2F}" presName="spacerL" presStyleCnt="0"/>
      <dgm:spPr/>
    </dgm:pt>
    <dgm:pt modelId="{70FCDE54-36B7-41D7-9B4C-58ABA183003F}" type="pres">
      <dgm:prSet presAssocID="{E5AE3340-1A13-498E-836C-EE21148D7E2F}" presName="sibTrans" presStyleLbl="sibTrans2D1" presStyleIdx="0" presStyleCnt="2"/>
      <dgm:spPr/>
      <dgm:t>
        <a:bodyPr/>
        <a:lstStyle/>
        <a:p>
          <a:endParaRPr lang="zh-CN" altLang="en-US"/>
        </a:p>
      </dgm:t>
    </dgm:pt>
    <dgm:pt modelId="{69DC02F6-BC51-4CA8-9C4C-17BBC33C161B}" type="pres">
      <dgm:prSet presAssocID="{E5AE3340-1A13-498E-836C-EE21148D7E2F}" presName="spacerR" presStyleCnt="0"/>
      <dgm:spPr/>
    </dgm:pt>
    <dgm:pt modelId="{E8D8E092-9FD7-49F7-9D82-5314EAE8B088}" type="pres">
      <dgm:prSet presAssocID="{BBDFFF66-3A32-4D77-9043-B9EF1A01C562}" presName="node" presStyleLbl="node1" presStyleIdx="1" presStyleCnt="3">
        <dgm:presLayoutVars>
          <dgm:bulletEnabled val="1"/>
        </dgm:presLayoutVars>
      </dgm:prSet>
      <dgm:spPr/>
      <dgm:t>
        <a:bodyPr/>
        <a:lstStyle/>
        <a:p>
          <a:endParaRPr lang="zh-CN" altLang="en-US"/>
        </a:p>
      </dgm:t>
    </dgm:pt>
    <dgm:pt modelId="{3DA18E26-AFAB-4318-AC2F-245E9109B509}" type="pres">
      <dgm:prSet presAssocID="{6147FBF9-9545-4CE3-8A33-2B3F29C354C6}" presName="spacerL" presStyleCnt="0"/>
      <dgm:spPr/>
    </dgm:pt>
    <dgm:pt modelId="{A2204F27-B520-4DA6-8630-62AEBF9F76D6}" type="pres">
      <dgm:prSet presAssocID="{6147FBF9-9545-4CE3-8A33-2B3F29C354C6}" presName="sibTrans" presStyleLbl="sibTrans2D1" presStyleIdx="1" presStyleCnt="2"/>
      <dgm:spPr/>
      <dgm:t>
        <a:bodyPr/>
        <a:lstStyle/>
        <a:p>
          <a:endParaRPr lang="zh-CN" altLang="en-US"/>
        </a:p>
      </dgm:t>
    </dgm:pt>
    <dgm:pt modelId="{833C69B4-798F-441A-998A-593187B38A03}" type="pres">
      <dgm:prSet presAssocID="{6147FBF9-9545-4CE3-8A33-2B3F29C354C6}" presName="spacerR" presStyleCnt="0"/>
      <dgm:spPr/>
    </dgm:pt>
    <dgm:pt modelId="{2E4BE89C-A05D-44E3-A7AE-A6D32593EDB8}" type="pres">
      <dgm:prSet presAssocID="{683BAE9F-759E-4FE4-B5D2-90E17827CCA1}" presName="node" presStyleLbl="node1" presStyleIdx="2" presStyleCnt="3" custScaleX="169165" custScaleY="144305">
        <dgm:presLayoutVars>
          <dgm:bulletEnabled val="1"/>
        </dgm:presLayoutVars>
      </dgm:prSet>
      <dgm:spPr/>
      <dgm:t>
        <a:bodyPr/>
        <a:lstStyle/>
        <a:p>
          <a:endParaRPr lang="zh-CN" altLang="en-US"/>
        </a:p>
      </dgm:t>
    </dgm:pt>
  </dgm:ptLst>
  <dgm:cxnLst>
    <dgm:cxn modelId="{C076FEA6-7E5B-4074-A987-07CB6827B01A}" type="presOf" srcId="{B01EB1D5-6957-4D16-A981-1CCCAC19A5CC}" destId="{F05A42CB-D6DA-4FB5-B169-F9715B69839D}" srcOrd="0" destOrd="0" presId="urn:microsoft.com/office/officeart/2005/8/layout/equation1"/>
    <dgm:cxn modelId="{35F02212-F3FB-4533-8C10-EC726AA2139D}" srcId="{B01EB1D5-6957-4D16-A981-1CCCAC19A5CC}" destId="{683BAE9F-759E-4FE4-B5D2-90E17827CCA1}" srcOrd="2" destOrd="0" parTransId="{BE4EC439-D55A-4E87-994C-1AF339EEF004}" sibTransId="{C073131A-0D34-4C3F-B661-23043B2458C7}"/>
    <dgm:cxn modelId="{CD7C2F03-E6AC-426F-B91A-397C38903DC0}" type="presOf" srcId="{683BAE9F-759E-4FE4-B5D2-90E17827CCA1}" destId="{2E4BE89C-A05D-44E3-A7AE-A6D32593EDB8}" srcOrd="0" destOrd="0" presId="urn:microsoft.com/office/officeart/2005/8/layout/equation1"/>
    <dgm:cxn modelId="{906F5E14-047E-4F2F-833B-C406C62097A3}" srcId="{B01EB1D5-6957-4D16-A981-1CCCAC19A5CC}" destId="{BBDFFF66-3A32-4D77-9043-B9EF1A01C562}" srcOrd="1" destOrd="0" parTransId="{E7D23575-8106-47A2-B622-53F903F8CFA4}" sibTransId="{6147FBF9-9545-4CE3-8A33-2B3F29C354C6}"/>
    <dgm:cxn modelId="{3FC8BC7D-8445-48F8-88B7-1216C793D783}" type="presOf" srcId="{E5AE3340-1A13-498E-836C-EE21148D7E2F}" destId="{70FCDE54-36B7-41D7-9B4C-58ABA183003F}" srcOrd="0" destOrd="0" presId="urn:microsoft.com/office/officeart/2005/8/layout/equation1"/>
    <dgm:cxn modelId="{01C831D0-4AF0-407C-B532-8A1AF1146373}" type="presOf" srcId="{6147FBF9-9545-4CE3-8A33-2B3F29C354C6}" destId="{A2204F27-B520-4DA6-8630-62AEBF9F76D6}" srcOrd="0" destOrd="0" presId="urn:microsoft.com/office/officeart/2005/8/layout/equation1"/>
    <dgm:cxn modelId="{C073D950-18E2-473E-9C3C-30236E507B9E}" type="presOf" srcId="{BBDFFF66-3A32-4D77-9043-B9EF1A01C562}" destId="{E8D8E092-9FD7-49F7-9D82-5314EAE8B088}" srcOrd="0" destOrd="0" presId="urn:microsoft.com/office/officeart/2005/8/layout/equation1"/>
    <dgm:cxn modelId="{6AEC7E3D-4960-4DCC-AF6B-656BF056CA87}" type="presOf" srcId="{A8EB1857-20C7-4E60-ACBB-D087A2C2F631}" destId="{77DA1ACF-D13B-40D7-9299-D686F1A6E718}" srcOrd="0" destOrd="0" presId="urn:microsoft.com/office/officeart/2005/8/layout/equation1"/>
    <dgm:cxn modelId="{DE21C666-27B6-43A6-94BF-CC7866C39990}" srcId="{B01EB1D5-6957-4D16-A981-1CCCAC19A5CC}" destId="{A8EB1857-20C7-4E60-ACBB-D087A2C2F631}" srcOrd="0" destOrd="0" parTransId="{A50AEEDE-068D-4779-B7FB-686EB91973C3}" sibTransId="{E5AE3340-1A13-498E-836C-EE21148D7E2F}"/>
    <dgm:cxn modelId="{399FC4C7-B9C5-421A-B9E3-736E391C9970}" type="presParOf" srcId="{F05A42CB-D6DA-4FB5-B169-F9715B69839D}" destId="{77DA1ACF-D13B-40D7-9299-D686F1A6E718}" srcOrd="0" destOrd="0" presId="urn:microsoft.com/office/officeart/2005/8/layout/equation1"/>
    <dgm:cxn modelId="{883B686C-FCD3-4021-9C3E-17B232088087}" type="presParOf" srcId="{F05A42CB-D6DA-4FB5-B169-F9715B69839D}" destId="{F61AD6AF-D20F-4AB4-A07D-DEE02180D875}" srcOrd="1" destOrd="0" presId="urn:microsoft.com/office/officeart/2005/8/layout/equation1"/>
    <dgm:cxn modelId="{74C732FB-58B0-4D19-8578-E7D58F33C016}" type="presParOf" srcId="{F05A42CB-D6DA-4FB5-B169-F9715B69839D}" destId="{70FCDE54-36B7-41D7-9B4C-58ABA183003F}" srcOrd="2" destOrd="0" presId="urn:microsoft.com/office/officeart/2005/8/layout/equation1"/>
    <dgm:cxn modelId="{AAD2B447-F5C3-4CA3-A0F6-0D8B4D459587}" type="presParOf" srcId="{F05A42CB-D6DA-4FB5-B169-F9715B69839D}" destId="{69DC02F6-BC51-4CA8-9C4C-17BBC33C161B}" srcOrd="3" destOrd="0" presId="urn:microsoft.com/office/officeart/2005/8/layout/equation1"/>
    <dgm:cxn modelId="{4F1A9A16-6ABA-4F99-8E95-5E8B2AA31409}" type="presParOf" srcId="{F05A42CB-D6DA-4FB5-B169-F9715B69839D}" destId="{E8D8E092-9FD7-49F7-9D82-5314EAE8B088}" srcOrd="4" destOrd="0" presId="urn:microsoft.com/office/officeart/2005/8/layout/equation1"/>
    <dgm:cxn modelId="{B792B0DE-4C7C-4A78-B27C-5486C14C5D70}" type="presParOf" srcId="{F05A42CB-D6DA-4FB5-B169-F9715B69839D}" destId="{3DA18E26-AFAB-4318-AC2F-245E9109B509}" srcOrd="5" destOrd="0" presId="urn:microsoft.com/office/officeart/2005/8/layout/equation1"/>
    <dgm:cxn modelId="{007B1DF1-C3C5-4942-8A35-ED997F1D2672}" type="presParOf" srcId="{F05A42CB-D6DA-4FB5-B169-F9715B69839D}" destId="{A2204F27-B520-4DA6-8630-62AEBF9F76D6}" srcOrd="6" destOrd="0" presId="urn:microsoft.com/office/officeart/2005/8/layout/equation1"/>
    <dgm:cxn modelId="{DF32DB7D-4572-46C2-B541-3820D54ADA53}" type="presParOf" srcId="{F05A42CB-D6DA-4FB5-B169-F9715B69839D}" destId="{833C69B4-798F-441A-998A-593187B38A03}" srcOrd="7" destOrd="0" presId="urn:microsoft.com/office/officeart/2005/8/layout/equation1"/>
    <dgm:cxn modelId="{A1EB0C73-9948-4A56-952F-C20C907B2671}" type="presParOf" srcId="{F05A42CB-D6DA-4FB5-B169-F9715B69839D}" destId="{2E4BE89C-A05D-44E3-A7AE-A6D32593EDB8}"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A1ACF-D13B-40D7-9299-D686F1A6E718}">
      <dsp:nvSpPr>
        <dsp:cNvPr id="0" name=""/>
        <dsp:cNvSpPr/>
      </dsp:nvSpPr>
      <dsp:spPr>
        <a:xfrm>
          <a:off x="1086" y="827151"/>
          <a:ext cx="1203197" cy="1203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altLang="zh-CN" sz="3100" kern="1200" dirty="0"/>
            <a:t>APT</a:t>
          </a:r>
          <a:endParaRPr lang="zh-CN" altLang="en-US" sz="3100" kern="1200" dirty="0"/>
        </a:p>
      </dsp:txBody>
      <dsp:txXfrm>
        <a:off x="177290" y="1003355"/>
        <a:ext cx="850789" cy="850789"/>
      </dsp:txXfrm>
    </dsp:sp>
    <dsp:sp modelId="{70FCDE54-36B7-41D7-9B4C-58ABA183003F}">
      <dsp:nvSpPr>
        <dsp:cNvPr id="0" name=""/>
        <dsp:cNvSpPr/>
      </dsp:nvSpPr>
      <dsp:spPr>
        <a:xfrm>
          <a:off x="1301983" y="1079822"/>
          <a:ext cx="697854" cy="69785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394484" y="1346681"/>
        <a:ext cx="512852" cy="164136"/>
      </dsp:txXfrm>
    </dsp:sp>
    <dsp:sp modelId="{E8D8E092-9FD7-49F7-9D82-5314EAE8B088}">
      <dsp:nvSpPr>
        <dsp:cNvPr id="0" name=""/>
        <dsp:cNvSpPr/>
      </dsp:nvSpPr>
      <dsp:spPr>
        <a:xfrm>
          <a:off x="2097538" y="827151"/>
          <a:ext cx="1203197" cy="12031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altLang="zh-CN" sz="3100" kern="1200" dirty="0"/>
            <a:t>MT</a:t>
          </a:r>
          <a:endParaRPr lang="zh-CN" altLang="en-US" sz="3100" kern="1200" dirty="0"/>
        </a:p>
      </dsp:txBody>
      <dsp:txXfrm>
        <a:off x="2273742" y="1003355"/>
        <a:ext cx="850789" cy="850789"/>
      </dsp:txXfrm>
    </dsp:sp>
    <dsp:sp modelId="{A2204F27-B520-4DA6-8630-62AEBF9F76D6}">
      <dsp:nvSpPr>
        <dsp:cNvPr id="0" name=""/>
        <dsp:cNvSpPr/>
      </dsp:nvSpPr>
      <dsp:spPr>
        <a:xfrm>
          <a:off x="3398435" y="1079822"/>
          <a:ext cx="697854" cy="69785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zh-CN" altLang="en-US" sz="2500" kern="1200"/>
        </a:p>
      </dsp:txBody>
      <dsp:txXfrm>
        <a:off x="3490936" y="1223580"/>
        <a:ext cx="512852" cy="410338"/>
      </dsp:txXfrm>
    </dsp:sp>
    <dsp:sp modelId="{2E4BE89C-A05D-44E3-A7AE-A6D32593EDB8}">
      <dsp:nvSpPr>
        <dsp:cNvPr id="0" name=""/>
        <dsp:cNvSpPr/>
      </dsp:nvSpPr>
      <dsp:spPr>
        <a:xfrm>
          <a:off x="4193990" y="560612"/>
          <a:ext cx="2035389" cy="173627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altLang="zh-CN" sz="3200" kern="1200" dirty="0"/>
            <a:t>AP-MT</a:t>
          </a:r>
          <a:endParaRPr lang="zh-CN" altLang="en-US" sz="3200" kern="1200" dirty="0"/>
        </a:p>
      </dsp:txBody>
      <dsp:txXfrm>
        <a:off x="4492066" y="814883"/>
        <a:ext cx="1439237" cy="122773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4A42222D-4080-4A8D-8254-2F0FA2D492D9}" type="datetimeFigureOut">
              <a:rPr lang="zh-CN" altLang="en-US"/>
              <a:pPr>
                <a:defRPr/>
              </a:pPr>
              <a:t>2019/9/3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5CAC256-AF62-4BBB-A3D6-5AA9FC19D8F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1AC2E11-9DE0-4470-B5A0-9F4E7114C415}" type="slidenum">
              <a:rPr lang="zh-CN" altLang="en-US" smtClean="0"/>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25604"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2765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2970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3174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3379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35844"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3789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3994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4198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4403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4E8AF1B-F005-4F15-AD97-47529F9C0099}" type="slidenum">
              <a:rPr lang="zh-CN" altLang="en-US" smtClean="0"/>
              <a:pPr/>
              <a:t>2</a:t>
            </a:fld>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179320D-3742-4561-9800-0B7991985AB9}" type="slidenum">
              <a:rPr lang="zh-CN" altLang="en-US" smtClean="0"/>
              <a:pPr/>
              <a:t>20</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1126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1331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15364"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1741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19460"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2150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smtClean="0"/>
          </a:p>
        </p:txBody>
      </p:sp>
      <p:sp>
        <p:nvSpPr>
          <p:cNvPr id="2355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My First Template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自定义版式">
    <p:bg>
      <p:bgPr>
        <a:solidFill>
          <a:srgbClr val="FCFBF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82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380153"/>
      </p:ext>
    </p:extLst>
  </p:cSld>
  <p:clrMapOvr>
    <a:masterClrMapping/>
  </p:clrMapOvr>
  <p:transition spd="med" advClick="0" advTm="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238" y="6704013"/>
            <a:ext cx="2892425" cy="384175"/>
          </a:xfrm>
          <a:prstGeom prst="rect">
            <a:avLst/>
          </a:prstGeom>
        </p:spPr>
        <p:txBody>
          <a:bodyPr/>
          <a:lstStyle>
            <a:lvl1pPr eaLnBrk="1" hangingPunct="1">
              <a:defRPr/>
            </a:lvl1pPr>
          </a:lstStyle>
          <a:p>
            <a:pPr>
              <a:defRPr/>
            </a:pPr>
            <a:fld id="{6D1C1651-95D8-40CF-8759-1ED2877B91AD}" type="datetimeFigureOut">
              <a:rPr lang="zh-CN" altLang="en-US"/>
              <a:pPr>
                <a:defRPr/>
              </a:pPr>
              <a:t>2019/9/3</a:t>
            </a:fld>
            <a:endParaRPr lang="zh-CN" altLang="en-US"/>
          </a:p>
        </p:txBody>
      </p:sp>
      <p:sp>
        <p:nvSpPr>
          <p:cNvPr id="3" name="页脚占位符 2"/>
          <p:cNvSpPr>
            <a:spLocks noGrp="1"/>
          </p:cNvSpPr>
          <p:nvPr>
            <p:ph type="ftr" sz="quarter" idx="11"/>
          </p:nvPr>
        </p:nvSpPr>
        <p:spPr>
          <a:xfrm>
            <a:off x="4259263" y="6704013"/>
            <a:ext cx="4340225" cy="384175"/>
          </a:xfrm>
          <a:prstGeom prst="rect">
            <a:avLst/>
          </a:prstGeom>
        </p:spPr>
        <p:txBody>
          <a:bodyPr/>
          <a:lstStyle>
            <a:lvl1pPr eaLnBrk="1" hangingPunct="1">
              <a:defRPr/>
            </a:lvl1pPr>
          </a:lstStyle>
          <a:p>
            <a:pPr>
              <a:defRPr/>
            </a:pPr>
            <a:endParaRPr lang="zh-CN" altLang="en-US"/>
          </a:p>
        </p:txBody>
      </p:sp>
      <p:sp>
        <p:nvSpPr>
          <p:cNvPr id="4" name="灯片编号占位符 3"/>
          <p:cNvSpPr>
            <a:spLocks noGrp="1"/>
          </p:cNvSpPr>
          <p:nvPr>
            <p:ph type="sldNum" sz="quarter" idx="12"/>
          </p:nvPr>
        </p:nvSpPr>
        <p:spPr>
          <a:xfrm>
            <a:off x="9082088" y="6704013"/>
            <a:ext cx="2892425" cy="38417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B74EADB-F5D6-45C5-B8F7-3CD5473C6161}" type="slidenum">
              <a:rPr lang="zh-CN" altLang="en-US"/>
              <a:pPr>
                <a:defRPr/>
              </a:pPr>
              <a:t>‹#›</a:t>
            </a:fld>
            <a:endParaRPr lang="zh-CN" altLang="en-US"/>
          </a:p>
        </p:txBody>
      </p:sp>
    </p:spTree>
    <p:extLst>
      <p:ext uri="{BB962C8B-B14F-4D97-AF65-F5344CB8AC3E}">
        <p14:creationId xmlns:p14="http://schemas.microsoft.com/office/powerpoint/2010/main" val="142997604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0"/>
            <a:ext cx="12858750" cy="7232650"/>
          </a:xfrm>
          <a:prstGeom prst="rect">
            <a:avLst/>
          </a:prstGeom>
          <a:gradFill flip="none" rotWithShape="1">
            <a:gsLst>
              <a:gs pos="0">
                <a:srgbClr val="FFFFFF"/>
              </a:gs>
              <a:gs pos="73000">
                <a:srgbClr val="E6E6E6"/>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2pPr>
      <a:lvl3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3pPr>
      <a:lvl4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4pPr>
      <a:lvl5pPr algn="l" rtl="0" eaLnBrk="0" fontAlgn="base" hangingPunct="0">
        <a:lnSpc>
          <a:spcPct val="90000"/>
        </a:lnSpc>
        <a:spcBef>
          <a:spcPct val="0"/>
        </a:spcBef>
        <a:spcAft>
          <a:spcPct val="0"/>
        </a:spcAft>
        <a:defRPr sz="4400">
          <a:solidFill>
            <a:schemeClr val="tx1"/>
          </a:solidFill>
          <a:latin typeface="Arial" pitchFamily="34" charset="0"/>
          <a:ea typeface="微软雅黑" pitchFamily="34" charset="-122"/>
        </a:defRPr>
      </a:lvl5pPr>
      <a:lvl6pPr marL="457200" algn="l" rtl="0" fontAlgn="base">
        <a:lnSpc>
          <a:spcPct val="90000"/>
        </a:lnSpc>
        <a:spcBef>
          <a:spcPct val="0"/>
        </a:spcBef>
        <a:spcAft>
          <a:spcPct val="0"/>
        </a:spcAft>
        <a:defRPr sz="4400">
          <a:solidFill>
            <a:schemeClr val="tx1"/>
          </a:solidFill>
          <a:latin typeface="Arial" pitchFamily="34" charset="0"/>
          <a:ea typeface="微软雅黑" pitchFamily="34" charset="-122"/>
        </a:defRPr>
      </a:lvl6pPr>
      <a:lvl7pPr marL="914400" algn="l" rtl="0" fontAlgn="base">
        <a:lnSpc>
          <a:spcPct val="90000"/>
        </a:lnSpc>
        <a:spcBef>
          <a:spcPct val="0"/>
        </a:spcBef>
        <a:spcAft>
          <a:spcPct val="0"/>
        </a:spcAft>
        <a:defRPr sz="4400">
          <a:solidFill>
            <a:schemeClr val="tx1"/>
          </a:solidFill>
          <a:latin typeface="Arial" pitchFamily="34" charset="0"/>
          <a:ea typeface="微软雅黑" pitchFamily="34" charset="-122"/>
        </a:defRPr>
      </a:lvl7pPr>
      <a:lvl8pPr marL="1371600" algn="l" rtl="0" fontAlgn="base">
        <a:lnSpc>
          <a:spcPct val="90000"/>
        </a:lnSpc>
        <a:spcBef>
          <a:spcPct val="0"/>
        </a:spcBef>
        <a:spcAft>
          <a:spcPct val="0"/>
        </a:spcAft>
        <a:defRPr sz="4400">
          <a:solidFill>
            <a:schemeClr val="tx1"/>
          </a:solidFill>
          <a:latin typeface="Arial" pitchFamily="34" charset="0"/>
          <a:ea typeface="微软雅黑" pitchFamily="34" charset="-122"/>
        </a:defRPr>
      </a:lvl8pPr>
      <a:lvl9pPr marL="1828800" algn="l" rtl="0" fontAlgn="base">
        <a:lnSpc>
          <a:spcPct val="90000"/>
        </a:lnSpc>
        <a:spcBef>
          <a:spcPct val="0"/>
        </a:spcBef>
        <a:spcAft>
          <a:spcPct val="0"/>
        </a:spcAft>
        <a:defRPr sz="4400">
          <a:solidFill>
            <a:schemeClr val="tx1"/>
          </a:solidFill>
          <a:latin typeface="Arial" pitchFamily="34" charset="0"/>
          <a:ea typeface="微软雅黑"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76" rtl="0" eaLnBrk="1" latinLnBrk="0" hangingPunct="1">
        <a:defRPr sz="1800" kern="1200">
          <a:solidFill>
            <a:schemeClr val="tx1"/>
          </a:solidFill>
          <a:latin typeface="+mn-lt"/>
          <a:ea typeface="+mn-ea"/>
          <a:cs typeface="+mn-cs"/>
        </a:defRPr>
      </a:lvl1pPr>
      <a:lvl2pPr marL="457239" algn="l" defTabSz="914476" rtl="0" eaLnBrk="1" latinLnBrk="0" hangingPunct="1">
        <a:defRPr sz="1800" kern="1200">
          <a:solidFill>
            <a:schemeClr val="tx1"/>
          </a:solidFill>
          <a:latin typeface="+mn-lt"/>
          <a:ea typeface="+mn-ea"/>
          <a:cs typeface="+mn-cs"/>
        </a:defRPr>
      </a:lvl2pPr>
      <a:lvl3pPr marL="914476" algn="l" defTabSz="914476" rtl="0" eaLnBrk="1" latinLnBrk="0" hangingPunct="1">
        <a:defRPr sz="1800" kern="1200">
          <a:solidFill>
            <a:schemeClr val="tx1"/>
          </a:solidFill>
          <a:latin typeface="+mn-lt"/>
          <a:ea typeface="+mn-ea"/>
          <a:cs typeface="+mn-cs"/>
        </a:defRPr>
      </a:lvl3pPr>
      <a:lvl4pPr marL="1371714" algn="l" defTabSz="914476" rtl="0" eaLnBrk="1" latinLnBrk="0" hangingPunct="1">
        <a:defRPr sz="1800" kern="1200">
          <a:solidFill>
            <a:schemeClr val="tx1"/>
          </a:solidFill>
          <a:latin typeface="+mn-lt"/>
          <a:ea typeface="+mn-ea"/>
          <a:cs typeface="+mn-cs"/>
        </a:defRPr>
      </a:lvl4pPr>
      <a:lvl5pPr marL="1828953" algn="l" defTabSz="914476" rtl="0" eaLnBrk="1" latinLnBrk="0" hangingPunct="1">
        <a:defRPr sz="1800" kern="1200">
          <a:solidFill>
            <a:schemeClr val="tx1"/>
          </a:solidFill>
          <a:latin typeface="+mn-lt"/>
          <a:ea typeface="+mn-ea"/>
          <a:cs typeface="+mn-cs"/>
        </a:defRPr>
      </a:lvl5pPr>
      <a:lvl6pPr marL="2286191" algn="l" defTabSz="914476" rtl="0" eaLnBrk="1" latinLnBrk="0" hangingPunct="1">
        <a:defRPr sz="1800" kern="1200">
          <a:solidFill>
            <a:schemeClr val="tx1"/>
          </a:solidFill>
          <a:latin typeface="+mn-lt"/>
          <a:ea typeface="+mn-ea"/>
          <a:cs typeface="+mn-cs"/>
        </a:defRPr>
      </a:lvl6pPr>
      <a:lvl7pPr marL="2743429" algn="l" defTabSz="914476" rtl="0" eaLnBrk="1" latinLnBrk="0" hangingPunct="1">
        <a:defRPr sz="1800" kern="1200">
          <a:solidFill>
            <a:schemeClr val="tx1"/>
          </a:solidFill>
          <a:latin typeface="+mn-lt"/>
          <a:ea typeface="+mn-ea"/>
          <a:cs typeface="+mn-cs"/>
        </a:defRPr>
      </a:lvl7pPr>
      <a:lvl8pPr marL="3200667" algn="l" defTabSz="914476" rtl="0" eaLnBrk="1" latinLnBrk="0" hangingPunct="1">
        <a:defRPr sz="1800" kern="1200">
          <a:solidFill>
            <a:schemeClr val="tx1"/>
          </a:solidFill>
          <a:latin typeface="+mn-lt"/>
          <a:ea typeface="+mn-ea"/>
          <a:cs typeface="+mn-cs"/>
        </a:defRPr>
      </a:lvl8pPr>
      <a:lvl9pPr marL="3657906" algn="l" defTabSz="91447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4.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91063"/>
            <a:ext cx="128587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88" y="5099050"/>
            <a:ext cx="1285875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5565775"/>
            <a:ext cx="1285875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0"/>
          <p:cNvSpPr txBox="1"/>
          <p:nvPr/>
        </p:nvSpPr>
        <p:spPr>
          <a:xfrm>
            <a:off x="1100138" y="1887538"/>
            <a:ext cx="11161712" cy="623887"/>
          </a:xfrm>
          <a:prstGeom prst="rect">
            <a:avLst/>
          </a:prstGeom>
          <a:noFill/>
        </p:spPr>
        <p:txBody>
          <a:bodyPr lIns="68580" tIns="34290" rIns="68580" bIns="34290">
            <a:spAutoFit/>
          </a:bodyPr>
          <a:lstStyle/>
          <a:p>
            <a:pPr algn="r" eaLnBrk="1" hangingPunct="1">
              <a:defRPr/>
            </a:pPr>
            <a:r>
              <a:rPr lang="zh-CN" altLang="en-US" sz="3600" cap="all" dirty="0">
                <a:solidFill>
                  <a:srgbClr val="006397"/>
                </a:solidFill>
                <a:latin typeface="微软雅黑" panose="020B0503020204020204" pitchFamily="34" charset="-122"/>
                <a:ea typeface="微软雅黑" panose="020B0503020204020204" pitchFamily="34" charset="-122"/>
                <a:cs typeface="Arial" panose="020B0604020202020204" pitchFamily="34" charset="0"/>
              </a:rPr>
              <a:t>蜕变测试与适应性分区测试的集成方法与工具研究</a:t>
            </a:r>
          </a:p>
        </p:txBody>
      </p:sp>
      <p:sp>
        <p:nvSpPr>
          <p:cNvPr id="18" name="矩形 259"/>
          <p:cNvSpPr>
            <a:spLocks noChangeArrowheads="1"/>
          </p:cNvSpPr>
          <p:nvPr/>
        </p:nvSpPr>
        <p:spPr bwMode="auto">
          <a:xfrm>
            <a:off x="8242300" y="3730625"/>
            <a:ext cx="287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buFont typeface="Arial" panose="020B0604020202020204" pitchFamily="34" charset="0"/>
              <a:buNone/>
              <a:defRPr/>
            </a:pPr>
            <a:r>
              <a:rPr lang="zh-CN" altLang="en-US" sz="2400" cap="all" dirty="0">
                <a:solidFill>
                  <a:schemeClr val="bg1">
                    <a:lumMod val="50000"/>
                  </a:schemeClr>
                </a:solidFill>
                <a:latin typeface="Arial" panose="020B0604020202020204" pitchFamily="34" charset="0"/>
                <a:cs typeface="Arial" panose="020B0604020202020204" pitchFamily="34" charset="0"/>
              </a:rPr>
              <a:t>答辩学生：代贺鹏</a:t>
            </a:r>
          </a:p>
        </p:txBody>
      </p:sp>
      <p:sp>
        <p:nvSpPr>
          <p:cNvPr id="7" name="矩形 259"/>
          <p:cNvSpPr>
            <a:spLocks noChangeArrowheads="1"/>
          </p:cNvSpPr>
          <p:nvPr/>
        </p:nvSpPr>
        <p:spPr bwMode="auto">
          <a:xfrm>
            <a:off x="8274050" y="3140075"/>
            <a:ext cx="28813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buFont typeface="Arial" panose="020B0604020202020204" pitchFamily="34" charset="0"/>
              <a:buNone/>
              <a:defRPr/>
            </a:pPr>
            <a:r>
              <a:rPr lang="zh-CN" altLang="en-US" sz="2400" cap="all" dirty="0">
                <a:solidFill>
                  <a:schemeClr val="bg1">
                    <a:lumMod val="50000"/>
                  </a:schemeClr>
                </a:solidFill>
                <a:latin typeface="Arial" panose="020B0604020202020204" pitchFamily="34" charset="0"/>
                <a:cs typeface="Arial" panose="020B0604020202020204" pitchFamily="34" charset="0"/>
              </a:rPr>
              <a:t>指导老师：孙昌爱</a:t>
            </a:r>
          </a:p>
        </p:txBody>
      </p:sp>
    </p:spTree>
  </p:cSld>
  <p:clrMapOvr>
    <a:masterClrMapping/>
  </p:clrMapOvr>
  <p:transition advTm="1441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301750" y="209550"/>
            <a:ext cx="2166938"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3 </a:t>
            </a:r>
            <a:r>
              <a:rPr lang="zh-CN" altLang="en-US" sz="3200" dirty="0">
                <a:latin typeface="+mj-lt"/>
                <a:ea typeface="微软雅黑" panose="020B0503020204020204" pitchFamily="34" charset="-122"/>
              </a:rPr>
              <a:t>研究意义</a:t>
            </a:r>
          </a:p>
        </p:txBody>
      </p:sp>
      <p:sp>
        <p:nvSpPr>
          <p:cNvPr id="5" name="文本框 4"/>
          <p:cNvSpPr txBox="1">
            <a:spLocks noChangeArrowheads="1"/>
          </p:cNvSpPr>
          <p:nvPr/>
        </p:nvSpPr>
        <p:spPr bwMode="auto">
          <a:xfrm>
            <a:off x="1301750" y="2032000"/>
            <a:ext cx="786447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200000"/>
              </a:lnSpc>
              <a:buFont typeface="Wingdings" panose="05000000000000000000" pitchFamily="2" charset="2"/>
              <a:buChar char="p"/>
            </a:pPr>
            <a:r>
              <a:rPr lang="zh-CN" altLang="en-US" sz="2400"/>
              <a:t> 缓解了测试预期问题</a:t>
            </a:r>
            <a:endParaRPr lang="en-US" altLang="zh-CN" sz="2400"/>
          </a:p>
          <a:p>
            <a:pPr eaLnBrk="1" hangingPunct="1">
              <a:lnSpc>
                <a:spcPct val="200000"/>
              </a:lnSpc>
              <a:buFont typeface="Wingdings" panose="05000000000000000000" pitchFamily="2" charset="2"/>
              <a:buChar char="p"/>
            </a:pPr>
            <a:r>
              <a:rPr lang="zh-CN" altLang="en-US" sz="2400"/>
              <a:t> </a:t>
            </a:r>
            <a:r>
              <a:rPr lang="zh-CN" altLang="en-US" sz="2400">
                <a:solidFill>
                  <a:schemeClr val="accent2"/>
                </a:solidFill>
              </a:rPr>
              <a:t>解决了测试预期不存在时原始</a:t>
            </a:r>
            <a:r>
              <a:rPr lang="en-US" altLang="zh-CN" sz="2400">
                <a:solidFill>
                  <a:schemeClr val="accent2"/>
                </a:solidFill>
                <a:latin typeface="Georgia" panose="02040502050405020303" pitchFamily="18" charset="0"/>
              </a:rPr>
              <a:t>APT</a:t>
            </a:r>
            <a:r>
              <a:rPr lang="zh-CN" altLang="en-US" sz="2400">
                <a:solidFill>
                  <a:schemeClr val="accent2"/>
                </a:solidFill>
                <a:latin typeface="Georgia" panose="02040502050405020303" pitchFamily="18" charset="0"/>
              </a:rPr>
              <a:t>策略的应用问题</a:t>
            </a:r>
            <a:endParaRPr lang="en-US" altLang="zh-CN" sz="2400">
              <a:solidFill>
                <a:schemeClr val="accent2"/>
              </a:solidFill>
              <a:latin typeface="Georgia" panose="02040502050405020303" pitchFamily="18" charset="0"/>
            </a:endParaRPr>
          </a:p>
          <a:p>
            <a:pPr eaLnBrk="1" hangingPunct="1">
              <a:lnSpc>
                <a:spcPct val="200000"/>
              </a:lnSpc>
              <a:buFont typeface="Wingdings" panose="05000000000000000000" pitchFamily="2" charset="2"/>
              <a:buChar char="p"/>
            </a:pPr>
            <a:r>
              <a:rPr lang="en-US" altLang="zh-CN" sz="2400">
                <a:latin typeface="Georgia" panose="02040502050405020303" pitchFamily="18" charset="0"/>
              </a:rPr>
              <a:t> </a:t>
            </a:r>
            <a:r>
              <a:rPr lang="zh-CN" altLang="en-US" sz="2400">
                <a:solidFill>
                  <a:schemeClr val="accent2"/>
                </a:solidFill>
                <a:latin typeface="Georgia" panose="02040502050405020303" pitchFamily="18" charset="0"/>
              </a:rPr>
              <a:t>在蜕变测试分区的基础上加入了软件的控制理论</a:t>
            </a:r>
            <a:endParaRPr lang="en-US" altLang="zh-CN" sz="2400">
              <a:solidFill>
                <a:schemeClr val="accent2"/>
              </a:solidFill>
              <a:latin typeface="Georgia" panose="02040502050405020303" pitchFamily="18" charset="0"/>
            </a:endParaRPr>
          </a:p>
          <a:p>
            <a:pPr eaLnBrk="1" hangingPunct="1">
              <a:lnSpc>
                <a:spcPct val="200000"/>
              </a:lnSpc>
              <a:buFont typeface="Wingdings" panose="05000000000000000000" pitchFamily="2" charset="2"/>
              <a:buChar char="p"/>
            </a:pPr>
            <a:r>
              <a:rPr lang="zh-CN" altLang="en-US" sz="2400">
                <a:latin typeface="Georgia" panose="02040502050405020303" pitchFamily="18" charset="0"/>
              </a:rPr>
              <a:t> </a:t>
            </a:r>
            <a:r>
              <a:rPr lang="zh-CN" altLang="en-US" sz="2400">
                <a:solidFill>
                  <a:srgbClr val="FF0000"/>
                </a:solidFill>
                <a:latin typeface="Georgia" panose="02040502050405020303" pitchFamily="18" charset="0"/>
              </a:rPr>
              <a:t>从本质上提高了蜕变测试的测试效率</a:t>
            </a:r>
            <a:endParaRPr lang="en-US" altLang="zh-CN" sz="2400">
              <a:solidFill>
                <a:srgbClr val="FF0000"/>
              </a:solidFill>
              <a:latin typeface="Georgia" panose="02040502050405020303" pitchFamily="18" charset="0"/>
            </a:endParaRPr>
          </a:p>
          <a:p>
            <a:pPr eaLnBrk="1" hangingPunct="1">
              <a:lnSpc>
                <a:spcPct val="200000"/>
              </a:lnSpc>
              <a:buFont typeface="Wingdings" panose="05000000000000000000" pitchFamily="2" charset="2"/>
              <a:buChar char="p"/>
            </a:pPr>
            <a:endParaRPr lang="zh-CN" altLang="en-US"/>
          </a:p>
        </p:txBody>
      </p:sp>
      <p:sp>
        <p:nvSpPr>
          <p:cNvPr id="8" name="文本框 7"/>
          <p:cNvSpPr txBox="1">
            <a:spLocks noChangeArrowheads="1"/>
          </p:cNvSpPr>
          <p:nvPr/>
        </p:nvSpPr>
        <p:spPr bwMode="auto">
          <a:xfrm>
            <a:off x="884238" y="1117600"/>
            <a:ext cx="85423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a:t>
            </a:r>
            <a:r>
              <a:rPr lang="en-US" altLang="zh-CN" sz="2800">
                <a:latin typeface="Georgia" panose="02040502050405020303" pitchFamily="18" charset="0"/>
              </a:rPr>
              <a:t>APT</a:t>
            </a:r>
            <a:r>
              <a:rPr lang="zh-CN" altLang="en-US" sz="2800"/>
              <a:t>与</a:t>
            </a:r>
            <a:r>
              <a:rPr lang="en-US" altLang="zh-CN" sz="2800">
                <a:latin typeface="Georgia" panose="02040502050405020303" pitchFamily="18" charset="0"/>
              </a:rPr>
              <a:t>MT</a:t>
            </a:r>
            <a:r>
              <a:rPr lang="zh-CN" altLang="en-US" sz="2800"/>
              <a:t>集成的意义</a:t>
            </a:r>
            <a:endParaRPr lang="en-US" altLang="zh-CN" sz="2800">
              <a:latin typeface="Georgia" panose="02040502050405020303"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246188" y="209550"/>
            <a:ext cx="2166937"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4 </a:t>
            </a:r>
            <a:r>
              <a:rPr lang="zh-CN" altLang="en-US" sz="3200" dirty="0">
                <a:latin typeface="+mj-lt"/>
                <a:ea typeface="微软雅黑" panose="020B0503020204020204" pitchFamily="34" charset="-122"/>
              </a:rPr>
              <a:t>研究内容</a:t>
            </a:r>
          </a:p>
        </p:txBody>
      </p:sp>
      <p:sp>
        <p:nvSpPr>
          <p:cNvPr id="3" name="文本框 2"/>
          <p:cNvSpPr txBox="1">
            <a:spLocks noChangeArrowheads="1"/>
          </p:cNvSpPr>
          <p:nvPr/>
        </p:nvSpPr>
        <p:spPr bwMode="auto">
          <a:xfrm>
            <a:off x="695325" y="984250"/>
            <a:ext cx="57340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3.1 APT</a:t>
            </a:r>
            <a:r>
              <a:rPr lang="zh-CN" altLang="en-US" sz="3200">
                <a:solidFill>
                  <a:schemeClr val="accent2"/>
                </a:solidFill>
              </a:rPr>
              <a:t>与</a:t>
            </a:r>
            <a:r>
              <a:rPr lang="en-US" altLang="zh-CN" sz="3200">
                <a:solidFill>
                  <a:schemeClr val="accent2"/>
                </a:solidFill>
              </a:rPr>
              <a:t>MT</a:t>
            </a:r>
            <a:r>
              <a:rPr lang="zh-CN" altLang="en-US" sz="3200">
                <a:solidFill>
                  <a:schemeClr val="accent2"/>
                </a:solidFill>
              </a:rPr>
              <a:t>的结合方式</a:t>
            </a:r>
          </a:p>
        </p:txBody>
      </p:sp>
      <p:sp>
        <p:nvSpPr>
          <p:cNvPr id="88" name="文本框 87"/>
          <p:cNvSpPr txBox="1">
            <a:spLocks noChangeArrowheads="1"/>
          </p:cNvSpPr>
          <p:nvPr/>
        </p:nvSpPr>
        <p:spPr bwMode="auto">
          <a:xfrm>
            <a:off x="1343025" y="1739900"/>
            <a:ext cx="48783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a:t>
            </a:r>
            <a:r>
              <a:rPr lang="en-US" altLang="zh-CN" sz="2800">
                <a:latin typeface="黑体" panose="02010609060101010101" pitchFamily="49" charset="-122"/>
                <a:ea typeface="黑体" panose="02010609060101010101" pitchFamily="49" charset="-122"/>
              </a:rPr>
              <a:t>APT</a:t>
            </a:r>
            <a:r>
              <a:rPr lang="zh-CN" altLang="en-US" sz="2800">
                <a:latin typeface="黑体" panose="02010609060101010101" pitchFamily="49" charset="-122"/>
                <a:ea typeface="黑体" panose="02010609060101010101" pitchFamily="49" charset="-122"/>
              </a:rPr>
              <a:t>与</a:t>
            </a:r>
            <a:r>
              <a:rPr lang="en-US" altLang="zh-CN" sz="2800">
                <a:latin typeface="黑体" panose="02010609060101010101" pitchFamily="49" charset="-122"/>
                <a:ea typeface="黑体" panose="02010609060101010101" pitchFamily="49" charset="-122"/>
              </a:rPr>
              <a:t>MT</a:t>
            </a:r>
            <a:r>
              <a:rPr lang="zh-CN" altLang="en-US" sz="2800">
                <a:latin typeface="黑体" panose="02010609060101010101" pitchFamily="49" charset="-122"/>
                <a:ea typeface="黑体" panose="02010609060101010101" pitchFamily="49" charset="-122"/>
              </a:rPr>
              <a:t>集成存在的问题</a:t>
            </a:r>
          </a:p>
        </p:txBody>
      </p:sp>
      <p:sp>
        <p:nvSpPr>
          <p:cNvPr id="89" name="椭圆 88"/>
          <p:cNvSpPr/>
          <p:nvPr/>
        </p:nvSpPr>
        <p:spPr>
          <a:xfrm>
            <a:off x="7586663" y="3908425"/>
            <a:ext cx="431800" cy="388938"/>
          </a:xfrm>
          <a:prstGeom prst="ellipse">
            <a:avLst/>
          </a:prstGeom>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en-US" altLang="zh-CN" dirty="0">
                <a:solidFill>
                  <a:srgbClr val="FF0000"/>
                </a:solidFill>
              </a:rPr>
              <a:t>1</a:t>
            </a:r>
            <a:endParaRPr lang="zh-CN" altLang="en-US" dirty="0">
              <a:solidFill>
                <a:srgbClr val="FF0000"/>
              </a:solidFill>
            </a:endParaRPr>
          </a:p>
        </p:txBody>
      </p:sp>
      <p:sp>
        <p:nvSpPr>
          <p:cNvPr id="95" name="文本框 94"/>
          <p:cNvSpPr txBox="1">
            <a:spLocks noChangeArrowheads="1"/>
          </p:cNvSpPr>
          <p:nvPr/>
        </p:nvSpPr>
        <p:spPr bwMode="auto">
          <a:xfrm>
            <a:off x="4652963" y="3976688"/>
            <a:ext cx="461962"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p>
            <a:pPr eaLnBrk="1" hangingPunct="1"/>
            <a:r>
              <a:rPr lang="zh-CN" altLang="en-US"/>
              <a:t>选择一个蜕变关系</a:t>
            </a:r>
            <a:endParaRPr lang="zh-CN" altLang="en-US">
              <a:latin typeface="Georgia" panose="02040502050405020303" pitchFamily="18" charset="0"/>
            </a:endParaRPr>
          </a:p>
        </p:txBody>
      </p:sp>
      <p:sp>
        <p:nvSpPr>
          <p:cNvPr id="99" name="椭圆 98"/>
          <p:cNvSpPr/>
          <p:nvPr/>
        </p:nvSpPr>
        <p:spPr>
          <a:xfrm>
            <a:off x="6429375" y="5948363"/>
            <a:ext cx="431800" cy="387350"/>
          </a:xfrm>
          <a:prstGeom prst="ellipse">
            <a:avLst/>
          </a:prstGeom>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en-US" altLang="zh-CN" dirty="0">
                <a:solidFill>
                  <a:srgbClr val="FF0000"/>
                </a:solidFill>
              </a:rPr>
              <a:t>3</a:t>
            </a:r>
            <a:endParaRPr lang="zh-CN" altLang="en-US" dirty="0">
              <a:solidFill>
                <a:srgbClr val="FF0000"/>
              </a:solidFill>
            </a:endParaRPr>
          </a:p>
        </p:txBody>
      </p:sp>
      <p:sp>
        <p:nvSpPr>
          <p:cNvPr id="100" name="矩形: 圆角 99"/>
          <p:cNvSpPr/>
          <p:nvPr/>
        </p:nvSpPr>
        <p:spPr>
          <a:xfrm>
            <a:off x="6573838" y="4581525"/>
            <a:ext cx="1304925" cy="647700"/>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latin typeface="Georgia" panose="02040502050405020303" pitchFamily="18" charset="0"/>
                <a:ea typeface="等线" panose="02010600030101010101" pitchFamily="2" charset="-122"/>
                <a:cs typeface="Times New Roman" panose="02020603050405020304" pitchFamily="18" charset="0"/>
              </a:rPr>
              <a:t>分区</a:t>
            </a:r>
            <a:endParaRPr lang="zh-CN" altLang="zh-CN" sz="2400" dirty="0">
              <a:solidFill>
                <a:schemeClr val="tx1"/>
              </a:solidFill>
              <a:latin typeface="Georgia" panose="02040502050405020303" pitchFamily="18" charset="0"/>
              <a:ea typeface="宋体" panose="02010600030101010101" pitchFamily="2" charset="-122"/>
              <a:cs typeface="宋体" panose="02010600030101010101" pitchFamily="2" charset="-122"/>
            </a:endParaRPr>
          </a:p>
        </p:txBody>
      </p:sp>
      <p:sp>
        <p:nvSpPr>
          <p:cNvPr id="101" name="矩形: 圆角 100"/>
          <p:cNvSpPr/>
          <p:nvPr/>
        </p:nvSpPr>
        <p:spPr>
          <a:xfrm>
            <a:off x="4040188" y="2886075"/>
            <a:ext cx="1304925" cy="649288"/>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altLang="en-US" kern="100" dirty="0">
                <a:solidFill>
                  <a:schemeClr val="tx1"/>
                </a:solidFill>
                <a:latin typeface="Georgia" panose="02040502050405020303" pitchFamily="18" charset="0"/>
                <a:ea typeface="等线" panose="02010600030101010101" pitchFamily="2" charset="-122"/>
                <a:cs typeface="Times New Roman" panose="02020603050405020304" pitchFamily="18" charset="0"/>
              </a:rPr>
              <a:t>原始测试用例</a:t>
            </a:r>
            <a:endParaRPr lang="zh-CN" altLang="zh-CN" kern="100" dirty="0">
              <a:solidFill>
                <a:schemeClr val="tx1"/>
              </a:solidFill>
              <a:latin typeface="Georgia" panose="02040502050405020303" pitchFamily="18" charset="0"/>
              <a:ea typeface="等线" panose="02010600030101010101" pitchFamily="2" charset="-122"/>
              <a:cs typeface="Times New Roman" panose="02020603050405020304" pitchFamily="18" charset="0"/>
            </a:endParaRPr>
          </a:p>
        </p:txBody>
      </p:sp>
      <p:sp>
        <p:nvSpPr>
          <p:cNvPr id="102" name="矩形: 圆角 101"/>
          <p:cNvSpPr/>
          <p:nvPr/>
        </p:nvSpPr>
        <p:spPr>
          <a:xfrm>
            <a:off x="4040188" y="6215063"/>
            <a:ext cx="1304925" cy="649287"/>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zh-CN" altLang="en-US" kern="100" dirty="0">
                <a:solidFill>
                  <a:schemeClr val="tx1"/>
                </a:solidFill>
                <a:latin typeface="Georgia" panose="02040502050405020303" pitchFamily="18" charset="0"/>
                <a:ea typeface="等线" panose="02010600030101010101" pitchFamily="2" charset="-122"/>
                <a:cs typeface="Times New Roman" panose="02020603050405020304" pitchFamily="18" charset="0"/>
              </a:rPr>
              <a:t>蜕变关系集</a:t>
            </a:r>
            <a:endParaRPr lang="zh-CN" altLang="zh-CN" kern="100" dirty="0">
              <a:solidFill>
                <a:schemeClr val="tx1"/>
              </a:solidFill>
              <a:latin typeface="Georgia" panose="02040502050405020303" pitchFamily="18" charset="0"/>
              <a:ea typeface="等线" panose="02010600030101010101" pitchFamily="2" charset="-122"/>
              <a:cs typeface="Times New Roman" panose="02020603050405020304" pitchFamily="18" charset="0"/>
            </a:endParaRPr>
          </a:p>
        </p:txBody>
      </p:sp>
      <p:sp>
        <p:nvSpPr>
          <p:cNvPr id="103" name="矩形: 圆角 102"/>
          <p:cNvSpPr/>
          <p:nvPr/>
        </p:nvSpPr>
        <p:spPr>
          <a:xfrm>
            <a:off x="1876425" y="4581525"/>
            <a:ext cx="1304925" cy="647700"/>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hangingPunct="1">
              <a:spcAft>
                <a:spcPts val="0"/>
              </a:spcAft>
              <a:defRPr/>
            </a:pPr>
            <a:r>
              <a:rPr lang="zh-CN" altLang="en-US" dirty="0">
                <a:solidFill>
                  <a:schemeClr val="tx1"/>
                </a:solidFill>
                <a:latin typeface="Georgia" panose="02040502050405020303" pitchFamily="18" charset="0"/>
                <a:ea typeface="等线" panose="02010600030101010101" pitchFamily="2" charset="-122"/>
                <a:cs typeface="Times New Roman" panose="02020603050405020304" pitchFamily="18" charset="0"/>
              </a:rPr>
              <a:t>衍生测试用例</a:t>
            </a:r>
            <a:endParaRPr lang="zh-CN" altLang="zh-CN" dirty="0">
              <a:solidFill>
                <a:schemeClr val="tx1"/>
              </a:solidFill>
              <a:latin typeface="Georgia" panose="02040502050405020303" pitchFamily="18" charset="0"/>
              <a:ea typeface="宋体" panose="02010600030101010101" pitchFamily="2" charset="-122"/>
              <a:cs typeface="宋体" panose="02010600030101010101" pitchFamily="2" charset="-122"/>
            </a:endParaRPr>
          </a:p>
        </p:txBody>
      </p:sp>
      <p:cxnSp>
        <p:nvCxnSpPr>
          <p:cNvPr id="107" name="直接箭头连接符 106"/>
          <p:cNvCxnSpPr>
            <a:stCxn id="100" idx="0"/>
            <a:endCxn id="101" idx="3"/>
          </p:cNvCxnSpPr>
          <p:nvPr/>
        </p:nvCxnSpPr>
        <p:spPr>
          <a:xfrm flipH="1" flipV="1">
            <a:off x="5345113" y="3209925"/>
            <a:ext cx="1881187" cy="137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直接箭头连接符 108"/>
          <p:cNvCxnSpPr>
            <a:cxnSpLocks/>
          </p:cNvCxnSpPr>
          <p:nvPr/>
        </p:nvCxnSpPr>
        <p:spPr>
          <a:xfrm>
            <a:off x="4692650" y="3535363"/>
            <a:ext cx="0" cy="2679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文本框 109"/>
          <p:cNvSpPr txBox="1">
            <a:spLocks noChangeArrowheads="1"/>
          </p:cNvSpPr>
          <p:nvPr/>
        </p:nvSpPr>
        <p:spPr bwMode="auto">
          <a:xfrm>
            <a:off x="9020175" y="3400425"/>
            <a:ext cx="39608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200000"/>
              </a:lnSpc>
              <a:buFont typeface="Arial" panose="020B0604020202020204" pitchFamily="34" charset="0"/>
              <a:buAutoNum type="arabicPeriod"/>
            </a:pPr>
            <a:r>
              <a:rPr lang="zh-CN" altLang="en-US"/>
              <a:t>分区方式</a:t>
            </a:r>
            <a:endParaRPr lang="en-US" altLang="zh-CN"/>
          </a:p>
          <a:p>
            <a:pPr eaLnBrk="1" hangingPunct="1">
              <a:lnSpc>
                <a:spcPct val="200000"/>
              </a:lnSpc>
              <a:buFont typeface="Arial" panose="020B0604020202020204" pitchFamily="34" charset="0"/>
              <a:buAutoNum type="arabicPeriod"/>
            </a:pPr>
            <a:r>
              <a:rPr lang="zh-CN" altLang="en-US"/>
              <a:t>怎么识别和选择蜕变关系</a:t>
            </a:r>
            <a:endParaRPr lang="en-US" altLang="zh-CN"/>
          </a:p>
          <a:p>
            <a:pPr eaLnBrk="1" hangingPunct="1">
              <a:lnSpc>
                <a:spcPct val="200000"/>
              </a:lnSpc>
              <a:buFont typeface="Arial" panose="020B0604020202020204" pitchFamily="34" charset="0"/>
              <a:buAutoNum type="arabicPeriod"/>
            </a:pPr>
            <a:r>
              <a:rPr lang="zh-CN" altLang="en-US">
                <a:solidFill>
                  <a:srgbClr val="FF0000"/>
                </a:solidFill>
              </a:rPr>
              <a:t>分区怎么和蜕变关系联系起来</a:t>
            </a:r>
          </a:p>
        </p:txBody>
      </p:sp>
      <p:sp>
        <p:nvSpPr>
          <p:cNvPr id="111" name="椭圆 110"/>
          <p:cNvSpPr/>
          <p:nvPr/>
        </p:nvSpPr>
        <p:spPr>
          <a:xfrm>
            <a:off x="5081588" y="4391025"/>
            <a:ext cx="433387" cy="388938"/>
          </a:xfrm>
          <a:prstGeom prst="ellipse">
            <a:avLst/>
          </a:prstGeom>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en-US" altLang="zh-CN" dirty="0">
                <a:solidFill>
                  <a:srgbClr val="FF0000"/>
                </a:solidFill>
              </a:rPr>
              <a:t>2</a:t>
            </a:r>
            <a:endParaRPr lang="zh-CN" altLang="en-US" dirty="0">
              <a:solidFill>
                <a:srgbClr val="FF0000"/>
              </a:solidFill>
            </a:endParaRPr>
          </a:p>
        </p:txBody>
      </p:sp>
      <p:cxnSp>
        <p:nvCxnSpPr>
          <p:cNvPr id="113" name="直接箭头连接符 112"/>
          <p:cNvCxnSpPr>
            <a:stCxn id="102" idx="1"/>
            <a:endCxn id="103" idx="2"/>
          </p:cNvCxnSpPr>
          <p:nvPr/>
        </p:nvCxnSpPr>
        <p:spPr>
          <a:xfrm flipH="1" flipV="1">
            <a:off x="2528888" y="5229225"/>
            <a:ext cx="1511300" cy="1311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矩形 113"/>
          <p:cNvSpPr/>
          <p:nvPr/>
        </p:nvSpPr>
        <p:spPr>
          <a:xfrm>
            <a:off x="1749425" y="2676525"/>
            <a:ext cx="6346825" cy="4324350"/>
          </a:xfrm>
          <a:prstGeom prst="rect">
            <a:avLst/>
          </a:prstGeom>
          <a:no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zh-CN" altLang="en-US"/>
          </a:p>
        </p:txBody>
      </p:sp>
      <p:cxnSp>
        <p:nvCxnSpPr>
          <p:cNvPr id="5" name="直接箭头连接符 4"/>
          <p:cNvCxnSpPr>
            <a:stCxn id="100" idx="2"/>
            <a:endCxn id="102" idx="3"/>
          </p:cNvCxnSpPr>
          <p:nvPr/>
        </p:nvCxnSpPr>
        <p:spPr>
          <a:xfrm flipH="1">
            <a:off x="5345113" y="5229225"/>
            <a:ext cx="1881187" cy="1311275"/>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文本框 5"/>
          <p:cNvSpPr txBox="1">
            <a:spLocks noChangeArrowheads="1"/>
          </p:cNvSpPr>
          <p:nvPr/>
        </p:nvSpPr>
        <p:spPr bwMode="auto">
          <a:xfrm>
            <a:off x="6067425" y="6416675"/>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是否存在联系</a:t>
            </a:r>
          </a:p>
        </p:txBody>
      </p:sp>
      <p:sp>
        <p:nvSpPr>
          <p:cNvPr id="7" name="椭圆 6"/>
          <p:cNvSpPr/>
          <p:nvPr/>
        </p:nvSpPr>
        <p:spPr>
          <a:xfrm>
            <a:off x="6372225" y="4178300"/>
            <a:ext cx="1685925" cy="15001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椭圆 24"/>
          <p:cNvSpPr/>
          <p:nvPr/>
        </p:nvSpPr>
        <p:spPr>
          <a:xfrm>
            <a:off x="3846513" y="5948363"/>
            <a:ext cx="1658937" cy="1239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8" grpId="0"/>
      <p:bldP spid="89" grpId="0" animBg="1"/>
      <p:bldP spid="95" grpId="0"/>
      <p:bldP spid="99" grpId="0" animBg="1"/>
      <p:bldP spid="100" grpId="0" animBg="1"/>
      <p:bldP spid="101" grpId="0" animBg="1"/>
      <p:bldP spid="102" grpId="0" animBg="1"/>
      <p:bldP spid="103" grpId="0" animBg="1"/>
      <p:bldP spid="110" grpId="0"/>
      <p:bldP spid="111" grpId="0" animBg="1"/>
      <p:bldP spid="114" grpId="0" animBg="1"/>
      <p:bldP spid="6" grpId="0"/>
      <p:bldP spid="7"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246188" y="209550"/>
            <a:ext cx="2166937"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4 </a:t>
            </a:r>
            <a:r>
              <a:rPr lang="zh-CN" altLang="en-US" sz="3200" dirty="0">
                <a:latin typeface="+mj-lt"/>
                <a:ea typeface="微软雅黑" panose="020B0503020204020204" pitchFamily="34" charset="-122"/>
              </a:rPr>
              <a:t>研究内容</a:t>
            </a:r>
          </a:p>
        </p:txBody>
      </p:sp>
      <p:sp>
        <p:nvSpPr>
          <p:cNvPr id="28677" name="文本框 2"/>
          <p:cNvSpPr txBox="1">
            <a:spLocks noChangeArrowheads="1"/>
          </p:cNvSpPr>
          <p:nvPr/>
        </p:nvSpPr>
        <p:spPr bwMode="auto">
          <a:xfrm>
            <a:off x="695325" y="984250"/>
            <a:ext cx="57340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3.1 APT</a:t>
            </a:r>
            <a:r>
              <a:rPr lang="zh-CN" altLang="en-US" sz="3200">
                <a:solidFill>
                  <a:schemeClr val="accent2"/>
                </a:solidFill>
              </a:rPr>
              <a:t>与</a:t>
            </a:r>
            <a:r>
              <a:rPr lang="en-US" altLang="zh-CN" sz="3200">
                <a:solidFill>
                  <a:schemeClr val="accent2"/>
                </a:solidFill>
              </a:rPr>
              <a:t>MT</a:t>
            </a:r>
            <a:r>
              <a:rPr lang="zh-CN" altLang="en-US" sz="3200">
                <a:solidFill>
                  <a:schemeClr val="accent2"/>
                </a:solidFill>
              </a:rPr>
              <a:t>的结合方式</a:t>
            </a:r>
          </a:p>
        </p:txBody>
      </p:sp>
      <p:sp>
        <p:nvSpPr>
          <p:cNvPr id="88" name="文本框 87"/>
          <p:cNvSpPr txBox="1">
            <a:spLocks noChangeArrowheads="1"/>
          </p:cNvSpPr>
          <p:nvPr/>
        </p:nvSpPr>
        <p:spPr bwMode="auto">
          <a:xfrm>
            <a:off x="1343025" y="1739900"/>
            <a:ext cx="7318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a:t>
            </a:r>
            <a:r>
              <a:rPr lang="en-US" altLang="zh-CN" sz="2800">
                <a:latin typeface="黑体" panose="02010609060101010101" pitchFamily="49" charset="-122"/>
                <a:ea typeface="黑体" panose="02010609060101010101" pitchFamily="49" charset="-122"/>
              </a:rPr>
              <a:t>APT</a:t>
            </a:r>
            <a:r>
              <a:rPr lang="zh-CN" altLang="en-US" sz="2800">
                <a:latin typeface="黑体" panose="02010609060101010101" pitchFamily="49" charset="-122"/>
                <a:ea typeface="黑体" panose="02010609060101010101" pitchFamily="49" charset="-122"/>
              </a:rPr>
              <a:t>与</a:t>
            </a:r>
            <a:r>
              <a:rPr lang="en-US" altLang="zh-CN" sz="2800">
                <a:latin typeface="黑体" panose="02010609060101010101" pitchFamily="49" charset="-122"/>
                <a:ea typeface="黑体" panose="02010609060101010101" pitchFamily="49" charset="-122"/>
              </a:rPr>
              <a:t>MT</a:t>
            </a:r>
            <a:r>
              <a:rPr lang="zh-CN" altLang="en-US" sz="2800">
                <a:latin typeface="黑体" panose="02010609060101010101" pitchFamily="49" charset="-122"/>
                <a:ea typeface="黑体" panose="02010609060101010101" pitchFamily="49" charset="-122"/>
              </a:rPr>
              <a:t>结合存在的问题解决方案</a:t>
            </a:r>
          </a:p>
        </p:txBody>
      </p:sp>
      <p:sp>
        <p:nvSpPr>
          <p:cNvPr id="2" name="文本框 1"/>
          <p:cNvSpPr txBox="1">
            <a:spLocks noChangeArrowheads="1"/>
          </p:cNvSpPr>
          <p:nvPr/>
        </p:nvSpPr>
        <p:spPr bwMode="auto">
          <a:xfrm>
            <a:off x="1820863" y="2608263"/>
            <a:ext cx="7056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p"/>
            </a:pPr>
            <a:r>
              <a:rPr lang="zh-CN" altLang="en-US" sz="2400"/>
              <a:t>分区方式</a:t>
            </a:r>
            <a:r>
              <a:rPr lang="en-US" altLang="zh-CN" sz="2400"/>
              <a:t>——</a:t>
            </a:r>
            <a:r>
              <a:rPr lang="en-US" altLang="zh-CN" sz="2400">
                <a:latin typeface="Georgia" panose="02040502050405020303" pitchFamily="18" charset="0"/>
              </a:rPr>
              <a:t>category partition method(CPM)</a:t>
            </a:r>
            <a:endParaRPr lang="zh-CN" altLang="en-US" sz="2400">
              <a:latin typeface="Georgia" panose="02040502050405020303" pitchFamily="18" charset="0"/>
            </a:endParaRPr>
          </a:p>
        </p:txBody>
      </p:sp>
      <p:sp>
        <p:nvSpPr>
          <p:cNvPr id="4" name="文本框 3"/>
          <p:cNvSpPr txBox="1"/>
          <p:nvPr/>
        </p:nvSpPr>
        <p:spPr>
          <a:xfrm>
            <a:off x="2181225" y="3956050"/>
            <a:ext cx="5903913" cy="647700"/>
          </a:xfrm>
          <a:prstGeom prst="rect">
            <a:avLst/>
          </a:prstGeom>
          <a:noFill/>
        </p:spPr>
        <p:txBody>
          <a:bodyPr>
            <a:spAutoFit/>
          </a:bodyPr>
          <a:lstStyle/>
          <a:p>
            <a:pPr marL="285750" indent="-285750" eaLnBrk="1" hangingPunct="1">
              <a:buFont typeface="Wingdings" panose="05000000000000000000" pitchFamily="2" charset="2"/>
              <a:buChar char="l"/>
              <a:defRPr/>
            </a:pPr>
            <a:r>
              <a:rPr lang="zh-CN" altLang="en-US" dirty="0"/>
              <a:t>范畴</a:t>
            </a:r>
            <a:r>
              <a:rPr lang="en-US" altLang="zh-CN" dirty="0"/>
              <a:t>(Category):</a:t>
            </a:r>
            <a:r>
              <a:rPr lang="zh-CN" altLang="en-US" dirty="0"/>
              <a:t>待测软件参数或环境条件的主要属性</a:t>
            </a:r>
            <a:endParaRPr lang="en-US" altLang="zh-CN" dirty="0"/>
          </a:p>
          <a:p>
            <a:pPr eaLnBrk="1" hangingPunct="1">
              <a:defRPr/>
            </a:pPr>
            <a:endParaRPr lang="zh-CN" altLang="en-US" dirty="0"/>
          </a:p>
        </p:txBody>
      </p:sp>
      <p:sp>
        <p:nvSpPr>
          <p:cNvPr id="5" name="文本框 4"/>
          <p:cNvSpPr txBox="1">
            <a:spLocks noChangeArrowheads="1"/>
          </p:cNvSpPr>
          <p:nvPr/>
        </p:nvSpPr>
        <p:spPr bwMode="auto">
          <a:xfrm>
            <a:off x="2181225" y="3300413"/>
            <a:ext cx="7915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t>一种系统的基于规格说明书的测试软件功能的方法</a:t>
            </a:r>
          </a:p>
        </p:txBody>
      </p:sp>
      <p:sp>
        <p:nvSpPr>
          <p:cNvPr id="6" name="文本框 5"/>
          <p:cNvSpPr txBox="1">
            <a:spLocks noChangeArrowheads="1"/>
          </p:cNvSpPr>
          <p:nvPr/>
        </p:nvSpPr>
        <p:spPr bwMode="auto">
          <a:xfrm>
            <a:off x="2613025" y="4421188"/>
            <a:ext cx="48244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en-US"/>
              <a:t>参数：功能单元的明确的输入</a:t>
            </a:r>
            <a:endParaRPr lang="en-US" altLang="zh-CN"/>
          </a:p>
          <a:p>
            <a:pPr eaLnBrk="1" hangingPunct="1">
              <a:buFont typeface="Arial" panose="020B0604020202020204" pitchFamily="34" charset="0"/>
              <a:buChar char="•"/>
            </a:pPr>
            <a:r>
              <a:rPr lang="zh-CN" altLang="en-US"/>
              <a:t>环境条件：执行功能单元时系统的状态特征</a:t>
            </a:r>
          </a:p>
        </p:txBody>
      </p:sp>
      <p:sp>
        <p:nvSpPr>
          <p:cNvPr id="24" name="文本框 23"/>
          <p:cNvSpPr txBox="1"/>
          <p:nvPr/>
        </p:nvSpPr>
        <p:spPr>
          <a:xfrm>
            <a:off x="2190750" y="5135563"/>
            <a:ext cx="4598988" cy="646112"/>
          </a:xfrm>
          <a:prstGeom prst="rect">
            <a:avLst/>
          </a:prstGeom>
          <a:noFill/>
        </p:spPr>
        <p:txBody>
          <a:bodyPr>
            <a:spAutoFit/>
          </a:bodyPr>
          <a:lstStyle/>
          <a:p>
            <a:pPr marL="285750" indent="-285750" eaLnBrk="1" hangingPunct="1">
              <a:buFont typeface="Wingdings" panose="05000000000000000000" pitchFamily="2" charset="2"/>
              <a:buChar char="l"/>
              <a:defRPr/>
            </a:pPr>
            <a:r>
              <a:rPr lang="zh-CN" altLang="en-US" dirty="0"/>
              <a:t>选项</a:t>
            </a:r>
            <a:r>
              <a:rPr lang="en-US" altLang="zh-CN" dirty="0"/>
              <a:t>(Choice): </a:t>
            </a:r>
            <a:r>
              <a:rPr lang="zh-CN" altLang="en-US" dirty="0"/>
              <a:t>范畴中的不同种类的值</a:t>
            </a:r>
            <a:endParaRPr lang="en-US" altLang="zh-CN" dirty="0"/>
          </a:p>
          <a:p>
            <a:pPr eaLnBrk="1" hangingPunct="1">
              <a:defRPr/>
            </a:pPr>
            <a:endParaRPr lang="zh-CN" altLang="en-US" dirty="0"/>
          </a:p>
        </p:txBody>
      </p:sp>
      <p:sp>
        <p:nvSpPr>
          <p:cNvPr id="25" name="文本框 24"/>
          <p:cNvSpPr txBox="1"/>
          <p:nvPr/>
        </p:nvSpPr>
        <p:spPr>
          <a:xfrm>
            <a:off x="2190750" y="5989638"/>
            <a:ext cx="5894388" cy="923925"/>
          </a:xfrm>
          <a:prstGeom prst="rect">
            <a:avLst/>
          </a:prstGeom>
          <a:noFill/>
        </p:spPr>
        <p:txBody>
          <a:bodyPr>
            <a:spAutoFit/>
          </a:bodyPr>
          <a:lstStyle/>
          <a:p>
            <a:pPr marL="285750" indent="-285750" eaLnBrk="1" hangingPunct="1">
              <a:buFont typeface="Wingdings" panose="05000000000000000000" pitchFamily="2" charset="2"/>
              <a:buChar char="l"/>
              <a:defRPr/>
            </a:pPr>
            <a:r>
              <a:rPr lang="zh-CN" altLang="en-US" dirty="0"/>
              <a:t>测试帧</a:t>
            </a:r>
            <a:r>
              <a:rPr lang="en-US" altLang="zh-CN" dirty="0"/>
              <a:t>(test frame): </a:t>
            </a:r>
            <a:r>
              <a:rPr lang="zh-CN" altLang="en-US" dirty="0"/>
              <a:t>不同范畴中的选项进行有效组合，并且将测试帧实例化可以得到具体的测试用例</a:t>
            </a:r>
            <a:endParaRPr lang="en-US" altLang="zh-CN" dirty="0"/>
          </a:p>
          <a:p>
            <a:pPr eaLnBrk="1" hangingPunct="1">
              <a:defRPr/>
            </a:pPr>
            <a:endParaRPr lang="zh-CN" altLang="en-US" dirty="0"/>
          </a:p>
        </p:txBody>
      </p:sp>
      <p:sp>
        <p:nvSpPr>
          <p:cNvPr id="7" name="文本框 6"/>
          <p:cNvSpPr txBox="1">
            <a:spLocks noChangeArrowheads="1"/>
          </p:cNvSpPr>
          <p:nvPr/>
        </p:nvSpPr>
        <p:spPr bwMode="auto">
          <a:xfrm>
            <a:off x="8061325" y="6208713"/>
            <a:ext cx="388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FF0000"/>
                </a:solidFill>
              </a:rPr>
              <a:t>每一个</a:t>
            </a:r>
            <a:r>
              <a:rPr lang="en-US" altLang="zh-CN">
                <a:solidFill>
                  <a:srgbClr val="FF0000"/>
                </a:solidFill>
              </a:rPr>
              <a:t>test frame</a:t>
            </a:r>
            <a:r>
              <a:rPr lang="zh-CN" altLang="en-US">
                <a:solidFill>
                  <a:srgbClr val="FF0000"/>
                </a:solidFill>
              </a:rPr>
              <a:t>就对应一个分区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2" grpId="0"/>
      <p:bldP spid="4" grpId="0"/>
      <p:bldP spid="5" grpId="0"/>
      <p:bldP spid="6" grpId="0" build="p"/>
      <p:bldP spid="24" grpId="0"/>
      <p:bldP spid="2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246188" y="209550"/>
            <a:ext cx="2166937"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4 </a:t>
            </a:r>
            <a:r>
              <a:rPr lang="zh-CN" altLang="en-US" sz="3200" dirty="0">
                <a:latin typeface="+mj-lt"/>
                <a:ea typeface="微软雅黑" panose="020B0503020204020204" pitchFamily="34" charset="-122"/>
              </a:rPr>
              <a:t>研究内容</a:t>
            </a:r>
          </a:p>
        </p:txBody>
      </p:sp>
      <p:sp>
        <p:nvSpPr>
          <p:cNvPr id="30725" name="文本框 2"/>
          <p:cNvSpPr txBox="1">
            <a:spLocks noChangeArrowheads="1"/>
          </p:cNvSpPr>
          <p:nvPr/>
        </p:nvSpPr>
        <p:spPr bwMode="auto">
          <a:xfrm>
            <a:off x="695325" y="984250"/>
            <a:ext cx="57340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3.1 APT</a:t>
            </a:r>
            <a:r>
              <a:rPr lang="zh-CN" altLang="en-US" sz="3200">
                <a:solidFill>
                  <a:schemeClr val="accent2"/>
                </a:solidFill>
              </a:rPr>
              <a:t>与</a:t>
            </a:r>
            <a:r>
              <a:rPr lang="en-US" altLang="zh-CN" sz="3200">
                <a:solidFill>
                  <a:schemeClr val="accent2"/>
                </a:solidFill>
              </a:rPr>
              <a:t>MT</a:t>
            </a:r>
            <a:r>
              <a:rPr lang="zh-CN" altLang="en-US" sz="3200">
                <a:solidFill>
                  <a:schemeClr val="accent2"/>
                </a:solidFill>
              </a:rPr>
              <a:t>的结合方式</a:t>
            </a:r>
          </a:p>
        </p:txBody>
      </p:sp>
      <p:sp>
        <p:nvSpPr>
          <p:cNvPr id="88" name="文本框 87"/>
          <p:cNvSpPr txBox="1">
            <a:spLocks noChangeArrowheads="1"/>
          </p:cNvSpPr>
          <p:nvPr/>
        </p:nvSpPr>
        <p:spPr bwMode="auto">
          <a:xfrm>
            <a:off x="1343025" y="1739900"/>
            <a:ext cx="48783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a:t>
            </a:r>
            <a:r>
              <a:rPr lang="en-US" altLang="zh-CN" sz="2800">
                <a:latin typeface="Georgia" panose="02040502050405020303" pitchFamily="18" charset="0"/>
                <a:ea typeface="黑体" panose="02010609060101010101" pitchFamily="49" charset="-122"/>
              </a:rPr>
              <a:t>CPM</a:t>
            </a:r>
            <a:r>
              <a:rPr lang="zh-CN" altLang="en-US" sz="2800">
                <a:latin typeface="黑体" panose="02010609060101010101" pitchFamily="49" charset="-122"/>
                <a:ea typeface="黑体" panose="02010609060101010101" pitchFamily="49" charset="-122"/>
              </a:rPr>
              <a:t>方法运用举例</a:t>
            </a:r>
          </a:p>
        </p:txBody>
      </p:sp>
      <p:sp>
        <p:nvSpPr>
          <p:cNvPr id="13" name="文本框 12"/>
          <p:cNvSpPr txBox="1">
            <a:spLocks noChangeArrowheads="1"/>
          </p:cNvSpPr>
          <p:nvPr/>
        </p:nvSpPr>
        <p:spPr bwMode="auto">
          <a:xfrm>
            <a:off x="1892300" y="2262188"/>
            <a:ext cx="100091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b="1">
                <a:latin typeface="Georgia" panose="02040502050405020303" pitchFamily="18" charset="0"/>
              </a:rPr>
              <a:t>Example1</a:t>
            </a:r>
            <a:r>
              <a:rPr lang="en-US" altLang="zh-CN" b="1"/>
              <a:t>(</a:t>
            </a:r>
            <a:r>
              <a:rPr lang="zh-CN" altLang="zh-CN" b="1"/>
              <a:t>停车计费系统</a:t>
            </a:r>
            <a:r>
              <a:rPr lang="en-US" altLang="zh-CN" b="1"/>
              <a:t>)</a:t>
            </a:r>
            <a:r>
              <a:rPr lang="zh-CN" altLang="en-US" b="1"/>
              <a:t>：</a:t>
            </a:r>
            <a:r>
              <a:rPr lang="zh-CN" altLang="zh-CN"/>
              <a:t>停车计费系统可以接受不同类型的交通工具和不同类型的车。该系统支持工作日以及周末停车，并且车主可以提供折扣券或者预估停车时间。如果实际停车时间在车主预估范围内则可以享受</a:t>
            </a:r>
            <a:r>
              <a:rPr lang="en-US" altLang="zh-CN"/>
              <a:t>40%</a:t>
            </a:r>
            <a:r>
              <a:rPr lang="zh-CN" altLang="zh-CN"/>
              <a:t>的折扣</a:t>
            </a:r>
            <a:endParaRPr lang="zh-CN" altLang="en-US"/>
          </a:p>
        </p:txBody>
      </p:sp>
      <p:graphicFrame>
        <p:nvGraphicFramePr>
          <p:cNvPr id="15" name="表格 14"/>
          <p:cNvGraphicFramePr>
            <a:graphicFrameLocks noGrp="1"/>
          </p:cNvGraphicFramePr>
          <p:nvPr/>
        </p:nvGraphicFramePr>
        <p:xfrm>
          <a:off x="1387958" y="3708401"/>
          <a:ext cx="5779135" cy="2983910"/>
        </p:xfrm>
        <a:graphic>
          <a:graphicData uri="http://schemas.openxmlformats.org/drawingml/2006/table">
            <a:tbl>
              <a:tblPr firstRow="1" firstCol="1" bandRow="1">
                <a:tableStyleId>{D7AC3CCA-C797-4891-BE02-D94E43425B78}</a:tableStyleId>
              </a:tblPr>
              <a:tblGrid>
                <a:gridCol w="2588895">
                  <a:extLst>
                    <a:ext uri="{9D8B030D-6E8A-4147-A177-3AD203B41FA5}">
                      <a16:colId xmlns:a16="http://schemas.microsoft.com/office/drawing/2014/main" val="20000"/>
                    </a:ext>
                  </a:extLst>
                </a:gridCol>
                <a:gridCol w="3190240">
                  <a:extLst>
                    <a:ext uri="{9D8B030D-6E8A-4147-A177-3AD203B41FA5}">
                      <a16:colId xmlns:a16="http://schemas.microsoft.com/office/drawing/2014/main" val="20001"/>
                    </a:ext>
                  </a:extLst>
                </a:gridCol>
              </a:tblGrid>
              <a:tr h="280536">
                <a:tc>
                  <a:txBody>
                    <a:bodyPr/>
                    <a:lstStyle/>
                    <a:p>
                      <a:pPr algn="ctr">
                        <a:spcAft>
                          <a:spcPts val="0"/>
                        </a:spcAft>
                      </a:pPr>
                      <a:r>
                        <a:rPr lang="en-US" sz="2000" kern="100">
                          <a:effectLst/>
                          <a:latin typeface="Georgia" panose="02040502050405020303" pitchFamily="18" charset="0"/>
                        </a:rPr>
                        <a:t>categories</a:t>
                      </a:r>
                      <a:endParaRPr lang="zh-CN" sz="2000" kern="100">
                        <a:solidFill>
                          <a:schemeClr val="tx1"/>
                        </a:solidFill>
                        <a:effectLst/>
                        <a:latin typeface="Georgia" panose="02040502050405020303"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latin typeface="Georgia" panose="02040502050405020303" pitchFamily="18" charset="0"/>
                        </a:rPr>
                        <a:t>choices</a:t>
                      </a:r>
                      <a:endParaRPr lang="zh-CN" sz="2000" kern="100" dirty="0">
                        <a:solidFill>
                          <a:schemeClr val="tx1"/>
                        </a:solidFill>
                        <a:effectLst/>
                        <a:latin typeface="Georgia" panose="02040502050405020303"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2301">
                <a:tc>
                  <a:txBody>
                    <a:bodyPr/>
                    <a:lstStyle/>
                    <a:p>
                      <a:pPr algn="ctr">
                        <a:spcAft>
                          <a:spcPts val="0"/>
                        </a:spcAft>
                      </a:pPr>
                      <a:r>
                        <a:rPr lang="en-US" sz="2000" b="0" kern="100" dirty="0">
                          <a:effectLst/>
                          <a:latin typeface="Georgia" panose="02040502050405020303" pitchFamily="18" charset="0"/>
                        </a:rPr>
                        <a:t>Type of vehicle</a:t>
                      </a:r>
                      <a:endParaRPr lang="zh-CN" sz="2000" b="0" kern="100" dirty="0">
                        <a:solidFill>
                          <a:schemeClr val="tx1"/>
                        </a:solidFill>
                        <a:effectLst/>
                        <a:latin typeface="Georgia" panose="02040502050405020303" pitchFamily="18" charset="0"/>
                        <a:ea typeface="等线" panose="02010600030101010101" pitchFamily="2" charset="-122"/>
                        <a:cs typeface="Times New Roman" panose="02020603050405020304" pitchFamily="18" charset="0"/>
                      </a:endParaRPr>
                    </a:p>
                  </a:txBody>
                  <a:tcPr marL="68580" marR="68580" marT="0" marB="0"/>
                </a:tc>
                <a:tc>
                  <a:txBody>
                    <a:bodyPr/>
                    <a:lstStyle/>
                    <a:p>
                      <a:endParaRPr lang="zh-CN" sz="2000"/>
                    </a:p>
                  </a:txBody>
                  <a:tcPr marL="68580" marR="68580" marT="0" marB="0">
                    <a:blipFill rotWithShape="1">
                      <a:blip r:embed="rId3"/>
                      <a:stretch>
                        <a:fillRect l="-81453" t="-113514" b="-710811"/>
                      </a:stretch>
                    </a:blipFill>
                  </a:tcPr>
                </a:tc>
                <a:extLst>
                  <a:ext uri="{0D108BD9-81ED-4DB2-BD59-A6C34878D82A}">
                    <a16:rowId xmlns:a16="http://schemas.microsoft.com/office/drawing/2014/main" val="10001"/>
                  </a:ext>
                </a:extLst>
              </a:tr>
              <a:tr h="362301">
                <a:tc>
                  <a:txBody>
                    <a:bodyPr/>
                    <a:lstStyle/>
                    <a:p>
                      <a:pPr algn="ctr">
                        <a:spcAft>
                          <a:spcPts val="0"/>
                        </a:spcAft>
                      </a:pPr>
                      <a:r>
                        <a:rPr lang="en-US" sz="2000" b="0" kern="100">
                          <a:effectLst/>
                          <a:latin typeface="Georgia" panose="02040502050405020303" pitchFamily="18" charset="0"/>
                        </a:rPr>
                        <a:t>Type of car</a:t>
                      </a:r>
                      <a:endParaRPr lang="zh-CN" sz="2000" b="0" kern="100">
                        <a:solidFill>
                          <a:schemeClr val="tx1"/>
                        </a:solidFill>
                        <a:effectLst/>
                        <a:latin typeface="Georgia" panose="02040502050405020303" pitchFamily="18" charset="0"/>
                        <a:ea typeface="等线" panose="02010600030101010101" pitchFamily="2" charset="-122"/>
                        <a:cs typeface="Times New Roman" panose="02020603050405020304" pitchFamily="18" charset="0"/>
                      </a:endParaRPr>
                    </a:p>
                  </a:txBody>
                  <a:tcPr marL="68580" marR="68580" marT="0" marB="0"/>
                </a:tc>
                <a:tc>
                  <a:txBody>
                    <a:bodyPr/>
                    <a:lstStyle/>
                    <a:p>
                      <a:endParaRPr lang="zh-CN" sz="2000"/>
                    </a:p>
                  </a:txBody>
                  <a:tcPr marL="68580" marR="68580" marT="0" marB="0">
                    <a:blipFill rotWithShape="1">
                      <a:blip r:embed="rId3"/>
                      <a:stretch>
                        <a:fillRect l="-81453" t="-225714" b="-651429"/>
                      </a:stretch>
                    </a:blipFill>
                  </a:tcPr>
                </a:tc>
                <a:extLst>
                  <a:ext uri="{0D108BD9-81ED-4DB2-BD59-A6C34878D82A}">
                    <a16:rowId xmlns:a16="http://schemas.microsoft.com/office/drawing/2014/main" val="10002"/>
                  </a:ext>
                </a:extLst>
              </a:tr>
              <a:tr h="362301">
                <a:tc>
                  <a:txBody>
                    <a:bodyPr/>
                    <a:lstStyle/>
                    <a:p>
                      <a:pPr algn="ctr">
                        <a:spcAft>
                          <a:spcPts val="0"/>
                        </a:spcAft>
                      </a:pPr>
                      <a:r>
                        <a:rPr lang="en-US" sz="2000" b="0" kern="100">
                          <a:effectLst/>
                          <a:latin typeface="Georgia" panose="02040502050405020303" pitchFamily="18" charset="0"/>
                        </a:rPr>
                        <a:t>Type of week</a:t>
                      </a:r>
                      <a:endParaRPr lang="zh-CN" sz="2000" b="0" kern="100">
                        <a:solidFill>
                          <a:schemeClr val="tx1"/>
                        </a:solidFill>
                        <a:effectLst/>
                        <a:latin typeface="Georgia" panose="02040502050405020303" pitchFamily="18" charset="0"/>
                        <a:ea typeface="等线" panose="02010600030101010101" pitchFamily="2" charset="-122"/>
                        <a:cs typeface="Times New Roman" panose="02020603050405020304" pitchFamily="18" charset="0"/>
                      </a:endParaRPr>
                    </a:p>
                  </a:txBody>
                  <a:tcPr marL="68580" marR="68580" marT="0" marB="0"/>
                </a:tc>
                <a:tc>
                  <a:txBody>
                    <a:bodyPr/>
                    <a:lstStyle/>
                    <a:p>
                      <a:endParaRPr lang="zh-CN" sz="2000"/>
                    </a:p>
                  </a:txBody>
                  <a:tcPr marL="68580" marR="68580" marT="0" marB="0">
                    <a:blipFill rotWithShape="1">
                      <a:blip r:embed="rId3"/>
                      <a:stretch>
                        <a:fillRect l="-81453" t="-300000" b="-500000"/>
                      </a:stretch>
                    </a:blipFill>
                  </a:tcPr>
                </a:tc>
                <a:extLst>
                  <a:ext uri="{0D108BD9-81ED-4DB2-BD59-A6C34878D82A}">
                    <a16:rowId xmlns:a16="http://schemas.microsoft.com/office/drawing/2014/main" val="10003"/>
                  </a:ext>
                </a:extLst>
              </a:tr>
              <a:tr h="362301">
                <a:tc>
                  <a:txBody>
                    <a:bodyPr/>
                    <a:lstStyle/>
                    <a:p>
                      <a:pPr algn="ctr">
                        <a:spcAft>
                          <a:spcPts val="0"/>
                        </a:spcAft>
                      </a:pPr>
                      <a:r>
                        <a:rPr lang="en-US" sz="2000" b="0" kern="100">
                          <a:effectLst/>
                          <a:latin typeface="Georgia" panose="02040502050405020303" pitchFamily="18" charset="0"/>
                        </a:rPr>
                        <a:t>discount coupon</a:t>
                      </a:r>
                      <a:endParaRPr lang="zh-CN" sz="2000" b="0" kern="100">
                        <a:solidFill>
                          <a:schemeClr val="tx1"/>
                        </a:solidFill>
                        <a:effectLst/>
                        <a:latin typeface="Georgia" panose="02040502050405020303" pitchFamily="18" charset="0"/>
                        <a:ea typeface="等线" panose="02010600030101010101" pitchFamily="2" charset="-122"/>
                        <a:cs typeface="Times New Roman" panose="02020603050405020304" pitchFamily="18" charset="0"/>
                      </a:endParaRPr>
                    </a:p>
                  </a:txBody>
                  <a:tcPr marL="68580" marR="68580" marT="0" marB="0"/>
                </a:tc>
                <a:tc>
                  <a:txBody>
                    <a:bodyPr/>
                    <a:lstStyle/>
                    <a:p>
                      <a:endParaRPr lang="zh-CN" sz="2000"/>
                    </a:p>
                  </a:txBody>
                  <a:tcPr marL="68580" marR="68580" marT="0" marB="0">
                    <a:blipFill rotWithShape="1">
                      <a:blip r:embed="rId3"/>
                      <a:stretch>
                        <a:fillRect l="-81453" t="-410811" b="-413514"/>
                      </a:stretch>
                    </a:blipFill>
                  </a:tcPr>
                </a:tc>
                <a:extLst>
                  <a:ext uri="{0D108BD9-81ED-4DB2-BD59-A6C34878D82A}">
                    <a16:rowId xmlns:a16="http://schemas.microsoft.com/office/drawing/2014/main" val="10004"/>
                  </a:ext>
                </a:extLst>
              </a:tr>
              <a:tr h="614953">
                <a:tc>
                  <a:txBody>
                    <a:bodyPr/>
                    <a:lstStyle/>
                    <a:p>
                      <a:pPr algn="ctr">
                        <a:spcAft>
                          <a:spcPts val="0"/>
                        </a:spcAft>
                      </a:pPr>
                      <a:r>
                        <a:rPr lang="en-US" sz="2000" b="0" kern="100">
                          <a:effectLst/>
                          <a:latin typeface="Georgia" panose="02040502050405020303" pitchFamily="18" charset="0"/>
                        </a:rPr>
                        <a:t>Estimated hours of parking</a:t>
                      </a:r>
                      <a:endParaRPr lang="zh-CN" sz="2000" b="0" kern="100">
                        <a:solidFill>
                          <a:schemeClr val="tx1"/>
                        </a:solidFill>
                        <a:effectLst/>
                        <a:latin typeface="Georgia" panose="02040502050405020303" pitchFamily="18" charset="0"/>
                        <a:ea typeface="等线" panose="02010600030101010101" pitchFamily="2" charset="-122"/>
                        <a:cs typeface="Times New Roman" panose="02020603050405020304" pitchFamily="18" charset="0"/>
                      </a:endParaRPr>
                    </a:p>
                  </a:txBody>
                  <a:tcPr marL="68580" marR="68580" marT="0" marB="0"/>
                </a:tc>
                <a:tc>
                  <a:txBody>
                    <a:bodyPr/>
                    <a:lstStyle/>
                    <a:p>
                      <a:endParaRPr lang="zh-CN" sz="2000"/>
                    </a:p>
                  </a:txBody>
                  <a:tcPr marL="68580" marR="68580" marT="0" marB="0">
                    <a:blipFill rotWithShape="1">
                      <a:blip r:embed="rId3"/>
                      <a:stretch>
                        <a:fillRect l="-81453" t="-245455" b="-98701"/>
                      </a:stretch>
                    </a:blipFill>
                  </a:tcPr>
                </a:tc>
                <a:extLst>
                  <a:ext uri="{0D108BD9-81ED-4DB2-BD59-A6C34878D82A}">
                    <a16:rowId xmlns:a16="http://schemas.microsoft.com/office/drawing/2014/main" val="10005"/>
                  </a:ext>
                </a:extLst>
              </a:tr>
              <a:tr h="614953">
                <a:tc>
                  <a:txBody>
                    <a:bodyPr/>
                    <a:lstStyle/>
                    <a:p>
                      <a:pPr algn="ctr">
                        <a:spcAft>
                          <a:spcPts val="0"/>
                        </a:spcAft>
                      </a:pPr>
                      <a:r>
                        <a:rPr lang="en-US" sz="2000" b="0" kern="100" dirty="0">
                          <a:effectLst/>
                          <a:latin typeface="Georgia" panose="02040502050405020303" pitchFamily="18" charset="0"/>
                        </a:rPr>
                        <a:t>Actual hours of parking</a:t>
                      </a:r>
                      <a:endParaRPr lang="zh-CN" sz="2000" b="0" kern="100" dirty="0">
                        <a:solidFill>
                          <a:schemeClr val="tx1"/>
                        </a:solidFill>
                        <a:effectLst/>
                        <a:latin typeface="Georgia" panose="02040502050405020303" pitchFamily="18" charset="0"/>
                        <a:ea typeface="等线" panose="02010600030101010101" pitchFamily="2" charset="-122"/>
                        <a:cs typeface="Times New Roman" panose="02020603050405020304" pitchFamily="18" charset="0"/>
                      </a:endParaRPr>
                    </a:p>
                  </a:txBody>
                  <a:tcPr marL="68580" marR="68580" marT="0" marB="0"/>
                </a:tc>
                <a:tc>
                  <a:txBody>
                    <a:bodyPr/>
                    <a:lstStyle/>
                    <a:p>
                      <a:endParaRPr lang="zh-CN" sz="2000" dirty="0"/>
                    </a:p>
                  </a:txBody>
                  <a:tcPr marL="68580" marR="68580" marT="0" marB="0">
                    <a:blipFill rotWithShape="1">
                      <a:blip r:embed="rId3"/>
                      <a:stretch>
                        <a:fillRect l="-81453" t="-350000"/>
                      </a:stretch>
                    </a:blipFill>
                  </a:tcPr>
                </a:tc>
                <a:extLst>
                  <a:ext uri="{0D108BD9-81ED-4DB2-BD59-A6C34878D82A}">
                    <a16:rowId xmlns:a16="http://schemas.microsoft.com/office/drawing/2014/main" val="10006"/>
                  </a:ext>
                </a:extLst>
              </a:tr>
            </a:tbl>
          </a:graphicData>
        </a:graphic>
      </p:graphicFrame>
      <p:sp>
        <p:nvSpPr>
          <p:cNvPr id="16" name="文本框 15"/>
          <p:cNvSpPr txBox="1">
            <a:spLocks noRot="1" noChangeAspect="1" noMove="1" noResize="1" noEditPoints="1" noAdjustHandles="1" noChangeArrowheads="1" noChangeShapeType="1" noTextEdit="1"/>
          </p:cNvSpPr>
          <p:nvPr/>
        </p:nvSpPr>
        <p:spPr>
          <a:xfrm>
            <a:off x="7365479" y="4339731"/>
            <a:ext cx="5256584" cy="1306512"/>
          </a:xfrm>
          <a:prstGeom prst="rect">
            <a:avLst/>
          </a:prstGeom>
          <a:blipFill rotWithShape="1">
            <a:blip r:embed="rId4"/>
            <a:stretch>
              <a:fillRect/>
            </a:stretch>
          </a:blipFill>
        </p:spPr>
        <p:txBody>
          <a:bodyPr/>
          <a:lstStyle/>
          <a:p>
            <a:pPr eaLnBrk="1" hangingPunct="1">
              <a:defRPr/>
            </a:pPr>
            <a:r>
              <a:rPr lang="zh-CN" altLang="en-US">
                <a:noFill/>
              </a:rPr>
              <a:t> </a:t>
            </a:r>
          </a:p>
        </p:txBody>
      </p:sp>
      <p:sp>
        <p:nvSpPr>
          <p:cNvPr id="17" name="文本框 16"/>
          <p:cNvSpPr txBox="1">
            <a:spLocks noRot="1" noChangeAspect="1" noMove="1" noResize="1" noEditPoints="1" noAdjustHandles="1" noChangeArrowheads="1" noChangeShapeType="1" noTextEdit="1"/>
          </p:cNvSpPr>
          <p:nvPr/>
        </p:nvSpPr>
        <p:spPr>
          <a:xfrm>
            <a:off x="7376457" y="5556334"/>
            <a:ext cx="5465107" cy="1221745"/>
          </a:xfrm>
          <a:prstGeom prst="rect">
            <a:avLst/>
          </a:prstGeom>
          <a:blipFill rotWithShape="1">
            <a:blip r:embed="rId5"/>
            <a:stretch>
              <a:fillRect/>
            </a:stretch>
          </a:blipFill>
        </p:spPr>
        <p:txBody>
          <a:bodyPr/>
          <a:lstStyle/>
          <a:p>
            <a:pPr eaLnBrk="1" hangingPunct="1">
              <a:defRPr/>
            </a:pPr>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1"/>
          <p:cNvSpPr>
            <a:spLocks noEditPoints="1"/>
          </p:cNvSpPr>
          <p:nvPr/>
        </p:nvSpPr>
        <p:spPr bwMode="auto">
          <a:xfrm>
            <a:off x="5641975" y="3136900"/>
            <a:ext cx="434975" cy="354013"/>
          </a:xfrm>
          <a:custGeom>
            <a:avLst/>
            <a:gdLst/>
            <a:ahLst/>
            <a:cxnLst>
              <a:cxn ang="0">
                <a:pos x="69" y="43"/>
              </a:cxn>
              <a:cxn ang="0">
                <a:pos x="64" y="46"/>
              </a:cxn>
              <a:cxn ang="0">
                <a:pos x="54" y="56"/>
              </a:cxn>
              <a:cxn ang="0">
                <a:pos x="44" y="46"/>
              </a:cxn>
              <a:cxn ang="0">
                <a:pos x="28" y="46"/>
              </a:cxn>
              <a:cxn ang="0">
                <a:pos x="18" y="56"/>
              </a:cxn>
              <a:cxn ang="0">
                <a:pos x="8" y="46"/>
              </a:cxn>
              <a:cxn ang="0">
                <a:pos x="5" y="46"/>
              </a:cxn>
              <a:cxn ang="0">
                <a:pos x="0" y="43"/>
              </a:cxn>
              <a:cxn ang="0">
                <a:pos x="3" y="41"/>
              </a:cxn>
              <a:cxn ang="0">
                <a:pos x="3" y="28"/>
              </a:cxn>
              <a:cxn ang="0">
                <a:pos x="4" y="20"/>
              </a:cxn>
              <a:cxn ang="0">
                <a:pos x="12" y="12"/>
              </a:cxn>
              <a:cxn ang="0">
                <a:pos x="17" y="10"/>
              </a:cxn>
              <a:cxn ang="0">
                <a:pos x="23" y="10"/>
              </a:cxn>
              <a:cxn ang="0">
                <a:pos x="23" y="2"/>
              </a:cxn>
              <a:cxn ang="0">
                <a:pos x="26" y="0"/>
              </a:cxn>
              <a:cxn ang="0">
                <a:pos x="67" y="0"/>
              </a:cxn>
              <a:cxn ang="0">
                <a:pos x="69" y="2"/>
              </a:cxn>
              <a:cxn ang="0">
                <a:pos x="69" y="43"/>
              </a:cxn>
              <a:cxn ang="0">
                <a:pos x="23" y="25"/>
              </a:cxn>
              <a:cxn ang="0">
                <a:pos x="23" y="15"/>
              </a:cxn>
              <a:cxn ang="0">
                <a:pos x="17" y="15"/>
              </a:cxn>
              <a:cxn ang="0">
                <a:pos x="16" y="15"/>
              </a:cxn>
              <a:cxn ang="0">
                <a:pos x="8" y="23"/>
              </a:cxn>
              <a:cxn ang="0">
                <a:pos x="8" y="24"/>
              </a:cxn>
              <a:cxn ang="0">
                <a:pos x="8" y="25"/>
              </a:cxn>
              <a:cxn ang="0">
                <a:pos x="23" y="25"/>
              </a:cxn>
              <a:cxn ang="0">
                <a:pos x="18" y="41"/>
              </a:cxn>
              <a:cxn ang="0">
                <a:pos x="13" y="46"/>
              </a:cxn>
              <a:cxn ang="0">
                <a:pos x="18" y="51"/>
              </a:cxn>
              <a:cxn ang="0">
                <a:pos x="23" y="46"/>
              </a:cxn>
              <a:cxn ang="0">
                <a:pos x="18" y="41"/>
              </a:cxn>
              <a:cxn ang="0">
                <a:pos x="54" y="41"/>
              </a:cxn>
              <a:cxn ang="0">
                <a:pos x="49" y="46"/>
              </a:cxn>
              <a:cxn ang="0">
                <a:pos x="54" y="51"/>
              </a:cxn>
              <a:cxn ang="0">
                <a:pos x="59" y="46"/>
              </a:cxn>
              <a:cxn ang="0">
                <a:pos x="54" y="41"/>
              </a:cxn>
            </a:cxnLst>
            <a:rect l="0" t="0" r="r" b="b"/>
            <a:pathLst>
              <a:path w="69" h="56">
                <a:moveTo>
                  <a:pt x="69" y="43"/>
                </a:moveTo>
                <a:cubicBezTo>
                  <a:pt x="69" y="46"/>
                  <a:pt x="66" y="46"/>
                  <a:pt x="64" y="46"/>
                </a:cubicBezTo>
                <a:cubicBezTo>
                  <a:pt x="64" y="52"/>
                  <a:pt x="60" y="56"/>
                  <a:pt x="54" y="56"/>
                </a:cubicBezTo>
                <a:cubicBezTo>
                  <a:pt x="48" y="56"/>
                  <a:pt x="44" y="52"/>
                  <a:pt x="44" y="46"/>
                </a:cubicBezTo>
                <a:cubicBezTo>
                  <a:pt x="28" y="46"/>
                  <a:pt x="28" y="46"/>
                  <a:pt x="28" y="46"/>
                </a:cubicBezTo>
                <a:cubicBezTo>
                  <a:pt x="28" y="52"/>
                  <a:pt x="24" y="56"/>
                  <a:pt x="18" y="56"/>
                </a:cubicBezTo>
                <a:cubicBezTo>
                  <a:pt x="12" y="56"/>
                  <a:pt x="8" y="52"/>
                  <a:pt x="8" y="46"/>
                </a:cubicBezTo>
                <a:cubicBezTo>
                  <a:pt x="5" y="46"/>
                  <a:pt x="5" y="46"/>
                  <a:pt x="5" y="46"/>
                </a:cubicBezTo>
                <a:cubicBezTo>
                  <a:pt x="3" y="46"/>
                  <a:pt x="0" y="46"/>
                  <a:pt x="0" y="43"/>
                </a:cubicBezTo>
                <a:cubicBezTo>
                  <a:pt x="0" y="42"/>
                  <a:pt x="1" y="41"/>
                  <a:pt x="3" y="41"/>
                </a:cubicBezTo>
                <a:cubicBezTo>
                  <a:pt x="3" y="28"/>
                  <a:pt x="3" y="28"/>
                  <a:pt x="3" y="28"/>
                </a:cubicBezTo>
                <a:cubicBezTo>
                  <a:pt x="3" y="25"/>
                  <a:pt x="2" y="22"/>
                  <a:pt x="4" y="20"/>
                </a:cubicBezTo>
                <a:cubicBezTo>
                  <a:pt x="12" y="12"/>
                  <a:pt x="12" y="12"/>
                  <a:pt x="12" y="12"/>
                </a:cubicBezTo>
                <a:cubicBezTo>
                  <a:pt x="13" y="11"/>
                  <a:pt x="15" y="10"/>
                  <a:pt x="17" y="10"/>
                </a:cubicBezTo>
                <a:cubicBezTo>
                  <a:pt x="23" y="10"/>
                  <a:pt x="23" y="10"/>
                  <a:pt x="23" y="10"/>
                </a:cubicBezTo>
                <a:cubicBezTo>
                  <a:pt x="23" y="2"/>
                  <a:pt x="23" y="2"/>
                  <a:pt x="23" y="2"/>
                </a:cubicBezTo>
                <a:cubicBezTo>
                  <a:pt x="23" y="1"/>
                  <a:pt x="24" y="0"/>
                  <a:pt x="26" y="0"/>
                </a:cubicBezTo>
                <a:cubicBezTo>
                  <a:pt x="67" y="0"/>
                  <a:pt x="67" y="0"/>
                  <a:pt x="67" y="0"/>
                </a:cubicBezTo>
                <a:cubicBezTo>
                  <a:pt x="68" y="0"/>
                  <a:pt x="69" y="1"/>
                  <a:pt x="69" y="2"/>
                </a:cubicBezTo>
                <a:lnTo>
                  <a:pt x="69" y="43"/>
                </a:lnTo>
                <a:close/>
                <a:moveTo>
                  <a:pt x="23" y="25"/>
                </a:moveTo>
                <a:cubicBezTo>
                  <a:pt x="23" y="15"/>
                  <a:pt x="23" y="15"/>
                  <a:pt x="23" y="15"/>
                </a:cubicBezTo>
                <a:cubicBezTo>
                  <a:pt x="17" y="15"/>
                  <a:pt x="17" y="15"/>
                  <a:pt x="17" y="15"/>
                </a:cubicBezTo>
                <a:cubicBezTo>
                  <a:pt x="17" y="15"/>
                  <a:pt x="16" y="15"/>
                  <a:pt x="16" y="15"/>
                </a:cubicBezTo>
                <a:cubicBezTo>
                  <a:pt x="8" y="23"/>
                  <a:pt x="8" y="23"/>
                  <a:pt x="8" y="23"/>
                </a:cubicBezTo>
                <a:cubicBezTo>
                  <a:pt x="8" y="23"/>
                  <a:pt x="8" y="24"/>
                  <a:pt x="8" y="24"/>
                </a:cubicBezTo>
                <a:cubicBezTo>
                  <a:pt x="8" y="25"/>
                  <a:pt x="8" y="25"/>
                  <a:pt x="8" y="25"/>
                </a:cubicBezTo>
                <a:lnTo>
                  <a:pt x="23" y="25"/>
                </a:lnTo>
                <a:close/>
                <a:moveTo>
                  <a:pt x="18" y="41"/>
                </a:moveTo>
                <a:cubicBezTo>
                  <a:pt x="15" y="41"/>
                  <a:pt x="13" y="43"/>
                  <a:pt x="13" y="46"/>
                </a:cubicBezTo>
                <a:cubicBezTo>
                  <a:pt x="13" y="49"/>
                  <a:pt x="15" y="51"/>
                  <a:pt x="18" y="51"/>
                </a:cubicBezTo>
                <a:cubicBezTo>
                  <a:pt x="21" y="51"/>
                  <a:pt x="23" y="49"/>
                  <a:pt x="23" y="46"/>
                </a:cubicBezTo>
                <a:cubicBezTo>
                  <a:pt x="23" y="43"/>
                  <a:pt x="21" y="41"/>
                  <a:pt x="18" y="41"/>
                </a:cubicBezTo>
                <a:close/>
                <a:moveTo>
                  <a:pt x="54" y="41"/>
                </a:moveTo>
                <a:cubicBezTo>
                  <a:pt x="51" y="41"/>
                  <a:pt x="49" y="43"/>
                  <a:pt x="49" y="46"/>
                </a:cubicBezTo>
                <a:cubicBezTo>
                  <a:pt x="49" y="49"/>
                  <a:pt x="51" y="51"/>
                  <a:pt x="54" y="51"/>
                </a:cubicBezTo>
                <a:cubicBezTo>
                  <a:pt x="57" y="51"/>
                  <a:pt x="59" y="49"/>
                  <a:pt x="59" y="46"/>
                </a:cubicBezTo>
                <a:cubicBezTo>
                  <a:pt x="59" y="43"/>
                  <a:pt x="57" y="41"/>
                  <a:pt x="54" y="41"/>
                </a:cubicBezTo>
                <a:close/>
              </a:path>
            </a:pathLst>
          </a:custGeom>
          <a:solidFill>
            <a:schemeClr val="bg1"/>
          </a:solidFill>
          <a:ln w="9525">
            <a:noFill/>
            <a:round/>
            <a:headEnd/>
            <a:tailEnd/>
          </a:ln>
        </p:spPr>
        <p:txBody>
          <a:bodyPr lIns="128580" tIns="64290" rIns="128580" bIns="64290"/>
          <a:lstStyle/>
          <a:p>
            <a:pPr eaLnBrk="1" hangingPunct="1">
              <a:defRPr/>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 Placeholder 3"/>
          <p:cNvSpPr txBox="1">
            <a:spLocks/>
          </p:cNvSpPr>
          <p:nvPr/>
        </p:nvSpPr>
        <p:spPr>
          <a:xfrm>
            <a:off x="6283325" y="5624513"/>
            <a:ext cx="0"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Text Placeholder 3"/>
          <p:cNvSpPr txBox="1">
            <a:spLocks/>
          </p:cNvSpPr>
          <p:nvPr/>
        </p:nvSpPr>
        <p:spPr>
          <a:xfrm>
            <a:off x="6175375" y="3695700"/>
            <a:ext cx="198438"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28" name="Text Placeholder 3"/>
          <p:cNvSpPr txBox="1">
            <a:spLocks/>
          </p:cNvSpPr>
          <p:nvPr/>
        </p:nvSpPr>
        <p:spPr>
          <a:xfrm>
            <a:off x="6391275" y="2690813"/>
            <a:ext cx="198438"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301750" y="209550"/>
            <a:ext cx="2166938"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4 </a:t>
            </a:r>
            <a:r>
              <a:rPr lang="zh-CN" altLang="en-US" sz="3200" dirty="0">
                <a:latin typeface="+mj-lt"/>
                <a:ea typeface="微软雅黑" panose="020B0503020204020204" pitchFamily="34" charset="-122"/>
              </a:rPr>
              <a:t>研究内容</a:t>
            </a:r>
          </a:p>
        </p:txBody>
      </p:sp>
      <p:sp>
        <p:nvSpPr>
          <p:cNvPr id="32777" name="文本框 63"/>
          <p:cNvSpPr txBox="1">
            <a:spLocks noChangeArrowheads="1"/>
          </p:cNvSpPr>
          <p:nvPr/>
        </p:nvSpPr>
        <p:spPr bwMode="auto">
          <a:xfrm>
            <a:off x="695325" y="984250"/>
            <a:ext cx="53736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3.1 </a:t>
            </a:r>
            <a:r>
              <a:rPr lang="en-US" altLang="zh-CN" sz="3200">
                <a:solidFill>
                  <a:schemeClr val="accent2"/>
                </a:solidFill>
                <a:latin typeface="Georgia" panose="02040502050405020303" pitchFamily="18" charset="0"/>
              </a:rPr>
              <a:t>APT</a:t>
            </a:r>
            <a:r>
              <a:rPr lang="zh-CN" altLang="en-US" sz="3200">
                <a:solidFill>
                  <a:schemeClr val="accent2"/>
                </a:solidFill>
              </a:rPr>
              <a:t>与</a:t>
            </a:r>
            <a:r>
              <a:rPr lang="en-US" altLang="zh-CN" sz="3200">
                <a:solidFill>
                  <a:schemeClr val="accent2"/>
                </a:solidFill>
                <a:latin typeface="Georgia" panose="02040502050405020303" pitchFamily="18" charset="0"/>
              </a:rPr>
              <a:t>MT</a:t>
            </a:r>
            <a:r>
              <a:rPr lang="zh-CN" altLang="en-US" sz="3200">
                <a:solidFill>
                  <a:schemeClr val="accent2"/>
                </a:solidFill>
              </a:rPr>
              <a:t>结合方式</a:t>
            </a:r>
          </a:p>
        </p:txBody>
      </p:sp>
      <p:sp>
        <p:nvSpPr>
          <p:cNvPr id="66" name="文本框 65"/>
          <p:cNvSpPr txBox="1">
            <a:spLocks noChangeArrowheads="1"/>
          </p:cNvSpPr>
          <p:nvPr/>
        </p:nvSpPr>
        <p:spPr bwMode="auto">
          <a:xfrm>
            <a:off x="1301750" y="1736725"/>
            <a:ext cx="5089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识别蜕变关系</a:t>
            </a:r>
            <a:r>
              <a:rPr lang="en-US" altLang="zh-CN" sz="2800">
                <a:latin typeface="黑体" panose="02010609060101010101" pitchFamily="49" charset="-122"/>
                <a:ea typeface="黑体" panose="02010609060101010101" pitchFamily="49" charset="-122"/>
              </a:rPr>
              <a:t>——</a:t>
            </a:r>
            <a:r>
              <a:rPr lang="en-US" altLang="zh-CN" sz="2800">
                <a:latin typeface="Georgia" panose="02040502050405020303" pitchFamily="18" charset="0"/>
                <a:ea typeface="黑体" panose="02010609060101010101" pitchFamily="49" charset="-122"/>
              </a:rPr>
              <a:t>METRIC</a:t>
            </a:r>
            <a:endParaRPr lang="zh-CN" altLang="en-US" sz="2800">
              <a:latin typeface="Georgia" panose="02040502050405020303" pitchFamily="18" charset="0"/>
              <a:ea typeface="黑体" panose="02010609060101010101" pitchFamily="49" charset="-122"/>
            </a:endParaRPr>
          </a:p>
        </p:txBody>
      </p:sp>
      <p:sp>
        <p:nvSpPr>
          <p:cNvPr id="5" name="文本框 4"/>
          <p:cNvSpPr txBox="1">
            <a:spLocks noChangeArrowheads="1"/>
          </p:cNvSpPr>
          <p:nvPr/>
        </p:nvSpPr>
        <p:spPr bwMode="auto">
          <a:xfrm>
            <a:off x="1739900" y="3100388"/>
            <a:ext cx="4776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p"/>
            </a:pPr>
            <a:r>
              <a:rPr lang="en-US" altLang="zh-CN" sz="2400">
                <a:latin typeface="Georgia" panose="02040502050405020303" pitchFamily="18" charset="0"/>
              </a:rPr>
              <a:t> METRIC</a:t>
            </a:r>
            <a:r>
              <a:rPr lang="zh-CN" altLang="en-US" sz="2400"/>
              <a:t>识别蜕变关系的过程</a:t>
            </a:r>
          </a:p>
        </p:txBody>
      </p:sp>
      <p:sp>
        <p:nvSpPr>
          <p:cNvPr id="9" name="文本框 8"/>
          <p:cNvSpPr txBox="1">
            <a:spLocks noRot="1" noChangeAspect="1" noMove="1" noResize="1" noEditPoints="1" noAdjustHandles="1" noChangeArrowheads="1" noChangeShapeType="1" noTextEdit="1"/>
          </p:cNvSpPr>
          <p:nvPr/>
        </p:nvSpPr>
        <p:spPr>
          <a:xfrm>
            <a:off x="7414582" y="5701241"/>
            <a:ext cx="5328592" cy="830997"/>
          </a:xfrm>
          <a:prstGeom prst="rect">
            <a:avLst/>
          </a:prstGeom>
          <a:blipFill rotWithShape="1">
            <a:blip r:embed="rId3"/>
            <a:stretch>
              <a:fillRect l="-572" t="-3650" b="-6569"/>
            </a:stretch>
          </a:blipFill>
        </p:spPr>
        <p:txBody>
          <a:bodyPr/>
          <a:lstStyle/>
          <a:p>
            <a:pPr eaLnBrk="1" hangingPunct="1">
              <a:defRPr/>
            </a:pPr>
            <a:r>
              <a:rPr lang="zh-CN" altLang="en-US">
                <a:noFill/>
              </a:rPr>
              <a:t> </a:t>
            </a:r>
          </a:p>
        </p:txBody>
      </p:sp>
      <p:sp>
        <p:nvSpPr>
          <p:cNvPr id="20" name="文本框 19"/>
          <p:cNvSpPr txBox="1">
            <a:spLocks noChangeArrowheads="1"/>
          </p:cNvSpPr>
          <p:nvPr/>
        </p:nvSpPr>
        <p:spPr bwMode="auto">
          <a:xfrm>
            <a:off x="1774825" y="2524125"/>
            <a:ext cx="943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latin typeface="Georgia" panose="02040502050405020303" pitchFamily="18" charset="0"/>
              </a:rPr>
              <a:t>METRIC</a:t>
            </a:r>
            <a:r>
              <a:rPr lang="zh-CN" altLang="en-US"/>
              <a:t>是一种</a:t>
            </a:r>
            <a:r>
              <a:rPr lang="zh-CN" altLang="zh-CN"/>
              <a:t>基于待测软件规格说明书</a:t>
            </a:r>
            <a:r>
              <a:rPr lang="zh-CN" altLang="en-US"/>
              <a:t>在</a:t>
            </a:r>
            <a:r>
              <a:rPr lang="en-US" altLang="zh-CN">
                <a:latin typeface="Georgia" panose="02040502050405020303" pitchFamily="18" charset="0"/>
              </a:rPr>
              <a:t>category</a:t>
            </a:r>
            <a:r>
              <a:rPr lang="zh-CN" altLang="en-US"/>
              <a:t>和</a:t>
            </a:r>
            <a:r>
              <a:rPr lang="en-US" altLang="zh-CN">
                <a:latin typeface="Georgia" panose="02040502050405020303" pitchFamily="18" charset="0"/>
              </a:rPr>
              <a:t>choice</a:t>
            </a:r>
            <a:r>
              <a:rPr lang="zh-CN" altLang="zh-CN"/>
              <a:t>的</a:t>
            </a:r>
            <a:r>
              <a:rPr lang="zh-CN" altLang="en-US"/>
              <a:t>基础上识别蜕变关系的</a:t>
            </a:r>
            <a:r>
              <a:rPr lang="zh-CN" altLang="zh-CN"/>
              <a:t>方法</a:t>
            </a:r>
            <a:endParaRPr lang="zh-CN" altLang="en-US"/>
          </a:p>
        </p:txBody>
      </p:sp>
      <p:sp>
        <p:nvSpPr>
          <p:cNvPr id="21" name="文本框 20"/>
          <p:cNvSpPr txBox="1">
            <a:spLocks noChangeArrowheads="1"/>
          </p:cNvSpPr>
          <p:nvPr/>
        </p:nvSpPr>
        <p:spPr bwMode="auto">
          <a:xfrm>
            <a:off x="2181225" y="3449638"/>
            <a:ext cx="72009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200000"/>
              </a:lnSpc>
              <a:buFont typeface="Wingdings" panose="05000000000000000000" pitchFamily="2" charset="2"/>
              <a:buChar char="l"/>
            </a:pPr>
            <a:r>
              <a:rPr lang="zh-CN" altLang="en-US" dirty="0"/>
              <a:t>挑选</a:t>
            </a:r>
            <a:r>
              <a:rPr lang="zh-CN" altLang="en-US" dirty="0">
                <a:solidFill>
                  <a:schemeClr val="accent2"/>
                </a:solidFill>
              </a:rPr>
              <a:t>两个</a:t>
            </a:r>
            <a:r>
              <a:rPr lang="zh-CN" altLang="en-US" dirty="0"/>
              <a:t>有意义有区别的完整</a:t>
            </a:r>
            <a:r>
              <a:rPr lang="zh-CN" altLang="en-US" dirty="0">
                <a:solidFill>
                  <a:schemeClr val="accent2"/>
                </a:solidFill>
              </a:rPr>
              <a:t>测试帧</a:t>
            </a:r>
            <a:r>
              <a:rPr lang="zh-CN" altLang="en-US" dirty="0"/>
              <a:t>作为识别蜕变关系的候选对</a:t>
            </a:r>
            <a:endParaRPr lang="en-US" altLang="zh-CN" dirty="0"/>
          </a:p>
          <a:p>
            <a:pPr eaLnBrk="1" hangingPunct="1">
              <a:lnSpc>
                <a:spcPct val="200000"/>
              </a:lnSpc>
              <a:buFont typeface="Wingdings" panose="05000000000000000000" pitchFamily="2" charset="2"/>
              <a:buChar char="l"/>
            </a:pPr>
            <a:r>
              <a:rPr lang="zh-CN" altLang="en-US" dirty="0"/>
              <a:t>用户识别蜕变关系，并记录</a:t>
            </a:r>
            <a:endParaRPr lang="en-US" altLang="zh-CN" dirty="0"/>
          </a:p>
          <a:p>
            <a:pPr eaLnBrk="1" hangingPunct="1">
              <a:lnSpc>
                <a:spcPct val="200000"/>
              </a:lnSpc>
              <a:buFont typeface="Wingdings" panose="05000000000000000000" pitchFamily="2" charset="2"/>
              <a:buChar char="l"/>
            </a:pPr>
            <a:r>
              <a:rPr lang="zh-CN" altLang="en-US" dirty="0"/>
              <a:t>重复以上步骤直到遍历所有的候选对或者到达预定数目的蜕变关系</a:t>
            </a:r>
          </a:p>
        </p:txBody>
      </p:sp>
      <p:sp>
        <p:nvSpPr>
          <p:cNvPr id="22" name="文本框 21"/>
          <p:cNvSpPr txBox="1">
            <a:spLocks noRot="1" noChangeAspect="1" noMove="1" noResize="1" noEditPoints="1" noAdjustHandles="1" noChangeArrowheads="1" noChangeShapeType="1" noTextEdit="1"/>
          </p:cNvSpPr>
          <p:nvPr/>
        </p:nvSpPr>
        <p:spPr>
          <a:xfrm>
            <a:off x="2180903" y="5662498"/>
            <a:ext cx="5256584" cy="1306512"/>
          </a:xfrm>
          <a:prstGeom prst="rect">
            <a:avLst/>
          </a:prstGeom>
          <a:blipFill rotWithShape="1">
            <a:blip r:embed="rId4"/>
            <a:stretch>
              <a:fillRect/>
            </a:stretch>
          </a:blipFill>
        </p:spPr>
        <p:txBody>
          <a:bodyPr/>
          <a:lstStyle/>
          <a:p>
            <a:pPr eaLnBrk="1" hangingPunct="1">
              <a:defRPr/>
            </a:pPr>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5" grpId="0"/>
      <p:bldP spid="20" grpId="0"/>
      <p:bldP spid="2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1"/>
          <p:cNvSpPr>
            <a:spLocks noEditPoints="1"/>
          </p:cNvSpPr>
          <p:nvPr/>
        </p:nvSpPr>
        <p:spPr bwMode="auto">
          <a:xfrm>
            <a:off x="6846888" y="3136900"/>
            <a:ext cx="434975" cy="354013"/>
          </a:xfrm>
          <a:custGeom>
            <a:avLst/>
            <a:gdLst/>
            <a:ahLst/>
            <a:cxnLst>
              <a:cxn ang="0">
                <a:pos x="69" y="43"/>
              </a:cxn>
              <a:cxn ang="0">
                <a:pos x="64" y="46"/>
              </a:cxn>
              <a:cxn ang="0">
                <a:pos x="54" y="56"/>
              </a:cxn>
              <a:cxn ang="0">
                <a:pos x="44" y="46"/>
              </a:cxn>
              <a:cxn ang="0">
                <a:pos x="28" y="46"/>
              </a:cxn>
              <a:cxn ang="0">
                <a:pos x="18" y="56"/>
              </a:cxn>
              <a:cxn ang="0">
                <a:pos x="8" y="46"/>
              </a:cxn>
              <a:cxn ang="0">
                <a:pos x="5" y="46"/>
              </a:cxn>
              <a:cxn ang="0">
                <a:pos x="0" y="43"/>
              </a:cxn>
              <a:cxn ang="0">
                <a:pos x="3" y="41"/>
              </a:cxn>
              <a:cxn ang="0">
                <a:pos x="3" y="28"/>
              </a:cxn>
              <a:cxn ang="0">
                <a:pos x="4" y="20"/>
              </a:cxn>
              <a:cxn ang="0">
                <a:pos x="12" y="12"/>
              </a:cxn>
              <a:cxn ang="0">
                <a:pos x="17" y="10"/>
              </a:cxn>
              <a:cxn ang="0">
                <a:pos x="23" y="10"/>
              </a:cxn>
              <a:cxn ang="0">
                <a:pos x="23" y="2"/>
              </a:cxn>
              <a:cxn ang="0">
                <a:pos x="26" y="0"/>
              </a:cxn>
              <a:cxn ang="0">
                <a:pos x="67" y="0"/>
              </a:cxn>
              <a:cxn ang="0">
                <a:pos x="69" y="2"/>
              </a:cxn>
              <a:cxn ang="0">
                <a:pos x="69" y="43"/>
              </a:cxn>
              <a:cxn ang="0">
                <a:pos x="23" y="25"/>
              </a:cxn>
              <a:cxn ang="0">
                <a:pos x="23" y="15"/>
              </a:cxn>
              <a:cxn ang="0">
                <a:pos x="17" y="15"/>
              </a:cxn>
              <a:cxn ang="0">
                <a:pos x="16" y="15"/>
              </a:cxn>
              <a:cxn ang="0">
                <a:pos x="8" y="23"/>
              </a:cxn>
              <a:cxn ang="0">
                <a:pos x="8" y="24"/>
              </a:cxn>
              <a:cxn ang="0">
                <a:pos x="8" y="25"/>
              </a:cxn>
              <a:cxn ang="0">
                <a:pos x="23" y="25"/>
              </a:cxn>
              <a:cxn ang="0">
                <a:pos x="18" y="41"/>
              </a:cxn>
              <a:cxn ang="0">
                <a:pos x="13" y="46"/>
              </a:cxn>
              <a:cxn ang="0">
                <a:pos x="18" y="51"/>
              </a:cxn>
              <a:cxn ang="0">
                <a:pos x="23" y="46"/>
              </a:cxn>
              <a:cxn ang="0">
                <a:pos x="18" y="41"/>
              </a:cxn>
              <a:cxn ang="0">
                <a:pos x="54" y="41"/>
              </a:cxn>
              <a:cxn ang="0">
                <a:pos x="49" y="46"/>
              </a:cxn>
              <a:cxn ang="0">
                <a:pos x="54" y="51"/>
              </a:cxn>
              <a:cxn ang="0">
                <a:pos x="59" y="46"/>
              </a:cxn>
              <a:cxn ang="0">
                <a:pos x="54" y="41"/>
              </a:cxn>
            </a:cxnLst>
            <a:rect l="0" t="0" r="r" b="b"/>
            <a:pathLst>
              <a:path w="69" h="56">
                <a:moveTo>
                  <a:pt x="69" y="43"/>
                </a:moveTo>
                <a:cubicBezTo>
                  <a:pt x="69" y="46"/>
                  <a:pt x="66" y="46"/>
                  <a:pt x="64" y="46"/>
                </a:cubicBezTo>
                <a:cubicBezTo>
                  <a:pt x="64" y="52"/>
                  <a:pt x="60" y="56"/>
                  <a:pt x="54" y="56"/>
                </a:cubicBezTo>
                <a:cubicBezTo>
                  <a:pt x="48" y="56"/>
                  <a:pt x="44" y="52"/>
                  <a:pt x="44" y="46"/>
                </a:cubicBezTo>
                <a:cubicBezTo>
                  <a:pt x="28" y="46"/>
                  <a:pt x="28" y="46"/>
                  <a:pt x="28" y="46"/>
                </a:cubicBezTo>
                <a:cubicBezTo>
                  <a:pt x="28" y="52"/>
                  <a:pt x="24" y="56"/>
                  <a:pt x="18" y="56"/>
                </a:cubicBezTo>
                <a:cubicBezTo>
                  <a:pt x="12" y="56"/>
                  <a:pt x="8" y="52"/>
                  <a:pt x="8" y="46"/>
                </a:cubicBezTo>
                <a:cubicBezTo>
                  <a:pt x="5" y="46"/>
                  <a:pt x="5" y="46"/>
                  <a:pt x="5" y="46"/>
                </a:cubicBezTo>
                <a:cubicBezTo>
                  <a:pt x="3" y="46"/>
                  <a:pt x="0" y="46"/>
                  <a:pt x="0" y="43"/>
                </a:cubicBezTo>
                <a:cubicBezTo>
                  <a:pt x="0" y="42"/>
                  <a:pt x="1" y="41"/>
                  <a:pt x="3" y="41"/>
                </a:cubicBezTo>
                <a:cubicBezTo>
                  <a:pt x="3" y="28"/>
                  <a:pt x="3" y="28"/>
                  <a:pt x="3" y="28"/>
                </a:cubicBezTo>
                <a:cubicBezTo>
                  <a:pt x="3" y="25"/>
                  <a:pt x="2" y="22"/>
                  <a:pt x="4" y="20"/>
                </a:cubicBezTo>
                <a:cubicBezTo>
                  <a:pt x="12" y="12"/>
                  <a:pt x="12" y="12"/>
                  <a:pt x="12" y="12"/>
                </a:cubicBezTo>
                <a:cubicBezTo>
                  <a:pt x="13" y="11"/>
                  <a:pt x="15" y="10"/>
                  <a:pt x="17" y="10"/>
                </a:cubicBezTo>
                <a:cubicBezTo>
                  <a:pt x="23" y="10"/>
                  <a:pt x="23" y="10"/>
                  <a:pt x="23" y="10"/>
                </a:cubicBezTo>
                <a:cubicBezTo>
                  <a:pt x="23" y="2"/>
                  <a:pt x="23" y="2"/>
                  <a:pt x="23" y="2"/>
                </a:cubicBezTo>
                <a:cubicBezTo>
                  <a:pt x="23" y="1"/>
                  <a:pt x="24" y="0"/>
                  <a:pt x="26" y="0"/>
                </a:cubicBezTo>
                <a:cubicBezTo>
                  <a:pt x="67" y="0"/>
                  <a:pt x="67" y="0"/>
                  <a:pt x="67" y="0"/>
                </a:cubicBezTo>
                <a:cubicBezTo>
                  <a:pt x="68" y="0"/>
                  <a:pt x="69" y="1"/>
                  <a:pt x="69" y="2"/>
                </a:cubicBezTo>
                <a:lnTo>
                  <a:pt x="69" y="43"/>
                </a:lnTo>
                <a:close/>
                <a:moveTo>
                  <a:pt x="23" y="25"/>
                </a:moveTo>
                <a:cubicBezTo>
                  <a:pt x="23" y="15"/>
                  <a:pt x="23" y="15"/>
                  <a:pt x="23" y="15"/>
                </a:cubicBezTo>
                <a:cubicBezTo>
                  <a:pt x="17" y="15"/>
                  <a:pt x="17" y="15"/>
                  <a:pt x="17" y="15"/>
                </a:cubicBezTo>
                <a:cubicBezTo>
                  <a:pt x="17" y="15"/>
                  <a:pt x="16" y="15"/>
                  <a:pt x="16" y="15"/>
                </a:cubicBezTo>
                <a:cubicBezTo>
                  <a:pt x="8" y="23"/>
                  <a:pt x="8" y="23"/>
                  <a:pt x="8" y="23"/>
                </a:cubicBezTo>
                <a:cubicBezTo>
                  <a:pt x="8" y="23"/>
                  <a:pt x="8" y="24"/>
                  <a:pt x="8" y="24"/>
                </a:cubicBezTo>
                <a:cubicBezTo>
                  <a:pt x="8" y="25"/>
                  <a:pt x="8" y="25"/>
                  <a:pt x="8" y="25"/>
                </a:cubicBezTo>
                <a:lnTo>
                  <a:pt x="23" y="25"/>
                </a:lnTo>
                <a:close/>
                <a:moveTo>
                  <a:pt x="18" y="41"/>
                </a:moveTo>
                <a:cubicBezTo>
                  <a:pt x="15" y="41"/>
                  <a:pt x="13" y="43"/>
                  <a:pt x="13" y="46"/>
                </a:cubicBezTo>
                <a:cubicBezTo>
                  <a:pt x="13" y="49"/>
                  <a:pt x="15" y="51"/>
                  <a:pt x="18" y="51"/>
                </a:cubicBezTo>
                <a:cubicBezTo>
                  <a:pt x="21" y="51"/>
                  <a:pt x="23" y="49"/>
                  <a:pt x="23" y="46"/>
                </a:cubicBezTo>
                <a:cubicBezTo>
                  <a:pt x="23" y="43"/>
                  <a:pt x="21" y="41"/>
                  <a:pt x="18" y="41"/>
                </a:cubicBezTo>
                <a:close/>
                <a:moveTo>
                  <a:pt x="54" y="41"/>
                </a:moveTo>
                <a:cubicBezTo>
                  <a:pt x="51" y="41"/>
                  <a:pt x="49" y="43"/>
                  <a:pt x="49" y="46"/>
                </a:cubicBezTo>
                <a:cubicBezTo>
                  <a:pt x="49" y="49"/>
                  <a:pt x="51" y="51"/>
                  <a:pt x="54" y="51"/>
                </a:cubicBezTo>
                <a:cubicBezTo>
                  <a:pt x="57" y="51"/>
                  <a:pt x="59" y="49"/>
                  <a:pt x="59" y="46"/>
                </a:cubicBezTo>
                <a:cubicBezTo>
                  <a:pt x="59" y="43"/>
                  <a:pt x="57" y="41"/>
                  <a:pt x="54" y="41"/>
                </a:cubicBezTo>
                <a:close/>
              </a:path>
            </a:pathLst>
          </a:custGeom>
          <a:solidFill>
            <a:schemeClr val="bg1"/>
          </a:solidFill>
          <a:ln w="9525">
            <a:noFill/>
            <a:round/>
            <a:headEnd/>
            <a:tailEnd/>
          </a:ln>
        </p:spPr>
        <p:txBody>
          <a:bodyPr lIns="128580" tIns="64290" rIns="128580" bIns="64290"/>
          <a:lstStyle/>
          <a:p>
            <a:pPr eaLnBrk="1" hangingPunct="1">
              <a:defRPr/>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 Placeholder 3"/>
          <p:cNvSpPr txBox="1">
            <a:spLocks/>
          </p:cNvSpPr>
          <p:nvPr/>
        </p:nvSpPr>
        <p:spPr>
          <a:xfrm>
            <a:off x="7488238" y="5624513"/>
            <a:ext cx="0"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endPar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Text Placeholder 3"/>
          <p:cNvSpPr txBox="1">
            <a:spLocks/>
          </p:cNvSpPr>
          <p:nvPr/>
        </p:nvSpPr>
        <p:spPr>
          <a:xfrm>
            <a:off x="7380288" y="3695700"/>
            <a:ext cx="198437"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28" name="Text Placeholder 3"/>
          <p:cNvSpPr txBox="1">
            <a:spLocks/>
          </p:cNvSpPr>
          <p:nvPr/>
        </p:nvSpPr>
        <p:spPr>
          <a:xfrm>
            <a:off x="7596188" y="2690813"/>
            <a:ext cx="198437"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301750" y="209550"/>
            <a:ext cx="2166938"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4 </a:t>
            </a:r>
            <a:r>
              <a:rPr lang="zh-CN" altLang="en-US" sz="3200" dirty="0">
                <a:latin typeface="+mj-lt"/>
                <a:ea typeface="微软雅黑" panose="020B0503020204020204" pitchFamily="34" charset="-122"/>
              </a:rPr>
              <a:t>研究内容</a:t>
            </a:r>
          </a:p>
        </p:txBody>
      </p:sp>
      <p:sp>
        <p:nvSpPr>
          <p:cNvPr id="34825" name="文本框 63"/>
          <p:cNvSpPr txBox="1">
            <a:spLocks noChangeArrowheads="1"/>
          </p:cNvSpPr>
          <p:nvPr/>
        </p:nvSpPr>
        <p:spPr bwMode="auto">
          <a:xfrm>
            <a:off x="695325" y="984250"/>
            <a:ext cx="53736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3.1 APT</a:t>
            </a:r>
            <a:r>
              <a:rPr lang="zh-CN" altLang="en-US" sz="3200">
                <a:solidFill>
                  <a:schemeClr val="accent2"/>
                </a:solidFill>
              </a:rPr>
              <a:t>与</a:t>
            </a:r>
            <a:r>
              <a:rPr lang="en-US" altLang="zh-CN" sz="3200">
                <a:solidFill>
                  <a:schemeClr val="accent2"/>
                </a:solidFill>
              </a:rPr>
              <a:t>MT</a:t>
            </a:r>
            <a:r>
              <a:rPr lang="zh-CN" altLang="en-US" sz="3200">
                <a:solidFill>
                  <a:schemeClr val="accent2"/>
                </a:solidFill>
              </a:rPr>
              <a:t>结合方式</a:t>
            </a:r>
          </a:p>
        </p:txBody>
      </p:sp>
      <p:sp>
        <p:nvSpPr>
          <p:cNvPr id="4" name="文本框 3"/>
          <p:cNvSpPr txBox="1">
            <a:spLocks noChangeArrowheads="1"/>
          </p:cNvSpPr>
          <p:nvPr/>
        </p:nvSpPr>
        <p:spPr bwMode="auto">
          <a:xfrm>
            <a:off x="1335088" y="1773238"/>
            <a:ext cx="9361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latin typeface="Georgia" panose="02040502050405020303" pitchFamily="18" charset="0"/>
              </a:rPr>
              <a:t>METRIC</a:t>
            </a:r>
            <a:r>
              <a:rPr lang="zh-CN" altLang="en-US"/>
              <a:t>以测试帧为中心将原始测试用例、测试帧、蜕变关系以及衍生测试用例联系起来</a:t>
            </a:r>
          </a:p>
        </p:txBody>
      </p:sp>
      <p:sp>
        <p:nvSpPr>
          <p:cNvPr id="57" name="矩形: 圆角 56"/>
          <p:cNvSpPr/>
          <p:nvPr/>
        </p:nvSpPr>
        <p:spPr>
          <a:xfrm>
            <a:off x="7366000" y="4513263"/>
            <a:ext cx="1303338" cy="647700"/>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Georgia" panose="02040502050405020303" pitchFamily="18" charset="0"/>
                <a:ea typeface="等线" panose="02010600030101010101" pitchFamily="2" charset="-122"/>
                <a:cs typeface="Times New Roman" panose="02020603050405020304" pitchFamily="18" charset="0"/>
              </a:rPr>
              <a:t>Partitions</a:t>
            </a:r>
            <a:endParaRPr lang="zh-CN" altLang="zh-CN" sz="2400" dirty="0">
              <a:solidFill>
                <a:schemeClr val="tx1"/>
              </a:solidFill>
              <a:latin typeface="Georgia" panose="02040502050405020303" pitchFamily="18" charset="0"/>
              <a:ea typeface="宋体" panose="02010600030101010101" pitchFamily="2" charset="-122"/>
              <a:cs typeface="宋体" panose="02010600030101010101" pitchFamily="2" charset="-122"/>
            </a:endParaRPr>
          </a:p>
        </p:txBody>
      </p:sp>
      <p:sp>
        <p:nvSpPr>
          <p:cNvPr id="58" name="矩形: 圆角 57"/>
          <p:cNvSpPr/>
          <p:nvPr/>
        </p:nvSpPr>
        <p:spPr>
          <a:xfrm>
            <a:off x="4832350" y="2817813"/>
            <a:ext cx="1304925" cy="647700"/>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en-US" altLang="zh-CN" kern="100" dirty="0">
                <a:solidFill>
                  <a:schemeClr val="tx1"/>
                </a:solidFill>
                <a:latin typeface="Georgia" panose="02040502050405020303" pitchFamily="18" charset="0"/>
                <a:ea typeface="等线" panose="02010600030101010101" pitchFamily="2" charset="-122"/>
                <a:cs typeface="Times New Roman" panose="02020603050405020304" pitchFamily="18" charset="0"/>
              </a:rPr>
              <a:t>Source test cases</a:t>
            </a:r>
            <a:endParaRPr lang="zh-CN" altLang="zh-CN" kern="100" dirty="0">
              <a:solidFill>
                <a:schemeClr val="tx1"/>
              </a:solidFill>
              <a:latin typeface="Georgia" panose="02040502050405020303" pitchFamily="18" charset="0"/>
              <a:ea typeface="等线" panose="02010600030101010101" pitchFamily="2" charset="-122"/>
              <a:cs typeface="Times New Roman" panose="02020603050405020304" pitchFamily="18" charset="0"/>
            </a:endParaRPr>
          </a:p>
        </p:txBody>
      </p:sp>
      <p:sp>
        <p:nvSpPr>
          <p:cNvPr id="59" name="矩形: 圆角 58"/>
          <p:cNvSpPr/>
          <p:nvPr/>
        </p:nvSpPr>
        <p:spPr>
          <a:xfrm>
            <a:off x="4832350" y="6153150"/>
            <a:ext cx="1304925" cy="647700"/>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Aft>
                <a:spcPts val="0"/>
              </a:spcAft>
              <a:defRPr/>
            </a:pPr>
            <a:r>
              <a:rPr lang="en-US" altLang="zh-CN" kern="100" dirty="0">
                <a:solidFill>
                  <a:schemeClr val="tx1"/>
                </a:solidFill>
                <a:latin typeface="Georgia" panose="02040502050405020303" pitchFamily="18" charset="0"/>
                <a:ea typeface="等线" panose="02010600030101010101" pitchFamily="2" charset="-122"/>
                <a:cs typeface="Times New Roman" panose="02020603050405020304" pitchFamily="18" charset="0"/>
              </a:rPr>
              <a:t>MR</a:t>
            </a:r>
            <a:endParaRPr lang="zh-CN" altLang="zh-CN" kern="100" dirty="0">
              <a:solidFill>
                <a:schemeClr val="tx1"/>
              </a:solidFill>
              <a:latin typeface="Georgia" panose="02040502050405020303" pitchFamily="18" charset="0"/>
              <a:ea typeface="等线" panose="02010600030101010101" pitchFamily="2" charset="-122"/>
              <a:cs typeface="Times New Roman" panose="02020603050405020304" pitchFamily="18" charset="0"/>
            </a:endParaRPr>
          </a:p>
        </p:txBody>
      </p:sp>
      <p:sp>
        <p:nvSpPr>
          <p:cNvPr id="60" name="矩形: 圆角 59"/>
          <p:cNvSpPr/>
          <p:nvPr/>
        </p:nvSpPr>
        <p:spPr>
          <a:xfrm>
            <a:off x="2720975" y="4513263"/>
            <a:ext cx="1304925" cy="647700"/>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639763" indent="-182563" algn="l" rtl="0" fontAlgn="base">
              <a:spcBef>
                <a:spcPct val="0"/>
              </a:spcBef>
              <a:spcAft>
                <a:spcPct val="0"/>
              </a:spcAft>
              <a:defRPr kern="1200">
                <a:solidFill>
                  <a:schemeClr val="lt1"/>
                </a:solidFill>
                <a:latin typeface="+mn-lt"/>
                <a:ea typeface="+mn-ea"/>
                <a:cs typeface="+mn-cs"/>
              </a:defRPr>
            </a:lvl2pPr>
            <a:lvl3pPr marL="1282700" indent="-368300" algn="l" rtl="0" fontAlgn="base">
              <a:spcBef>
                <a:spcPct val="0"/>
              </a:spcBef>
              <a:spcAft>
                <a:spcPct val="0"/>
              </a:spcAft>
              <a:defRPr kern="1200">
                <a:solidFill>
                  <a:schemeClr val="lt1"/>
                </a:solidFill>
                <a:latin typeface="+mn-lt"/>
                <a:ea typeface="+mn-ea"/>
                <a:cs typeface="+mn-cs"/>
              </a:defRPr>
            </a:lvl3pPr>
            <a:lvl4pPr marL="1925638" indent="-554038" algn="l" rtl="0" fontAlgn="base">
              <a:spcBef>
                <a:spcPct val="0"/>
              </a:spcBef>
              <a:spcAft>
                <a:spcPct val="0"/>
              </a:spcAft>
              <a:defRPr kern="1200">
                <a:solidFill>
                  <a:schemeClr val="lt1"/>
                </a:solidFill>
                <a:latin typeface="+mn-lt"/>
                <a:ea typeface="+mn-ea"/>
                <a:cs typeface="+mn-cs"/>
              </a:defRPr>
            </a:lvl4pPr>
            <a:lvl5pPr marL="2568575" indent="-739775"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hangingPunct="1">
              <a:spcAft>
                <a:spcPts val="0"/>
              </a:spcAft>
              <a:defRPr/>
            </a:pPr>
            <a:r>
              <a:rPr lang="en-US" altLang="zh-CN" dirty="0">
                <a:solidFill>
                  <a:schemeClr val="tx1"/>
                </a:solidFill>
                <a:latin typeface="Georgia" panose="02040502050405020303" pitchFamily="18" charset="0"/>
                <a:ea typeface="等线" panose="02010600030101010101" pitchFamily="2" charset="-122"/>
                <a:cs typeface="Times New Roman" panose="02020603050405020304" pitchFamily="18" charset="0"/>
              </a:rPr>
              <a:t>Follow-up test cases</a:t>
            </a:r>
            <a:endParaRPr lang="zh-CN" altLang="zh-CN" sz="2400" dirty="0">
              <a:solidFill>
                <a:schemeClr val="tx1"/>
              </a:solidFill>
              <a:latin typeface="Georgia" panose="02040502050405020303" pitchFamily="18" charset="0"/>
              <a:ea typeface="宋体" panose="02010600030101010101" pitchFamily="2" charset="-122"/>
              <a:cs typeface="宋体" panose="02010600030101010101" pitchFamily="2" charset="-122"/>
            </a:endParaRPr>
          </a:p>
        </p:txBody>
      </p:sp>
      <p:cxnSp>
        <p:nvCxnSpPr>
          <p:cNvPr id="61" name="直接箭头连接符 60"/>
          <p:cNvCxnSpPr>
            <a:stCxn id="57" idx="0"/>
            <a:endCxn id="58" idx="3"/>
          </p:cNvCxnSpPr>
          <p:nvPr/>
        </p:nvCxnSpPr>
        <p:spPr>
          <a:xfrm flipH="1" flipV="1">
            <a:off x="6137275" y="3141663"/>
            <a:ext cx="1881188" cy="137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p:cNvCxnSpPr>
            <a:stCxn id="59" idx="1"/>
            <a:endCxn id="60" idx="2"/>
          </p:cNvCxnSpPr>
          <p:nvPr/>
        </p:nvCxnSpPr>
        <p:spPr>
          <a:xfrm flipH="1" flipV="1">
            <a:off x="3373438" y="5160963"/>
            <a:ext cx="1458912" cy="1316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矩形 69"/>
          <p:cNvSpPr/>
          <p:nvPr/>
        </p:nvSpPr>
        <p:spPr>
          <a:xfrm>
            <a:off x="2541588" y="2608263"/>
            <a:ext cx="6346825" cy="4324350"/>
          </a:xfrm>
          <a:prstGeom prst="rect">
            <a:avLst/>
          </a:prstGeom>
          <a:no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zh-CN" altLang="en-US"/>
          </a:p>
        </p:txBody>
      </p:sp>
      <p:sp>
        <p:nvSpPr>
          <p:cNvPr id="71" name="矩形: 圆角 70"/>
          <p:cNvSpPr/>
          <p:nvPr/>
        </p:nvSpPr>
        <p:spPr>
          <a:xfrm>
            <a:off x="4832350" y="4513263"/>
            <a:ext cx="1304925" cy="647700"/>
          </a:xfrm>
          <a:prstGeom prst="round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Georgia" panose="02040502050405020303" pitchFamily="18" charset="0"/>
                <a:ea typeface="等线" panose="02010600030101010101" pitchFamily="2" charset="-122"/>
                <a:cs typeface="Times New Roman" panose="02020603050405020304" pitchFamily="18" charset="0"/>
              </a:rPr>
              <a:t>Test frame</a:t>
            </a:r>
            <a:endParaRPr lang="zh-CN" altLang="zh-CN" dirty="0">
              <a:solidFill>
                <a:schemeClr val="tx1"/>
              </a:solidFill>
              <a:latin typeface="Georgia" panose="02040502050405020303" pitchFamily="18" charset="0"/>
              <a:ea typeface="宋体" panose="02010600030101010101" pitchFamily="2" charset="-122"/>
              <a:cs typeface="宋体" panose="02010600030101010101" pitchFamily="2" charset="-122"/>
            </a:endParaRPr>
          </a:p>
        </p:txBody>
      </p:sp>
      <p:sp>
        <p:nvSpPr>
          <p:cNvPr id="8" name="文本框 7"/>
          <p:cNvSpPr txBox="1">
            <a:spLocks noChangeArrowheads="1"/>
          </p:cNvSpPr>
          <p:nvPr/>
        </p:nvSpPr>
        <p:spPr bwMode="auto">
          <a:xfrm>
            <a:off x="7005638" y="3471863"/>
            <a:ext cx="8096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t>挑选</a:t>
            </a:r>
          </a:p>
        </p:txBody>
      </p:sp>
      <p:cxnSp>
        <p:nvCxnSpPr>
          <p:cNvPr id="10" name="直接箭头连接符 9"/>
          <p:cNvCxnSpPr>
            <a:stCxn id="57" idx="1"/>
            <a:endCxn id="71" idx="3"/>
          </p:cNvCxnSpPr>
          <p:nvPr/>
        </p:nvCxnSpPr>
        <p:spPr>
          <a:xfrm flipH="1">
            <a:off x="6137275" y="4837113"/>
            <a:ext cx="1228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p:cNvSpPr txBox="1">
            <a:spLocks noChangeArrowheads="1"/>
          </p:cNvSpPr>
          <p:nvPr/>
        </p:nvSpPr>
        <p:spPr bwMode="auto">
          <a:xfrm>
            <a:off x="6348413" y="4467225"/>
            <a:ext cx="998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t>等同于</a:t>
            </a:r>
          </a:p>
        </p:txBody>
      </p:sp>
      <p:cxnSp>
        <p:nvCxnSpPr>
          <p:cNvPr id="12" name="直接箭头连接符 11"/>
          <p:cNvCxnSpPr>
            <a:stCxn id="71" idx="2"/>
            <a:endCxn id="59" idx="0"/>
          </p:cNvCxnSpPr>
          <p:nvPr/>
        </p:nvCxnSpPr>
        <p:spPr>
          <a:xfrm>
            <a:off x="5484813" y="5160963"/>
            <a:ext cx="0" cy="992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文本框 72"/>
          <p:cNvSpPr txBox="1">
            <a:spLocks noChangeArrowheads="1"/>
          </p:cNvSpPr>
          <p:nvPr/>
        </p:nvSpPr>
        <p:spPr bwMode="auto">
          <a:xfrm>
            <a:off x="5459413" y="5397500"/>
            <a:ext cx="1824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t>两个</a:t>
            </a:r>
            <a:r>
              <a:rPr lang="en-US" altLang="zh-CN"/>
              <a:t>test frame</a:t>
            </a:r>
            <a:endParaRPr lang="zh-CN" altLang="en-US"/>
          </a:p>
        </p:txBody>
      </p:sp>
      <p:cxnSp>
        <p:nvCxnSpPr>
          <p:cNvPr id="14" name="连接符: 曲线 13"/>
          <p:cNvCxnSpPr>
            <a:stCxn id="58" idx="1"/>
            <a:endCxn id="59" idx="1"/>
          </p:cNvCxnSpPr>
          <p:nvPr/>
        </p:nvCxnSpPr>
        <p:spPr>
          <a:xfrm rot="10800000" flipV="1">
            <a:off x="4832350" y="3141663"/>
            <a:ext cx="12700" cy="3335337"/>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74" name="文本框 73"/>
          <p:cNvSpPr txBox="1">
            <a:spLocks noChangeArrowheads="1"/>
          </p:cNvSpPr>
          <p:nvPr/>
        </p:nvSpPr>
        <p:spPr bwMode="auto">
          <a:xfrm>
            <a:off x="4030663" y="3836988"/>
            <a:ext cx="80803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t>根据</a:t>
            </a:r>
          </a:p>
        </p:txBody>
      </p:sp>
      <p:sp>
        <p:nvSpPr>
          <p:cNvPr id="75" name="文本框 74"/>
          <p:cNvSpPr txBox="1">
            <a:spLocks noChangeArrowheads="1"/>
          </p:cNvSpPr>
          <p:nvPr/>
        </p:nvSpPr>
        <p:spPr bwMode="auto">
          <a:xfrm>
            <a:off x="3475038" y="5788025"/>
            <a:ext cx="808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t>生成</a:t>
            </a:r>
          </a:p>
        </p:txBody>
      </p:sp>
      <p:cxnSp>
        <p:nvCxnSpPr>
          <p:cNvPr id="16" name="直接箭头连接符 15"/>
          <p:cNvCxnSpPr>
            <a:endCxn id="59" idx="3"/>
          </p:cNvCxnSpPr>
          <p:nvPr/>
        </p:nvCxnSpPr>
        <p:spPr>
          <a:xfrm flipH="1">
            <a:off x="6137275" y="5160963"/>
            <a:ext cx="1881188" cy="1316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a:spLocks noChangeArrowheads="1"/>
          </p:cNvSpPr>
          <p:nvPr/>
        </p:nvSpPr>
        <p:spPr bwMode="auto">
          <a:xfrm>
            <a:off x="9513888" y="4659313"/>
            <a:ext cx="33321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a:solidFill>
                  <a:srgbClr val="FF0000"/>
                </a:solidFill>
              </a:rPr>
              <a:t>由此将</a:t>
            </a:r>
            <a:r>
              <a:rPr lang="en-US" altLang="zh-CN" sz="2400">
                <a:solidFill>
                  <a:srgbClr val="FF0000"/>
                </a:solidFill>
              </a:rPr>
              <a:t>APT</a:t>
            </a:r>
            <a:r>
              <a:rPr lang="zh-CN" altLang="en-US" sz="2400">
                <a:solidFill>
                  <a:srgbClr val="FF0000"/>
                </a:solidFill>
              </a:rPr>
              <a:t>与</a:t>
            </a:r>
            <a:r>
              <a:rPr lang="en-US" altLang="zh-CN" sz="2400">
                <a:solidFill>
                  <a:srgbClr val="FF0000"/>
                </a:solidFill>
              </a:rPr>
              <a:t>MT</a:t>
            </a:r>
            <a:r>
              <a:rPr lang="zh-CN" altLang="en-US" sz="2400">
                <a:solidFill>
                  <a:srgbClr val="FF0000"/>
                </a:solidFill>
              </a:rPr>
              <a:t>的两个核心概念联系起来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7" grpId="0" animBg="1"/>
      <p:bldP spid="58" grpId="0" animBg="1"/>
      <p:bldP spid="59" grpId="0" animBg="1"/>
      <p:bldP spid="60" grpId="0" animBg="1"/>
      <p:bldP spid="70" grpId="0" animBg="1"/>
      <p:bldP spid="71" grpId="0" animBg="1"/>
      <p:bldP spid="8" grpId="0"/>
      <p:bldP spid="72" grpId="0"/>
      <p:bldP spid="73" grpId="0"/>
      <p:bldP spid="74" grpId="0"/>
      <p:bldP spid="7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301750" y="209550"/>
            <a:ext cx="2166938"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4 </a:t>
            </a:r>
            <a:r>
              <a:rPr lang="zh-CN" altLang="en-US" sz="3200" dirty="0">
                <a:latin typeface="+mj-lt"/>
                <a:ea typeface="微软雅黑" panose="020B0503020204020204" pitchFamily="34" charset="-122"/>
              </a:rPr>
              <a:t>研究内容</a:t>
            </a:r>
          </a:p>
        </p:txBody>
      </p:sp>
      <p:sp>
        <p:nvSpPr>
          <p:cNvPr id="36869" name="文本框 63"/>
          <p:cNvSpPr txBox="1">
            <a:spLocks noChangeArrowheads="1"/>
          </p:cNvSpPr>
          <p:nvPr/>
        </p:nvSpPr>
        <p:spPr bwMode="auto">
          <a:xfrm>
            <a:off x="695325" y="984250"/>
            <a:ext cx="53736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3.2 </a:t>
            </a:r>
            <a:r>
              <a:rPr lang="zh-CN" altLang="en-US" sz="3200">
                <a:solidFill>
                  <a:schemeClr val="accent2"/>
                </a:solidFill>
              </a:rPr>
              <a:t>具体的控制算法设计</a:t>
            </a:r>
          </a:p>
        </p:txBody>
      </p:sp>
      <p:sp>
        <p:nvSpPr>
          <p:cNvPr id="30" name="文本框 29"/>
          <p:cNvSpPr txBox="1">
            <a:spLocks noChangeArrowheads="1"/>
          </p:cNvSpPr>
          <p:nvPr/>
        </p:nvSpPr>
        <p:spPr bwMode="auto">
          <a:xfrm>
            <a:off x="1343025" y="1739900"/>
            <a:ext cx="85423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a:t>
            </a:r>
            <a:r>
              <a:rPr lang="zh-CN" altLang="en-US" sz="2800">
                <a:latin typeface="Georgia" panose="02040502050405020303" pitchFamily="18" charset="0"/>
                <a:ea typeface="黑体" panose="02010609060101010101" pitchFamily="49" charset="-122"/>
              </a:rPr>
              <a:t>怎么在测试过程中适应性地控制分区与蜕变关系的选择以便到达提高蜕变测试效率的目的</a:t>
            </a:r>
            <a:endParaRPr lang="en-US" altLang="zh-CN" sz="2800">
              <a:latin typeface="Georgia" panose="02040502050405020303" pitchFamily="18" charset="0"/>
              <a:ea typeface="黑体" panose="02010609060101010101" pitchFamily="49" charset="-122"/>
            </a:endParaRPr>
          </a:p>
        </p:txBody>
      </p:sp>
      <p:sp>
        <p:nvSpPr>
          <p:cNvPr id="31" name="文本框 30"/>
          <p:cNvSpPr txBox="1">
            <a:spLocks noChangeArrowheads="1"/>
          </p:cNvSpPr>
          <p:nvPr/>
        </p:nvSpPr>
        <p:spPr bwMode="auto">
          <a:xfrm>
            <a:off x="1389063" y="3873500"/>
            <a:ext cx="3744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en-US" altLang="zh-CN" sz="2800">
                <a:latin typeface="Georgia" panose="02040502050405020303" pitchFamily="18" charset="0"/>
                <a:ea typeface="黑体" panose="02010609060101010101" pitchFamily="49" charset="-122"/>
              </a:rPr>
              <a:t> </a:t>
            </a:r>
            <a:r>
              <a:rPr lang="zh-CN" altLang="en-US" sz="2800">
                <a:latin typeface="Georgia" panose="02040502050405020303" pitchFamily="18" charset="0"/>
                <a:ea typeface="黑体" panose="02010609060101010101" pitchFamily="49" charset="-122"/>
              </a:rPr>
              <a:t>控制算法的复杂度</a:t>
            </a:r>
            <a:endParaRPr lang="en-US" altLang="zh-CN" sz="2800">
              <a:latin typeface="Georgia" panose="02040502050405020303"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301750" y="209550"/>
            <a:ext cx="2166938"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4 </a:t>
            </a:r>
            <a:r>
              <a:rPr lang="zh-CN" altLang="en-US" sz="3200" dirty="0">
                <a:latin typeface="+mj-lt"/>
                <a:ea typeface="微软雅黑" panose="020B0503020204020204" pitchFamily="34" charset="-122"/>
              </a:rPr>
              <a:t>研究内容</a:t>
            </a:r>
          </a:p>
        </p:txBody>
      </p:sp>
      <p:sp>
        <p:nvSpPr>
          <p:cNvPr id="38917" name="文本框 63"/>
          <p:cNvSpPr txBox="1">
            <a:spLocks noChangeArrowheads="1"/>
          </p:cNvSpPr>
          <p:nvPr/>
        </p:nvSpPr>
        <p:spPr bwMode="auto">
          <a:xfrm>
            <a:off x="695325" y="984250"/>
            <a:ext cx="53736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3.3 </a:t>
            </a:r>
            <a:r>
              <a:rPr lang="zh-CN" altLang="en-US" sz="3200">
                <a:solidFill>
                  <a:schemeClr val="accent2"/>
                </a:solidFill>
              </a:rPr>
              <a:t>设计自动化工具</a:t>
            </a:r>
            <a:r>
              <a:rPr lang="en-US" altLang="zh-CN" sz="3200">
                <a:solidFill>
                  <a:schemeClr val="accent2"/>
                </a:solidFill>
                <a:latin typeface="Georgia" panose="02040502050405020303" pitchFamily="18" charset="0"/>
              </a:rPr>
              <a:t>APT4MT</a:t>
            </a:r>
            <a:endParaRPr lang="zh-CN" altLang="en-US" sz="3200">
              <a:solidFill>
                <a:schemeClr val="accent2"/>
              </a:solidFill>
            </a:endParaRPr>
          </a:p>
        </p:txBody>
      </p:sp>
      <p:sp>
        <p:nvSpPr>
          <p:cNvPr id="8" name="文本框 7"/>
          <p:cNvSpPr txBox="1">
            <a:spLocks noChangeArrowheads="1"/>
          </p:cNvSpPr>
          <p:nvPr/>
        </p:nvSpPr>
        <p:spPr bwMode="auto">
          <a:xfrm>
            <a:off x="1460500" y="1671638"/>
            <a:ext cx="8137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zh-CN" sz="2000"/>
              <a:t>该工具可以集成</a:t>
            </a:r>
            <a:r>
              <a:rPr lang="en-US" altLang="zh-CN" sz="2000">
                <a:latin typeface="Georgia" panose="02040502050405020303" pitchFamily="18" charset="0"/>
              </a:rPr>
              <a:t>METRIC</a:t>
            </a:r>
            <a:r>
              <a:rPr lang="zh-CN" altLang="zh-CN" sz="2000"/>
              <a:t>技术的支持工具</a:t>
            </a:r>
            <a:r>
              <a:rPr lang="en-US" altLang="zh-CN" sz="2000">
                <a:latin typeface="Georgia" panose="02040502050405020303" pitchFamily="18" charset="0"/>
              </a:rPr>
              <a:t>MR-GEN</a:t>
            </a:r>
            <a:r>
              <a:rPr lang="zh-CN" altLang="zh-CN" sz="2000"/>
              <a:t>，在</a:t>
            </a:r>
            <a:r>
              <a:rPr lang="en-US" altLang="zh-CN" sz="2000">
                <a:latin typeface="Georgia" panose="02040502050405020303" pitchFamily="18" charset="0"/>
              </a:rPr>
              <a:t>MR-GEN</a:t>
            </a:r>
            <a:r>
              <a:rPr lang="zh-CN" altLang="zh-CN" sz="2000"/>
              <a:t>的基础上加上测试用例的</a:t>
            </a:r>
            <a:r>
              <a:rPr lang="zh-CN" altLang="en-US" sz="2000"/>
              <a:t>实例化</a:t>
            </a:r>
            <a:r>
              <a:rPr lang="zh-CN" altLang="zh-CN" sz="2000"/>
              <a:t>部分以及适应性分区的控制算法</a:t>
            </a:r>
            <a:endParaRPr lang="zh-CN" altLang="en-US" sz="2000"/>
          </a:p>
        </p:txBody>
      </p:sp>
      <p:sp>
        <p:nvSpPr>
          <p:cNvPr id="9" name="文本框 8"/>
          <p:cNvSpPr txBox="1"/>
          <p:nvPr/>
        </p:nvSpPr>
        <p:spPr>
          <a:xfrm>
            <a:off x="1604963" y="2684463"/>
            <a:ext cx="9432925" cy="3694112"/>
          </a:xfrm>
          <a:prstGeom prst="rect">
            <a:avLst/>
          </a:prstGeom>
          <a:noFill/>
        </p:spPr>
        <p:txBody>
          <a:bodyPr>
            <a:spAutoFit/>
          </a:bodyPr>
          <a:lstStyle/>
          <a:p>
            <a:pPr marL="285750" indent="-285750" eaLnBrk="1" hangingPunct="1">
              <a:lnSpc>
                <a:spcPct val="150000"/>
              </a:lnSpc>
              <a:buFont typeface="Wingdings" panose="05000000000000000000" pitchFamily="2" charset="2"/>
              <a:buChar char="l"/>
              <a:defRPr/>
            </a:pPr>
            <a:r>
              <a:rPr lang="zh-CN" altLang="zh-CN" dirty="0"/>
              <a:t>该工具首先对包含完整测试帧的文件进行解析，为接下来的蜕变关系识别以及分区做铺垫。</a:t>
            </a:r>
          </a:p>
          <a:p>
            <a:pPr marL="285750" indent="-285750" eaLnBrk="1" hangingPunct="1">
              <a:lnSpc>
                <a:spcPct val="150000"/>
              </a:lnSpc>
              <a:buFont typeface="Wingdings" panose="05000000000000000000" pitchFamily="2" charset="2"/>
              <a:buChar char="l"/>
              <a:defRPr/>
            </a:pPr>
            <a:r>
              <a:rPr lang="zh-CN" altLang="zh-CN" dirty="0"/>
              <a:t>允许用户定制候选对的的一些信息，例如：识别蜕变关系的最大数目。</a:t>
            </a:r>
          </a:p>
          <a:p>
            <a:pPr marL="285750" indent="-285750" eaLnBrk="1" hangingPunct="1">
              <a:lnSpc>
                <a:spcPct val="150000"/>
              </a:lnSpc>
              <a:buFont typeface="Wingdings" panose="05000000000000000000" pitchFamily="2" charset="2"/>
              <a:buChar char="l"/>
              <a:defRPr/>
            </a:pPr>
            <a:r>
              <a:rPr lang="zh-CN" altLang="zh-CN" dirty="0"/>
              <a:t>展示候选对以便用户判断是否可以识别蜕变关系。</a:t>
            </a:r>
          </a:p>
          <a:p>
            <a:pPr marL="285750" indent="-285750" eaLnBrk="1" hangingPunct="1">
              <a:lnSpc>
                <a:spcPct val="150000"/>
              </a:lnSpc>
              <a:buFont typeface="Wingdings" panose="05000000000000000000" pitchFamily="2" charset="2"/>
              <a:buChar char="l"/>
              <a:defRPr/>
            </a:pPr>
            <a:r>
              <a:rPr lang="zh-CN" altLang="zh-CN" dirty="0"/>
              <a:t>记录用户描述的蜕变关系。</a:t>
            </a:r>
          </a:p>
          <a:p>
            <a:pPr marL="285750" indent="-285750" eaLnBrk="1" hangingPunct="1">
              <a:lnSpc>
                <a:spcPct val="150000"/>
              </a:lnSpc>
              <a:buFont typeface="Wingdings" panose="05000000000000000000" pitchFamily="2" charset="2"/>
              <a:buChar char="l"/>
              <a:defRPr/>
            </a:pPr>
            <a:r>
              <a:rPr lang="zh-CN" altLang="zh-CN" dirty="0"/>
              <a:t>计算每一个测试帧距离其它测试帧的距离矩阵。</a:t>
            </a:r>
          </a:p>
          <a:p>
            <a:pPr marL="285750" indent="-285750" eaLnBrk="1" hangingPunct="1">
              <a:lnSpc>
                <a:spcPct val="150000"/>
              </a:lnSpc>
              <a:buFont typeface="Wingdings" panose="05000000000000000000" pitchFamily="2" charset="2"/>
              <a:buChar char="l"/>
              <a:defRPr/>
            </a:pPr>
            <a:r>
              <a:rPr lang="zh-CN" altLang="zh-CN" dirty="0"/>
              <a:t>允许用户配置执行的信息，例如：停止条件。</a:t>
            </a:r>
          </a:p>
          <a:p>
            <a:pPr marL="285750" indent="-285750" eaLnBrk="1" hangingPunct="1">
              <a:lnSpc>
                <a:spcPct val="150000"/>
              </a:lnSpc>
              <a:buFont typeface="Wingdings" panose="05000000000000000000" pitchFamily="2" charset="2"/>
              <a:buChar char="l"/>
              <a:defRPr/>
            </a:pPr>
            <a:r>
              <a:rPr lang="zh-CN" altLang="zh-CN" dirty="0"/>
              <a:t>执行测试用例并记录测试结果</a:t>
            </a:r>
          </a:p>
          <a:p>
            <a:pPr marL="285750" indent="-285750" eaLnBrk="1" hangingPunct="1">
              <a:lnSpc>
                <a:spcPct val="150000"/>
              </a:lnSpc>
              <a:buFont typeface="Wingdings" panose="05000000000000000000" pitchFamily="2" charset="2"/>
              <a:buChar char="l"/>
              <a:defRPr/>
            </a:pPr>
            <a:r>
              <a:rPr lang="zh-CN" altLang="zh-CN" dirty="0"/>
              <a:t>将识别的蜕变关系以及最后的测试结果生成测试报告。</a:t>
            </a:r>
          </a:p>
          <a:p>
            <a:pPr eaLnBrk="1" hangingPunct="1">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301750" y="209550"/>
            <a:ext cx="2166938"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5 </a:t>
            </a:r>
            <a:r>
              <a:rPr lang="zh-CN" altLang="en-US" sz="3200" dirty="0">
                <a:latin typeface="+mj-lt"/>
                <a:ea typeface="微软雅黑" panose="020B0503020204020204" pitchFamily="34" charset="-122"/>
              </a:rPr>
              <a:t>实例验证</a:t>
            </a:r>
          </a:p>
        </p:txBody>
      </p:sp>
      <p:sp>
        <p:nvSpPr>
          <p:cNvPr id="40965" name="文本框 63"/>
          <p:cNvSpPr txBox="1">
            <a:spLocks noChangeArrowheads="1"/>
          </p:cNvSpPr>
          <p:nvPr/>
        </p:nvSpPr>
        <p:spPr bwMode="auto">
          <a:xfrm>
            <a:off x="695325" y="984250"/>
            <a:ext cx="6238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 </a:t>
            </a:r>
            <a:r>
              <a:rPr lang="zh-CN" altLang="en-US" sz="3200">
                <a:solidFill>
                  <a:schemeClr val="accent2"/>
                </a:solidFill>
              </a:rPr>
              <a:t>验证提出的</a:t>
            </a:r>
            <a:r>
              <a:rPr lang="en-US" altLang="zh-CN" sz="3200">
                <a:solidFill>
                  <a:schemeClr val="accent2"/>
                </a:solidFill>
              </a:rPr>
              <a:t>AP-MT</a:t>
            </a:r>
            <a:r>
              <a:rPr lang="zh-CN" altLang="en-US" sz="3200">
                <a:solidFill>
                  <a:schemeClr val="accent2"/>
                </a:solidFill>
              </a:rPr>
              <a:t>策略的有效性</a:t>
            </a:r>
          </a:p>
        </p:txBody>
      </p:sp>
      <p:sp>
        <p:nvSpPr>
          <p:cNvPr id="30" name="文本框 29"/>
          <p:cNvSpPr txBox="1">
            <a:spLocks noChangeArrowheads="1"/>
          </p:cNvSpPr>
          <p:nvPr/>
        </p:nvSpPr>
        <p:spPr bwMode="auto">
          <a:xfrm>
            <a:off x="1343025" y="1739900"/>
            <a:ext cx="5014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基于实际的程序注入缺陷</a:t>
            </a:r>
            <a:endParaRPr lang="en-US" altLang="zh-CN" sz="2800">
              <a:latin typeface="Georgia" panose="02040502050405020303" pitchFamily="18" charset="0"/>
              <a:ea typeface="黑体" panose="02010609060101010101" pitchFamily="49" charset="-122"/>
            </a:endParaRPr>
          </a:p>
        </p:txBody>
      </p:sp>
      <p:sp>
        <p:nvSpPr>
          <p:cNvPr id="31" name="文本框 30"/>
          <p:cNvSpPr txBox="1">
            <a:spLocks noChangeArrowheads="1"/>
          </p:cNvSpPr>
          <p:nvPr/>
        </p:nvSpPr>
        <p:spPr bwMode="auto">
          <a:xfrm>
            <a:off x="1343025" y="2751138"/>
            <a:ext cx="10631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en-US" altLang="zh-CN" sz="2800">
                <a:latin typeface="Georgia" panose="02040502050405020303" pitchFamily="18" charset="0"/>
                <a:ea typeface="黑体" panose="02010609060101010101" pitchFamily="49" charset="-122"/>
              </a:rPr>
              <a:t> </a:t>
            </a:r>
            <a:r>
              <a:rPr lang="zh-CN" altLang="en-US" sz="2800">
                <a:latin typeface="Georgia" panose="02040502050405020303" pitchFamily="18" charset="0"/>
                <a:ea typeface="黑体" panose="02010609060101010101" pitchFamily="49" charset="-122"/>
              </a:rPr>
              <a:t>比较</a:t>
            </a:r>
            <a:r>
              <a:rPr lang="en-US" altLang="zh-CN" sz="2800">
                <a:latin typeface="Georgia" panose="02040502050405020303" pitchFamily="18" charset="0"/>
                <a:ea typeface="黑体" panose="02010609060101010101" pitchFamily="49" charset="-122"/>
              </a:rPr>
              <a:t>RT</a:t>
            </a:r>
            <a:r>
              <a:rPr lang="zh-CN" altLang="en-US" sz="2800">
                <a:latin typeface="Georgia" panose="02040502050405020303" pitchFamily="18" charset="0"/>
                <a:ea typeface="黑体" panose="02010609060101010101" pitchFamily="49" charset="-122"/>
              </a:rPr>
              <a:t>与</a:t>
            </a:r>
            <a:r>
              <a:rPr lang="en-US" altLang="zh-CN" sz="2800">
                <a:latin typeface="Georgia" panose="02040502050405020303" pitchFamily="18" charset="0"/>
                <a:ea typeface="黑体" panose="02010609060101010101" pitchFamily="49" charset="-122"/>
              </a:rPr>
              <a:t>APT</a:t>
            </a:r>
            <a:r>
              <a:rPr lang="zh-CN" altLang="en-US" sz="2800">
                <a:latin typeface="Georgia" panose="02040502050405020303" pitchFamily="18" charset="0"/>
                <a:ea typeface="黑体" panose="02010609060101010101" pitchFamily="49" charset="-122"/>
              </a:rPr>
              <a:t>分别作为</a:t>
            </a:r>
            <a:r>
              <a:rPr lang="en-US" altLang="zh-CN" sz="2800">
                <a:latin typeface="Georgia" panose="02040502050405020303" pitchFamily="18" charset="0"/>
                <a:ea typeface="黑体" panose="02010609060101010101" pitchFamily="49" charset="-122"/>
              </a:rPr>
              <a:t>MT</a:t>
            </a:r>
            <a:r>
              <a:rPr lang="zh-CN" altLang="en-US" sz="2800">
                <a:latin typeface="Georgia" panose="02040502050405020303" pitchFamily="18" charset="0"/>
                <a:ea typeface="黑体" panose="02010609060101010101" pitchFamily="49" charset="-122"/>
              </a:rPr>
              <a:t>的控制执行策略的测试效率</a:t>
            </a:r>
            <a:endParaRPr lang="en-US" altLang="zh-CN" sz="2800">
              <a:latin typeface="Georgia" panose="02040502050405020303" pitchFamily="18" charset="0"/>
              <a:ea typeface="黑体" panose="02010609060101010101" pitchFamily="49" charset="-122"/>
            </a:endParaRPr>
          </a:p>
        </p:txBody>
      </p:sp>
      <p:sp>
        <p:nvSpPr>
          <p:cNvPr id="2" name="文本框 1"/>
          <p:cNvSpPr txBox="1">
            <a:spLocks noChangeArrowheads="1"/>
          </p:cNvSpPr>
          <p:nvPr/>
        </p:nvSpPr>
        <p:spPr bwMode="auto">
          <a:xfrm>
            <a:off x="1965325" y="3938588"/>
            <a:ext cx="5976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p"/>
            </a:pPr>
            <a:r>
              <a:rPr lang="zh-CN" altLang="en-US"/>
              <a:t>暂时没有找到类似的工作作为比较对象</a:t>
            </a:r>
            <a:endParaRPr lang="en-US" altLang="zh-CN"/>
          </a:p>
        </p:txBody>
      </p:sp>
      <p:sp>
        <p:nvSpPr>
          <p:cNvPr id="9" name="文本框 8"/>
          <p:cNvSpPr txBox="1">
            <a:spLocks noChangeArrowheads="1"/>
          </p:cNvSpPr>
          <p:nvPr/>
        </p:nvSpPr>
        <p:spPr bwMode="auto">
          <a:xfrm>
            <a:off x="1965325" y="4970463"/>
            <a:ext cx="727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p"/>
            </a:pPr>
            <a:r>
              <a:rPr lang="zh-CN" altLang="en-US"/>
              <a:t>绝大多数蜕变测试的研究都采用的是随机测试作为过程控制的策略</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2"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447800" y="155575"/>
            <a:ext cx="1827213" cy="584200"/>
          </a:xfrm>
          <a:prstGeom prst="rect">
            <a:avLst/>
          </a:prstGeom>
          <a:effectLst/>
        </p:spPr>
        <p:txBody>
          <a:bodyPr wrap="none">
            <a:spAutoFit/>
          </a:bodyPr>
          <a:lstStyle/>
          <a:p>
            <a:pPr eaLnBrk="1" hangingPunct="1">
              <a:defRPr/>
            </a:pPr>
            <a:r>
              <a:rPr lang="zh-CN" altLang="en-US" sz="3200" dirty="0">
                <a:latin typeface="+mj-lt"/>
                <a:ea typeface="微软雅黑" panose="020B0503020204020204" pitchFamily="34" charset="-122"/>
              </a:rPr>
              <a:t>研究计划</a:t>
            </a:r>
          </a:p>
        </p:txBody>
      </p:sp>
      <p:graphicFrame>
        <p:nvGraphicFramePr>
          <p:cNvPr id="3" name="表格 2"/>
          <p:cNvGraphicFramePr>
            <a:graphicFrameLocks noGrp="1"/>
          </p:cNvGraphicFramePr>
          <p:nvPr/>
        </p:nvGraphicFramePr>
        <p:xfrm>
          <a:off x="1820863" y="1600200"/>
          <a:ext cx="8640762" cy="4537075"/>
        </p:xfrm>
        <a:graphic>
          <a:graphicData uri="http://schemas.openxmlformats.org/drawingml/2006/table">
            <a:tbl>
              <a:tblPr firstRow="1" firstCol="1" bandRow="1">
                <a:tableStyleId>{D7AC3CCA-C797-4891-BE02-D94E43425B78}</a:tableStyleId>
              </a:tblPr>
              <a:tblGrid>
                <a:gridCol w="3170594">
                  <a:extLst>
                    <a:ext uri="{9D8B030D-6E8A-4147-A177-3AD203B41FA5}">
                      <a16:colId xmlns:a16="http://schemas.microsoft.com/office/drawing/2014/main" val="2244818049"/>
                    </a:ext>
                  </a:extLst>
                </a:gridCol>
                <a:gridCol w="5470168">
                  <a:extLst>
                    <a:ext uri="{9D8B030D-6E8A-4147-A177-3AD203B41FA5}">
                      <a16:colId xmlns:a16="http://schemas.microsoft.com/office/drawing/2014/main" val="1511030897"/>
                    </a:ext>
                  </a:extLst>
                </a:gridCol>
              </a:tblGrid>
              <a:tr h="648154">
                <a:tc>
                  <a:txBody>
                    <a:bodyPr/>
                    <a:lstStyle/>
                    <a:p>
                      <a:pPr algn="ctr">
                        <a:spcAft>
                          <a:spcPts val="0"/>
                        </a:spcAft>
                      </a:pPr>
                      <a:r>
                        <a:rPr lang="zh-CN" sz="2000" kern="100">
                          <a:effectLst/>
                        </a:rPr>
                        <a:t>时间段</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tc>
                  <a:txBody>
                    <a:bodyPr/>
                    <a:lstStyle/>
                    <a:p>
                      <a:pPr algn="ctr">
                        <a:spcAft>
                          <a:spcPts val="0"/>
                        </a:spcAft>
                      </a:pPr>
                      <a:r>
                        <a:rPr lang="zh-CN" sz="2000" kern="100">
                          <a:effectLst/>
                        </a:rPr>
                        <a:t>任务</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extLst>
                  <a:ext uri="{0D108BD9-81ED-4DB2-BD59-A6C34878D82A}">
                    <a16:rowId xmlns:a16="http://schemas.microsoft.com/office/drawing/2014/main" val="2531715539"/>
                  </a:ext>
                </a:extLst>
              </a:tr>
              <a:tr h="648154">
                <a:tc>
                  <a:txBody>
                    <a:bodyPr/>
                    <a:lstStyle/>
                    <a:p>
                      <a:pPr algn="ctr">
                        <a:spcAft>
                          <a:spcPts val="0"/>
                        </a:spcAft>
                      </a:pPr>
                      <a:r>
                        <a:rPr lang="en-US" sz="2000" kern="100">
                          <a:effectLst/>
                        </a:rPr>
                        <a:t>2017.9-2017.10</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tc>
                  <a:txBody>
                    <a:bodyPr/>
                    <a:lstStyle/>
                    <a:p>
                      <a:pPr algn="ctr">
                        <a:spcAft>
                          <a:spcPts val="0"/>
                        </a:spcAft>
                      </a:pPr>
                      <a:r>
                        <a:rPr lang="zh-CN" sz="2000" kern="100" dirty="0">
                          <a:effectLst/>
                        </a:rPr>
                        <a:t>收集各种资料并阅读文献</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extLst>
                  <a:ext uri="{0D108BD9-81ED-4DB2-BD59-A6C34878D82A}">
                    <a16:rowId xmlns:a16="http://schemas.microsoft.com/office/drawing/2014/main" val="3240695062"/>
                  </a:ext>
                </a:extLst>
              </a:tr>
              <a:tr h="648154">
                <a:tc>
                  <a:txBody>
                    <a:bodyPr/>
                    <a:lstStyle/>
                    <a:p>
                      <a:pPr algn="ctr">
                        <a:spcAft>
                          <a:spcPts val="0"/>
                        </a:spcAft>
                      </a:pPr>
                      <a:r>
                        <a:rPr lang="en-US" sz="2000" kern="100">
                          <a:effectLst/>
                        </a:rPr>
                        <a:t>2017.11-2017.12</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tc>
                  <a:txBody>
                    <a:bodyPr/>
                    <a:lstStyle/>
                    <a:p>
                      <a:pPr algn="ctr">
                        <a:spcAft>
                          <a:spcPts val="0"/>
                        </a:spcAft>
                      </a:pP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查找类似的工作，并设计出</a:t>
                      </a:r>
                      <a:r>
                        <a:rPr lang="en-US" altLang="zh-CN" sz="2000" kern="100" dirty="0">
                          <a:effectLst/>
                          <a:latin typeface="Georgia" panose="02040502050405020303" pitchFamily="18" charset="0"/>
                          <a:ea typeface="等线" panose="02010600030101010101" pitchFamily="2" charset="-122"/>
                          <a:cs typeface="Times New Roman" panose="02020603050405020304" pitchFamily="18" charset="0"/>
                        </a:rPr>
                        <a:t>AP-MT</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的策略框架</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extLst>
                  <a:ext uri="{0D108BD9-81ED-4DB2-BD59-A6C34878D82A}">
                    <a16:rowId xmlns:a16="http://schemas.microsoft.com/office/drawing/2014/main" val="1005365883"/>
                  </a:ext>
                </a:extLst>
              </a:tr>
              <a:tr h="648154">
                <a:tc>
                  <a:txBody>
                    <a:bodyPr/>
                    <a:lstStyle/>
                    <a:p>
                      <a:pPr algn="ctr">
                        <a:spcAft>
                          <a:spcPts val="0"/>
                        </a:spcAft>
                      </a:pPr>
                      <a:r>
                        <a:rPr lang="en-US" sz="2000" kern="100">
                          <a:effectLst/>
                        </a:rPr>
                        <a:t>2018.1-2018.4</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tc>
                  <a:txBody>
                    <a:bodyPr/>
                    <a:lstStyle/>
                    <a:p>
                      <a:pPr algn="ctr">
                        <a:spcAft>
                          <a:spcPts val="0"/>
                        </a:spcAft>
                      </a:pP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设计具体的算法</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extLst>
                  <a:ext uri="{0D108BD9-81ED-4DB2-BD59-A6C34878D82A}">
                    <a16:rowId xmlns:a16="http://schemas.microsoft.com/office/drawing/2014/main" val="2555939553"/>
                  </a:ext>
                </a:extLst>
              </a:tr>
              <a:tr h="648154">
                <a:tc>
                  <a:txBody>
                    <a:bodyPr/>
                    <a:lstStyle/>
                    <a:p>
                      <a:pPr algn="ctr">
                        <a:spcAft>
                          <a:spcPts val="0"/>
                        </a:spcAft>
                      </a:pPr>
                      <a:r>
                        <a:rPr lang="en-US" sz="2000" kern="100">
                          <a:effectLst/>
                        </a:rPr>
                        <a:t>2018.5-2018.6</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tc>
                  <a:txBody>
                    <a:bodyPr/>
                    <a:lstStyle/>
                    <a:p>
                      <a:pPr algn="ctr">
                        <a:spcAft>
                          <a:spcPts val="0"/>
                        </a:spcAft>
                      </a:pP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开发</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APT4MT</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工具</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extLst>
                  <a:ext uri="{0D108BD9-81ED-4DB2-BD59-A6C34878D82A}">
                    <a16:rowId xmlns:a16="http://schemas.microsoft.com/office/drawing/2014/main" val="3986891640"/>
                  </a:ext>
                </a:extLst>
              </a:tr>
              <a:tr h="648154">
                <a:tc>
                  <a:txBody>
                    <a:bodyPr/>
                    <a:lstStyle/>
                    <a:p>
                      <a:pPr algn="ctr">
                        <a:spcAft>
                          <a:spcPts val="0"/>
                        </a:spcAft>
                      </a:pPr>
                      <a:r>
                        <a:rPr lang="en-US" sz="2000" kern="100">
                          <a:effectLst/>
                        </a:rPr>
                        <a:t>2018.7-2018.8</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tc>
                  <a:txBody>
                    <a:bodyPr/>
                    <a:lstStyle/>
                    <a:p>
                      <a:pPr algn="ctr">
                        <a:spcAft>
                          <a:spcPts val="0"/>
                        </a:spcAft>
                      </a:pPr>
                      <a:r>
                        <a:rPr lang="zh-CN" sz="2000" kern="100" dirty="0">
                          <a:effectLst/>
                        </a:rPr>
                        <a:t>调试工具</a:t>
                      </a:r>
                      <a:r>
                        <a:rPr lang="zh-CN" altLang="en-US" sz="2000" kern="100" dirty="0">
                          <a:effectLst/>
                        </a:rPr>
                        <a:t>，并完成实验</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extLst>
                  <a:ext uri="{0D108BD9-81ED-4DB2-BD59-A6C34878D82A}">
                    <a16:rowId xmlns:a16="http://schemas.microsoft.com/office/drawing/2014/main" val="2574401556"/>
                  </a:ext>
                </a:extLst>
              </a:tr>
              <a:tr h="648154">
                <a:tc>
                  <a:txBody>
                    <a:bodyPr/>
                    <a:lstStyle/>
                    <a:p>
                      <a:pPr algn="ctr">
                        <a:spcAft>
                          <a:spcPts val="0"/>
                        </a:spcAft>
                      </a:pPr>
                      <a:r>
                        <a:rPr lang="en-US" sz="2000" kern="100">
                          <a:effectLst/>
                        </a:rPr>
                        <a:t>2018.9-2018.10</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tc>
                  <a:txBody>
                    <a:bodyPr/>
                    <a:lstStyle/>
                    <a:p>
                      <a:pPr algn="ctr">
                        <a:spcAft>
                          <a:spcPts val="0"/>
                        </a:spcAft>
                      </a:pPr>
                      <a:r>
                        <a:rPr lang="zh-CN" sz="2000" kern="100" dirty="0">
                          <a:effectLst/>
                        </a:rPr>
                        <a:t>撰写论文，准备答辩</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8" marR="68578" marT="0" marB="0" anchor="ctr"/>
                </a:tc>
                <a:extLst>
                  <a:ext uri="{0D108BD9-81ED-4DB2-BD59-A6C34878D82A}">
                    <a16:rowId xmlns:a16="http://schemas.microsoft.com/office/drawing/2014/main" val="514861284"/>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2025" y="520700"/>
            <a:ext cx="2678113" cy="903288"/>
          </a:xfrm>
          <a:prstGeom prst="rect">
            <a:avLst/>
          </a:prstGeom>
          <a:noFill/>
        </p:spPr>
        <p:txBody>
          <a:bodyPr lIns="80363" tIns="40181" rIns="80363" bIns="40181">
            <a:spAutoFit/>
          </a:bodyPr>
          <a:lstStyle/>
          <a:p>
            <a:pPr eaLnBrk="1" hangingPunct="1">
              <a:defRPr/>
            </a:pPr>
            <a:r>
              <a:rPr lang="zh-CN" altLang="en-US" sz="5344" dirty="0">
                <a:solidFill>
                  <a:srgbClr val="00A7FB"/>
                </a:solidFill>
                <a:latin typeface="微软雅黑" panose="020B0503020204020204" pitchFamily="34" charset="-122"/>
                <a:ea typeface="微软雅黑" panose="020B0503020204020204" pitchFamily="34" charset="-122"/>
                <a:cs typeface="+mn-ea"/>
                <a:sym typeface="+mn-lt"/>
              </a:rPr>
              <a:t>目 录</a:t>
            </a:r>
            <a:endParaRPr lang="en-US" sz="5344" dirty="0">
              <a:solidFill>
                <a:srgbClr val="00A7FB"/>
              </a:solidFill>
              <a:latin typeface="微软雅黑" panose="020B0503020204020204" pitchFamily="34" charset="-122"/>
              <a:ea typeface="微软雅黑" panose="020B0503020204020204" pitchFamily="34" charset="-122"/>
              <a:cs typeface="+mn-ea"/>
              <a:sym typeface="+mn-lt"/>
            </a:endParaRPr>
          </a:p>
        </p:txBody>
      </p:sp>
      <p:cxnSp>
        <p:nvCxnSpPr>
          <p:cNvPr id="5" name="Straight Connector 22"/>
          <p:cNvCxnSpPr/>
          <p:nvPr/>
        </p:nvCxnSpPr>
        <p:spPr>
          <a:xfrm>
            <a:off x="714375" y="1412875"/>
            <a:ext cx="2879725" cy="0"/>
          </a:xfrm>
          <a:prstGeom prst="line">
            <a:avLst/>
          </a:prstGeom>
          <a:ln w="9525">
            <a:solidFill>
              <a:srgbClr val="00A7FB"/>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1185285" y="2893721"/>
            <a:ext cx="1522011" cy="1522008"/>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669">
                <a:solidFill>
                  <a:schemeClr val="tx1"/>
                </a:solidFill>
                <a:cs typeface="+mn-ea"/>
                <a:sym typeface="+mn-lt"/>
              </a:endParaRPr>
            </a:p>
          </p:txBody>
        </p:sp>
        <p:sp>
          <p:nvSpPr>
            <p:cNvPr id="34" name="椭圆 3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669">
                <a:cs typeface="+mn-ea"/>
                <a:sym typeface="+mn-lt"/>
              </a:endParaRPr>
            </a:p>
          </p:txBody>
        </p:sp>
      </p:grpSp>
      <p:sp>
        <p:nvSpPr>
          <p:cNvPr id="35" name="TextBox 34"/>
          <p:cNvSpPr txBox="1"/>
          <p:nvPr/>
        </p:nvSpPr>
        <p:spPr>
          <a:xfrm>
            <a:off x="1185863" y="3416300"/>
            <a:ext cx="1574800" cy="369888"/>
          </a:xfrm>
          <a:prstGeom prst="rect">
            <a:avLst/>
          </a:prstGeom>
          <a:noFill/>
        </p:spPr>
        <p:txBody>
          <a:bodyPr lIns="0" tIns="0" rIns="0" bIns="0">
            <a:spAutoFit/>
          </a:bodyPr>
          <a:lstStyle/>
          <a:p>
            <a:pPr algn="ctr" eaLnBrk="1" hangingPunct="1">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选题背景</a:t>
            </a:r>
          </a:p>
        </p:txBody>
      </p:sp>
      <p:grpSp>
        <p:nvGrpSpPr>
          <p:cNvPr id="36" name="组合 35"/>
          <p:cNvGrpSpPr/>
          <p:nvPr/>
        </p:nvGrpSpPr>
        <p:grpSpPr>
          <a:xfrm>
            <a:off x="3251280" y="2968253"/>
            <a:ext cx="1500108" cy="1500105"/>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669">
                <a:solidFill>
                  <a:schemeClr val="tx1"/>
                </a:solidFill>
                <a:cs typeface="+mn-ea"/>
                <a:sym typeface="+mn-lt"/>
              </a:endParaRPr>
            </a:p>
          </p:txBody>
        </p:sp>
        <p:sp>
          <p:nvSpPr>
            <p:cNvPr id="40" name="椭圆 3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669">
                <a:cs typeface="+mn-ea"/>
                <a:sym typeface="+mn-lt"/>
              </a:endParaRPr>
            </a:p>
          </p:txBody>
        </p:sp>
      </p:grpSp>
      <p:sp>
        <p:nvSpPr>
          <p:cNvPr id="41" name="TextBox 40"/>
          <p:cNvSpPr txBox="1"/>
          <p:nvPr/>
        </p:nvSpPr>
        <p:spPr>
          <a:xfrm>
            <a:off x="3246438" y="3509963"/>
            <a:ext cx="1574800" cy="368300"/>
          </a:xfrm>
          <a:prstGeom prst="rect">
            <a:avLst/>
          </a:prstGeom>
          <a:noFill/>
        </p:spPr>
        <p:txBody>
          <a:bodyPr lIns="0" tIns="0" rIns="0" bIns="0">
            <a:spAutoFit/>
          </a:bodyPr>
          <a:lstStyle/>
          <a:p>
            <a:pPr algn="ctr" eaLnBrk="1" hangingPunct="1">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研究现状</a:t>
            </a:r>
          </a:p>
        </p:txBody>
      </p:sp>
      <p:grpSp>
        <p:nvGrpSpPr>
          <p:cNvPr id="42" name="组合 41"/>
          <p:cNvGrpSpPr/>
          <p:nvPr/>
        </p:nvGrpSpPr>
        <p:grpSpPr>
          <a:xfrm>
            <a:off x="5309589" y="2912012"/>
            <a:ext cx="1500108" cy="150010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669">
                <a:solidFill>
                  <a:schemeClr val="tx1"/>
                </a:solidFill>
                <a:cs typeface="+mn-ea"/>
                <a:sym typeface="+mn-lt"/>
              </a:endParaRPr>
            </a:p>
          </p:txBody>
        </p:sp>
        <p:sp>
          <p:nvSpPr>
            <p:cNvPr id="44" name="椭圆 4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669">
                <a:cs typeface="+mn-ea"/>
                <a:sym typeface="+mn-lt"/>
              </a:endParaRPr>
            </a:p>
          </p:txBody>
        </p:sp>
      </p:grpSp>
      <p:grpSp>
        <p:nvGrpSpPr>
          <p:cNvPr id="25" name="组合 24"/>
          <p:cNvGrpSpPr/>
          <p:nvPr/>
        </p:nvGrpSpPr>
        <p:grpSpPr>
          <a:xfrm>
            <a:off x="7292490" y="3000994"/>
            <a:ext cx="1500108" cy="1500105"/>
            <a:chOff x="304800" y="673100"/>
            <a:chExt cx="4000500" cy="4000500"/>
          </a:xfrm>
          <a:effectLst>
            <a:outerShdw blurRad="444500" dist="254000" dir="8100000" algn="tr" rotWithShape="0">
              <a:prstClr val="black">
                <a:alpha val="50000"/>
              </a:prstClr>
            </a:outerShdw>
          </a:effectLst>
        </p:grpSpPr>
        <p:sp>
          <p:nvSpPr>
            <p:cNvPr id="26"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669">
                <a:solidFill>
                  <a:schemeClr val="tx1"/>
                </a:solidFill>
                <a:cs typeface="+mn-ea"/>
                <a:sym typeface="+mn-lt"/>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669">
                <a:cs typeface="+mn-ea"/>
                <a:sym typeface="+mn-lt"/>
              </a:endParaRPr>
            </a:p>
          </p:txBody>
        </p:sp>
      </p:grpSp>
      <p:grpSp>
        <p:nvGrpSpPr>
          <p:cNvPr id="29" name="组合 28"/>
          <p:cNvGrpSpPr/>
          <p:nvPr/>
        </p:nvGrpSpPr>
        <p:grpSpPr>
          <a:xfrm>
            <a:off x="9275391" y="2968253"/>
            <a:ext cx="1500108" cy="1500105"/>
            <a:chOff x="304800" y="673100"/>
            <a:chExt cx="4000500" cy="4000500"/>
          </a:xfrm>
          <a:effectLst>
            <a:outerShdw blurRad="444500" dist="254000" dir="8100000" algn="tr" rotWithShape="0">
              <a:prstClr val="black">
                <a:alpha val="50000"/>
              </a:prstClr>
            </a:outerShdw>
          </a:effectLst>
        </p:grpSpPr>
        <p:sp>
          <p:nvSpPr>
            <p:cNvPr id="30"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669">
                <a:solidFill>
                  <a:schemeClr val="tx1"/>
                </a:solidFill>
                <a:cs typeface="+mn-ea"/>
                <a:sym typeface="+mn-lt"/>
              </a:endParaRPr>
            </a:p>
          </p:txBody>
        </p:sp>
        <p:sp>
          <p:nvSpPr>
            <p:cNvPr id="31" name="椭圆 3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669">
                <a:cs typeface="+mn-ea"/>
                <a:sym typeface="+mn-lt"/>
              </a:endParaRPr>
            </a:p>
          </p:txBody>
        </p:sp>
      </p:grpSp>
      <p:sp>
        <p:nvSpPr>
          <p:cNvPr id="37" name="TextBox 44"/>
          <p:cNvSpPr txBox="1"/>
          <p:nvPr/>
        </p:nvSpPr>
        <p:spPr>
          <a:xfrm>
            <a:off x="5303838" y="3505200"/>
            <a:ext cx="1576387" cy="368300"/>
          </a:xfrm>
          <a:prstGeom prst="rect">
            <a:avLst/>
          </a:prstGeom>
          <a:noFill/>
        </p:spPr>
        <p:txBody>
          <a:bodyPr lIns="0" tIns="0" rIns="0" bIns="0">
            <a:spAutoFit/>
          </a:bodyPr>
          <a:lstStyle/>
          <a:p>
            <a:pPr algn="ctr" eaLnBrk="1" hangingPunct="1">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研究意义</a:t>
            </a:r>
          </a:p>
        </p:txBody>
      </p:sp>
      <p:sp>
        <p:nvSpPr>
          <p:cNvPr id="46" name="TextBox 44"/>
          <p:cNvSpPr txBox="1"/>
          <p:nvPr/>
        </p:nvSpPr>
        <p:spPr>
          <a:xfrm>
            <a:off x="7254875" y="3538538"/>
            <a:ext cx="1574800" cy="368300"/>
          </a:xfrm>
          <a:prstGeom prst="rect">
            <a:avLst/>
          </a:prstGeom>
          <a:noFill/>
        </p:spPr>
        <p:txBody>
          <a:bodyPr lIns="0" tIns="0" rIns="0" bIns="0">
            <a:spAutoFit/>
          </a:bodyPr>
          <a:lstStyle/>
          <a:p>
            <a:pPr algn="ctr" eaLnBrk="1" hangingPunct="1">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研究内容</a:t>
            </a:r>
          </a:p>
        </p:txBody>
      </p:sp>
      <p:sp>
        <p:nvSpPr>
          <p:cNvPr id="47" name="TextBox 44"/>
          <p:cNvSpPr txBox="1"/>
          <p:nvPr/>
        </p:nvSpPr>
        <p:spPr>
          <a:xfrm>
            <a:off x="9199563" y="3503613"/>
            <a:ext cx="1576387" cy="368300"/>
          </a:xfrm>
          <a:prstGeom prst="rect">
            <a:avLst/>
          </a:prstGeom>
          <a:noFill/>
        </p:spPr>
        <p:txBody>
          <a:bodyPr lIns="0" tIns="0" rIns="0" bIns="0">
            <a:spAutoFit/>
          </a:bodyPr>
          <a:lstStyle/>
          <a:p>
            <a:pPr algn="ctr" eaLnBrk="1" hangingPunct="1">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实例验证</a:t>
            </a:r>
          </a:p>
        </p:txBody>
      </p:sp>
    </p:spTree>
  </p:cSld>
  <p:clrMapOvr>
    <a:masterClrMapping/>
  </p:clrMapOvr>
  <p:transition advTm="9385"/>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691063"/>
            <a:ext cx="128587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88" y="5099050"/>
            <a:ext cx="1285875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5565775"/>
            <a:ext cx="1285875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0"/>
          <p:cNvSpPr txBox="1"/>
          <p:nvPr/>
        </p:nvSpPr>
        <p:spPr>
          <a:xfrm>
            <a:off x="5133975" y="2103438"/>
            <a:ext cx="1676400" cy="993775"/>
          </a:xfrm>
          <a:prstGeom prst="rect">
            <a:avLst/>
          </a:prstGeom>
          <a:noFill/>
        </p:spPr>
        <p:txBody>
          <a:bodyPr wrap="none" lIns="68580" tIns="34290" rIns="68580" bIns="34290">
            <a:spAutoFit/>
          </a:bodyPr>
          <a:lstStyle/>
          <a:p>
            <a:pPr algn="ctr" eaLnBrk="1" hangingPunct="1">
              <a:defRPr/>
            </a:pPr>
            <a:r>
              <a:rPr lang="zh-CN" altLang="en-US" sz="6000" cap="all" dirty="0">
                <a:solidFill>
                  <a:srgbClr val="006397"/>
                </a:solidFill>
                <a:latin typeface="微软雅黑" panose="020B0503020204020204" pitchFamily="34" charset="-122"/>
                <a:ea typeface="微软雅黑" panose="020B0503020204020204" pitchFamily="34" charset="-122"/>
                <a:cs typeface="Arial" panose="020B0604020202020204" pitchFamily="34" charset="0"/>
              </a:rPr>
              <a:t>谢谢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800" fill="hold"/>
                                        <p:tgtEl>
                                          <p:spTgt spid="17"/>
                                        </p:tgtEl>
                                        <p:attrNameLst>
                                          <p:attrName>ppt_x</p:attrName>
                                        </p:attrNameLst>
                                      </p:cBhvr>
                                      <p:tavLst>
                                        <p:tav tm="0">
                                          <p:val>
                                            <p:strVal val="1+#ppt_w/2"/>
                                          </p:val>
                                        </p:tav>
                                        <p:tav tm="100000">
                                          <p:val>
                                            <p:strVal val="#ppt_x"/>
                                          </p:val>
                                        </p:tav>
                                      </p:tavLst>
                                    </p:anim>
                                    <p:anim calcmode="lin" valueType="num">
                                      <p:cBhvr additive="base">
                                        <p:cTn id="8" dur="8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p:cNvSpPr txBox="1">
            <a:spLocks/>
          </p:cNvSpPr>
          <p:nvPr/>
        </p:nvSpPr>
        <p:spPr>
          <a:xfrm>
            <a:off x="4537075" y="3849688"/>
            <a:ext cx="198438"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28" name="Text Placeholder 3"/>
          <p:cNvSpPr txBox="1">
            <a:spLocks/>
          </p:cNvSpPr>
          <p:nvPr/>
        </p:nvSpPr>
        <p:spPr>
          <a:xfrm>
            <a:off x="6391275" y="2690813"/>
            <a:ext cx="198438"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276350" y="209550"/>
            <a:ext cx="2168525"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1 </a:t>
            </a:r>
            <a:r>
              <a:rPr lang="zh-CN" altLang="en-US" sz="3200" dirty="0">
                <a:latin typeface="+mj-lt"/>
                <a:ea typeface="微软雅黑" panose="020B0503020204020204" pitchFamily="34" charset="-122"/>
              </a:rPr>
              <a:t>选题背景</a:t>
            </a:r>
          </a:p>
        </p:txBody>
      </p:sp>
      <p:sp>
        <p:nvSpPr>
          <p:cNvPr id="2" name="文本框 1"/>
          <p:cNvSpPr txBox="1">
            <a:spLocks noChangeArrowheads="1"/>
          </p:cNvSpPr>
          <p:nvPr/>
        </p:nvSpPr>
        <p:spPr bwMode="auto">
          <a:xfrm>
            <a:off x="1235075" y="1758950"/>
            <a:ext cx="496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软件测试的定义</a:t>
            </a:r>
          </a:p>
        </p:txBody>
      </p:sp>
      <p:sp>
        <p:nvSpPr>
          <p:cNvPr id="10248" name="文本框 2"/>
          <p:cNvSpPr txBox="1">
            <a:spLocks noChangeArrowheads="1"/>
          </p:cNvSpPr>
          <p:nvPr/>
        </p:nvSpPr>
        <p:spPr bwMode="auto">
          <a:xfrm>
            <a:off x="695325" y="984250"/>
            <a:ext cx="33575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1.1 </a:t>
            </a:r>
            <a:r>
              <a:rPr lang="zh-CN" altLang="en-US" sz="3200">
                <a:solidFill>
                  <a:schemeClr val="accent2"/>
                </a:solidFill>
              </a:rPr>
              <a:t>软件测试</a:t>
            </a:r>
          </a:p>
        </p:txBody>
      </p:sp>
      <p:sp>
        <p:nvSpPr>
          <p:cNvPr id="10" name="文本框 9"/>
          <p:cNvSpPr txBox="1">
            <a:spLocks noChangeArrowheads="1"/>
          </p:cNvSpPr>
          <p:nvPr/>
        </p:nvSpPr>
        <p:spPr bwMode="auto">
          <a:xfrm>
            <a:off x="1676400" y="2449513"/>
            <a:ext cx="8496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latin typeface="Georgia" panose="02040502050405020303" pitchFamily="18" charset="0"/>
              </a:rPr>
              <a:t>根据软件开发阶段的</a:t>
            </a:r>
            <a:r>
              <a:rPr lang="zh-CN" altLang="en-US" sz="2000" b="1">
                <a:solidFill>
                  <a:schemeClr val="accent2"/>
                </a:solidFill>
                <a:latin typeface="Georgia" panose="02040502050405020303" pitchFamily="18" charset="0"/>
              </a:rPr>
              <a:t>规格说明</a:t>
            </a:r>
            <a:r>
              <a:rPr lang="zh-CN" altLang="en-US" sz="2000">
                <a:latin typeface="Georgia" panose="02040502050405020303" pitchFamily="18" charset="0"/>
              </a:rPr>
              <a:t>和</a:t>
            </a:r>
            <a:r>
              <a:rPr lang="zh-CN" altLang="en-US" sz="2000" b="1">
                <a:solidFill>
                  <a:schemeClr val="accent2"/>
                </a:solidFill>
                <a:latin typeface="Georgia" panose="02040502050405020303" pitchFamily="18" charset="0"/>
              </a:rPr>
              <a:t>程序内部结构</a:t>
            </a:r>
            <a:r>
              <a:rPr lang="zh-CN" altLang="en-US" sz="2000">
                <a:latin typeface="Georgia" panose="02040502050405020303" pitchFamily="18" charset="0"/>
              </a:rPr>
              <a:t>精心设计一批</a:t>
            </a:r>
            <a:r>
              <a:rPr lang="zh-CN" altLang="en-US" sz="2000" b="1">
                <a:solidFill>
                  <a:schemeClr val="accent2"/>
                </a:solidFill>
                <a:latin typeface="Georgia" panose="02040502050405020303" pitchFamily="18" charset="0"/>
              </a:rPr>
              <a:t>测试用例</a:t>
            </a:r>
            <a:r>
              <a:rPr lang="zh-CN" altLang="en-US" sz="2000">
                <a:latin typeface="Georgia" panose="02040502050405020303" pitchFamily="18" charset="0"/>
              </a:rPr>
              <a:t>，并利用这些测试用例去</a:t>
            </a:r>
            <a:r>
              <a:rPr lang="zh-CN" altLang="en-US" sz="2000" b="1">
                <a:solidFill>
                  <a:schemeClr val="accent2"/>
                </a:solidFill>
                <a:latin typeface="Georgia" panose="02040502050405020303" pitchFamily="18" charset="0"/>
              </a:rPr>
              <a:t>执行程序</a:t>
            </a:r>
            <a:r>
              <a:rPr lang="zh-CN" altLang="en-US" sz="2000">
                <a:latin typeface="Georgia" panose="02040502050405020303" pitchFamily="18" charset="0"/>
              </a:rPr>
              <a:t>，以</a:t>
            </a:r>
            <a:r>
              <a:rPr lang="zh-CN" altLang="en-US" sz="2000" b="1">
                <a:solidFill>
                  <a:schemeClr val="accent2"/>
                </a:solidFill>
                <a:latin typeface="Georgia" panose="02040502050405020303" pitchFamily="18" charset="0"/>
              </a:rPr>
              <a:t>发现软件故障</a:t>
            </a:r>
            <a:r>
              <a:rPr lang="zh-CN" altLang="en-US" sz="2000">
                <a:latin typeface="Georgia" panose="02040502050405020303" pitchFamily="18" charset="0"/>
              </a:rPr>
              <a:t>的过程</a:t>
            </a:r>
            <a:endParaRPr lang="zh-CN" altLang="en-US" sz="2000"/>
          </a:p>
        </p:txBody>
      </p:sp>
      <p:sp>
        <p:nvSpPr>
          <p:cNvPr id="66" name="文本框 65"/>
          <p:cNvSpPr txBox="1">
            <a:spLocks noChangeArrowheads="1"/>
          </p:cNvSpPr>
          <p:nvPr/>
        </p:nvSpPr>
        <p:spPr bwMode="auto">
          <a:xfrm>
            <a:off x="1235075" y="3217863"/>
            <a:ext cx="3168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软件测试的过程</a:t>
            </a:r>
          </a:p>
        </p:txBody>
      </p:sp>
      <p:sp>
        <p:nvSpPr>
          <p:cNvPr id="14" name="Freeform 68"/>
          <p:cNvSpPr/>
          <p:nvPr/>
        </p:nvSpPr>
        <p:spPr>
          <a:xfrm>
            <a:off x="2592388" y="3803650"/>
            <a:ext cx="2522537" cy="519113"/>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20017" tIns="73814" rIns="73814" bIns="73816" spcCol="1270" anchor="ctr"/>
          <a:lstStyle/>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p:txBody>
      </p:sp>
      <p:sp>
        <p:nvSpPr>
          <p:cNvPr id="24" name="Rounded Rectangle 67"/>
          <p:cNvSpPr/>
          <p:nvPr/>
        </p:nvSpPr>
        <p:spPr>
          <a:xfrm>
            <a:off x="1692275" y="3784600"/>
            <a:ext cx="900113" cy="598488"/>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437629" eaLnBrk="1" hangingPunct="1">
              <a:spcAft>
                <a:spcPct val="35000"/>
              </a:spcAft>
              <a:defRPr/>
            </a:pPr>
            <a:r>
              <a:rPr lang="en-US" sz="2000" dirty="0">
                <a:cs typeface="+mn-ea"/>
                <a:sym typeface="Arial" panose="020B0604020202020204" pitchFamily="34" charset="0"/>
              </a:rPr>
              <a:t>01</a:t>
            </a:r>
          </a:p>
        </p:txBody>
      </p:sp>
      <p:sp>
        <p:nvSpPr>
          <p:cNvPr id="25" name="Rounded Rectangle 69"/>
          <p:cNvSpPr/>
          <p:nvPr/>
        </p:nvSpPr>
        <p:spPr>
          <a:xfrm>
            <a:off x="5938838" y="3757613"/>
            <a:ext cx="850900" cy="561975"/>
          </a:xfrm>
          <a:prstGeom prst="roundRect">
            <a:avLst/>
          </a:prstGeom>
          <a:solidFill>
            <a:schemeClr val="accent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437629" eaLnBrk="1" hangingPunct="1">
              <a:spcAft>
                <a:spcPct val="35000"/>
              </a:spcAft>
              <a:defRPr/>
            </a:pPr>
            <a:r>
              <a:rPr lang="en-US" sz="2000" dirty="0">
                <a:cs typeface="+mn-ea"/>
                <a:sym typeface="Arial" panose="020B0604020202020204" pitchFamily="34" charset="0"/>
              </a:rPr>
              <a:t>02</a:t>
            </a:r>
          </a:p>
        </p:txBody>
      </p:sp>
      <p:sp>
        <p:nvSpPr>
          <p:cNvPr id="29" name="Rounded Rectangle 71"/>
          <p:cNvSpPr/>
          <p:nvPr/>
        </p:nvSpPr>
        <p:spPr>
          <a:xfrm>
            <a:off x="4838700" y="5605463"/>
            <a:ext cx="1001713" cy="576262"/>
          </a:xfrm>
          <a:prstGeom prst="roundRect">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437629" eaLnBrk="1" hangingPunct="1">
              <a:spcAft>
                <a:spcPct val="35000"/>
              </a:spcAft>
              <a:defRPr/>
            </a:pPr>
            <a:r>
              <a:rPr lang="en-US" sz="2000" dirty="0">
                <a:cs typeface="+mn-ea"/>
                <a:sym typeface="Arial" panose="020B0604020202020204" pitchFamily="34" charset="0"/>
              </a:rPr>
              <a:t>03</a:t>
            </a:r>
          </a:p>
        </p:txBody>
      </p:sp>
      <p:sp>
        <p:nvSpPr>
          <p:cNvPr id="17" name="Freeform 68"/>
          <p:cNvSpPr/>
          <p:nvPr/>
        </p:nvSpPr>
        <p:spPr>
          <a:xfrm>
            <a:off x="6789738" y="3787775"/>
            <a:ext cx="2532062" cy="493713"/>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20017" tIns="73814" rIns="73814" bIns="73816" spcCol="1270" anchor="ctr"/>
          <a:lstStyle/>
          <a:p>
            <a:pPr indent="-639763" defTabSz="1375123" eaLnBrk="1" hangingPunct="1">
              <a:lnSpc>
                <a:spcPct val="150000"/>
              </a:lnSpc>
              <a:spcAft>
                <a:spcPct val="15000"/>
              </a:spcAft>
              <a:buFontTx/>
              <a:buChar char="••"/>
              <a:defRPr/>
            </a:pPr>
            <a:endParaRPr lang="en-US" sz="800" dirty="0">
              <a:cs typeface="+mn-ea"/>
              <a:sym typeface="Arial" panose="020B0604020202020204" pitchFamily="34" charset="0"/>
            </a:endParaRPr>
          </a:p>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p:txBody>
      </p:sp>
      <p:sp>
        <p:nvSpPr>
          <p:cNvPr id="18" name="Freeform 68"/>
          <p:cNvSpPr/>
          <p:nvPr/>
        </p:nvSpPr>
        <p:spPr>
          <a:xfrm>
            <a:off x="10029825" y="6064250"/>
            <a:ext cx="3079750" cy="717550"/>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20017" tIns="73814" rIns="73814" bIns="73816" spcCol="1270" anchor="ctr"/>
          <a:lstStyle/>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p:txBody>
      </p:sp>
      <p:sp>
        <p:nvSpPr>
          <p:cNvPr id="4" name="文本框 3"/>
          <p:cNvSpPr txBox="1">
            <a:spLocks noChangeArrowheads="1"/>
          </p:cNvSpPr>
          <p:nvPr/>
        </p:nvSpPr>
        <p:spPr bwMode="auto">
          <a:xfrm>
            <a:off x="2573338" y="3881438"/>
            <a:ext cx="2484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t>生成、选择测试用例</a:t>
            </a:r>
          </a:p>
        </p:txBody>
      </p:sp>
      <p:sp>
        <p:nvSpPr>
          <p:cNvPr id="20" name="文本框 19"/>
          <p:cNvSpPr txBox="1">
            <a:spLocks noChangeArrowheads="1"/>
          </p:cNvSpPr>
          <p:nvPr/>
        </p:nvSpPr>
        <p:spPr bwMode="auto">
          <a:xfrm>
            <a:off x="6789738" y="3849688"/>
            <a:ext cx="248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t>用测试用例执行程序</a:t>
            </a:r>
          </a:p>
        </p:txBody>
      </p:sp>
      <p:sp>
        <p:nvSpPr>
          <p:cNvPr id="22" name="文本框 21"/>
          <p:cNvSpPr txBox="1">
            <a:spLocks noChangeArrowheads="1"/>
          </p:cNvSpPr>
          <p:nvPr/>
        </p:nvSpPr>
        <p:spPr bwMode="auto">
          <a:xfrm>
            <a:off x="1235075" y="4479925"/>
            <a:ext cx="375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发现软件中的故障</a:t>
            </a:r>
          </a:p>
        </p:txBody>
      </p:sp>
      <p:sp>
        <p:nvSpPr>
          <p:cNvPr id="30" name="Rounded Rectangle 67"/>
          <p:cNvSpPr/>
          <p:nvPr/>
        </p:nvSpPr>
        <p:spPr>
          <a:xfrm>
            <a:off x="1692275" y="5121275"/>
            <a:ext cx="900113" cy="598488"/>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437629" eaLnBrk="1" hangingPunct="1">
              <a:spcAft>
                <a:spcPct val="35000"/>
              </a:spcAft>
              <a:defRPr/>
            </a:pPr>
            <a:r>
              <a:rPr lang="en-US" sz="2000" dirty="0">
                <a:cs typeface="+mn-ea"/>
                <a:sym typeface="Arial" panose="020B0604020202020204" pitchFamily="34" charset="0"/>
              </a:rPr>
              <a:t>01</a:t>
            </a:r>
          </a:p>
        </p:txBody>
      </p:sp>
      <p:sp>
        <p:nvSpPr>
          <p:cNvPr id="31" name="Rounded Rectangle 69"/>
          <p:cNvSpPr/>
          <p:nvPr/>
        </p:nvSpPr>
        <p:spPr>
          <a:xfrm>
            <a:off x="1676400" y="6064250"/>
            <a:ext cx="896938" cy="561975"/>
          </a:xfrm>
          <a:prstGeom prst="roundRect">
            <a:avLst/>
          </a:prstGeom>
          <a:solidFill>
            <a:schemeClr val="accent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437629" eaLnBrk="1" hangingPunct="1">
              <a:spcAft>
                <a:spcPct val="35000"/>
              </a:spcAft>
              <a:defRPr/>
            </a:pPr>
            <a:r>
              <a:rPr lang="en-US" sz="2000" dirty="0">
                <a:cs typeface="+mn-ea"/>
                <a:sym typeface="Arial" panose="020B0604020202020204" pitchFamily="34" charset="0"/>
              </a:rPr>
              <a:t>02</a:t>
            </a:r>
          </a:p>
        </p:txBody>
      </p:sp>
      <p:sp>
        <p:nvSpPr>
          <p:cNvPr id="8" name="加号 7"/>
          <p:cNvSpPr/>
          <p:nvPr/>
        </p:nvSpPr>
        <p:spPr>
          <a:xfrm>
            <a:off x="3021013" y="5318125"/>
            <a:ext cx="1439862" cy="1062038"/>
          </a:xfrm>
          <a:prstGeom prst="mathPlus">
            <a:avLst/>
          </a:prstGeom>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zh-CN" altLang="en-US"/>
          </a:p>
        </p:txBody>
      </p:sp>
      <p:sp>
        <p:nvSpPr>
          <p:cNvPr id="32" name="Freeform 68"/>
          <p:cNvSpPr/>
          <p:nvPr/>
        </p:nvSpPr>
        <p:spPr>
          <a:xfrm>
            <a:off x="5824538" y="5619750"/>
            <a:ext cx="1249362" cy="547688"/>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20017" tIns="73814" rIns="73814" bIns="73816" spcCol="1270" anchor="ctr"/>
          <a:lstStyle/>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p:txBody>
      </p:sp>
      <p:sp>
        <p:nvSpPr>
          <p:cNvPr id="33" name="文本框 32"/>
          <p:cNvSpPr txBox="1">
            <a:spLocks noChangeArrowheads="1"/>
          </p:cNvSpPr>
          <p:nvPr/>
        </p:nvSpPr>
        <p:spPr bwMode="auto">
          <a:xfrm>
            <a:off x="5802313" y="5695950"/>
            <a:ext cx="1177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t>测试预期</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7150" y="5145088"/>
            <a:ext cx="10795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Tm="8325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par>
                          <p:cTn id="15" fill="hold" nodeType="afterGroup">
                            <p:stCondLst>
                              <p:cond delay="0"/>
                            </p:stCondLst>
                            <p:childTnLst>
                              <p:par>
                                <p:cTn id="16" presetID="2" presetClass="entr" presetSubtype="1" accel="50000" decel="5000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par>
                          <p:cTn id="26" fill="hold" nodeType="afterGroup">
                            <p:stCondLst>
                              <p:cond delay="1000"/>
                            </p:stCondLst>
                            <p:childTnLst>
                              <p:par>
                                <p:cTn id="27" presetID="2" presetClass="entr" presetSubtype="1" accel="50000" decel="5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par>
                          <p:cTn id="35" fill="hold" nodeType="afterGroup">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22" presetClass="entr" presetSubtype="8"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29"/>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32"/>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3"/>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66" grpId="0"/>
      <p:bldP spid="14" grpId="0" animBg="1"/>
      <p:bldP spid="24" grpId="0" animBg="1"/>
      <p:bldP spid="25" grpId="0" animBg="1"/>
      <p:bldP spid="29" grpId="0" animBg="1"/>
      <p:bldP spid="29" grpId="1" animBg="1"/>
      <p:bldP spid="17" grpId="0" animBg="1"/>
      <p:bldP spid="18" grpId="0" animBg="1"/>
      <p:bldP spid="4" grpId="0"/>
      <p:bldP spid="20" grpId="0"/>
      <p:bldP spid="22" grpId="0"/>
      <p:bldP spid="30" grpId="0" animBg="1"/>
      <p:bldP spid="31" grpId="0" animBg="1"/>
      <p:bldP spid="32" grpId="0" animBg="1"/>
      <p:bldP spid="32" grpId="1" animBg="1"/>
      <p:bldP spid="33" grpId="0"/>
      <p:bldP spid="3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1"/>
          <p:cNvSpPr>
            <a:spLocks noEditPoints="1"/>
          </p:cNvSpPr>
          <p:nvPr/>
        </p:nvSpPr>
        <p:spPr bwMode="auto">
          <a:xfrm>
            <a:off x="5641975" y="3136900"/>
            <a:ext cx="434975" cy="354013"/>
          </a:xfrm>
          <a:custGeom>
            <a:avLst/>
            <a:gdLst/>
            <a:ahLst/>
            <a:cxnLst>
              <a:cxn ang="0">
                <a:pos x="69" y="43"/>
              </a:cxn>
              <a:cxn ang="0">
                <a:pos x="64" y="46"/>
              </a:cxn>
              <a:cxn ang="0">
                <a:pos x="54" y="56"/>
              </a:cxn>
              <a:cxn ang="0">
                <a:pos x="44" y="46"/>
              </a:cxn>
              <a:cxn ang="0">
                <a:pos x="28" y="46"/>
              </a:cxn>
              <a:cxn ang="0">
                <a:pos x="18" y="56"/>
              </a:cxn>
              <a:cxn ang="0">
                <a:pos x="8" y="46"/>
              </a:cxn>
              <a:cxn ang="0">
                <a:pos x="5" y="46"/>
              </a:cxn>
              <a:cxn ang="0">
                <a:pos x="0" y="43"/>
              </a:cxn>
              <a:cxn ang="0">
                <a:pos x="3" y="41"/>
              </a:cxn>
              <a:cxn ang="0">
                <a:pos x="3" y="28"/>
              </a:cxn>
              <a:cxn ang="0">
                <a:pos x="4" y="20"/>
              </a:cxn>
              <a:cxn ang="0">
                <a:pos x="12" y="12"/>
              </a:cxn>
              <a:cxn ang="0">
                <a:pos x="17" y="10"/>
              </a:cxn>
              <a:cxn ang="0">
                <a:pos x="23" y="10"/>
              </a:cxn>
              <a:cxn ang="0">
                <a:pos x="23" y="2"/>
              </a:cxn>
              <a:cxn ang="0">
                <a:pos x="26" y="0"/>
              </a:cxn>
              <a:cxn ang="0">
                <a:pos x="67" y="0"/>
              </a:cxn>
              <a:cxn ang="0">
                <a:pos x="69" y="2"/>
              </a:cxn>
              <a:cxn ang="0">
                <a:pos x="69" y="43"/>
              </a:cxn>
              <a:cxn ang="0">
                <a:pos x="23" y="25"/>
              </a:cxn>
              <a:cxn ang="0">
                <a:pos x="23" y="15"/>
              </a:cxn>
              <a:cxn ang="0">
                <a:pos x="17" y="15"/>
              </a:cxn>
              <a:cxn ang="0">
                <a:pos x="16" y="15"/>
              </a:cxn>
              <a:cxn ang="0">
                <a:pos x="8" y="23"/>
              </a:cxn>
              <a:cxn ang="0">
                <a:pos x="8" y="24"/>
              </a:cxn>
              <a:cxn ang="0">
                <a:pos x="8" y="25"/>
              </a:cxn>
              <a:cxn ang="0">
                <a:pos x="23" y="25"/>
              </a:cxn>
              <a:cxn ang="0">
                <a:pos x="18" y="41"/>
              </a:cxn>
              <a:cxn ang="0">
                <a:pos x="13" y="46"/>
              </a:cxn>
              <a:cxn ang="0">
                <a:pos x="18" y="51"/>
              </a:cxn>
              <a:cxn ang="0">
                <a:pos x="23" y="46"/>
              </a:cxn>
              <a:cxn ang="0">
                <a:pos x="18" y="41"/>
              </a:cxn>
              <a:cxn ang="0">
                <a:pos x="54" y="41"/>
              </a:cxn>
              <a:cxn ang="0">
                <a:pos x="49" y="46"/>
              </a:cxn>
              <a:cxn ang="0">
                <a:pos x="54" y="51"/>
              </a:cxn>
              <a:cxn ang="0">
                <a:pos x="59" y="46"/>
              </a:cxn>
              <a:cxn ang="0">
                <a:pos x="54" y="41"/>
              </a:cxn>
            </a:cxnLst>
            <a:rect l="0" t="0" r="r" b="b"/>
            <a:pathLst>
              <a:path w="69" h="56">
                <a:moveTo>
                  <a:pt x="69" y="43"/>
                </a:moveTo>
                <a:cubicBezTo>
                  <a:pt x="69" y="46"/>
                  <a:pt x="66" y="46"/>
                  <a:pt x="64" y="46"/>
                </a:cubicBezTo>
                <a:cubicBezTo>
                  <a:pt x="64" y="52"/>
                  <a:pt x="60" y="56"/>
                  <a:pt x="54" y="56"/>
                </a:cubicBezTo>
                <a:cubicBezTo>
                  <a:pt x="48" y="56"/>
                  <a:pt x="44" y="52"/>
                  <a:pt x="44" y="46"/>
                </a:cubicBezTo>
                <a:cubicBezTo>
                  <a:pt x="28" y="46"/>
                  <a:pt x="28" y="46"/>
                  <a:pt x="28" y="46"/>
                </a:cubicBezTo>
                <a:cubicBezTo>
                  <a:pt x="28" y="52"/>
                  <a:pt x="24" y="56"/>
                  <a:pt x="18" y="56"/>
                </a:cubicBezTo>
                <a:cubicBezTo>
                  <a:pt x="12" y="56"/>
                  <a:pt x="8" y="52"/>
                  <a:pt x="8" y="46"/>
                </a:cubicBezTo>
                <a:cubicBezTo>
                  <a:pt x="5" y="46"/>
                  <a:pt x="5" y="46"/>
                  <a:pt x="5" y="46"/>
                </a:cubicBezTo>
                <a:cubicBezTo>
                  <a:pt x="3" y="46"/>
                  <a:pt x="0" y="46"/>
                  <a:pt x="0" y="43"/>
                </a:cubicBezTo>
                <a:cubicBezTo>
                  <a:pt x="0" y="42"/>
                  <a:pt x="1" y="41"/>
                  <a:pt x="3" y="41"/>
                </a:cubicBezTo>
                <a:cubicBezTo>
                  <a:pt x="3" y="28"/>
                  <a:pt x="3" y="28"/>
                  <a:pt x="3" y="28"/>
                </a:cubicBezTo>
                <a:cubicBezTo>
                  <a:pt x="3" y="25"/>
                  <a:pt x="2" y="22"/>
                  <a:pt x="4" y="20"/>
                </a:cubicBezTo>
                <a:cubicBezTo>
                  <a:pt x="12" y="12"/>
                  <a:pt x="12" y="12"/>
                  <a:pt x="12" y="12"/>
                </a:cubicBezTo>
                <a:cubicBezTo>
                  <a:pt x="13" y="11"/>
                  <a:pt x="15" y="10"/>
                  <a:pt x="17" y="10"/>
                </a:cubicBezTo>
                <a:cubicBezTo>
                  <a:pt x="23" y="10"/>
                  <a:pt x="23" y="10"/>
                  <a:pt x="23" y="10"/>
                </a:cubicBezTo>
                <a:cubicBezTo>
                  <a:pt x="23" y="2"/>
                  <a:pt x="23" y="2"/>
                  <a:pt x="23" y="2"/>
                </a:cubicBezTo>
                <a:cubicBezTo>
                  <a:pt x="23" y="1"/>
                  <a:pt x="24" y="0"/>
                  <a:pt x="26" y="0"/>
                </a:cubicBezTo>
                <a:cubicBezTo>
                  <a:pt x="67" y="0"/>
                  <a:pt x="67" y="0"/>
                  <a:pt x="67" y="0"/>
                </a:cubicBezTo>
                <a:cubicBezTo>
                  <a:pt x="68" y="0"/>
                  <a:pt x="69" y="1"/>
                  <a:pt x="69" y="2"/>
                </a:cubicBezTo>
                <a:lnTo>
                  <a:pt x="69" y="43"/>
                </a:lnTo>
                <a:close/>
                <a:moveTo>
                  <a:pt x="23" y="25"/>
                </a:moveTo>
                <a:cubicBezTo>
                  <a:pt x="23" y="15"/>
                  <a:pt x="23" y="15"/>
                  <a:pt x="23" y="15"/>
                </a:cubicBezTo>
                <a:cubicBezTo>
                  <a:pt x="17" y="15"/>
                  <a:pt x="17" y="15"/>
                  <a:pt x="17" y="15"/>
                </a:cubicBezTo>
                <a:cubicBezTo>
                  <a:pt x="17" y="15"/>
                  <a:pt x="16" y="15"/>
                  <a:pt x="16" y="15"/>
                </a:cubicBezTo>
                <a:cubicBezTo>
                  <a:pt x="8" y="23"/>
                  <a:pt x="8" y="23"/>
                  <a:pt x="8" y="23"/>
                </a:cubicBezTo>
                <a:cubicBezTo>
                  <a:pt x="8" y="23"/>
                  <a:pt x="8" y="24"/>
                  <a:pt x="8" y="24"/>
                </a:cubicBezTo>
                <a:cubicBezTo>
                  <a:pt x="8" y="25"/>
                  <a:pt x="8" y="25"/>
                  <a:pt x="8" y="25"/>
                </a:cubicBezTo>
                <a:lnTo>
                  <a:pt x="23" y="25"/>
                </a:lnTo>
                <a:close/>
                <a:moveTo>
                  <a:pt x="18" y="41"/>
                </a:moveTo>
                <a:cubicBezTo>
                  <a:pt x="15" y="41"/>
                  <a:pt x="13" y="43"/>
                  <a:pt x="13" y="46"/>
                </a:cubicBezTo>
                <a:cubicBezTo>
                  <a:pt x="13" y="49"/>
                  <a:pt x="15" y="51"/>
                  <a:pt x="18" y="51"/>
                </a:cubicBezTo>
                <a:cubicBezTo>
                  <a:pt x="21" y="51"/>
                  <a:pt x="23" y="49"/>
                  <a:pt x="23" y="46"/>
                </a:cubicBezTo>
                <a:cubicBezTo>
                  <a:pt x="23" y="43"/>
                  <a:pt x="21" y="41"/>
                  <a:pt x="18" y="41"/>
                </a:cubicBezTo>
                <a:close/>
                <a:moveTo>
                  <a:pt x="54" y="41"/>
                </a:moveTo>
                <a:cubicBezTo>
                  <a:pt x="51" y="41"/>
                  <a:pt x="49" y="43"/>
                  <a:pt x="49" y="46"/>
                </a:cubicBezTo>
                <a:cubicBezTo>
                  <a:pt x="49" y="49"/>
                  <a:pt x="51" y="51"/>
                  <a:pt x="54" y="51"/>
                </a:cubicBezTo>
                <a:cubicBezTo>
                  <a:pt x="57" y="51"/>
                  <a:pt x="59" y="49"/>
                  <a:pt x="59" y="46"/>
                </a:cubicBezTo>
                <a:cubicBezTo>
                  <a:pt x="59" y="43"/>
                  <a:pt x="57" y="41"/>
                  <a:pt x="54" y="41"/>
                </a:cubicBezTo>
                <a:close/>
              </a:path>
            </a:pathLst>
          </a:custGeom>
          <a:solidFill>
            <a:schemeClr val="bg1"/>
          </a:solidFill>
          <a:ln w="9525">
            <a:noFill/>
            <a:round/>
            <a:headEnd/>
            <a:tailEnd/>
          </a:ln>
        </p:spPr>
        <p:txBody>
          <a:bodyPr lIns="128580" tIns="64290" rIns="128580" bIns="64290"/>
          <a:lstStyle/>
          <a:p>
            <a:pPr eaLnBrk="1" hangingPunct="1">
              <a:defRPr/>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Text Placeholder 3"/>
          <p:cNvSpPr txBox="1">
            <a:spLocks/>
          </p:cNvSpPr>
          <p:nvPr/>
        </p:nvSpPr>
        <p:spPr>
          <a:xfrm>
            <a:off x="6175375" y="3695700"/>
            <a:ext cx="198438"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27" name="Text Placeholder 3"/>
          <p:cNvSpPr txBox="1">
            <a:spLocks/>
          </p:cNvSpPr>
          <p:nvPr/>
        </p:nvSpPr>
        <p:spPr>
          <a:xfrm>
            <a:off x="6391275" y="4673600"/>
            <a:ext cx="198438" cy="21431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28" name="Text Placeholder 3"/>
          <p:cNvSpPr txBox="1">
            <a:spLocks/>
          </p:cNvSpPr>
          <p:nvPr/>
        </p:nvSpPr>
        <p:spPr>
          <a:xfrm>
            <a:off x="6391275" y="2690813"/>
            <a:ext cx="198438"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276350" y="209550"/>
            <a:ext cx="2168525"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1 </a:t>
            </a:r>
            <a:r>
              <a:rPr lang="zh-CN" altLang="en-US" sz="3200" dirty="0">
                <a:latin typeface="+mj-lt"/>
                <a:ea typeface="微软雅黑" panose="020B0503020204020204" pitchFamily="34" charset="-122"/>
              </a:rPr>
              <a:t>选题背景</a:t>
            </a:r>
          </a:p>
        </p:txBody>
      </p:sp>
      <p:sp>
        <p:nvSpPr>
          <p:cNvPr id="3" name="文本框 2"/>
          <p:cNvSpPr txBox="1">
            <a:spLocks noChangeArrowheads="1"/>
          </p:cNvSpPr>
          <p:nvPr/>
        </p:nvSpPr>
        <p:spPr bwMode="auto">
          <a:xfrm>
            <a:off x="695325" y="984250"/>
            <a:ext cx="86137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1.2 </a:t>
            </a:r>
            <a:r>
              <a:rPr lang="zh-CN" altLang="en-US" sz="3200">
                <a:solidFill>
                  <a:schemeClr val="accent2"/>
                </a:solidFill>
              </a:rPr>
              <a:t>不用测试预期的测试策略</a:t>
            </a:r>
            <a:r>
              <a:rPr lang="en-US" altLang="zh-CN" sz="3200">
                <a:solidFill>
                  <a:schemeClr val="accent2"/>
                </a:solidFill>
              </a:rPr>
              <a:t>——</a:t>
            </a:r>
            <a:r>
              <a:rPr lang="zh-CN" altLang="en-US" sz="3200">
                <a:solidFill>
                  <a:schemeClr val="accent2"/>
                </a:solidFill>
              </a:rPr>
              <a:t>蜕变测试</a:t>
            </a:r>
            <a:r>
              <a:rPr lang="en-US" altLang="zh-CN" sz="3200">
                <a:solidFill>
                  <a:schemeClr val="accent2"/>
                </a:solidFill>
              </a:rPr>
              <a:t>(</a:t>
            </a:r>
            <a:r>
              <a:rPr lang="en-US" altLang="zh-CN" sz="3200">
                <a:solidFill>
                  <a:schemeClr val="accent2"/>
                </a:solidFill>
                <a:latin typeface="Georgia" panose="02040502050405020303" pitchFamily="18" charset="0"/>
              </a:rPr>
              <a:t>MT</a:t>
            </a:r>
            <a:r>
              <a:rPr lang="en-US" altLang="zh-CN" sz="3200">
                <a:solidFill>
                  <a:schemeClr val="accent2"/>
                </a:solidFill>
              </a:rPr>
              <a:t>)</a:t>
            </a:r>
            <a:endParaRPr lang="zh-CN" altLang="en-US" sz="3200">
              <a:solidFill>
                <a:schemeClr val="accent2"/>
              </a:solidFill>
            </a:endParaRPr>
          </a:p>
        </p:txBody>
      </p:sp>
      <p:sp>
        <p:nvSpPr>
          <p:cNvPr id="10" name="文本框 9"/>
          <p:cNvSpPr txBox="1">
            <a:spLocks noChangeArrowheads="1"/>
          </p:cNvSpPr>
          <p:nvPr/>
        </p:nvSpPr>
        <p:spPr bwMode="auto">
          <a:xfrm>
            <a:off x="1389063" y="1687513"/>
            <a:ext cx="7281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000">
                <a:latin typeface="Georgia" panose="02040502050405020303" pitchFamily="18" charset="0"/>
              </a:rPr>
              <a:t>MT</a:t>
            </a:r>
            <a:r>
              <a:rPr lang="zh-CN" altLang="zh-CN" sz="2000"/>
              <a:t>是</a:t>
            </a:r>
            <a:r>
              <a:rPr lang="en-US" altLang="zh-CN" sz="2000"/>
              <a:t>1998</a:t>
            </a:r>
            <a:r>
              <a:rPr lang="zh-CN" altLang="en-US" sz="2000"/>
              <a:t>年</a:t>
            </a:r>
            <a:r>
              <a:rPr lang="en-US" altLang="zh-CN" sz="2000"/>
              <a:t>T. Y. Chen</a:t>
            </a:r>
            <a:r>
              <a:rPr lang="zh-CN" altLang="en-US" sz="2000"/>
              <a:t>提出的一种</a:t>
            </a:r>
            <a:r>
              <a:rPr lang="zh-CN" altLang="zh-CN" sz="2000"/>
              <a:t>能够缓解测试预期问题的技术</a:t>
            </a:r>
            <a:endParaRPr lang="zh-CN" altLang="en-US" sz="2000"/>
          </a:p>
        </p:txBody>
      </p:sp>
      <p:sp>
        <p:nvSpPr>
          <p:cNvPr id="14" name="文本框 13"/>
          <p:cNvSpPr txBox="1">
            <a:spLocks noChangeArrowheads="1"/>
          </p:cNvSpPr>
          <p:nvPr/>
        </p:nvSpPr>
        <p:spPr bwMode="auto">
          <a:xfrm>
            <a:off x="1389063" y="2184400"/>
            <a:ext cx="2343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蜕变关系</a:t>
            </a:r>
          </a:p>
        </p:txBody>
      </p:sp>
      <p:sp>
        <p:nvSpPr>
          <p:cNvPr id="15" name="文本框 14"/>
          <p:cNvSpPr txBox="1">
            <a:spLocks noRot="1" noChangeAspect="1" noMove="1" noResize="1" noEditPoints="1" noAdjustHandles="1" noChangeArrowheads="1" noChangeShapeType="1" noTextEdit="1"/>
          </p:cNvSpPr>
          <p:nvPr/>
        </p:nvSpPr>
        <p:spPr>
          <a:xfrm>
            <a:off x="1892871" y="2747372"/>
            <a:ext cx="9759239" cy="1419428"/>
          </a:xfrm>
          <a:prstGeom prst="rect">
            <a:avLst/>
          </a:prstGeom>
          <a:blipFill rotWithShape="1">
            <a:blip r:embed="rId4"/>
            <a:stretch>
              <a:fillRect l="-688" t="-3004" b="-3863"/>
            </a:stretch>
          </a:blipFill>
        </p:spPr>
        <p:txBody>
          <a:bodyPr/>
          <a:lstStyle/>
          <a:p>
            <a:pPr eaLnBrk="1" hangingPunct="1">
              <a:defRPr/>
            </a:pPr>
            <a:r>
              <a:rPr lang="zh-CN" altLang="en-US" dirty="0">
                <a:noFill/>
              </a:rPr>
              <a:t> </a:t>
            </a:r>
          </a:p>
        </p:txBody>
      </p:sp>
      <p:sp>
        <p:nvSpPr>
          <p:cNvPr id="18" name="Text Placeholder 3"/>
          <p:cNvSpPr txBox="1">
            <a:spLocks/>
          </p:cNvSpPr>
          <p:nvPr/>
        </p:nvSpPr>
        <p:spPr>
          <a:xfrm>
            <a:off x="6208713" y="3509963"/>
            <a:ext cx="198437"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19" name="Text Placeholder 3"/>
          <p:cNvSpPr txBox="1">
            <a:spLocks/>
          </p:cNvSpPr>
          <p:nvPr/>
        </p:nvSpPr>
        <p:spPr>
          <a:xfrm>
            <a:off x="6424613" y="4487863"/>
            <a:ext cx="198437"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20" name="Text Placeholder 3"/>
          <p:cNvSpPr txBox="1">
            <a:spLocks/>
          </p:cNvSpPr>
          <p:nvPr/>
        </p:nvSpPr>
        <p:spPr>
          <a:xfrm>
            <a:off x="6424613" y="2506663"/>
            <a:ext cx="198437" cy="214312"/>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52" name="Text Placeholder 3"/>
          <p:cNvSpPr txBox="1">
            <a:spLocks/>
          </p:cNvSpPr>
          <p:nvPr/>
        </p:nvSpPr>
        <p:spPr>
          <a:xfrm>
            <a:off x="6281738" y="6842125"/>
            <a:ext cx="198437"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53" name="Text Placeholder 3"/>
          <p:cNvSpPr txBox="1">
            <a:spLocks/>
          </p:cNvSpPr>
          <p:nvPr/>
        </p:nvSpPr>
        <p:spPr>
          <a:xfrm>
            <a:off x="6281738" y="4859338"/>
            <a:ext cx="198437"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54" name="流程图: 文档 53"/>
          <p:cNvSpPr/>
          <p:nvPr/>
        </p:nvSpPr>
        <p:spPr>
          <a:xfrm>
            <a:off x="1998663" y="5597525"/>
            <a:ext cx="923925" cy="614363"/>
          </a:xfrm>
          <a:prstGeom prst="flowChartDocumen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altLang="zh-CN" dirty="0">
                <a:latin typeface="Georgia" panose="02040502050405020303" pitchFamily="18" charset="0"/>
              </a:rPr>
              <a:t>MR</a:t>
            </a:r>
            <a:endParaRPr lang="zh-CN" altLang="en-US" dirty="0">
              <a:latin typeface="Georgia" panose="02040502050405020303" pitchFamily="18" charset="0"/>
            </a:endParaRPr>
          </a:p>
        </p:txBody>
      </p:sp>
      <p:sp>
        <p:nvSpPr>
          <p:cNvPr id="55" name="矩形 54"/>
          <p:cNvSpPr>
            <a:spLocks noRot="1" noChangeAspect="1" noMove="1" noResize="1" noEditPoints="1" noAdjustHandles="1" noChangeArrowheads="1" noChangeShapeType="1" noTextEdit="1"/>
          </p:cNvSpPr>
          <p:nvPr/>
        </p:nvSpPr>
        <p:spPr>
          <a:xfrm>
            <a:off x="1999100" y="4860084"/>
            <a:ext cx="924262" cy="418347"/>
          </a:xfrm>
          <a:prstGeom prst="rect">
            <a:avLst/>
          </a:prstGeom>
          <a:blipFill rotWithShape="1">
            <a:blip r:embed="rId5"/>
            <a:stretch>
              <a:fillRect l="-2597" t="-30986" r="-1948" b="-19718"/>
            </a:stretch>
          </a:blipFill>
          <a:ln/>
        </p:spPr>
        <p:txBody>
          <a:bodyPr/>
          <a:lstStyle/>
          <a:p>
            <a:pPr eaLnBrk="1" hangingPunct="1">
              <a:defRPr/>
            </a:pPr>
            <a:r>
              <a:rPr lang="zh-CN" altLang="en-US">
                <a:noFill/>
              </a:rPr>
              <a:t> </a:t>
            </a:r>
          </a:p>
        </p:txBody>
      </p:sp>
      <p:sp>
        <p:nvSpPr>
          <p:cNvPr id="56" name="矩形 55"/>
          <p:cNvSpPr>
            <a:spLocks noRot="1" noChangeAspect="1" noMove="1" noResize="1" noEditPoints="1" noAdjustHandles="1" noChangeArrowheads="1" noChangeShapeType="1" noTextEdit="1"/>
          </p:cNvSpPr>
          <p:nvPr/>
        </p:nvSpPr>
        <p:spPr>
          <a:xfrm>
            <a:off x="1933379" y="6484687"/>
            <a:ext cx="1075027" cy="580383"/>
          </a:xfrm>
          <a:prstGeom prst="rect">
            <a:avLst/>
          </a:prstGeom>
          <a:blipFill rotWithShape="1">
            <a:blip r:embed="rId6"/>
            <a:stretch>
              <a:fillRect t="-9278" b="-20619"/>
            </a:stretch>
          </a:blipFill>
          <a:ln/>
        </p:spPr>
        <p:txBody>
          <a:bodyPr/>
          <a:lstStyle/>
          <a:p>
            <a:pPr eaLnBrk="1" hangingPunct="1">
              <a:defRPr/>
            </a:pPr>
            <a:r>
              <a:rPr lang="zh-CN" altLang="en-US">
                <a:noFill/>
              </a:rPr>
              <a:t> </a:t>
            </a:r>
          </a:p>
        </p:txBody>
      </p:sp>
      <p:cxnSp>
        <p:nvCxnSpPr>
          <p:cNvPr id="57" name="直接箭头连接符 56"/>
          <p:cNvCxnSpPr>
            <a:cxnSpLocks/>
            <a:stCxn id="55" idx="2"/>
            <a:endCxn id="54" idx="0"/>
          </p:cNvCxnSpPr>
          <p:nvPr/>
        </p:nvCxnSpPr>
        <p:spPr>
          <a:xfrm>
            <a:off x="2460625" y="5278438"/>
            <a:ext cx="0" cy="3190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cxnSpLocks/>
            <a:stCxn id="54" idx="2"/>
            <a:endCxn id="56" idx="0"/>
          </p:cNvCxnSpPr>
          <p:nvPr/>
        </p:nvCxnSpPr>
        <p:spPr>
          <a:xfrm>
            <a:off x="2460625" y="6170613"/>
            <a:ext cx="9525" cy="314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箭头: 右 58"/>
          <p:cNvSpPr/>
          <p:nvPr/>
        </p:nvSpPr>
        <p:spPr>
          <a:xfrm>
            <a:off x="2927350" y="4933950"/>
            <a:ext cx="892175" cy="244475"/>
          </a:xfrm>
          <a:prstGeom prst="rightArrow">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60" name="箭头: 右 59"/>
          <p:cNvSpPr/>
          <p:nvPr/>
        </p:nvSpPr>
        <p:spPr>
          <a:xfrm>
            <a:off x="3021013" y="6638925"/>
            <a:ext cx="823912" cy="271463"/>
          </a:xfrm>
          <a:prstGeom prst="rightArrow">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61" name="矩形: 圆角 60"/>
          <p:cNvSpPr/>
          <p:nvPr/>
        </p:nvSpPr>
        <p:spPr>
          <a:xfrm>
            <a:off x="3825875" y="4979988"/>
            <a:ext cx="1031875" cy="1841500"/>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altLang="zh-CN" dirty="0"/>
              <a:t>SUT_P</a:t>
            </a:r>
            <a:endParaRPr lang="zh-CN" altLang="en-US" dirty="0"/>
          </a:p>
        </p:txBody>
      </p:sp>
      <p:sp>
        <p:nvSpPr>
          <p:cNvPr id="64" name="箭头: 右 63"/>
          <p:cNvSpPr/>
          <p:nvPr/>
        </p:nvSpPr>
        <p:spPr>
          <a:xfrm>
            <a:off x="4856163" y="4922838"/>
            <a:ext cx="823912" cy="271462"/>
          </a:xfrm>
          <a:prstGeom prst="rightArrow">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68" name="箭头: 右 67"/>
          <p:cNvSpPr/>
          <p:nvPr/>
        </p:nvSpPr>
        <p:spPr>
          <a:xfrm>
            <a:off x="4832350" y="6627813"/>
            <a:ext cx="823913" cy="269875"/>
          </a:xfrm>
          <a:prstGeom prst="rightArrow">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69" name="矩形 68"/>
          <p:cNvSpPr>
            <a:spLocks noRot="1" noChangeAspect="1" noMove="1" noResize="1" noEditPoints="1" noAdjustHandles="1" noChangeArrowheads="1" noChangeShapeType="1" noTextEdit="1"/>
          </p:cNvSpPr>
          <p:nvPr/>
        </p:nvSpPr>
        <p:spPr>
          <a:xfrm>
            <a:off x="5688081" y="4860084"/>
            <a:ext cx="781998" cy="497176"/>
          </a:xfrm>
          <a:prstGeom prst="rect">
            <a:avLst/>
          </a:prstGeom>
          <a:blipFill rotWithShape="1">
            <a:blip r:embed="rId7"/>
            <a:stretch>
              <a:fillRect l="-4615" t="-17857" r="-5385" b="-23810"/>
            </a:stretch>
          </a:blipFill>
          <a:ln/>
        </p:spPr>
        <p:txBody>
          <a:bodyPr/>
          <a:lstStyle/>
          <a:p>
            <a:pPr eaLnBrk="1" hangingPunct="1">
              <a:defRPr/>
            </a:pPr>
            <a:r>
              <a:rPr lang="zh-CN" altLang="en-US">
                <a:noFill/>
              </a:rPr>
              <a:t> </a:t>
            </a:r>
          </a:p>
        </p:txBody>
      </p:sp>
      <p:sp>
        <p:nvSpPr>
          <p:cNvPr id="70" name="矩形 69"/>
          <p:cNvSpPr>
            <a:spLocks noRot="1" noChangeAspect="1" noMove="1" noResize="1" noEditPoints="1" noAdjustHandles="1" noChangeArrowheads="1" noChangeShapeType="1" noTextEdit="1"/>
          </p:cNvSpPr>
          <p:nvPr/>
        </p:nvSpPr>
        <p:spPr>
          <a:xfrm>
            <a:off x="5651133" y="6523509"/>
            <a:ext cx="818946" cy="450069"/>
          </a:xfrm>
          <a:prstGeom prst="rect">
            <a:avLst/>
          </a:prstGeom>
          <a:blipFill rotWithShape="1">
            <a:blip r:embed="rId8"/>
            <a:stretch>
              <a:fillRect l="-2206" t="-25000" r="-2941" b="-40789"/>
            </a:stretch>
          </a:blipFill>
          <a:ln/>
        </p:spPr>
        <p:txBody>
          <a:bodyPr/>
          <a:lstStyle/>
          <a:p>
            <a:pPr eaLnBrk="1" hangingPunct="1">
              <a:defRPr/>
            </a:pPr>
            <a:r>
              <a:rPr lang="zh-CN" altLang="en-US">
                <a:noFill/>
              </a:rPr>
              <a:t> </a:t>
            </a:r>
          </a:p>
        </p:txBody>
      </p:sp>
      <p:cxnSp>
        <p:nvCxnSpPr>
          <p:cNvPr id="71" name="连接符: 肘形 70"/>
          <p:cNvCxnSpPr>
            <a:cxnSpLocks/>
            <a:stCxn id="69" idx="3"/>
            <a:endCxn id="70" idx="3"/>
          </p:cNvCxnSpPr>
          <p:nvPr/>
        </p:nvCxnSpPr>
        <p:spPr>
          <a:xfrm>
            <a:off x="6470650" y="5108575"/>
            <a:ext cx="12700" cy="1639888"/>
          </a:xfrm>
          <a:prstGeom prst="bentConnector3">
            <a:avLst>
              <a:gd name="adj1" fmla="val 1800000"/>
            </a:avLst>
          </a:prstGeom>
        </p:spPr>
        <p:style>
          <a:lnRef idx="1">
            <a:schemeClr val="dk1"/>
          </a:lnRef>
          <a:fillRef idx="0">
            <a:schemeClr val="dk1"/>
          </a:fillRef>
          <a:effectRef idx="0">
            <a:schemeClr val="dk1"/>
          </a:effectRef>
          <a:fontRef idx="minor">
            <a:schemeClr val="tx1"/>
          </a:fontRef>
        </p:style>
      </p:cxnSp>
      <p:cxnSp>
        <p:nvCxnSpPr>
          <p:cNvPr id="72" name="直接箭头连接符 71"/>
          <p:cNvCxnSpPr/>
          <p:nvPr/>
        </p:nvCxnSpPr>
        <p:spPr>
          <a:xfrm>
            <a:off x="6680200" y="5864225"/>
            <a:ext cx="431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菱形 72"/>
          <p:cNvSpPr/>
          <p:nvPr/>
        </p:nvSpPr>
        <p:spPr>
          <a:xfrm>
            <a:off x="7108825" y="5578475"/>
            <a:ext cx="1122363" cy="571500"/>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r>
              <a:rPr lang="en-US" altLang="zh-CN" dirty="0"/>
              <a:t>If MR</a:t>
            </a:r>
            <a:endParaRPr lang="zh-CN" altLang="en-US" dirty="0"/>
          </a:p>
        </p:txBody>
      </p:sp>
      <p:cxnSp>
        <p:nvCxnSpPr>
          <p:cNvPr id="74" name="连接符: 肘形 73"/>
          <p:cNvCxnSpPr>
            <a:cxnSpLocks/>
            <a:stCxn id="73" idx="0"/>
          </p:cNvCxnSpPr>
          <p:nvPr/>
        </p:nvCxnSpPr>
        <p:spPr>
          <a:xfrm rot="5400000" flipH="1" flipV="1">
            <a:off x="7947819" y="4855369"/>
            <a:ext cx="446087" cy="100012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5" name="连接符: 肘形 74"/>
          <p:cNvCxnSpPr>
            <a:cxnSpLocks/>
            <a:stCxn id="73" idx="2"/>
          </p:cNvCxnSpPr>
          <p:nvPr/>
        </p:nvCxnSpPr>
        <p:spPr>
          <a:xfrm rot="16200000" flipH="1">
            <a:off x="7874794" y="5945981"/>
            <a:ext cx="592138" cy="100012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6" name="文本框 75"/>
          <p:cNvSpPr txBox="1">
            <a:spLocks noChangeArrowheads="1"/>
          </p:cNvSpPr>
          <p:nvPr/>
        </p:nvSpPr>
        <p:spPr bwMode="auto">
          <a:xfrm>
            <a:off x="8621713" y="4922838"/>
            <a:ext cx="107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latin typeface="Georgia" panose="02040502050405020303" pitchFamily="18" charset="0"/>
              </a:rPr>
              <a:t>success</a:t>
            </a:r>
            <a:endParaRPr lang="zh-CN" altLang="en-US">
              <a:latin typeface="Georgia" panose="02040502050405020303" pitchFamily="18" charset="0"/>
            </a:endParaRPr>
          </a:p>
        </p:txBody>
      </p:sp>
      <p:sp>
        <p:nvSpPr>
          <p:cNvPr id="77" name="文本框 76"/>
          <p:cNvSpPr txBox="1">
            <a:spLocks noChangeArrowheads="1"/>
          </p:cNvSpPr>
          <p:nvPr/>
        </p:nvSpPr>
        <p:spPr bwMode="auto">
          <a:xfrm>
            <a:off x="8675688" y="6540500"/>
            <a:ext cx="900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latin typeface="Georgia" panose="02040502050405020303" pitchFamily="18" charset="0"/>
              </a:rPr>
              <a:t>failure</a:t>
            </a:r>
            <a:endParaRPr lang="zh-CN" altLang="en-US">
              <a:latin typeface="Georgia" panose="02040502050405020303" pitchFamily="18" charset="0"/>
            </a:endParaRPr>
          </a:p>
        </p:txBody>
      </p:sp>
      <p:sp>
        <p:nvSpPr>
          <p:cNvPr id="78" name="文本框 77"/>
          <p:cNvSpPr txBox="1">
            <a:spLocks noChangeArrowheads="1"/>
          </p:cNvSpPr>
          <p:nvPr/>
        </p:nvSpPr>
        <p:spPr bwMode="auto">
          <a:xfrm>
            <a:off x="7696200" y="4800600"/>
            <a:ext cx="82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latin typeface="Georgia" panose="02040502050405020303" pitchFamily="18" charset="0"/>
              </a:rPr>
              <a:t>YES</a:t>
            </a:r>
            <a:endParaRPr lang="zh-CN" altLang="en-US">
              <a:latin typeface="Georgia" panose="02040502050405020303" pitchFamily="18" charset="0"/>
            </a:endParaRPr>
          </a:p>
        </p:txBody>
      </p:sp>
      <p:sp>
        <p:nvSpPr>
          <p:cNvPr id="79" name="文本框 78"/>
          <p:cNvSpPr txBox="1">
            <a:spLocks noChangeArrowheads="1"/>
          </p:cNvSpPr>
          <p:nvPr/>
        </p:nvSpPr>
        <p:spPr bwMode="auto">
          <a:xfrm>
            <a:off x="7696200" y="6689725"/>
            <a:ext cx="828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latin typeface="Georgia" panose="02040502050405020303" pitchFamily="18" charset="0"/>
              </a:rPr>
              <a:t>NO</a:t>
            </a:r>
            <a:endParaRPr lang="zh-CN" altLang="en-US">
              <a:latin typeface="Georgia" panose="02040502050405020303" pitchFamily="18" charset="0"/>
            </a:endParaRPr>
          </a:p>
        </p:txBody>
      </p:sp>
      <p:sp>
        <p:nvSpPr>
          <p:cNvPr id="80" name="文本框 79"/>
          <p:cNvSpPr txBox="1">
            <a:spLocks noChangeArrowheads="1"/>
          </p:cNvSpPr>
          <p:nvPr/>
        </p:nvSpPr>
        <p:spPr bwMode="auto">
          <a:xfrm>
            <a:off x="2947988" y="4689475"/>
            <a:ext cx="10080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t>Input</a:t>
            </a:r>
            <a:endParaRPr lang="zh-CN" altLang="en-US"/>
          </a:p>
        </p:txBody>
      </p:sp>
      <p:sp>
        <p:nvSpPr>
          <p:cNvPr id="81" name="文本框 80"/>
          <p:cNvSpPr txBox="1">
            <a:spLocks noChangeArrowheads="1"/>
          </p:cNvSpPr>
          <p:nvPr/>
        </p:nvSpPr>
        <p:spPr bwMode="auto">
          <a:xfrm>
            <a:off x="3009900" y="6405563"/>
            <a:ext cx="10080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t>Input</a:t>
            </a:r>
            <a:endParaRPr lang="zh-CN" altLang="en-US"/>
          </a:p>
        </p:txBody>
      </p:sp>
      <p:sp>
        <p:nvSpPr>
          <p:cNvPr id="82" name="文本框 81"/>
          <p:cNvSpPr txBox="1">
            <a:spLocks noChangeArrowheads="1"/>
          </p:cNvSpPr>
          <p:nvPr/>
        </p:nvSpPr>
        <p:spPr bwMode="auto">
          <a:xfrm>
            <a:off x="4795838" y="4659313"/>
            <a:ext cx="10080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latin typeface="Georgia" panose="02040502050405020303" pitchFamily="18" charset="0"/>
              </a:rPr>
              <a:t>Output</a:t>
            </a:r>
            <a:endParaRPr lang="zh-CN" altLang="en-US">
              <a:latin typeface="Georgia" panose="02040502050405020303" pitchFamily="18" charset="0"/>
            </a:endParaRPr>
          </a:p>
        </p:txBody>
      </p:sp>
      <p:sp>
        <p:nvSpPr>
          <p:cNvPr id="83" name="文本框 82"/>
          <p:cNvSpPr txBox="1">
            <a:spLocks noChangeArrowheads="1"/>
          </p:cNvSpPr>
          <p:nvPr/>
        </p:nvSpPr>
        <p:spPr bwMode="auto">
          <a:xfrm>
            <a:off x="4743450" y="6378575"/>
            <a:ext cx="10080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a:latin typeface="Georgia" panose="02040502050405020303" pitchFamily="18" charset="0"/>
              </a:rPr>
              <a:t>Output</a:t>
            </a:r>
            <a:endParaRPr lang="zh-CN" altLang="en-US">
              <a:latin typeface="Georgia" panose="02040502050405020303" pitchFamily="18" charset="0"/>
            </a:endParaRPr>
          </a:p>
        </p:txBody>
      </p:sp>
      <p:sp>
        <p:nvSpPr>
          <p:cNvPr id="84" name="文本框 83"/>
          <p:cNvSpPr txBox="1">
            <a:spLocks noChangeArrowheads="1"/>
          </p:cNvSpPr>
          <p:nvPr/>
        </p:nvSpPr>
        <p:spPr bwMode="auto">
          <a:xfrm>
            <a:off x="1422400" y="4116388"/>
            <a:ext cx="4968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蜕变测试的测试过程</a:t>
            </a:r>
          </a:p>
        </p:txBody>
      </p:sp>
      <p:sp>
        <p:nvSpPr>
          <p:cNvPr id="5" name="文本框 4"/>
          <p:cNvSpPr txBox="1">
            <a:spLocks noRot="1" noChangeAspect="1" noMove="1" noResize="1" noEditPoints="1" noAdjustHandles="1" noChangeArrowheads="1" noChangeShapeType="1" noTextEdit="1"/>
          </p:cNvSpPr>
          <p:nvPr/>
        </p:nvSpPr>
        <p:spPr>
          <a:xfrm>
            <a:off x="2385959" y="4825083"/>
            <a:ext cx="2336323" cy="369332"/>
          </a:xfrm>
          <a:prstGeom prst="rect">
            <a:avLst/>
          </a:prstGeom>
          <a:blipFill rotWithShape="1">
            <a:blip r:embed="rId9"/>
            <a:stretch>
              <a:fillRect l="-2083" t="-13333" b="-21667"/>
            </a:stretch>
          </a:blipFill>
        </p:spPr>
        <p:txBody>
          <a:bodyPr/>
          <a:lstStyle/>
          <a:p>
            <a:pPr eaLnBrk="1" hangingPunct="1">
              <a:defRPr/>
            </a:pPr>
            <a:r>
              <a:rPr lang="zh-CN" altLang="en-US">
                <a:noFill/>
              </a:rPr>
              <a:t> </a:t>
            </a:r>
          </a:p>
        </p:txBody>
      </p:sp>
      <p:sp>
        <p:nvSpPr>
          <p:cNvPr id="85" name="文本框 84"/>
          <p:cNvSpPr txBox="1">
            <a:spLocks noRot="1" noChangeAspect="1" noMove="1" noResize="1" noEditPoints="1" noAdjustHandles="1" noChangeArrowheads="1" noChangeShapeType="1" noTextEdit="1"/>
          </p:cNvSpPr>
          <p:nvPr/>
        </p:nvSpPr>
        <p:spPr>
          <a:xfrm>
            <a:off x="2407372" y="5453623"/>
            <a:ext cx="2336323" cy="369332"/>
          </a:xfrm>
          <a:prstGeom prst="rect">
            <a:avLst/>
          </a:prstGeom>
          <a:blipFill rotWithShape="1">
            <a:blip r:embed="rId10"/>
            <a:stretch>
              <a:fillRect l="-2350" t="-13333" b="-21667"/>
            </a:stretch>
          </a:blipFill>
        </p:spPr>
        <p:txBody>
          <a:bodyPr/>
          <a:lstStyle/>
          <a:p>
            <a:pPr eaLnBrk="1" hangingPunct="1">
              <a:defRPr/>
            </a:pPr>
            <a:r>
              <a:rPr lang="zh-CN" altLang="en-US">
                <a:noFill/>
              </a:rPr>
              <a:t> </a:t>
            </a:r>
          </a:p>
        </p:txBody>
      </p:sp>
      <p:sp>
        <p:nvSpPr>
          <p:cNvPr id="86" name="文本框 85"/>
          <p:cNvSpPr txBox="1">
            <a:spLocks noRot="1" noChangeAspect="1" noMove="1" noResize="1" noEditPoints="1" noAdjustHandles="1" noChangeArrowheads="1" noChangeShapeType="1" noTextEdit="1"/>
          </p:cNvSpPr>
          <p:nvPr/>
        </p:nvSpPr>
        <p:spPr>
          <a:xfrm>
            <a:off x="1965820" y="6017563"/>
            <a:ext cx="6928151" cy="369332"/>
          </a:xfrm>
          <a:prstGeom prst="rect">
            <a:avLst/>
          </a:prstGeom>
          <a:blipFill rotWithShape="1">
            <a:blip r:embed="rId11"/>
            <a:stretch>
              <a:fillRect l="-704" t="-13115" b="-26230"/>
            </a:stretch>
          </a:blipFill>
        </p:spPr>
        <p:txBody>
          <a:bodyPr/>
          <a:lstStyle/>
          <a:p>
            <a:pPr eaLnBrk="1" hangingPunct="1">
              <a:defRPr/>
            </a:pPr>
            <a:r>
              <a:rPr lang="zh-CN" altLang="en-US">
                <a:noFill/>
              </a:rPr>
              <a:t> </a:t>
            </a:r>
          </a:p>
        </p:txBody>
      </p:sp>
      <p:sp>
        <p:nvSpPr>
          <p:cNvPr id="6" name="文本框 5"/>
          <p:cNvSpPr txBox="1">
            <a:spLocks noChangeArrowheads="1"/>
          </p:cNvSpPr>
          <p:nvPr/>
        </p:nvSpPr>
        <p:spPr bwMode="auto">
          <a:xfrm>
            <a:off x="9752013" y="5576888"/>
            <a:ext cx="28495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FF0000"/>
                </a:solidFill>
              </a:rPr>
              <a:t>当缺少测试预期时</a:t>
            </a:r>
            <a:r>
              <a:rPr lang="en-US" altLang="zh-CN">
                <a:solidFill>
                  <a:srgbClr val="FF0000"/>
                </a:solidFill>
              </a:rPr>
              <a:t>MT</a:t>
            </a:r>
            <a:r>
              <a:rPr lang="zh-CN" altLang="en-US">
                <a:solidFill>
                  <a:srgbClr val="FF0000"/>
                </a:solidFill>
              </a:rPr>
              <a:t>可以作为一种有效的测试策略</a:t>
            </a:r>
          </a:p>
        </p:txBody>
      </p:sp>
      <p:sp>
        <p:nvSpPr>
          <p:cNvPr id="2" name="文本框 1"/>
          <p:cNvSpPr txBox="1">
            <a:spLocks noRot="1" noChangeAspect="1" noMove="1" noResize="1" noEditPoints="1" noAdjustHandles="1" noChangeArrowheads="1" noChangeShapeType="1" noTextEdit="1"/>
          </p:cNvSpPr>
          <p:nvPr/>
        </p:nvSpPr>
        <p:spPr>
          <a:xfrm>
            <a:off x="1934937" y="4513640"/>
            <a:ext cx="8449990" cy="369332"/>
          </a:xfrm>
          <a:prstGeom prst="rect">
            <a:avLst/>
          </a:prstGeom>
          <a:blipFill>
            <a:blip r:embed="rId12"/>
            <a:stretch>
              <a:fillRect l="-577" t="-13115" b="-19672"/>
            </a:stretch>
          </a:blipFill>
        </p:spPr>
        <p:txBody>
          <a:bodyPr/>
          <a:lstStyle/>
          <a:p>
            <a:r>
              <a:rPr lang="zh-CN" altLang="en-US">
                <a:noFill/>
              </a:rPr>
              <a:t> </a:t>
            </a:r>
          </a:p>
        </p:txBody>
      </p:sp>
    </p:spTree>
    <p:custDataLst>
      <p:tags r:id="rId1"/>
    </p:custDataLst>
  </p:cSld>
  <p:clrMapOvr>
    <a:masterClrMapping/>
  </p:clrMapOvr>
  <p:transition spd="slow" advTm="123837"/>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nodeType="afterGroup">
                            <p:stCondLst>
                              <p:cond delay="1000"/>
                            </p:stCondLst>
                            <p:childTnLst>
                              <p:par>
                                <p:cTn id="17" presetID="53"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nodeType="afterGroup">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par>
                          <p:cTn id="44" fill="hold" nodeType="afterGroup">
                            <p:stCondLst>
                              <p:cond delay="0"/>
                            </p:stCondLst>
                            <p:childTnLst>
                              <p:par>
                                <p:cTn id="45" presetID="53"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childTnLst>
                          </p:cTn>
                        </p:par>
                        <p:par>
                          <p:cTn id="50" fill="hold" nodeType="afterGroup">
                            <p:stCondLst>
                              <p:cond delay="500"/>
                            </p:stCondLst>
                            <p:childTnLst>
                              <p:par>
                                <p:cTn id="51" presetID="53"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childTnLst>
                          </p:cTn>
                        </p:par>
                        <p:par>
                          <p:cTn id="56" fill="hold" nodeType="afterGroup">
                            <p:stCondLst>
                              <p:cond delay="1000"/>
                            </p:stCondLst>
                            <p:childTnLst>
                              <p:par>
                                <p:cTn id="57" presetID="53"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childTnLst>
                          </p:cTn>
                        </p:par>
                        <p:par>
                          <p:cTn id="62" fill="hold" nodeType="afterGroup">
                            <p:stCondLst>
                              <p:cond delay="1500"/>
                            </p:stCondLst>
                            <p:childTnLst>
                              <p:par>
                                <p:cTn id="63" presetID="53" presetClass="entr" presetSubtype="0" fill="hold" grpId="0" nodeType="afterEffect">
                                  <p:stCondLst>
                                    <p:cond delay="0"/>
                                  </p:stCondLst>
                                  <p:childTnLst>
                                    <p:set>
                                      <p:cBhvr>
                                        <p:cTn id="64" dur="1" fill="hold">
                                          <p:stCondLst>
                                            <p:cond delay="0"/>
                                          </p:stCondLst>
                                        </p:cTn>
                                        <p:tgtEl>
                                          <p:spTgt spid="52"/>
                                        </p:tgtEl>
                                        <p:attrNameLst>
                                          <p:attrName>style.visibility</p:attrName>
                                        </p:attrNameLst>
                                      </p:cBhvr>
                                      <p:to>
                                        <p:strVal val="visible"/>
                                      </p:to>
                                    </p:set>
                                    <p:anim calcmode="lin" valueType="num">
                                      <p:cBhvr>
                                        <p:cTn id="65" dur="500" fill="hold"/>
                                        <p:tgtEl>
                                          <p:spTgt spid="52"/>
                                        </p:tgtEl>
                                        <p:attrNameLst>
                                          <p:attrName>ppt_w</p:attrName>
                                        </p:attrNameLst>
                                      </p:cBhvr>
                                      <p:tavLst>
                                        <p:tav tm="0">
                                          <p:val>
                                            <p:fltVal val="0"/>
                                          </p:val>
                                        </p:tav>
                                        <p:tav tm="100000">
                                          <p:val>
                                            <p:strVal val="#ppt_w"/>
                                          </p:val>
                                        </p:tav>
                                      </p:tavLst>
                                    </p:anim>
                                    <p:anim calcmode="lin" valueType="num">
                                      <p:cBhvr>
                                        <p:cTn id="66" dur="500" fill="hold"/>
                                        <p:tgtEl>
                                          <p:spTgt spid="52"/>
                                        </p:tgtEl>
                                        <p:attrNameLst>
                                          <p:attrName>ppt_h</p:attrName>
                                        </p:attrNameLst>
                                      </p:cBhvr>
                                      <p:tavLst>
                                        <p:tav tm="0">
                                          <p:val>
                                            <p:fltVal val="0"/>
                                          </p:val>
                                        </p:tav>
                                        <p:tav tm="100000">
                                          <p:val>
                                            <p:strVal val="#ppt_h"/>
                                          </p:val>
                                        </p:tav>
                                      </p:tavLst>
                                    </p:anim>
                                    <p:animEffect transition="in" filter="fade">
                                      <p:cBhvr>
                                        <p:cTn id="67" dur="500"/>
                                        <p:tgtEl>
                                          <p:spTgt spid="52"/>
                                        </p:tgtEl>
                                      </p:cBhvr>
                                    </p:animEffect>
                                  </p:childTnLst>
                                </p:cTn>
                              </p:par>
                            </p:childTnLst>
                          </p:cTn>
                        </p:par>
                        <p:par>
                          <p:cTn id="68" fill="hold" nodeType="afterGroup">
                            <p:stCondLst>
                              <p:cond delay="2000"/>
                            </p:stCondLst>
                            <p:childTnLst>
                              <p:par>
                                <p:cTn id="69" presetID="53" presetClass="entr" presetSubtype="0"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p:cTn id="71" dur="500" fill="hold"/>
                                        <p:tgtEl>
                                          <p:spTgt spid="53"/>
                                        </p:tgtEl>
                                        <p:attrNameLst>
                                          <p:attrName>ppt_w</p:attrName>
                                        </p:attrNameLst>
                                      </p:cBhvr>
                                      <p:tavLst>
                                        <p:tav tm="0">
                                          <p:val>
                                            <p:fltVal val="0"/>
                                          </p:val>
                                        </p:tav>
                                        <p:tav tm="100000">
                                          <p:val>
                                            <p:strVal val="#ppt_w"/>
                                          </p:val>
                                        </p:tav>
                                      </p:tavLst>
                                    </p:anim>
                                    <p:anim calcmode="lin" valueType="num">
                                      <p:cBhvr>
                                        <p:cTn id="72" dur="500" fill="hold"/>
                                        <p:tgtEl>
                                          <p:spTgt spid="53"/>
                                        </p:tgtEl>
                                        <p:attrNameLst>
                                          <p:attrName>ppt_h</p:attrName>
                                        </p:attrNameLst>
                                      </p:cBhvr>
                                      <p:tavLst>
                                        <p:tav tm="0">
                                          <p:val>
                                            <p:fltVal val="0"/>
                                          </p:val>
                                        </p:tav>
                                        <p:tav tm="100000">
                                          <p:val>
                                            <p:strVal val="#ppt_h"/>
                                          </p:val>
                                        </p:tav>
                                      </p:tavLst>
                                    </p:anim>
                                    <p:animEffect transition="in" filter="fade">
                                      <p:cBhvr>
                                        <p:cTn id="73" dur="500"/>
                                        <p:tgtEl>
                                          <p:spTgt spid="5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0"/>
                                          </p:stCondLst>
                                        </p:cTn>
                                        <p:tgtEl>
                                          <p:spTgt spid="85"/>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86"/>
                                        </p:tgtEl>
                                        <p:attrNameLst>
                                          <p:attrName>style.visibility</p:attrName>
                                        </p:attrNameLst>
                                      </p:cBhvr>
                                      <p:to>
                                        <p:strVal val="visible"/>
                                      </p:to>
                                    </p:set>
                                  </p:childTnLst>
                                </p:cTn>
                              </p:par>
                              <p:par>
                                <p:cTn id="90" presetID="1" presetClass="exit" presetSubtype="0" fill="hold" nodeType="withEffect">
                                  <p:stCondLst>
                                    <p:cond delay="0"/>
                                  </p:stCondLst>
                                  <p:childTnLst>
                                    <p:set>
                                      <p:cBhvr>
                                        <p:cTn id="91" dur="1" fill="hold">
                                          <p:stCondLst>
                                            <p:cond delay="0"/>
                                          </p:stCondLst>
                                        </p:cTn>
                                        <p:tgtEl>
                                          <p:spTgt spid="2"/>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5"/>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85"/>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86"/>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54"/>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nodeType="clickEffect">
                                  <p:stCondLst>
                                    <p:cond delay="0"/>
                                  </p:stCondLst>
                                  <p:childTnLst>
                                    <p:set>
                                      <p:cBhvr>
                                        <p:cTn id="109" dur="1" fill="hold">
                                          <p:stCondLst>
                                            <p:cond delay="0"/>
                                          </p:stCondLst>
                                        </p:cTn>
                                        <p:tgtEl>
                                          <p:spTgt spid="55"/>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0"/>
                                          </p:stCondLst>
                                        </p:cTn>
                                        <p:tgtEl>
                                          <p:spTgt spid="57"/>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0"/>
                                          </p:stCondLst>
                                        </p:cTn>
                                        <p:tgtEl>
                                          <p:spTgt spid="58"/>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nodeType="clickEffect">
                                  <p:stCondLst>
                                    <p:cond delay="0"/>
                                  </p:stCondLst>
                                  <p:childTnLst>
                                    <p:set>
                                      <p:cBhvr>
                                        <p:cTn id="121" dur="1" fill="hold">
                                          <p:stCondLst>
                                            <p:cond delay="0"/>
                                          </p:stCondLst>
                                        </p:cTn>
                                        <p:tgtEl>
                                          <p:spTgt spid="56"/>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59"/>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80"/>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81"/>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61"/>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82"/>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83"/>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68"/>
                                        </p:tgtEl>
                                        <p:attrNameLst>
                                          <p:attrName>style.visibility</p:attrName>
                                        </p:attrNameLst>
                                      </p:cBhvr>
                                      <p:to>
                                        <p:strVal val="visible"/>
                                      </p:to>
                                    </p:set>
                                  </p:childTnLst>
                                </p:cTn>
                              </p:par>
                              <p:par>
                                <p:cTn id="142" presetID="10" presetClass="entr" presetSubtype="0" fill="hold" nodeType="withEffect">
                                  <p:stCondLst>
                                    <p:cond delay="0"/>
                                  </p:stCondLst>
                                  <p:childTnLst>
                                    <p:set>
                                      <p:cBhvr>
                                        <p:cTn id="143" dur="1" fill="hold">
                                          <p:stCondLst>
                                            <p:cond delay="0"/>
                                          </p:stCondLst>
                                        </p:cTn>
                                        <p:tgtEl>
                                          <p:spTgt spid="69"/>
                                        </p:tgtEl>
                                        <p:attrNameLst>
                                          <p:attrName>style.visibility</p:attrName>
                                        </p:attrNameLst>
                                      </p:cBhvr>
                                      <p:to>
                                        <p:strVal val="visible"/>
                                      </p:to>
                                    </p:set>
                                    <p:animEffect transition="in" filter="fade">
                                      <p:cBhvr>
                                        <p:cTn id="144" dur="500"/>
                                        <p:tgtEl>
                                          <p:spTgt spid="69"/>
                                        </p:tgtEl>
                                      </p:cBhvr>
                                    </p:animEffect>
                                  </p:childTnLst>
                                </p:cTn>
                              </p:par>
                              <p:par>
                                <p:cTn id="145" presetID="1" presetClass="entr" presetSubtype="0"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0"/>
                                          </p:stCondLst>
                                        </p:cTn>
                                        <p:tgtEl>
                                          <p:spTgt spid="71"/>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3"/>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9"/>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7"/>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 grpId="0"/>
      <p:bldP spid="10" grpId="0"/>
      <p:bldP spid="14" grpId="0"/>
      <p:bldP spid="18" grpId="0"/>
      <p:bldP spid="19" grpId="0"/>
      <p:bldP spid="20" grpId="0"/>
      <p:bldP spid="52" grpId="0"/>
      <p:bldP spid="53" grpId="0"/>
      <p:bldP spid="54" grpId="0" animBg="1"/>
      <p:bldP spid="59" grpId="0" animBg="1"/>
      <p:bldP spid="60" grpId="0" animBg="1"/>
      <p:bldP spid="61" grpId="0" animBg="1"/>
      <p:bldP spid="64" grpId="0" animBg="1"/>
      <p:bldP spid="68" grpId="0" animBg="1"/>
      <p:bldP spid="73" grpId="0" animBg="1"/>
      <p:bldP spid="76" grpId="0"/>
      <p:bldP spid="77" grpId="0"/>
      <p:bldP spid="78" grpId="0"/>
      <p:bldP spid="79" grpId="0"/>
      <p:bldP spid="80" grpId="0"/>
      <p:bldP spid="81" grpId="0"/>
      <p:bldP spid="82" grpId="0"/>
      <p:bldP spid="83" grpId="0"/>
      <p:bldP spid="8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1"/>
          <p:cNvSpPr>
            <a:spLocks noEditPoints="1"/>
          </p:cNvSpPr>
          <p:nvPr/>
        </p:nvSpPr>
        <p:spPr bwMode="auto">
          <a:xfrm>
            <a:off x="5641975" y="3136900"/>
            <a:ext cx="434975" cy="354013"/>
          </a:xfrm>
          <a:custGeom>
            <a:avLst/>
            <a:gdLst/>
            <a:ahLst/>
            <a:cxnLst>
              <a:cxn ang="0">
                <a:pos x="69" y="43"/>
              </a:cxn>
              <a:cxn ang="0">
                <a:pos x="64" y="46"/>
              </a:cxn>
              <a:cxn ang="0">
                <a:pos x="54" y="56"/>
              </a:cxn>
              <a:cxn ang="0">
                <a:pos x="44" y="46"/>
              </a:cxn>
              <a:cxn ang="0">
                <a:pos x="28" y="46"/>
              </a:cxn>
              <a:cxn ang="0">
                <a:pos x="18" y="56"/>
              </a:cxn>
              <a:cxn ang="0">
                <a:pos x="8" y="46"/>
              </a:cxn>
              <a:cxn ang="0">
                <a:pos x="5" y="46"/>
              </a:cxn>
              <a:cxn ang="0">
                <a:pos x="0" y="43"/>
              </a:cxn>
              <a:cxn ang="0">
                <a:pos x="3" y="41"/>
              </a:cxn>
              <a:cxn ang="0">
                <a:pos x="3" y="28"/>
              </a:cxn>
              <a:cxn ang="0">
                <a:pos x="4" y="20"/>
              </a:cxn>
              <a:cxn ang="0">
                <a:pos x="12" y="12"/>
              </a:cxn>
              <a:cxn ang="0">
                <a:pos x="17" y="10"/>
              </a:cxn>
              <a:cxn ang="0">
                <a:pos x="23" y="10"/>
              </a:cxn>
              <a:cxn ang="0">
                <a:pos x="23" y="2"/>
              </a:cxn>
              <a:cxn ang="0">
                <a:pos x="26" y="0"/>
              </a:cxn>
              <a:cxn ang="0">
                <a:pos x="67" y="0"/>
              </a:cxn>
              <a:cxn ang="0">
                <a:pos x="69" y="2"/>
              </a:cxn>
              <a:cxn ang="0">
                <a:pos x="69" y="43"/>
              </a:cxn>
              <a:cxn ang="0">
                <a:pos x="23" y="25"/>
              </a:cxn>
              <a:cxn ang="0">
                <a:pos x="23" y="15"/>
              </a:cxn>
              <a:cxn ang="0">
                <a:pos x="17" y="15"/>
              </a:cxn>
              <a:cxn ang="0">
                <a:pos x="16" y="15"/>
              </a:cxn>
              <a:cxn ang="0">
                <a:pos x="8" y="23"/>
              </a:cxn>
              <a:cxn ang="0">
                <a:pos x="8" y="24"/>
              </a:cxn>
              <a:cxn ang="0">
                <a:pos x="8" y="25"/>
              </a:cxn>
              <a:cxn ang="0">
                <a:pos x="23" y="25"/>
              </a:cxn>
              <a:cxn ang="0">
                <a:pos x="18" y="41"/>
              </a:cxn>
              <a:cxn ang="0">
                <a:pos x="13" y="46"/>
              </a:cxn>
              <a:cxn ang="0">
                <a:pos x="18" y="51"/>
              </a:cxn>
              <a:cxn ang="0">
                <a:pos x="23" y="46"/>
              </a:cxn>
              <a:cxn ang="0">
                <a:pos x="18" y="41"/>
              </a:cxn>
              <a:cxn ang="0">
                <a:pos x="54" y="41"/>
              </a:cxn>
              <a:cxn ang="0">
                <a:pos x="49" y="46"/>
              </a:cxn>
              <a:cxn ang="0">
                <a:pos x="54" y="51"/>
              </a:cxn>
              <a:cxn ang="0">
                <a:pos x="59" y="46"/>
              </a:cxn>
              <a:cxn ang="0">
                <a:pos x="54" y="41"/>
              </a:cxn>
            </a:cxnLst>
            <a:rect l="0" t="0" r="r" b="b"/>
            <a:pathLst>
              <a:path w="69" h="56">
                <a:moveTo>
                  <a:pt x="69" y="43"/>
                </a:moveTo>
                <a:cubicBezTo>
                  <a:pt x="69" y="46"/>
                  <a:pt x="66" y="46"/>
                  <a:pt x="64" y="46"/>
                </a:cubicBezTo>
                <a:cubicBezTo>
                  <a:pt x="64" y="52"/>
                  <a:pt x="60" y="56"/>
                  <a:pt x="54" y="56"/>
                </a:cubicBezTo>
                <a:cubicBezTo>
                  <a:pt x="48" y="56"/>
                  <a:pt x="44" y="52"/>
                  <a:pt x="44" y="46"/>
                </a:cubicBezTo>
                <a:cubicBezTo>
                  <a:pt x="28" y="46"/>
                  <a:pt x="28" y="46"/>
                  <a:pt x="28" y="46"/>
                </a:cubicBezTo>
                <a:cubicBezTo>
                  <a:pt x="28" y="52"/>
                  <a:pt x="24" y="56"/>
                  <a:pt x="18" y="56"/>
                </a:cubicBezTo>
                <a:cubicBezTo>
                  <a:pt x="12" y="56"/>
                  <a:pt x="8" y="52"/>
                  <a:pt x="8" y="46"/>
                </a:cubicBezTo>
                <a:cubicBezTo>
                  <a:pt x="5" y="46"/>
                  <a:pt x="5" y="46"/>
                  <a:pt x="5" y="46"/>
                </a:cubicBezTo>
                <a:cubicBezTo>
                  <a:pt x="3" y="46"/>
                  <a:pt x="0" y="46"/>
                  <a:pt x="0" y="43"/>
                </a:cubicBezTo>
                <a:cubicBezTo>
                  <a:pt x="0" y="42"/>
                  <a:pt x="1" y="41"/>
                  <a:pt x="3" y="41"/>
                </a:cubicBezTo>
                <a:cubicBezTo>
                  <a:pt x="3" y="28"/>
                  <a:pt x="3" y="28"/>
                  <a:pt x="3" y="28"/>
                </a:cubicBezTo>
                <a:cubicBezTo>
                  <a:pt x="3" y="25"/>
                  <a:pt x="2" y="22"/>
                  <a:pt x="4" y="20"/>
                </a:cubicBezTo>
                <a:cubicBezTo>
                  <a:pt x="12" y="12"/>
                  <a:pt x="12" y="12"/>
                  <a:pt x="12" y="12"/>
                </a:cubicBezTo>
                <a:cubicBezTo>
                  <a:pt x="13" y="11"/>
                  <a:pt x="15" y="10"/>
                  <a:pt x="17" y="10"/>
                </a:cubicBezTo>
                <a:cubicBezTo>
                  <a:pt x="23" y="10"/>
                  <a:pt x="23" y="10"/>
                  <a:pt x="23" y="10"/>
                </a:cubicBezTo>
                <a:cubicBezTo>
                  <a:pt x="23" y="2"/>
                  <a:pt x="23" y="2"/>
                  <a:pt x="23" y="2"/>
                </a:cubicBezTo>
                <a:cubicBezTo>
                  <a:pt x="23" y="1"/>
                  <a:pt x="24" y="0"/>
                  <a:pt x="26" y="0"/>
                </a:cubicBezTo>
                <a:cubicBezTo>
                  <a:pt x="67" y="0"/>
                  <a:pt x="67" y="0"/>
                  <a:pt x="67" y="0"/>
                </a:cubicBezTo>
                <a:cubicBezTo>
                  <a:pt x="68" y="0"/>
                  <a:pt x="69" y="1"/>
                  <a:pt x="69" y="2"/>
                </a:cubicBezTo>
                <a:lnTo>
                  <a:pt x="69" y="43"/>
                </a:lnTo>
                <a:close/>
                <a:moveTo>
                  <a:pt x="23" y="25"/>
                </a:moveTo>
                <a:cubicBezTo>
                  <a:pt x="23" y="15"/>
                  <a:pt x="23" y="15"/>
                  <a:pt x="23" y="15"/>
                </a:cubicBezTo>
                <a:cubicBezTo>
                  <a:pt x="17" y="15"/>
                  <a:pt x="17" y="15"/>
                  <a:pt x="17" y="15"/>
                </a:cubicBezTo>
                <a:cubicBezTo>
                  <a:pt x="17" y="15"/>
                  <a:pt x="16" y="15"/>
                  <a:pt x="16" y="15"/>
                </a:cubicBezTo>
                <a:cubicBezTo>
                  <a:pt x="8" y="23"/>
                  <a:pt x="8" y="23"/>
                  <a:pt x="8" y="23"/>
                </a:cubicBezTo>
                <a:cubicBezTo>
                  <a:pt x="8" y="23"/>
                  <a:pt x="8" y="24"/>
                  <a:pt x="8" y="24"/>
                </a:cubicBezTo>
                <a:cubicBezTo>
                  <a:pt x="8" y="25"/>
                  <a:pt x="8" y="25"/>
                  <a:pt x="8" y="25"/>
                </a:cubicBezTo>
                <a:lnTo>
                  <a:pt x="23" y="25"/>
                </a:lnTo>
                <a:close/>
                <a:moveTo>
                  <a:pt x="18" y="41"/>
                </a:moveTo>
                <a:cubicBezTo>
                  <a:pt x="15" y="41"/>
                  <a:pt x="13" y="43"/>
                  <a:pt x="13" y="46"/>
                </a:cubicBezTo>
                <a:cubicBezTo>
                  <a:pt x="13" y="49"/>
                  <a:pt x="15" y="51"/>
                  <a:pt x="18" y="51"/>
                </a:cubicBezTo>
                <a:cubicBezTo>
                  <a:pt x="21" y="51"/>
                  <a:pt x="23" y="49"/>
                  <a:pt x="23" y="46"/>
                </a:cubicBezTo>
                <a:cubicBezTo>
                  <a:pt x="23" y="43"/>
                  <a:pt x="21" y="41"/>
                  <a:pt x="18" y="41"/>
                </a:cubicBezTo>
                <a:close/>
                <a:moveTo>
                  <a:pt x="54" y="41"/>
                </a:moveTo>
                <a:cubicBezTo>
                  <a:pt x="51" y="41"/>
                  <a:pt x="49" y="43"/>
                  <a:pt x="49" y="46"/>
                </a:cubicBezTo>
                <a:cubicBezTo>
                  <a:pt x="49" y="49"/>
                  <a:pt x="51" y="51"/>
                  <a:pt x="54" y="51"/>
                </a:cubicBezTo>
                <a:cubicBezTo>
                  <a:pt x="57" y="51"/>
                  <a:pt x="59" y="49"/>
                  <a:pt x="59" y="46"/>
                </a:cubicBezTo>
                <a:cubicBezTo>
                  <a:pt x="59" y="43"/>
                  <a:pt x="57" y="41"/>
                  <a:pt x="54" y="41"/>
                </a:cubicBezTo>
                <a:close/>
              </a:path>
            </a:pathLst>
          </a:custGeom>
          <a:solidFill>
            <a:schemeClr val="bg1"/>
          </a:solidFill>
          <a:ln w="9525">
            <a:noFill/>
            <a:round/>
            <a:headEnd/>
            <a:tailEnd/>
          </a:ln>
        </p:spPr>
        <p:txBody>
          <a:bodyPr lIns="128580" tIns="64290" rIns="128580" bIns="64290"/>
          <a:lstStyle/>
          <a:p>
            <a:pPr eaLnBrk="1" hangingPunct="1">
              <a:defRPr/>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Text Placeholder 3"/>
          <p:cNvSpPr txBox="1">
            <a:spLocks/>
          </p:cNvSpPr>
          <p:nvPr/>
        </p:nvSpPr>
        <p:spPr>
          <a:xfrm>
            <a:off x="6175375" y="3695700"/>
            <a:ext cx="198438"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28" name="Text Placeholder 3"/>
          <p:cNvSpPr txBox="1">
            <a:spLocks/>
          </p:cNvSpPr>
          <p:nvPr/>
        </p:nvSpPr>
        <p:spPr>
          <a:xfrm>
            <a:off x="6391275" y="2690813"/>
            <a:ext cx="198438" cy="215900"/>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85829" eaLnBrk="1" fontAlgn="auto" hangingPunct="1">
              <a:spcBef>
                <a:spcPct val="20000"/>
              </a:spcBef>
              <a:spcAft>
                <a:spcPts val="0"/>
              </a:spcAft>
              <a:defRPr/>
            </a:pPr>
            <a:r>
              <a:rPr 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276350" y="209550"/>
            <a:ext cx="2168525"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1 </a:t>
            </a:r>
            <a:r>
              <a:rPr lang="zh-CN" altLang="en-US" sz="3200" dirty="0">
                <a:latin typeface="+mj-lt"/>
                <a:ea typeface="微软雅黑" panose="020B0503020204020204" pitchFamily="34" charset="-122"/>
              </a:rPr>
              <a:t>选题背景</a:t>
            </a:r>
          </a:p>
        </p:txBody>
      </p:sp>
      <p:sp>
        <p:nvSpPr>
          <p:cNvPr id="2" name="文本框 1"/>
          <p:cNvSpPr txBox="1">
            <a:spLocks noChangeArrowheads="1"/>
          </p:cNvSpPr>
          <p:nvPr/>
        </p:nvSpPr>
        <p:spPr bwMode="auto">
          <a:xfrm>
            <a:off x="1276350" y="2330450"/>
            <a:ext cx="28908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随机测试</a:t>
            </a:r>
            <a:r>
              <a:rPr lang="en-US" altLang="zh-CN" sz="2800">
                <a:latin typeface="黑体" panose="02010609060101010101" pitchFamily="49" charset="-122"/>
                <a:ea typeface="黑体" panose="02010609060101010101" pitchFamily="49" charset="-122"/>
              </a:rPr>
              <a:t>(RT)</a:t>
            </a:r>
            <a:endParaRPr lang="zh-CN" altLang="en-US" sz="2800">
              <a:latin typeface="黑体" panose="02010609060101010101" pitchFamily="49" charset="-122"/>
              <a:ea typeface="黑体" panose="02010609060101010101" pitchFamily="49" charset="-122"/>
            </a:endParaRPr>
          </a:p>
        </p:txBody>
      </p:sp>
      <p:sp>
        <p:nvSpPr>
          <p:cNvPr id="3" name="文本框 2"/>
          <p:cNvSpPr txBox="1">
            <a:spLocks noChangeArrowheads="1"/>
          </p:cNvSpPr>
          <p:nvPr/>
        </p:nvSpPr>
        <p:spPr bwMode="auto">
          <a:xfrm>
            <a:off x="695325" y="984250"/>
            <a:ext cx="36464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1.2 </a:t>
            </a:r>
            <a:r>
              <a:rPr lang="zh-CN" altLang="en-US" sz="3200">
                <a:solidFill>
                  <a:schemeClr val="accent2"/>
                </a:solidFill>
              </a:rPr>
              <a:t>控制测试的过程</a:t>
            </a:r>
          </a:p>
        </p:txBody>
      </p:sp>
      <p:sp>
        <p:nvSpPr>
          <p:cNvPr id="10" name="文本框 9"/>
          <p:cNvSpPr txBox="1">
            <a:spLocks noChangeArrowheads="1"/>
          </p:cNvSpPr>
          <p:nvPr/>
        </p:nvSpPr>
        <p:spPr bwMode="auto">
          <a:xfrm>
            <a:off x="1698625" y="2863850"/>
            <a:ext cx="8496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latin typeface="Georgia" panose="02040502050405020303" pitchFamily="18" charset="0"/>
              </a:rPr>
              <a:t>具有明显的优点：简单、实用；但是没有利用</a:t>
            </a:r>
            <a:r>
              <a:rPr lang="zh-CN" altLang="en-US" sz="2000">
                <a:solidFill>
                  <a:schemeClr val="accent2"/>
                </a:solidFill>
                <a:latin typeface="Georgia" panose="02040502050405020303" pitchFamily="18" charset="0"/>
              </a:rPr>
              <a:t>待测软件的信息</a:t>
            </a:r>
            <a:r>
              <a:rPr lang="zh-CN" altLang="en-US" sz="2000">
                <a:latin typeface="Georgia" panose="02040502050405020303" pitchFamily="18" charset="0"/>
              </a:rPr>
              <a:t>以及</a:t>
            </a:r>
            <a:r>
              <a:rPr lang="zh-CN" altLang="en-US" sz="2000">
                <a:solidFill>
                  <a:schemeClr val="accent2"/>
                </a:solidFill>
                <a:latin typeface="Georgia" panose="02040502050405020303" pitchFamily="18" charset="0"/>
              </a:rPr>
              <a:t>执行过程的信息</a:t>
            </a:r>
            <a:r>
              <a:rPr lang="zh-CN" altLang="en-US" sz="2000">
                <a:latin typeface="Georgia" panose="02040502050405020303" pitchFamily="18" charset="0"/>
              </a:rPr>
              <a:t>导致该策略可能具有较低的故障检测效率 </a:t>
            </a:r>
            <a:endParaRPr lang="zh-CN" altLang="en-US" sz="2000"/>
          </a:p>
        </p:txBody>
      </p:sp>
      <p:sp>
        <p:nvSpPr>
          <p:cNvPr id="66" name="文本框 65"/>
          <p:cNvSpPr txBox="1">
            <a:spLocks noChangeArrowheads="1"/>
          </p:cNvSpPr>
          <p:nvPr/>
        </p:nvSpPr>
        <p:spPr bwMode="auto">
          <a:xfrm>
            <a:off x="1276350" y="3538538"/>
            <a:ext cx="270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分区测试</a:t>
            </a:r>
            <a:r>
              <a:rPr lang="en-US" altLang="zh-CN" sz="2800">
                <a:latin typeface="黑体" panose="02010609060101010101" pitchFamily="49" charset="-122"/>
                <a:ea typeface="黑体" panose="02010609060101010101" pitchFamily="49" charset="-122"/>
              </a:rPr>
              <a:t>(PT)</a:t>
            </a:r>
            <a:endParaRPr lang="zh-CN" altLang="en-US" sz="2800">
              <a:latin typeface="黑体" panose="02010609060101010101" pitchFamily="49" charset="-122"/>
              <a:ea typeface="黑体" panose="02010609060101010101" pitchFamily="49" charset="-122"/>
            </a:endParaRPr>
          </a:p>
        </p:txBody>
      </p:sp>
      <p:sp>
        <p:nvSpPr>
          <p:cNvPr id="4" name="文本框 3"/>
          <p:cNvSpPr txBox="1">
            <a:spLocks noChangeArrowheads="1"/>
          </p:cNvSpPr>
          <p:nvPr/>
        </p:nvSpPr>
        <p:spPr bwMode="auto">
          <a:xfrm>
            <a:off x="1533525" y="1671638"/>
            <a:ext cx="957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t>判定结果的机制可以确定程序是否有缺陷；但是</a:t>
            </a:r>
            <a:r>
              <a:rPr lang="zh-CN" altLang="en-US" sz="2000">
                <a:solidFill>
                  <a:schemeClr val="accent2"/>
                </a:solidFill>
              </a:rPr>
              <a:t>测试过程</a:t>
            </a:r>
            <a:r>
              <a:rPr lang="zh-CN" altLang="en-US" sz="2000"/>
              <a:t>控制着</a:t>
            </a:r>
            <a:r>
              <a:rPr lang="zh-CN" altLang="en-US" sz="2000">
                <a:solidFill>
                  <a:schemeClr val="accent2"/>
                </a:solidFill>
              </a:rPr>
              <a:t>测试的效率</a:t>
            </a:r>
            <a:r>
              <a:rPr lang="zh-CN" altLang="en-US" sz="2000"/>
              <a:t>，即是否能用更少的测试用例揭示更多的故障</a:t>
            </a:r>
          </a:p>
        </p:txBody>
      </p:sp>
      <p:sp>
        <p:nvSpPr>
          <p:cNvPr id="15" name="文本框 14"/>
          <p:cNvSpPr txBox="1">
            <a:spLocks noChangeArrowheads="1"/>
          </p:cNvSpPr>
          <p:nvPr/>
        </p:nvSpPr>
        <p:spPr bwMode="auto">
          <a:xfrm>
            <a:off x="1684338" y="4165600"/>
            <a:ext cx="849788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latin typeface="Georgia" panose="02040502050405020303" pitchFamily="18" charset="0"/>
              </a:rPr>
              <a:t>分区测试利用待测软件的信息将输入域</a:t>
            </a:r>
            <a:r>
              <a:rPr lang="zh-CN" altLang="en-US" sz="2000">
                <a:solidFill>
                  <a:schemeClr val="accent2"/>
                </a:solidFill>
                <a:latin typeface="Georgia" panose="02040502050405020303" pitchFamily="18" charset="0"/>
              </a:rPr>
              <a:t>划分分区</a:t>
            </a:r>
            <a:r>
              <a:rPr lang="zh-CN" altLang="en-US" sz="2000">
                <a:latin typeface="Georgia" panose="02040502050405020303" pitchFamily="18" charset="0"/>
              </a:rPr>
              <a:t>，然后按照某种策略</a:t>
            </a:r>
            <a:r>
              <a:rPr lang="zh-CN" altLang="en-US" sz="2000">
                <a:solidFill>
                  <a:schemeClr val="accent2"/>
                </a:solidFill>
                <a:latin typeface="Georgia" panose="02040502050405020303" pitchFamily="18" charset="0"/>
              </a:rPr>
              <a:t>选择分区</a:t>
            </a:r>
            <a:r>
              <a:rPr lang="zh-CN" altLang="en-US" sz="2000">
                <a:latin typeface="Georgia" panose="02040502050405020303" pitchFamily="18" charset="0"/>
              </a:rPr>
              <a:t>，最后在选中的分区中</a:t>
            </a:r>
            <a:r>
              <a:rPr lang="zh-CN" altLang="en-US" sz="2000">
                <a:solidFill>
                  <a:schemeClr val="accent2"/>
                </a:solidFill>
                <a:latin typeface="Georgia" panose="02040502050405020303" pitchFamily="18" charset="0"/>
              </a:rPr>
              <a:t>挑选测试用例</a:t>
            </a:r>
            <a:r>
              <a:rPr lang="zh-CN" altLang="en-US" sz="2000">
                <a:latin typeface="Georgia" panose="02040502050405020303" pitchFamily="18" charset="0"/>
              </a:rPr>
              <a:t>并执行 </a:t>
            </a:r>
            <a:endParaRPr lang="zh-CN" altLang="en-US" sz="2000"/>
          </a:p>
        </p:txBody>
      </p:sp>
      <p:sp>
        <p:nvSpPr>
          <p:cNvPr id="16" name="文本框 15"/>
          <p:cNvSpPr txBox="1">
            <a:spLocks noChangeArrowheads="1"/>
          </p:cNvSpPr>
          <p:nvPr/>
        </p:nvSpPr>
        <p:spPr bwMode="auto">
          <a:xfrm>
            <a:off x="1276350" y="4941888"/>
            <a:ext cx="421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适应性分区测试</a:t>
            </a:r>
            <a:r>
              <a:rPr lang="en-US" altLang="zh-CN" sz="2800">
                <a:latin typeface="黑体" panose="02010609060101010101" pitchFamily="49" charset="-122"/>
                <a:ea typeface="黑体" panose="02010609060101010101" pitchFamily="49" charset="-122"/>
              </a:rPr>
              <a:t>(APT)</a:t>
            </a:r>
            <a:endParaRPr lang="zh-CN" altLang="en-US" sz="2800">
              <a:latin typeface="黑体" panose="02010609060101010101" pitchFamily="49" charset="-122"/>
              <a:ea typeface="黑体" panose="02010609060101010101" pitchFamily="49" charset="-122"/>
            </a:endParaRPr>
          </a:p>
        </p:txBody>
      </p:sp>
      <p:sp>
        <p:nvSpPr>
          <p:cNvPr id="17" name="文本框 16"/>
          <p:cNvSpPr txBox="1">
            <a:spLocks noChangeArrowheads="1"/>
          </p:cNvSpPr>
          <p:nvPr/>
        </p:nvSpPr>
        <p:spPr bwMode="auto">
          <a:xfrm>
            <a:off x="1698625" y="5538788"/>
            <a:ext cx="8496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latin typeface="Georgia" panose="02040502050405020303" pitchFamily="18" charset="0"/>
              </a:rPr>
              <a:t>在传统的分区方式下，基于“</a:t>
            </a:r>
            <a:r>
              <a:rPr lang="zh-CN" altLang="en-US" sz="2000">
                <a:solidFill>
                  <a:schemeClr val="accent2"/>
                </a:solidFill>
                <a:latin typeface="Georgia" panose="02040502050405020303" pitchFamily="18" charset="0"/>
              </a:rPr>
              <a:t>引起故障的输入趋向于集簇在连续的区域</a:t>
            </a:r>
            <a:r>
              <a:rPr lang="zh-CN" altLang="en-US" sz="2000">
                <a:latin typeface="Georgia" panose="02040502050405020303" pitchFamily="18" charset="0"/>
              </a:rPr>
              <a:t>”这一观察，在测试的中</a:t>
            </a:r>
            <a:r>
              <a:rPr lang="zh-CN" altLang="en-US" sz="2000">
                <a:solidFill>
                  <a:schemeClr val="accent2"/>
                </a:solidFill>
                <a:latin typeface="Georgia" panose="02040502050405020303" pitchFamily="18" charset="0"/>
              </a:rPr>
              <a:t>适应性</a:t>
            </a:r>
            <a:r>
              <a:rPr lang="zh-CN" altLang="en-US" sz="2000">
                <a:latin typeface="Georgia" panose="02040502050405020303" pitchFamily="18" charset="0"/>
              </a:rPr>
              <a:t>的控制选择分区的过程：如果一个分区中的测试用例</a:t>
            </a:r>
            <a:r>
              <a:rPr lang="zh-CN" altLang="en-US" sz="2000">
                <a:solidFill>
                  <a:schemeClr val="accent2"/>
                </a:solidFill>
                <a:latin typeface="Georgia" panose="02040502050405020303" pitchFamily="18" charset="0"/>
              </a:rPr>
              <a:t>揭示</a:t>
            </a:r>
            <a:r>
              <a:rPr lang="zh-CN" altLang="en-US" sz="2000">
                <a:latin typeface="Georgia" panose="02040502050405020303" pitchFamily="18" charset="0"/>
              </a:rPr>
              <a:t>了软件中的故障，则认为该分区具有</a:t>
            </a:r>
            <a:r>
              <a:rPr lang="zh-CN" altLang="en-US" sz="2000">
                <a:solidFill>
                  <a:schemeClr val="accent2"/>
                </a:solidFill>
                <a:latin typeface="Georgia" panose="02040502050405020303" pitchFamily="18" charset="0"/>
              </a:rPr>
              <a:t>较高的失效率</a:t>
            </a:r>
            <a:r>
              <a:rPr lang="zh-CN" altLang="en-US" sz="2000">
                <a:latin typeface="Georgia" panose="02040502050405020303" pitchFamily="18" charset="0"/>
              </a:rPr>
              <a:t>那么该分区被选择的概率就</a:t>
            </a:r>
            <a:r>
              <a:rPr lang="zh-CN" altLang="en-US" sz="2000">
                <a:solidFill>
                  <a:schemeClr val="accent2"/>
                </a:solidFill>
                <a:latin typeface="Georgia" panose="02040502050405020303" pitchFamily="18" charset="0"/>
              </a:rPr>
              <a:t>越大</a:t>
            </a:r>
            <a:r>
              <a:rPr lang="zh-CN" altLang="en-US" sz="2000">
                <a:latin typeface="Georgia" panose="02040502050405020303" pitchFamily="18" charset="0"/>
              </a:rPr>
              <a:t>；反之，被选择的概率就越小</a:t>
            </a:r>
            <a:endParaRPr lang="zh-CN" altLang="en-US" sz="2000"/>
          </a:p>
        </p:txBody>
      </p:sp>
    </p:spTree>
    <p:custDataLst>
      <p:tags r:id="rId1"/>
    </p:custDataLst>
  </p:cSld>
  <p:clrMapOvr>
    <a:masterClrMapping/>
  </p:clrMapOvr>
  <p:transition spd="slow" advTm="112529"/>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66" grpId="0"/>
      <p:bldP spid="4"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276350" y="209550"/>
            <a:ext cx="2168525"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1 </a:t>
            </a:r>
            <a:r>
              <a:rPr lang="zh-CN" altLang="en-US" sz="3200" dirty="0">
                <a:latin typeface="+mj-lt"/>
                <a:ea typeface="微软雅黑" panose="020B0503020204020204" pitchFamily="34" charset="-122"/>
              </a:rPr>
              <a:t>选题背景</a:t>
            </a:r>
          </a:p>
        </p:txBody>
      </p:sp>
      <p:sp>
        <p:nvSpPr>
          <p:cNvPr id="16389" name="文本框 2"/>
          <p:cNvSpPr txBox="1">
            <a:spLocks noChangeArrowheads="1"/>
          </p:cNvSpPr>
          <p:nvPr/>
        </p:nvSpPr>
        <p:spPr bwMode="auto">
          <a:xfrm>
            <a:off x="695325" y="984250"/>
            <a:ext cx="10702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1.3 </a:t>
            </a:r>
            <a:r>
              <a:rPr lang="zh-CN" altLang="en-US" sz="3200">
                <a:solidFill>
                  <a:schemeClr val="accent2"/>
                </a:solidFill>
              </a:rPr>
              <a:t>新的测试方法</a:t>
            </a:r>
            <a:r>
              <a:rPr lang="en-US" altLang="zh-CN" sz="3200">
                <a:solidFill>
                  <a:schemeClr val="accent2"/>
                </a:solidFill>
              </a:rPr>
              <a:t>——</a:t>
            </a:r>
            <a:r>
              <a:rPr lang="zh-CN" altLang="en-US" sz="3200">
                <a:solidFill>
                  <a:schemeClr val="accent2"/>
                </a:solidFill>
              </a:rPr>
              <a:t>适应性分区的蜕变测试</a:t>
            </a:r>
            <a:r>
              <a:rPr lang="en-US" altLang="zh-CN" sz="3200">
                <a:solidFill>
                  <a:schemeClr val="accent2"/>
                </a:solidFill>
              </a:rPr>
              <a:t>(</a:t>
            </a:r>
            <a:r>
              <a:rPr lang="en-US" altLang="zh-CN" sz="3200">
                <a:solidFill>
                  <a:schemeClr val="accent2"/>
                </a:solidFill>
                <a:latin typeface="Georgia" panose="02040502050405020303" pitchFamily="18" charset="0"/>
              </a:rPr>
              <a:t>AP-MT</a:t>
            </a:r>
            <a:r>
              <a:rPr lang="en-US" altLang="zh-CN" sz="3200">
                <a:solidFill>
                  <a:schemeClr val="accent2"/>
                </a:solidFill>
              </a:rPr>
              <a:t>)</a:t>
            </a:r>
            <a:endParaRPr lang="zh-CN" altLang="en-US" sz="3200">
              <a:solidFill>
                <a:schemeClr val="accent2"/>
              </a:solidFill>
            </a:endParaRPr>
          </a:p>
        </p:txBody>
      </p:sp>
      <p:graphicFrame>
        <p:nvGraphicFramePr>
          <p:cNvPr id="6" name="图示 5"/>
          <p:cNvGraphicFramePr/>
          <p:nvPr/>
        </p:nvGraphicFramePr>
        <p:xfrm>
          <a:off x="2360923" y="1536366"/>
          <a:ext cx="6230466" cy="285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p:cNvSpPr txBox="1">
            <a:spLocks noChangeArrowheads="1"/>
          </p:cNvSpPr>
          <p:nvPr/>
        </p:nvSpPr>
        <p:spPr bwMode="auto">
          <a:xfrm>
            <a:off x="2181225" y="3903663"/>
            <a:ext cx="172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t>控制测试过程</a:t>
            </a:r>
          </a:p>
        </p:txBody>
      </p:sp>
      <p:sp>
        <p:nvSpPr>
          <p:cNvPr id="43" name="文本框 42"/>
          <p:cNvSpPr txBox="1">
            <a:spLocks noChangeArrowheads="1"/>
          </p:cNvSpPr>
          <p:nvPr/>
        </p:nvSpPr>
        <p:spPr bwMode="auto">
          <a:xfrm>
            <a:off x="4341813" y="3903663"/>
            <a:ext cx="3024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t>缺少预期时的判定机制</a:t>
            </a:r>
          </a:p>
        </p:txBody>
      </p:sp>
      <p:sp>
        <p:nvSpPr>
          <p:cNvPr id="45" name="文本框 44"/>
          <p:cNvSpPr txBox="1">
            <a:spLocks noChangeArrowheads="1"/>
          </p:cNvSpPr>
          <p:nvPr/>
        </p:nvSpPr>
        <p:spPr bwMode="auto">
          <a:xfrm>
            <a:off x="1533525" y="4624388"/>
            <a:ext cx="4967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研究目的</a:t>
            </a:r>
          </a:p>
        </p:txBody>
      </p:sp>
      <p:sp>
        <p:nvSpPr>
          <p:cNvPr id="10" name="文本框 9"/>
          <p:cNvSpPr txBox="1">
            <a:spLocks noChangeArrowheads="1"/>
          </p:cNvSpPr>
          <p:nvPr/>
        </p:nvSpPr>
        <p:spPr bwMode="auto">
          <a:xfrm>
            <a:off x="1892300" y="5632450"/>
            <a:ext cx="82819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solidFill>
                  <a:srgbClr val="FF0000"/>
                </a:solidFill>
              </a:rPr>
              <a:t>利用</a:t>
            </a:r>
            <a:r>
              <a:rPr lang="en-US" altLang="zh-CN" sz="2000">
                <a:solidFill>
                  <a:srgbClr val="FF0000"/>
                </a:solidFill>
              </a:rPr>
              <a:t>APT</a:t>
            </a:r>
            <a:r>
              <a:rPr lang="zh-CN" altLang="en-US" sz="2000">
                <a:solidFill>
                  <a:srgbClr val="FF0000"/>
                </a:solidFill>
              </a:rPr>
              <a:t>策略具有快速高效找到具有故障揭示能力的测试用例这一特征，提高蜕变测试的测试效率，即用更少的测试用例揭示更多的故障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P spid="43" grpId="0"/>
      <p:bldP spid="45"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276350" y="209550"/>
            <a:ext cx="2168525"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2 </a:t>
            </a:r>
            <a:r>
              <a:rPr lang="zh-CN" altLang="en-US" sz="3200" dirty="0">
                <a:latin typeface="+mj-lt"/>
                <a:ea typeface="微软雅黑" panose="020B0503020204020204" pitchFamily="34" charset="-122"/>
              </a:rPr>
              <a:t>研究现状</a:t>
            </a:r>
          </a:p>
        </p:txBody>
      </p:sp>
      <p:sp>
        <p:nvSpPr>
          <p:cNvPr id="2" name="文本框 1"/>
          <p:cNvSpPr txBox="1">
            <a:spLocks noChangeArrowheads="1"/>
          </p:cNvSpPr>
          <p:nvPr/>
        </p:nvSpPr>
        <p:spPr bwMode="auto">
          <a:xfrm>
            <a:off x="1173163" y="1671638"/>
            <a:ext cx="4968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蜕变测试研究主题介绍</a:t>
            </a:r>
          </a:p>
        </p:txBody>
      </p:sp>
      <p:sp>
        <p:nvSpPr>
          <p:cNvPr id="18438" name="文本框 2"/>
          <p:cNvSpPr txBox="1">
            <a:spLocks noChangeArrowheads="1"/>
          </p:cNvSpPr>
          <p:nvPr/>
        </p:nvSpPr>
        <p:spPr bwMode="auto">
          <a:xfrm>
            <a:off x="695325" y="984250"/>
            <a:ext cx="33575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2.1 </a:t>
            </a:r>
            <a:r>
              <a:rPr lang="zh-CN" altLang="en-US" sz="3200">
                <a:solidFill>
                  <a:schemeClr val="accent2"/>
                </a:solidFill>
              </a:rPr>
              <a:t>蜕变测试</a:t>
            </a:r>
            <a:r>
              <a:rPr lang="en-US" altLang="zh-CN" sz="3200">
                <a:solidFill>
                  <a:schemeClr val="accent2"/>
                </a:solidFill>
              </a:rPr>
              <a:t>(</a:t>
            </a:r>
            <a:r>
              <a:rPr lang="en-US" altLang="zh-CN" sz="3200">
                <a:solidFill>
                  <a:schemeClr val="accent2"/>
                </a:solidFill>
                <a:latin typeface="Georgia" panose="02040502050405020303" pitchFamily="18" charset="0"/>
              </a:rPr>
              <a:t>MT</a:t>
            </a:r>
            <a:r>
              <a:rPr lang="en-US" altLang="zh-CN" sz="3200">
                <a:solidFill>
                  <a:schemeClr val="accent2"/>
                </a:solidFill>
              </a:rPr>
              <a:t>)</a:t>
            </a:r>
            <a:endParaRPr lang="zh-CN" altLang="en-US" sz="3200">
              <a:solidFill>
                <a:schemeClr val="accent2"/>
              </a:solidFill>
            </a:endParaRPr>
          </a:p>
        </p:txBody>
      </p:sp>
      <p:sp>
        <p:nvSpPr>
          <p:cNvPr id="6" name="文本框 5"/>
          <p:cNvSpPr txBox="1">
            <a:spLocks noChangeArrowheads="1"/>
          </p:cNvSpPr>
          <p:nvPr/>
        </p:nvSpPr>
        <p:spPr bwMode="auto">
          <a:xfrm>
            <a:off x="1749425" y="2282825"/>
            <a:ext cx="86407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000">
                <a:latin typeface="Georgia" panose="02040502050405020303" pitchFamily="18" charset="0"/>
              </a:rPr>
              <a:t>2016</a:t>
            </a:r>
            <a:r>
              <a:rPr lang="zh-CN" altLang="en-US" sz="2000">
                <a:latin typeface="Georgia" panose="02040502050405020303" pitchFamily="18" charset="0"/>
              </a:rPr>
              <a:t>年</a:t>
            </a:r>
            <a:r>
              <a:rPr lang="en-US" altLang="zh-CN" sz="2000">
                <a:latin typeface="Georgia" panose="02040502050405020303" pitchFamily="18" charset="0"/>
              </a:rPr>
              <a:t>Sergio</a:t>
            </a:r>
            <a:r>
              <a:rPr lang="zh-CN" altLang="en-US" sz="2000">
                <a:latin typeface="Georgia" panose="02040502050405020303" pitchFamily="18" charset="0"/>
              </a:rPr>
              <a:t>在</a:t>
            </a:r>
            <a:r>
              <a:rPr lang="en-US" altLang="zh-CN" sz="2000">
                <a:latin typeface="Georgia" panose="02040502050405020303" pitchFamily="18" charset="0"/>
              </a:rPr>
              <a:t>TSE</a:t>
            </a:r>
            <a:r>
              <a:rPr lang="zh-CN" altLang="en-US" sz="2000">
                <a:latin typeface="Georgia" panose="02040502050405020303" pitchFamily="18" charset="0"/>
              </a:rPr>
              <a:t>上发表了一篇</a:t>
            </a:r>
            <a:r>
              <a:rPr lang="en-US" altLang="zh-CN" sz="2000">
                <a:latin typeface="Georgia" panose="02040502050405020303" pitchFamily="18" charset="0"/>
              </a:rPr>
              <a:t>MT</a:t>
            </a:r>
            <a:r>
              <a:rPr lang="zh-CN" altLang="en-US" sz="2000">
                <a:latin typeface="Georgia" panose="02040502050405020303" pitchFamily="18" charset="0"/>
              </a:rPr>
              <a:t>的综述文章，该文章统计了</a:t>
            </a:r>
            <a:r>
              <a:rPr lang="en-US" altLang="zh-CN" sz="2000"/>
              <a:t>1998</a:t>
            </a:r>
            <a:r>
              <a:rPr lang="zh-CN" altLang="zh-CN" sz="2000"/>
              <a:t>年到</a:t>
            </a:r>
            <a:r>
              <a:rPr lang="en-US" altLang="zh-CN" sz="2000"/>
              <a:t>2016</a:t>
            </a:r>
            <a:r>
              <a:rPr lang="zh-CN" altLang="zh-CN" sz="2000"/>
              <a:t>年期间的</a:t>
            </a:r>
            <a:r>
              <a:rPr lang="en-US" altLang="zh-CN" sz="2000"/>
              <a:t>119</a:t>
            </a:r>
            <a:r>
              <a:rPr lang="zh-CN" altLang="zh-CN" sz="2000"/>
              <a:t>篇关于蜕变测试的英语语言攥写的文献</a:t>
            </a:r>
            <a:endParaRPr lang="zh-CN" altLang="en-US" sz="2000"/>
          </a:p>
        </p:txBody>
      </p:sp>
      <p:pic>
        <p:nvPicPr>
          <p:cNvPr id="42" name="图片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300" y="3155950"/>
            <a:ext cx="5411788"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a:spLocks noChangeArrowheads="1"/>
          </p:cNvSpPr>
          <p:nvPr/>
        </p:nvSpPr>
        <p:spPr bwMode="auto">
          <a:xfrm>
            <a:off x="7664450" y="3182938"/>
            <a:ext cx="51022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200000"/>
              </a:lnSpc>
              <a:buFont typeface="Calibri" panose="020F0502020204030204" pitchFamily="34" charset="0"/>
              <a:buChar char="•"/>
            </a:pPr>
            <a:r>
              <a:rPr lang="zh-CN" altLang="en-US"/>
              <a:t>将近一半的研究是将</a:t>
            </a:r>
            <a:r>
              <a:rPr lang="en-US" altLang="zh-CN">
                <a:latin typeface="Georgia" panose="02040502050405020303" pitchFamily="18" charset="0"/>
              </a:rPr>
              <a:t>MT</a:t>
            </a:r>
            <a:r>
              <a:rPr lang="zh-CN" altLang="en-US"/>
              <a:t>运用到其它领域</a:t>
            </a:r>
            <a:r>
              <a:rPr lang="en-US" altLang="zh-CN"/>
              <a:t>(49%)</a:t>
            </a:r>
          </a:p>
          <a:p>
            <a:pPr eaLnBrk="1" hangingPunct="1">
              <a:lnSpc>
                <a:spcPct val="200000"/>
              </a:lnSpc>
              <a:buFont typeface="Calibri" panose="020F0502020204030204" pitchFamily="34" charset="0"/>
              <a:buChar char="•"/>
            </a:pPr>
            <a:r>
              <a:rPr lang="zh-CN" altLang="en-US"/>
              <a:t>剩下的工作大都围绕着构造蜕变关系</a:t>
            </a:r>
            <a:r>
              <a:rPr lang="en-US" altLang="zh-CN"/>
              <a:t>(19%)</a:t>
            </a:r>
          </a:p>
          <a:p>
            <a:pPr eaLnBrk="1" hangingPunct="1">
              <a:lnSpc>
                <a:spcPct val="200000"/>
              </a:lnSpc>
              <a:buFont typeface="Calibri" panose="020F0502020204030204" pitchFamily="34" charset="0"/>
              <a:buChar char="•"/>
            </a:pPr>
            <a:r>
              <a:rPr lang="zh-CN" altLang="en-US"/>
              <a:t>还有一些与其它技术结合</a:t>
            </a:r>
            <a:r>
              <a:rPr lang="en-US" altLang="zh-CN"/>
              <a:t>(10%),</a:t>
            </a:r>
            <a:r>
              <a:rPr lang="zh-CN" altLang="en-US"/>
              <a:t>调查和评价</a:t>
            </a:r>
            <a:r>
              <a:rPr lang="en-US" altLang="zh-CN"/>
              <a:t>(7%</a:t>
            </a:r>
            <a:r>
              <a:rPr lang="zh-CN" altLang="en-US"/>
              <a:t>和</a:t>
            </a:r>
            <a:r>
              <a:rPr lang="en-US" altLang="zh-CN"/>
              <a:t>6%)</a:t>
            </a:r>
          </a:p>
          <a:p>
            <a:pPr eaLnBrk="1" hangingPunct="1">
              <a:lnSpc>
                <a:spcPct val="200000"/>
              </a:lnSpc>
              <a:buFont typeface="Calibri" panose="020F0502020204030204" pitchFamily="34" charset="0"/>
              <a:buChar char="•"/>
            </a:pPr>
            <a:r>
              <a:rPr lang="zh-CN" altLang="en-US">
                <a:solidFill>
                  <a:srgbClr val="FF0000"/>
                </a:solidFill>
              </a:rPr>
              <a:t>只有</a:t>
            </a:r>
            <a:r>
              <a:rPr lang="en-US" altLang="zh-CN">
                <a:solidFill>
                  <a:srgbClr val="FF0000"/>
                </a:solidFill>
              </a:rPr>
              <a:t>5%</a:t>
            </a:r>
            <a:r>
              <a:rPr lang="zh-CN" altLang="en-US">
                <a:solidFill>
                  <a:srgbClr val="FF0000"/>
                </a:solidFill>
              </a:rPr>
              <a:t>的研究跟测试过程有关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276350" y="209550"/>
            <a:ext cx="2168525"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2 </a:t>
            </a:r>
            <a:r>
              <a:rPr lang="zh-CN" altLang="en-US" sz="3200" dirty="0">
                <a:latin typeface="+mj-lt"/>
                <a:ea typeface="微软雅黑" panose="020B0503020204020204" pitchFamily="34" charset="-122"/>
              </a:rPr>
              <a:t>研究现状</a:t>
            </a:r>
          </a:p>
        </p:txBody>
      </p:sp>
      <p:sp>
        <p:nvSpPr>
          <p:cNvPr id="20485" name="文本框 1"/>
          <p:cNvSpPr txBox="1">
            <a:spLocks noChangeArrowheads="1"/>
          </p:cNvSpPr>
          <p:nvPr/>
        </p:nvSpPr>
        <p:spPr bwMode="auto">
          <a:xfrm>
            <a:off x="1235075" y="1758950"/>
            <a:ext cx="541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蜕变测试的测试过程研究现状</a:t>
            </a:r>
          </a:p>
        </p:txBody>
      </p:sp>
      <p:sp>
        <p:nvSpPr>
          <p:cNvPr id="20486" name="文本框 2"/>
          <p:cNvSpPr txBox="1">
            <a:spLocks noChangeArrowheads="1"/>
          </p:cNvSpPr>
          <p:nvPr/>
        </p:nvSpPr>
        <p:spPr bwMode="auto">
          <a:xfrm>
            <a:off x="695325" y="984250"/>
            <a:ext cx="33575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2.1 </a:t>
            </a:r>
            <a:r>
              <a:rPr lang="zh-CN" altLang="en-US" sz="3200">
                <a:solidFill>
                  <a:schemeClr val="accent2"/>
                </a:solidFill>
              </a:rPr>
              <a:t>蜕变测试</a:t>
            </a:r>
            <a:r>
              <a:rPr lang="en-US" altLang="zh-CN" sz="3200">
                <a:solidFill>
                  <a:schemeClr val="accent2"/>
                </a:solidFill>
              </a:rPr>
              <a:t>(</a:t>
            </a:r>
            <a:r>
              <a:rPr lang="en-US" altLang="zh-CN" sz="3200">
                <a:solidFill>
                  <a:schemeClr val="accent2"/>
                </a:solidFill>
                <a:latin typeface="Georgia" panose="02040502050405020303" pitchFamily="18" charset="0"/>
              </a:rPr>
              <a:t>MT</a:t>
            </a:r>
            <a:r>
              <a:rPr lang="en-US" altLang="zh-CN" sz="3200">
                <a:solidFill>
                  <a:schemeClr val="accent2"/>
                </a:solidFill>
              </a:rPr>
              <a:t>)</a:t>
            </a:r>
            <a:endParaRPr lang="zh-CN" altLang="en-US" sz="3200">
              <a:solidFill>
                <a:schemeClr val="accent2"/>
              </a:solidFill>
            </a:endParaRPr>
          </a:p>
        </p:txBody>
      </p:sp>
      <p:sp>
        <p:nvSpPr>
          <p:cNvPr id="11" name="Freeform 68"/>
          <p:cNvSpPr/>
          <p:nvPr/>
        </p:nvSpPr>
        <p:spPr>
          <a:xfrm>
            <a:off x="3262313" y="2759075"/>
            <a:ext cx="3157537" cy="925513"/>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20017" tIns="73814" rIns="73814" bIns="73816" spcCol="1270" anchor="ctr"/>
          <a:lstStyle/>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p:txBody>
      </p:sp>
      <p:sp>
        <p:nvSpPr>
          <p:cNvPr id="12" name="Freeform 70"/>
          <p:cNvSpPr/>
          <p:nvPr/>
        </p:nvSpPr>
        <p:spPr>
          <a:xfrm>
            <a:off x="3300413" y="4113213"/>
            <a:ext cx="3128962" cy="985837"/>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20017" tIns="73816" rIns="73814" bIns="73814" spcCol="1270" anchor="ctr"/>
          <a:lstStyle/>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p:txBody>
      </p:sp>
      <p:sp>
        <p:nvSpPr>
          <p:cNvPr id="16" name="Rounded Rectangle 67"/>
          <p:cNvSpPr/>
          <p:nvPr/>
        </p:nvSpPr>
        <p:spPr>
          <a:xfrm>
            <a:off x="1949450" y="2705100"/>
            <a:ext cx="1328738" cy="106521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437629" eaLnBrk="1" hangingPunct="1">
              <a:spcAft>
                <a:spcPct val="35000"/>
              </a:spcAft>
              <a:defRPr/>
            </a:pPr>
            <a:r>
              <a:rPr lang="en-US" sz="2000" dirty="0">
                <a:cs typeface="+mn-ea"/>
                <a:sym typeface="Arial" panose="020B0604020202020204" pitchFamily="34" charset="0"/>
              </a:rPr>
              <a:t>01</a:t>
            </a:r>
          </a:p>
        </p:txBody>
      </p:sp>
      <p:sp>
        <p:nvSpPr>
          <p:cNvPr id="17" name="Rounded Rectangle 69"/>
          <p:cNvSpPr/>
          <p:nvPr/>
        </p:nvSpPr>
        <p:spPr>
          <a:xfrm>
            <a:off x="1979613" y="4076700"/>
            <a:ext cx="1317625" cy="1135063"/>
          </a:xfrm>
          <a:prstGeom prst="roundRect">
            <a:avLst/>
          </a:prstGeom>
          <a:solidFill>
            <a:schemeClr val="accent2"/>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437629" eaLnBrk="1" hangingPunct="1">
              <a:spcAft>
                <a:spcPct val="35000"/>
              </a:spcAft>
              <a:defRPr/>
            </a:pPr>
            <a:r>
              <a:rPr lang="en-US" sz="2000" dirty="0">
                <a:cs typeface="+mn-ea"/>
                <a:sym typeface="Arial" panose="020B0604020202020204" pitchFamily="34" charset="0"/>
              </a:rPr>
              <a:t>02</a:t>
            </a:r>
          </a:p>
        </p:txBody>
      </p:sp>
      <p:sp>
        <p:nvSpPr>
          <p:cNvPr id="4" name="文本框 3"/>
          <p:cNvSpPr txBox="1">
            <a:spLocks noChangeArrowheads="1"/>
          </p:cNvSpPr>
          <p:nvPr/>
        </p:nvSpPr>
        <p:spPr bwMode="auto">
          <a:xfrm>
            <a:off x="3344863" y="3021013"/>
            <a:ext cx="3008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solidFill>
                  <a:schemeClr val="accent2"/>
                </a:solidFill>
              </a:rPr>
              <a:t>控制</a:t>
            </a:r>
            <a:r>
              <a:rPr lang="zh-CN" altLang="en-US" sz="2000"/>
              <a:t>测试用例的</a:t>
            </a:r>
            <a:r>
              <a:rPr lang="zh-CN" altLang="en-US" sz="2000">
                <a:solidFill>
                  <a:schemeClr val="accent2"/>
                </a:solidFill>
              </a:rPr>
              <a:t>执行方式</a:t>
            </a:r>
          </a:p>
        </p:txBody>
      </p:sp>
      <p:sp>
        <p:nvSpPr>
          <p:cNvPr id="19" name="文本框 18"/>
          <p:cNvSpPr txBox="1">
            <a:spLocks noChangeArrowheads="1"/>
          </p:cNvSpPr>
          <p:nvPr/>
        </p:nvSpPr>
        <p:spPr bwMode="auto">
          <a:xfrm>
            <a:off x="3430588" y="4440238"/>
            <a:ext cx="3008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t>自动化测试过程</a:t>
            </a:r>
          </a:p>
        </p:txBody>
      </p:sp>
      <p:sp>
        <p:nvSpPr>
          <p:cNvPr id="24" name="Freeform 72"/>
          <p:cNvSpPr/>
          <p:nvPr/>
        </p:nvSpPr>
        <p:spPr>
          <a:xfrm>
            <a:off x="3330575" y="5614988"/>
            <a:ext cx="3157538" cy="974725"/>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tx1">
              <a:lumMod val="10000"/>
              <a:lumOff val="90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220017" tIns="73816" rIns="73814" bIns="73814" spcCol="1270" anchor="ctr"/>
          <a:lstStyle/>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a:p>
            <a:pPr marL="321457" lvl="1" indent="-321457" defTabSz="1375123" eaLnBrk="1" hangingPunct="1">
              <a:lnSpc>
                <a:spcPct val="150000"/>
              </a:lnSpc>
              <a:spcAft>
                <a:spcPct val="15000"/>
              </a:spcAft>
              <a:buFontTx/>
              <a:buChar char="••"/>
              <a:defRPr/>
            </a:pPr>
            <a:endParaRPr lang="en-US" sz="800" dirty="0">
              <a:cs typeface="+mn-ea"/>
              <a:sym typeface="Arial" panose="020B0604020202020204" pitchFamily="34" charset="0"/>
            </a:endParaRPr>
          </a:p>
        </p:txBody>
      </p:sp>
      <p:sp>
        <p:nvSpPr>
          <p:cNvPr id="25" name="Rounded Rectangle 71"/>
          <p:cNvSpPr/>
          <p:nvPr/>
        </p:nvSpPr>
        <p:spPr>
          <a:xfrm>
            <a:off x="2043113" y="5540375"/>
            <a:ext cx="1328737" cy="1122363"/>
          </a:xfrm>
          <a:prstGeom prst="roundRect">
            <a:avLst/>
          </a:prstGeom>
          <a:solidFill>
            <a:schemeClr val="accent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lstStyle/>
          <a:p>
            <a:pPr algn="ctr" defTabSz="1437629" eaLnBrk="1" hangingPunct="1">
              <a:spcAft>
                <a:spcPct val="35000"/>
              </a:spcAft>
              <a:defRPr/>
            </a:pPr>
            <a:r>
              <a:rPr lang="en-US" sz="2000" dirty="0">
                <a:cs typeface="+mn-ea"/>
                <a:sym typeface="Arial" panose="020B0604020202020204" pitchFamily="34" charset="0"/>
              </a:rPr>
              <a:t>03</a:t>
            </a:r>
          </a:p>
        </p:txBody>
      </p:sp>
      <p:sp>
        <p:nvSpPr>
          <p:cNvPr id="26" name="文本框 25"/>
          <p:cNvSpPr txBox="1">
            <a:spLocks noChangeArrowheads="1"/>
          </p:cNvSpPr>
          <p:nvPr/>
        </p:nvSpPr>
        <p:spPr bwMode="auto">
          <a:xfrm>
            <a:off x="3444875" y="5902325"/>
            <a:ext cx="3008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t>控制测试用例的执行序列</a:t>
            </a:r>
          </a:p>
        </p:txBody>
      </p:sp>
      <p:sp>
        <p:nvSpPr>
          <p:cNvPr id="29" name="文本框 28"/>
          <p:cNvSpPr txBox="1">
            <a:spLocks noChangeArrowheads="1"/>
          </p:cNvSpPr>
          <p:nvPr/>
        </p:nvSpPr>
        <p:spPr bwMode="auto">
          <a:xfrm>
            <a:off x="214313" y="5362575"/>
            <a:ext cx="19494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FF0000"/>
                </a:solidFill>
              </a:rPr>
              <a:t>从根本上提高了蜕变测试的测试效率，即用更少的测试用例揭示一定数目的故障</a:t>
            </a:r>
          </a:p>
        </p:txBody>
      </p:sp>
      <p:sp>
        <p:nvSpPr>
          <p:cNvPr id="2" name="文本框 1"/>
          <p:cNvSpPr txBox="1"/>
          <p:nvPr/>
        </p:nvSpPr>
        <p:spPr>
          <a:xfrm>
            <a:off x="7264400" y="2654300"/>
            <a:ext cx="5183188" cy="1476375"/>
          </a:xfrm>
          <a:prstGeom prst="rect">
            <a:avLst/>
          </a:prstGeom>
          <a:noFill/>
        </p:spPr>
        <p:txBody>
          <a:bodyPr>
            <a:spAutoFit/>
          </a:bodyPr>
          <a:lstStyle/>
          <a:p>
            <a:pPr marL="342900" indent="-342900">
              <a:buFont typeface="+mj-lt"/>
              <a:buAutoNum type="arabicPeriod"/>
              <a:defRPr/>
            </a:pPr>
            <a:r>
              <a:rPr lang="zh-CN" altLang="en-US" dirty="0"/>
              <a:t>原始测试用例根据蜕变关系产生衍生测试用例</a:t>
            </a:r>
            <a:endParaRPr lang="en-US" altLang="zh-CN" dirty="0"/>
          </a:p>
          <a:p>
            <a:pPr marL="285750" indent="-285750">
              <a:buFont typeface="Wingdings" panose="05000000000000000000" pitchFamily="2" charset="2"/>
              <a:buChar char="l"/>
              <a:defRPr/>
            </a:pPr>
            <a:endParaRPr lang="en-US" altLang="zh-CN" dirty="0"/>
          </a:p>
          <a:p>
            <a:pPr marL="285750" indent="-285750">
              <a:buFont typeface="Wingdings" panose="05000000000000000000" pitchFamily="2" charset="2"/>
              <a:buChar char="l"/>
              <a:defRPr/>
            </a:pPr>
            <a:endParaRPr lang="en-US" altLang="zh-CN" dirty="0"/>
          </a:p>
          <a:p>
            <a:pPr marL="342900" indent="-342900">
              <a:buFont typeface="+mj-lt"/>
              <a:buAutoNum type="arabicPeriod" startAt="2"/>
              <a:defRPr/>
            </a:pPr>
            <a:r>
              <a:rPr lang="zh-CN" altLang="en-US" dirty="0"/>
              <a:t>原始测试用例与衍生测试用例分别在待测程序中执行</a:t>
            </a:r>
          </a:p>
        </p:txBody>
      </p:sp>
      <p:sp>
        <p:nvSpPr>
          <p:cNvPr id="3" name="文本框 2"/>
          <p:cNvSpPr txBox="1">
            <a:spLocks noChangeArrowheads="1"/>
          </p:cNvSpPr>
          <p:nvPr/>
        </p:nvSpPr>
        <p:spPr bwMode="auto">
          <a:xfrm>
            <a:off x="7366000" y="4440238"/>
            <a:ext cx="2951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开发支持蜕变测试的工具</a:t>
            </a:r>
          </a:p>
        </p:txBody>
      </p:sp>
      <p:sp>
        <p:nvSpPr>
          <p:cNvPr id="30" name="文本框 29"/>
          <p:cNvSpPr txBox="1">
            <a:spLocks noChangeArrowheads="1"/>
          </p:cNvSpPr>
          <p:nvPr/>
        </p:nvSpPr>
        <p:spPr bwMode="auto">
          <a:xfrm>
            <a:off x="7366000" y="5916613"/>
            <a:ext cx="2951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改变测试用例的执行序列</a:t>
            </a:r>
          </a:p>
        </p:txBody>
      </p:sp>
      <p:sp>
        <p:nvSpPr>
          <p:cNvPr id="6" name="箭头: 右 5"/>
          <p:cNvSpPr/>
          <p:nvPr/>
        </p:nvSpPr>
        <p:spPr>
          <a:xfrm>
            <a:off x="6573838" y="3041650"/>
            <a:ext cx="690562" cy="358775"/>
          </a:xfrm>
          <a:prstGeom prst="rightArrow">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P spid="17" grpId="0" animBg="1"/>
      <p:bldP spid="4" grpId="0"/>
      <p:bldP spid="19" grpId="0"/>
      <p:bldP spid="24" grpId="0" animBg="1"/>
      <p:bldP spid="25" grpId="0" animBg="1"/>
      <p:bldP spid="26" grpId="0"/>
      <p:bldP spid="29" grpId="0"/>
      <p:bldP spid="2" grpId="0" build="p"/>
      <p:bldP spid="3" grpId="0"/>
      <p:bldP spid="30"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3333750" y="447675"/>
            <a:ext cx="9525000" cy="109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3" name="矩形 62"/>
          <p:cNvSpPr/>
          <p:nvPr/>
        </p:nvSpPr>
        <p:spPr>
          <a:xfrm>
            <a:off x="1588" y="447675"/>
            <a:ext cx="1387475" cy="1095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5" name="矩形 64"/>
          <p:cNvSpPr/>
          <p:nvPr/>
        </p:nvSpPr>
        <p:spPr>
          <a:xfrm>
            <a:off x="1276350" y="209550"/>
            <a:ext cx="2168525" cy="585788"/>
          </a:xfrm>
          <a:prstGeom prst="rect">
            <a:avLst/>
          </a:prstGeom>
          <a:effectLst/>
        </p:spPr>
        <p:txBody>
          <a:bodyPr wrap="none">
            <a:spAutoFit/>
          </a:bodyPr>
          <a:lstStyle/>
          <a:p>
            <a:pPr eaLnBrk="1" hangingPunct="1">
              <a:defRPr/>
            </a:pPr>
            <a:r>
              <a:rPr lang="en-US" altLang="zh-CN" sz="3200" dirty="0">
                <a:latin typeface="+mj-lt"/>
                <a:ea typeface="微软雅黑" panose="020B0503020204020204" pitchFamily="34" charset="-122"/>
              </a:rPr>
              <a:t>2 </a:t>
            </a:r>
            <a:r>
              <a:rPr lang="zh-CN" altLang="en-US" sz="3200" dirty="0">
                <a:latin typeface="+mj-lt"/>
                <a:ea typeface="微软雅黑" panose="020B0503020204020204" pitchFamily="34" charset="-122"/>
              </a:rPr>
              <a:t>研究现状</a:t>
            </a:r>
          </a:p>
        </p:txBody>
      </p:sp>
      <p:sp>
        <p:nvSpPr>
          <p:cNvPr id="2" name="文本框 1"/>
          <p:cNvSpPr txBox="1">
            <a:spLocks noChangeArrowheads="1"/>
          </p:cNvSpPr>
          <p:nvPr/>
        </p:nvSpPr>
        <p:spPr bwMode="auto">
          <a:xfrm>
            <a:off x="1235075" y="1758950"/>
            <a:ext cx="541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a:t>
            </a:r>
            <a:r>
              <a:rPr lang="en-US" altLang="zh-CN" sz="2800">
                <a:latin typeface="Georgia" panose="02040502050405020303" pitchFamily="18" charset="0"/>
                <a:ea typeface="黑体" panose="02010609060101010101" pitchFamily="49" charset="-122"/>
              </a:rPr>
              <a:t>APT</a:t>
            </a:r>
            <a:r>
              <a:rPr lang="zh-CN" altLang="en-US" sz="2800">
                <a:latin typeface="黑体" panose="02010609060101010101" pitchFamily="49" charset="-122"/>
                <a:ea typeface="黑体" panose="02010609060101010101" pitchFamily="49" charset="-122"/>
              </a:rPr>
              <a:t>研究现状</a:t>
            </a:r>
          </a:p>
        </p:txBody>
      </p:sp>
      <p:sp>
        <p:nvSpPr>
          <p:cNvPr id="22534" name="文本框 2"/>
          <p:cNvSpPr txBox="1">
            <a:spLocks noChangeArrowheads="1"/>
          </p:cNvSpPr>
          <p:nvPr/>
        </p:nvSpPr>
        <p:spPr bwMode="auto">
          <a:xfrm>
            <a:off x="695325" y="984250"/>
            <a:ext cx="53022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3200">
                <a:solidFill>
                  <a:schemeClr val="accent2"/>
                </a:solidFill>
              </a:rPr>
              <a:t>2.2 </a:t>
            </a:r>
            <a:r>
              <a:rPr lang="zh-CN" altLang="en-US" sz="3200">
                <a:solidFill>
                  <a:schemeClr val="accent2"/>
                </a:solidFill>
              </a:rPr>
              <a:t>适应性分区测试</a:t>
            </a:r>
            <a:r>
              <a:rPr lang="en-US" altLang="zh-CN" sz="3200">
                <a:solidFill>
                  <a:schemeClr val="accent2"/>
                </a:solidFill>
              </a:rPr>
              <a:t>(</a:t>
            </a:r>
            <a:r>
              <a:rPr lang="en-US" altLang="zh-CN" sz="3200">
                <a:solidFill>
                  <a:schemeClr val="accent2"/>
                </a:solidFill>
                <a:latin typeface="Georgia" panose="02040502050405020303" pitchFamily="18" charset="0"/>
              </a:rPr>
              <a:t>APT</a:t>
            </a:r>
            <a:r>
              <a:rPr lang="en-US" altLang="zh-CN" sz="3200">
                <a:solidFill>
                  <a:schemeClr val="accent2"/>
                </a:solidFill>
              </a:rPr>
              <a:t>)</a:t>
            </a:r>
            <a:endParaRPr lang="zh-CN" altLang="en-US" sz="3200">
              <a:solidFill>
                <a:schemeClr val="accent2"/>
              </a:solidFill>
            </a:endParaRPr>
          </a:p>
        </p:txBody>
      </p:sp>
      <p:sp>
        <p:nvSpPr>
          <p:cNvPr id="6" name="文本框 5"/>
          <p:cNvSpPr txBox="1">
            <a:spLocks noChangeArrowheads="1"/>
          </p:cNvSpPr>
          <p:nvPr/>
        </p:nvSpPr>
        <p:spPr bwMode="auto">
          <a:xfrm>
            <a:off x="1820863" y="2976563"/>
            <a:ext cx="8064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000"/>
              <a:t>我们课题组提出了适应性分区测试，并且利用</a:t>
            </a:r>
            <a:r>
              <a:rPr lang="en-US" altLang="zh-CN" sz="2000">
                <a:latin typeface="Georgia" panose="02040502050405020303" pitchFamily="18" charset="0"/>
              </a:rPr>
              <a:t>Markov</a:t>
            </a:r>
            <a:r>
              <a:rPr lang="zh-CN" altLang="en-US" sz="2000"/>
              <a:t>链的性质以及奖惩机制提出了</a:t>
            </a:r>
            <a:r>
              <a:rPr lang="en-US" altLang="zh-CN" sz="2000">
                <a:latin typeface="Georgia" panose="02040502050405020303" pitchFamily="18" charset="0"/>
              </a:rPr>
              <a:t>MAPT</a:t>
            </a:r>
            <a:r>
              <a:rPr lang="zh-CN" altLang="en-US" sz="2000"/>
              <a:t>和</a:t>
            </a:r>
            <a:r>
              <a:rPr lang="en-US" altLang="zh-CN" sz="2000">
                <a:latin typeface="Georgia" panose="02040502050405020303" pitchFamily="18" charset="0"/>
              </a:rPr>
              <a:t>RAPT</a:t>
            </a:r>
            <a:r>
              <a:rPr lang="zh-CN" altLang="en-US" sz="2000"/>
              <a:t>测试策略，并且用</a:t>
            </a:r>
            <a:r>
              <a:rPr lang="en-US" altLang="zh-CN" sz="2000"/>
              <a:t>10</a:t>
            </a:r>
            <a:r>
              <a:rPr lang="zh-CN" altLang="en-US" sz="2000"/>
              <a:t>个</a:t>
            </a:r>
            <a:r>
              <a:rPr lang="en-US" altLang="zh-CN" sz="2000">
                <a:latin typeface="Georgia" panose="02040502050405020303" pitchFamily="18" charset="0"/>
              </a:rPr>
              <a:t>LOC</a:t>
            </a:r>
            <a:r>
              <a:rPr lang="en-US" altLang="zh-CN" sz="2000"/>
              <a:t>&gt;5000</a:t>
            </a:r>
            <a:r>
              <a:rPr lang="zh-CN" altLang="en-US" sz="2000"/>
              <a:t>的程序验证</a:t>
            </a:r>
            <a:r>
              <a:rPr lang="en-US" altLang="zh-CN" sz="2000">
                <a:latin typeface="Georgia" panose="02040502050405020303" pitchFamily="18" charset="0"/>
              </a:rPr>
              <a:t>APT</a:t>
            </a:r>
            <a:r>
              <a:rPr lang="zh-CN" altLang="en-US" sz="2000"/>
              <a:t>测试策略比传统的分区测试策略效率更高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4.pptx"/>
</p:tagLst>
</file>

<file path=ppt/tags/tag2.xml><?xml version="1.0" encoding="utf-8"?>
<p:tagLst xmlns:a="http://schemas.openxmlformats.org/drawingml/2006/main" xmlns:r="http://schemas.openxmlformats.org/officeDocument/2006/relationships" xmlns:p="http://schemas.openxmlformats.org/presentationml/2006/main">
  <p:tag name="TIMING" val="|21.8|1.6|14.7|7.1|4.7|2.6|23|1"/>
</p:tagLst>
</file>

<file path=ppt/tags/tag3.xml><?xml version="1.0" encoding="utf-8"?>
<p:tagLst xmlns:a="http://schemas.openxmlformats.org/drawingml/2006/main" xmlns:r="http://schemas.openxmlformats.org/officeDocument/2006/relationships" xmlns:p="http://schemas.openxmlformats.org/presentationml/2006/main">
  <p:tag name="TIMING" val="|2.9|3|8.9|3.2|30.8|14.1|5.5|6.2|8.3|0.9|5.1|3.2|4.3|0.7|0.5|3.4|3.8|8.3"/>
</p:tagLst>
</file>

<file path=ppt/tags/tag4.xml><?xml version="1.0" encoding="utf-8"?>
<p:tagLst xmlns:a="http://schemas.openxmlformats.org/drawingml/2006/main" xmlns:r="http://schemas.openxmlformats.org/officeDocument/2006/relationships" xmlns:p="http://schemas.openxmlformats.org/presentationml/2006/main">
  <p:tag name="TIMING" val="|18.8|0.9|34.1|10.9|11.5|3.5|13.5|3.9"/>
</p:tagLst>
</file>

<file path=ppt/theme/theme1.xml><?xml version="1.0" encoding="utf-8"?>
<a:theme xmlns:a="http://schemas.openxmlformats.org/drawingml/2006/main" name="第一PPT，www.1ppt.com">
  <a:themeElements>
    <a:clrScheme name="自定义 18">
      <a:dk1>
        <a:sysClr val="windowText" lastClr="000000"/>
      </a:dk1>
      <a:lt1>
        <a:sysClr val="window" lastClr="FFFFFF"/>
      </a:lt1>
      <a:dk2>
        <a:srgbClr val="44546A"/>
      </a:dk2>
      <a:lt2>
        <a:srgbClr val="E7E6E6"/>
      </a:lt2>
      <a:accent1>
        <a:srgbClr val="55EEFB"/>
      </a:accent1>
      <a:accent2>
        <a:srgbClr val="00A7FB"/>
      </a:accent2>
      <a:accent3>
        <a:srgbClr val="006397"/>
      </a:accent3>
      <a:accent4>
        <a:srgbClr val="55EEFB"/>
      </a:accent4>
      <a:accent5>
        <a:srgbClr val="00A7FB"/>
      </a:accent5>
      <a:accent6>
        <a:srgbClr val="006397"/>
      </a:accent6>
      <a:hlink>
        <a:srgbClr val="55EEFB"/>
      </a:hlink>
      <a:folHlink>
        <a:srgbClr val="00A7FB"/>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1495</Words>
  <Application>Microsoft Office PowerPoint</Application>
  <PresentationFormat>自定义</PresentationFormat>
  <Paragraphs>238</Paragraphs>
  <Slides>20</Slides>
  <Notes>20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Calibri</vt:lpstr>
      <vt:lpstr>宋体</vt:lpstr>
      <vt:lpstr>Arial</vt:lpstr>
      <vt:lpstr>微软雅黑</vt:lpstr>
      <vt:lpstr>+mn-lt</vt:lpstr>
      <vt:lpstr>黑体</vt:lpstr>
      <vt:lpstr>Wingdings</vt:lpstr>
      <vt:lpstr>Georgia</vt:lpstr>
      <vt:lpstr>等线</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述职报告</dc:title>
  <dc:creator/>
  <cp:keywords>第一PPT模板网：www.1ppt.com</cp:keywords>
  <cp:lastModifiedBy/>
  <cp:revision>1</cp:revision>
  <dcterms:created xsi:type="dcterms:W3CDTF">2016-09-19T10:15:07Z</dcterms:created>
  <dcterms:modified xsi:type="dcterms:W3CDTF">2019-09-03T02:08:00Z</dcterms:modified>
</cp:coreProperties>
</file>